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6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y="6858000" cx="12192000"/>
  <p:notesSz cx="6858000" cy="12192000"/>
  <p:embeddedFontLst>
    <p:embeddedFont>
      <p:font typeface="Play"/>
      <p:regular r:id="rId22"/>
      <p:bold r:id="rId23"/>
    </p:embeddedFont>
    <p:embeddedFont>
      <p:font typeface="Century Gothic"/>
      <p:regular r:id="rId24"/>
      <p:bold r:id="rId25"/>
      <p:italic r:id="rId26"/>
      <p:boldItalic r:id="rId2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font" Target="fonts/Play-regular.fntdata"/><Relationship Id="rId21" Type="http://schemas.openxmlformats.org/officeDocument/2006/relationships/slide" Target="slides/slide17.xml"/><Relationship Id="rId24" Type="http://schemas.openxmlformats.org/officeDocument/2006/relationships/font" Target="fonts/CenturyGothic-regular.fntdata"/><Relationship Id="rId23" Type="http://schemas.openxmlformats.org/officeDocument/2006/relationships/font" Target="fonts/Play-bold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CenturyGothic-italic.fntdata"/><Relationship Id="rId25" Type="http://schemas.openxmlformats.org/officeDocument/2006/relationships/font" Target="fonts/CenturyGothic-bold.fntdata"/><Relationship Id="rId27" Type="http://schemas.openxmlformats.org/officeDocument/2006/relationships/font" Target="fonts/CenturyGothic-bold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914400"/>
            <a:ext cx="4572225" cy="4572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5791200"/>
            <a:ext cx="5486400" cy="548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7" name="Google Shape;127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1" name="Google Shape;141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7" name="Google Shape;167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2" name="Google Shape;212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5" name="Google Shape;245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0" name="Google Shape;270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13" name="Google Shape;313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50" name="Google Shape;350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1" name="Google Shape;351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0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12" name="Google Shape;412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3" name="Google Shape;413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24" name="Google Shape;424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 this slide to show proof that the artefact exists and has been deployed.</a:t>
            </a:r>
            <a:b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Explain the left screenshot as the initial state. Then explain the right screenshot as the full interaction cycle: input, analysis, entropy, crack-time estimates, bcrypt output and suggestions.</a:t>
            </a:r>
            <a:b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Emphasise that `12234` is a controlled test password, not a real credential.</a:t>
            </a:r>
            <a:endParaRPr/>
          </a:p>
        </p:txBody>
      </p:sp>
      <p:sp>
        <p:nvSpPr>
          <p:cNvPr id="425" name="Google Shape;425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48" name="Google Shape;448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9" name="Google Shape;449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1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74" name="Google Shape;474;p1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5" name="Google Shape;475;p1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7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1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39" name="Google Shape;539;p1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0" name="Google Shape;540;p1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p1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90" name="Google Shape;590;p1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1" name="Google Shape;591;p1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7" name="Shape 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Google Shape;638;p1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39" name="Google Shape;639;p1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0" name="Google Shape;640;p1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9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p1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91" name="Google Shape;691;p1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2" name="Google Shape;692;p1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5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1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17" name="Google Shape;717;p1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8" name="Google Shape;718;p1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dk1"/>
        </a:solidFill>
      </p:bgPr>
    </p:bg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/>
          <p:nvPr>
            <p:ph type="ctrTitle"/>
          </p:nvPr>
        </p:nvSpPr>
        <p:spPr>
          <a:xfrm>
            <a:off x="1751012" y="609601"/>
            <a:ext cx="8676222" cy="3200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3"/>
          <p:cNvSpPr txBox="1"/>
          <p:nvPr>
            <p:ph idx="1" type="subTitle"/>
          </p:nvPr>
        </p:nvSpPr>
        <p:spPr>
          <a:xfrm>
            <a:off x="1751012" y="3886200"/>
            <a:ext cx="8676222" cy="1905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420"/>
              </a:spcBef>
              <a:spcAft>
                <a:spcPts val="0"/>
              </a:spcAft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180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3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3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/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" type="body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1751013" y="3308581"/>
            <a:ext cx="8686800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1751011" y="4777381"/>
            <a:ext cx="8686801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r">
              <a:spcBef>
                <a:spcPts val="4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40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7" name="Google Shape;27;p5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" type="body"/>
          </p:nvPr>
        </p:nvSpPr>
        <p:spPr>
          <a:xfrm>
            <a:off x="1141412" y="2666999"/>
            <a:ext cx="4876800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 sz="1800"/>
            </a:lvl1pPr>
            <a:lvl2pPr indent="-330200" lvl="1" marL="914400" algn="l"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2pPr>
            <a:lvl3pPr indent="-317500" lvl="2" marL="13716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3pPr>
            <a:lvl4pPr indent="-304800" lvl="3" marL="18288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4pPr>
            <a:lvl5pPr indent="-304800" lvl="4" marL="22860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5pPr>
            <a:lvl6pPr indent="-304800" lvl="5" marL="27432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6pPr>
            <a:lvl7pPr indent="-304800" lvl="6" marL="32004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7pPr>
            <a:lvl8pPr indent="-304800" lvl="7" marL="36576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8pPr>
            <a:lvl9pPr indent="-304800" lvl="8" marL="4114800" algn="l">
              <a:spcBef>
                <a:spcPts val="600"/>
              </a:spcBef>
              <a:spcAft>
                <a:spcPts val="600"/>
              </a:spcAft>
              <a:buSzPts val="1200"/>
              <a:buChar char="•"/>
              <a:defRPr sz="1200"/>
            </a:lvl9pPr>
          </a:lstStyle>
          <a:p/>
        </p:txBody>
      </p:sp>
      <p:sp>
        <p:nvSpPr>
          <p:cNvPr id="33" name="Google Shape;33;p6"/>
          <p:cNvSpPr txBox="1"/>
          <p:nvPr>
            <p:ph idx="2" type="body"/>
          </p:nvPr>
        </p:nvSpPr>
        <p:spPr>
          <a:xfrm>
            <a:off x="6170612" y="2667000"/>
            <a:ext cx="4876800" cy="3124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 sz="1800"/>
            </a:lvl1pPr>
            <a:lvl2pPr indent="-330200" lvl="1" marL="914400" algn="l"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2pPr>
            <a:lvl3pPr indent="-317500" lvl="2" marL="13716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3pPr>
            <a:lvl4pPr indent="-304800" lvl="3" marL="18288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4pPr>
            <a:lvl5pPr indent="-304800" lvl="4" marL="22860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5pPr>
            <a:lvl6pPr indent="-304800" lvl="5" marL="27432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6pPr>
            <a:lvl7pPr indent="-304800" lvl="6" marL="32004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7pPr>
            <a:lvl8pPr indent="-304800" lvl="7" marL="36576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8pPr>
            <a:lvl9pPr indent="-304800" lvl="8" marL="4114800" algn="l">
              <a:spcBef>
                <a:spcPts val="600"/>
              </a:spcBef>
              <a:spcAft>
                <a:spcPts val="600"/>
              </a:spcAft>
              <a:buSzPts val="1200"/>
              <a:buChar char="•"/>
              <a:defRPr sz="1200"/>
            </a:lvl9pPr>
          </a:lstStyle>
          <a:p/>
        </p:txBody>
      </p:sp>
      <p:sp>
        <p:nvSpPr>
          <p:cNvPr id="34" name="Google Shape;34;p6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7"/>
          <p:cNvSpPr txBox="1"/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" type="body"/>
          </p:nvPr>
        </p:nvSpPr>
        <p:spPr>
          <a:xfrm>
            <a:off x="1429280" y="2658533"/>
            <a:ext cx="458893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2800"/>
              <a:buNone/>
              <a:defRPr b="0" sz="28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40" name="Google Shape;40;p7"/>
          <p:cNvSpPr txBox="1"/>
          <p:nvPr>
            <p:ph idx="2" type="body"/>
          </p:nvPr>
        </p:nvSpPr>
        <p:spPr>
          <a:xfrm>
            <a:off x="1141412" y="3243262"/>
            <a:ext cx="4876800" cy="25479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 sz="1800"/>
            </a:lvl1pPr>
            <a:lvl2pPr indent="-330200" lvl="1" marL="914400" algn="l"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2pPr>
            <a:lvl3pPr indent="-317500" lvl="2" marL="13716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3pPr>
            <a:lvl4pPr indent="-304800" lvl="3" marL="18288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4pPr>
            <a:lvl5pPr indent="-304800" lvl="4" marL="22860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5pPr>
            <a:lvl6pPr indent="-304800" lvl="5" marL="27432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6pPr>
            <a:lvl7pPr indent="-304800" lvl="6" marL="32004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7pPr>
            <a:lvl8pPr indent="-304800" lvl="7" marL="36576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8pPr>
            <a:lvl9pPr indent="-304800" lvl="8" marL="4114800" algn="l">
              <a:spcBef>
                <a:spcPts val="600"/>
              </a:spcBef>
              <a:spcAft>
                <a:spcPts val="600"/>
              </a:spcAft>
              <a:buSzPts val="1200"/>
              <a:buChar char="•"/>
              <a:defRPr sz="1200"/>
            </a:lvl9pPr>
          </a:lstStyle>
          <a:p/>
        </p:txBody>
      </p:sp>
      <p:sp>
        <p:nvSpPr>
          <p:cNvPr id="41" name="Google Shape;41;p7"/>
          <p:cNvSpPr txBox="1"/>
          <p:nvPr>
            <p:ph idx="3" type="body"/>
          </p:nvPr>
        </p:nvSpPr>
        <p:spPr>
          <a:xfrm>
            <a:off x="6443133" y="2667000"/>
            <a:ext cx="4604280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2800"/>
              <a:buNone/>
              <a:defRPr b="0" sz="28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42" name="Google Shape;42;p7"/>
          <p:cNvSpPr txBox="1"/>
          <p:nvPr>
            <p:ph idx="4" type="body"/>
          </p:nvPr>
        </p:nvSpPr>
        <p:spPr>
          <a:xfrm>
            <a:off x="6170612" y="3243262"/>
            <a:ext cx="4876801" cy="25479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 sz="1800"/>
            </a:lvl1pPr>
            <a:lvl2pPr indent="-330200" lvl="1" marL="914400" algn="l"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2pPr>
            <a:lvl3pPr indent="-317500" lvl="2" marL="13716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3pPr>
            <a:lvl4pPr indent="-304800" lvl="3" marL="18288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4pPr>
            <a:lvl5pPr indent="-304800" lvl="4" marL="22860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5pPr>
            <a:lvl6pPr indent="-304800" lvl="5" marL="27432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6pPr>
            <a:lvl7pPr indent="-304800" lvl="6" marL="32004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7pPr>
            <a:lvl8pPr indent="-304800" lvl="7" marL="3657600" algn="l">
              <a:spcBef>
                <a:spcPts val="600"/>
              </a:spcBef>
              <a:spcAft>
                <a:spcPts val="0"/>
              </a:spcAft>
              <a:buSzPts val="1200"/>
              <a:buChar char="•"/>
              <a:defRPr sz="1200"/>
            </a:lvl8pPr>
            <a:lvl9pPr indent="-304800" lvl="8" marL="4114800" algn="l">
              <a:spcBef>
                <a:spcPts val="600"/>
              </a:spcBef>
              <a:spcAft>
                <a:spcPts val="600"/>
              </a:spcAft>
              <a:buSzPts val="1200"/>
              <a:buChar char="•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7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8"/>
          <p:cNvSpPr txBox="1"/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8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8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8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9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0"/>
          <p:cNvSpPr txBox="1"/>
          <p:nvPr>
            <p:ph type="title"/>
          </p:nvPr>
        </p:nvSpPr>
        <p:spPr>
          <a:xfrm>
            <a:off x="1141411" y="1600200"/>
            <a:ext cx="3549121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0"/>
          <p:cNvSpPr txBox="1"/>
          <p:nvPr>
            <p:ph idx="1" type="body"/>
          </p:nvPr>
        </p:nvSpPr>
        <p:spPr>
          <a:xfrm>
            <a:off x="5103812" y="609601"/>
            <a:ext cx="5943601" cy="518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55600" lvl="0" marL="457200" algn="l">
              <a:spcBef>
                <a:spcPts val="400"/>
              </a:spcBef>
              <a:spcAft>
                <a:spcPts val="0"/>
              </a:spcAft>
              <a:buSzPts val="2000"/>
              <a:buChar char="•"/>
              <a:defRPr sz="2000"/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 sz="1800"/>
            </a:lvl2pPr>
            <a:lvl3pPr indent="-330200" lvl="2" marL="1371600" algn="l"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3pPr>
            <a:lvl4pPr indent="-317500" lvl="3" marL="18288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4pPr>
            <a:lvl5pPr indent="-317500" lvl="4" marL="22860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5pPr>
            <a:lvl6pPr indent="-317500" lvl="5" marL="27432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6pPr>
            <a:lvl7pPr indent="-317500" lvl="6" marL="32004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7pPr>
            <a:lvl8pPr indent="-317500" lvl="7" marL="3657600" algn="l">
              <a:spcBef>
                <a:spcPts val="600"/>
              </a:spcBef>
              <a:spcAft>
                <a:spcPts val="0"/>
              </a:spcAft>
              <a:buSzPts val="1400"/>
              <a:buChar char="•"/>
              <a:defRPr sz="1400"/>
            </a:lvl8pPr>
            <a:lvl9pPr indent="-317500" lvl="8" marL="4114800" algn="l">
              <a:spcBef>
                <a:spcPts val="600"/>
              </a:spcBef>
              <a:spcAft>
                <a:spcPts val="600"/>
              </a:spcAft>
              <a:buSzPts val="1400"/>
              <a:buChar char="•"/>
              <a:defRPr sz="1400"/>
            </a:lvl9pPr>
          </a:lstStyle>
          <a:p/>
        </p:txBody>
      </p:sp>
      <p:sp>
        <p:nvSpPr>
          <p:cNvPr id="58" name="Google Shape;58;p10"/>
          <p:cNvSpPr txBox="1"/>
          <p:nvPr>
            <p:ph idx="2" type="body"/>
          </p:nvPr>
        </p:nvSpPr>
        <p:spPr>
          <a:xfrm>
            <a:off x="1141411" y="2971800"/>
            <a:ext cx="3549121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20"/>
              </a:spcBef>
              <a:spcAft>
                <a:spcPts val="0"/>
              </a:spcAft>
              <a:buSzPts val="1600"/>
              <a:buNone/>
              <a:defRPr sz="16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59" name="Google Shape;59;p10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0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1"/>
          <p:cNvSpPr txBox="1"/>
          <p:nvPr>
            <p:ph type="title"/>
          </p:nvPr>
        </p:nvSpPr>
        <p:spPr>
          <a:xfrm>
            <a:off x="1141411" y="1600200"/>
            <a:ext cx="5334001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Century Gothic"/>
              <a:buNone/>
              <a:defRPr b="0" sz="2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1"/>
          <p:cNvSpPr/>
          <p:nvPr>
            <p:ph idx="2" type="pic"/>
          </p:nvPr>
        </p:nvSpPr>
        <p:spPr>
          <a:xfrm>
            <a:off x="7433733" y="-18288"/>
            <a:ext cx="3276599" cy="6903720"/>
          </a:xfrm>
          <a:prstGeom prst="rect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p11"/>
          <p:cNvSpPr txBox="1"/>
          <p:nvPr>
            <p:ph idx="1" type="body"/>
          </p:nvPr>
        </p:nvSpPr>
        <p:spPr>
          <a:xfrm>
            <a:off x="1141411" y="2971800"/>
            <a:ext cx="5334001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800"/>
              <a:buNone/>
              <a:defRPr sz="18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66" name="Google Shape;66;p11"/>
          <p:cNvSpPr txBox="1"/>
          <p:nvPr>
            <p:ph idx="10" type="dt"/>
          </p:nvPr>
        </p:nvSpPr>
        <p:spPr>
          <a:xfrm>
            <a:off x="6399212" y="5883275"/>
            <a:ext cx="914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1" type="ftr"/>
          </p:nvPr>
        </p:nvSpPr>
        <p:spPr>
          <a:xfrm>
            <a:off x="1141412" y="5883275"/>
            <a:ext cx="5105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1"/>
          <p:cNvSpPr txBox="1"/>
          <p:nvPr>
            <p:ph idx="12" type="sldNum"/>
          </p:nvPr>
        </p:nvSpPr>
        <p:spPr>
          <a:xfrm>
            <a:off x="10742612" y="5883275"/>
            <a:ext cx="3225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/>
          <p:nvPr>
            <p:ph type="title"/>
          </p:nvPr>
        </p:nvSpPr>
        <p:spPr>
          <a:xfrm>
            <a:off x="1141413" y="4732865"/>
            <a:ext cx="99060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2"/>
          <p:cNvSpPr/>
          <p:nvPr>
            <p:ph idx="2" type="pic"/>
          </p:nvPr>
        </p:nvSpPr>
        <p:spPr>
          <a:xfrm>
            <a:off x="1979612" y="932112"/>
            <a:ext cx="8225944" cy="3164976"/>
          </a:xfrm>
          <a:prstGeom prst="roundRect">
            <a:avLst>
              <a:gd fmla="val 4380" name="adj"/>
            </a:avLst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2" name="Google Shape;72;p12"/>
          <p:cNvSpPr txBox="1"/>
          <p:nvPr>
            <p:ph idx="1" type="body"/>
          </p:nvPr>
        </p:nvSpPr>
        <p:spPr>
          <a:xfrm>
            <a:off x="1141413" y="5299603"/>
            <a:ext cx="9906000" cy="4937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SzPts val="1400"/>
              <a:buNone/>
              <a:defRPr sz="14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73" name="Google Shape;73;p12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2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2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3"/>
          <p:cNvSpPr txBox="1"/>
          <p:nvPr>
            <p:ph type="title"/>
          </p:nvPr>
        </p:nvSpPr>
        <p:spPr>
          <a:xfrm>
            <a:off x="1141412" y="609601"/>
            <a:ext cx="9905999" cy="3124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" type="body"/>
          </p:nvPr>
        </p:nvSpPr>
        <p:spPr>
          <a:xfrm>
            <a:off x="1141411" y="4343400"/>
            <a:ext cx="9906000" cy="1447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40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9" name="Google Shape;79;p13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3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3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4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8000"/>
              <a:buFont typeface="Century Gothic"/>
              <a:buNone/>
            </a:pPr>
            <a:r>
              <a:rPr b="0" lang="en-US" sz="8000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84" name="Google Shape;84;p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8000"/>
              <a:buFont typeface="Century Gothic"/>
              <a:buNone/>
            </a:pPr>
            <a:r>
              <a:rPr b="0" lang="en-US" sz="8000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  <p:sp>
        <p:nvSpPr>
          <p:cNvPr id="85" name="Google Shape;85;p14"/>
          <p:cNvSpPr txBox="1"/>
          <p:nvPr>
            <p:ph type="title"/>
          </p:nvPr>
        </p:nvSpPr>
        <p:spPr>
          <a:xfrm>
            <a:off x="1446213" y="609601"/>
            <a:ext cx="9296398" cy="2743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14"/>
          <p:cNvSpPr txBox="1"/>
          <p:nvPr>
            <p:ph idx="1" type="body"/>
          </p:nvPr>
        </p:nvSpPr>
        <p:spPr>
          <a:xfrm>
            <a:off x="1674812" y="3352800"/>
            <a:ext cx="8839202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2000"/>
              <a:buFont typeface="Century Gothic"/>
              <a:buNone/>
              <a:defRPr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00"/>
              <a:buFont typeface="Century Gothic"/>
              <a:buNone/>
              <a:defRPr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87" name="Google Shape;87;p14"/>
          <p:cNvSpPr txBox="1"/>
          <p:nvPr>
            <p:ph idx="2" type="body"/>
          </p:nvPr>
        </p:nvSpPr>
        <p:spPr>
          <a:xfrm>
            <a:off x="1141411" y="4343400"/>
            <a:ext cx="9906000" cy="1447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lt1"/>
                </a:solidFill>
              </a:defRPr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88" name="Google Shape;88;p14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4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4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5"/>
          <p:cNvSpPr txBox="1"/>
          <p:nvPr>
            <p:ph type="title"/>
          </p:nvPr>
        </p:nvSpPr>
        <p:spPr>
          <a:xfrm>
            <a:off x="1141412" y="3308581"/>
            <a:ext cx="9906000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5"/>
          <p:cNvSpPr txBox="1"/>
          <p:nvPr>
            <p:ph idx="1" type="body"/>
          </p:nvPr>
        </p:nvSpPr>
        <p:spPr>
          <a:xfrm>
            <a:off x="1141410" y="4777381"/>
            <a:ext cx="9906001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55600" lvl="0" marL="457200" algn="l">
              <a:spcBef>
                <a:spcPts val="400"/>
              </a:spcBef>
              <a:spcAft>
                <a:spcPts val="0"/>
              </a:spcAft>
              <a:buSzPts val="2000"/>
              <a:buChar char="•"/>
              <a:defRPr sz="2000">
                <a:solidFill>
                  <a:schemeClr val="lt1"/>
                </a:solidFill>
              </a:defRPr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94" name="Google Shape;94;p15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5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5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6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8000"/>
              <a:buFont typeface="Century Gothic"/>
              <a:buNone/>
            </a:pPr>
            <a:r>
              <a:rPr b="0" lang="en-US" sz="8000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99" name="Google Shape;99;p16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8000"/>
              <a:buFont typeface="Century Gothic"/>
              <a:buNone/>
            </a:pPr>
            <a:r>
              <a:rPr b="0" lang="en-US" sz="8000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  <p:sp>
        <p:nvSpPr>
          <p:cNvPr id="100" name="Google Shape;100;p16"/>
          <p:cNvSpPr txBox="1"/>
          <p:nvPr>
            <p:ph type="title"/>
          </p:nvPr>
        </p:nvSpPr>
        <p:spPr>
          <a:xfrm>
            <a:off x="1446213" y="609601"/>
            <a:ext cx="9296398" cy="2743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1" name="Google Shape;101;p16"/>
          <p:cNvSpPr txBox="1"/>
          <p:nvPr>
            <p:ph idx="1" type="body"/>
          </p:nvPr>
        </p:nvSpPr>
        <p:spPr>
          <a:xfrm>
            <a:off x="1141412" y="3886200"/>
            <a:ext cx="9906000" cy="889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SzPts val="2400"/>
              <a:buNone/>
              <a:defRPr b="0" sz="2400" cap="none">
                <a:solidFill>
                  <a:schemeClr val="lt1"/>
                </a:solidFill>
              </a:defRPr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102" name="Google Shape;102;p16"/>
          <p:cNvSpPr txBox="1"/>
          <p:nvPr>
            <p:ph idx="2" type="body"/>
          </p:nvPr>
        </p:nvSpPr>
        <p:spPr>
          <a:xfrm>
            <a:off x="1141411" y="4775200"/>
            <a:ext cx="9906000" cy="10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40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3" name="Google Shape;103;p16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4" name="Google Shape;104;p16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16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7"/>
          <p:cNvSpPr txBox="1"/>
          <p:nvPr>
            <p:ph type="title"/>
          </p:nvPr>
        </p:nvSpPr>
        <p:spPr>
          <a:xfrm>
            <a:off x="1141412" y="609601"/>
            <a:ext cx="9905999" cy="2743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17"/>
          <p:cNvSpPr txBox="1"/>
          <p:nvPr>
            <p:ph idx="1" type="body"/>
          </p:nvPr>
        </p:nvSpPr>
        <p:spPr>
          <a:xfrm>
            <a:off x="1141412" y="3505200"/>
            <a:ext cx="99060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2800"/>
              <a:buNone/>
              <a:defRPr b="0" sz="2800" cap="none">
                <a:solidFill>
                  <a:schemeClr val="lt1"/>
                </a:solidFill>
              </a:defRPr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109" name="Google Shape;109;p17"/>
          <p:cNvSpPr txBox="1"/>
          <p:nvPr>
            <p:ph idx="2" type="body"/>
          </p:nvPr>
        </p:nvSpPr>
        <p:spPr>
          <a:xfrm>
            <a:off x="1141411" y="4343400"/>
            <a:ext cx="9906000" cy="14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40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10" name="Google Shape;110;p17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17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17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/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5" name="Google Shape;115;p18"/>
          <p:cNvSpPr txBox="1"/>
          <p:nvPr>
            <p:ph idx="1" type="body"/>
          </p:nvPr>
        </p:nvSpPr>
        <p:spPr>
          <a:xfrm rot="5400000">
            <a:off x="4532312" y="-723899"/>
            <a:ext cx="3124201" cy="99059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116" name="Google Shape;116;p18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18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8" name="Google Shape;118;p18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9"/>
          <p:cNvSpPr txBox="1"/>
          <p:nvPr>
            <p:ph type="title"/>
          </p:nvPr>
        </p:nvSpPr>
        <p:spPr>
          <a:xfrm rot="5400000">
            <a:off x="7351354" y="2095143"/>
            <a:ext cx="5181601" cy="221051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19"/>
          <p:cNvSpPr txBox="1"/>
          <p:nvPr>
            <p:ph idx="1" type="body"/>
          </p:nvPr>
        </p:nvSpPr>
        <p:spPr>
          <a:xfrm rot="5400000">
            <a:off x="2322512" y="-571500"/>
            <a:ext cx="5181600" cy="7543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1pPr>
            <a:lvl2pPr indent="-342900" lvl="1" marL="914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2pPr>
            <a:lvl3pPr indent="-342900" lvl="2" marL="1371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indent="-342900" lvl="3" marL="18288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indent="-342900" lvl="4" marL="22860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indent="-342900" lvl="5" marL="27432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indent="-342900" lvl="6" marL="32004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indent="-342900" lvl="7" marL="3657600" algn="l"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indent="-342900" lvl="8" marL="4114800" algn="l">
              <a:spcBef>
                <a:spcPts val="600"/>
              </a:spcBef>
              <a:spcAft>
                <a:spcPts val="600"/>
              </a:spcAft>
              <a:buSzPts val="1800"/>
              <a:buChar char="•"/>
              <a:defRPr/>
            </a:lvl9pPr>
          </a:lstStyle>
          <a:p/>
        </p:txBody>
      </p:sp>
      <p:sp>
        <p:nvSpPr>
          <p:cNvPr id="122" name="Google Shape;122;p19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19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4" name="Google Shape;124;p19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theme" Target="../theme/theme2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19" Type="http://schemas.openxmlformats.org/officeDocument/2006/relationships/slideLayout" Target="../slideLayouts/slideLayout18.xml"/><Relationship Id="rId6" Type="http://schemas.openxmlformats.org/officeDocument/2006/relationships/slideLayout" Target="../slideLayouts/slideLayout5.xml"/><Relationship Id="rId18" Type="http://schemas.openxmlformats.org/officeDocument/2006/relationships/slideLayout" Target="../slideLayouts/slideLayout17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55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42900" lvl="1" marL="9144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30200" lvl="2" marL="13716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17500" lvl="3" marL="18288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b="0" i="0" sz="14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17500" lvl="4" marL="22860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b="0" i="0" sz="14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04800" lvl="5" marL="27432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04800" lvl="6" marL="32004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04800" lvl="7" marL="36576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04800" lvl="8" marL="4114800" marR="0" rtl="0" algn="l">
              <a:spcBef>
                <a:spcPts val="600"/>
              </a:spcBef>
              <a:spcAft>
                <a:spcPts val="600"/>
              </a:spcAft>
              <a:buClr>
                <a:schemeClr val="lt1"/>
              </a:buClr>
              <a:buSzPts val="1200"/>
              <a:buFont typeface="Arial"/>
              <a:buChar char="•"/>
              <a:defRPr b="0" i="0" sz="1200" u="none" cap="small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1" i="0" sz="900" u="none" cap="none" strike="noStrike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F172A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20"/>
          <p:cNvSpPr/>
          <p:nvPr/>
        </p:nvSpPr>
        <p:spPr>
          <a:xfrm>
            <a:off x="0" y="5989320"/>
            <a:ext cx="12191695" cy="86868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20"/>
          <p:cNvSpPr/>
          <p:nvPr/>
        </p:nvSpPr>
        <p:spPr>
          <a:xfrm>
            <a:off x="685800" y="594360"/>
            <a:ext cx="548640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8BDF8"/>
              </a:buClr>
              <a:buSzPts val="1600"/>
              <a:buFont typeface="Century Gothic"/>
              <a:buNone/>
            </a:pPr>
            <a:r>
              <a:rPr b="1" i="0" lang="en-US" sz="1600" u="none" cap="none" strike="noStrike">
                <a:solidFill>
                  <a:srgbClr val="38BDF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MSc Dissertation Presentation</a:t>
            </a:r>
            <a:endParaRPr b="0" i="0" sz="16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4" name="Google Shape;134;p20"/>
          <p:cNvSpPr/>
          <p:nvPr/>
        </p:nvSpPr>
        <p:spPr>
          <a:xfrm>
            <a:off x="685800" y="1417320"/>
            <a:ext cx="10241280" cy="1234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Play"/>
              <a:buNone/>
            </a:pPr>
            <a:r>
              <a:rPr b="1" i="0" lang="en-US" sz="3400" u="none" cap="none" strike="noStrike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Design and Evaluation of a Web-Based Password Security Analyzer</a:t>
            </a:r>
            <a:endParaRPr b="0" i="0" sz="3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5" name="Google Shape;135;p20"/>
          <p:cNvSpPr/>
          <p:nvPr/>
        </p:nvSpPr>
        <p:spPr>
          <a:xfrm>
            <a:off x="713232" y="2816352"/>
            <a:ext cx="978408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D1D5DB"/>
              </a:buClr>
              <a:buSzPts val="1800"/>
              <a:buFont typeface="Century Gothic"/>
              <a:buNone/>
            </a:pPr>
            <a:r>
              <a:rPr b="0" i="0" lang="en-US" sz="1800" u="none" cap="none" strike="noStrike">
                <a:solidFill>
                  <a:srgbClr val="D1D5D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strength assessment, entropy feedback, bcrypt hashing demonstration, and secure-password awareness</a:t>
            </a:r>
            <a:endParaRPr b="0" i="0" sz="18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6" name="Google Shape;136;p20"/>
          <p:cNvSpPr/>
          <p:nvPr/>
        </p:nvSpPr>
        <p:spPr>
          <a:xfrm>
            <a:off x="713232" y="4892040"/>
            <a:ext cx="914400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500"/>
              <a:buFont typeface="Century Gothic"/>
              <a:buNone/>
            </a:pPr>
            <a:r>
              <a:rPr b="1" i="0" lang="en-US" sz="15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Student: </a:t>
            </a:r>
            <a:r>
              <a:rPr b="1" lang="en-US" sz="15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Jaraben Mangukiya</a:t>
            </a:r>
            <a:endParaRPr b="0" i="0" sz="15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7" name="Google Shape;137;p20"/>
          <p:cNvSpPr/>
          <p:nvPr/>
        </p:nvSpPr>
        <p:spPr>
          <a:xfrm>
            <a:off x="713232" y="6263640"/>
            <a:ext cx="82296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entury Gothic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Artefact: deployed web-based Password Security Analyzer</a:t>
            </a:r>
            <a:endParaRPr b="0" i="0" sz="13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38" name="Google Shape;138;p20"/>
          <p:cNvSpPr/>
          <p:nvPr/>
        </p:nvSpPr>
        <p:spPr>
          <a:xfrm>
            <a:off x="9189720" y="6263640"/>
            <a:ext cx="22860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0" i="0" lang="en-US" sz="12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IEEE referencing style</a:t>
            </a:r>
            <a:endParaRPr b="0" i="0" sz="1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21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Play"/>
              <a:buNone/>
            </a:pPr>
            <a:r>
              <a:rPr b="1" lang="en-US" sz="32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Presentation Roadmap</a:t>
            </a:r>
            <a:endParaRPr sz="3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6" name="Google Shape;146;p21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50"/>
              <a:buFont typeface="Century Gothic"/>
              <a:buNone/>
            </a:pPr>
            <a:r>
              <a:rPr lang="en-US" sz="105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7" name="Google Shape;147;p21"/>
          <p:cNvSpPr/>
          <p:nvPr/>
        </p:nvSpPr>
        <p:spPr>
          <a:xfrm>
            <a:off x="777240" y="1069848"/>
            <a:ext cx="320040" cy="320040"/>
          </a:xfrm>
          <a:prstGeom prst="roundRect">
            <a:avLst>
              <a:gd fmla="val 22857" name="adj"/>
            </a:avLst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21"/>
          <p:cNvSpPr/>
          <p:nvPr/>
        </p:nvSpPr>
        <p:spPr>
          <a:xfrm>
            <a:off x="777240" y="1120140"/>
            <a:ext cx="32004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9" name="Google Shape;149;p21"/>
          <p:cNvSpPr/>
          <p:nvPr/>
        </p:nvSpPr>
        <p:spPr>
          <a:xfrm>
            <a:off x="1216152" y="1051560"/>
            <a:ext cx="10168128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400"/>
              <a:buFont typeface="Century Gothic"/>
              <a:buNone/>
            </a:pPr>
            <a:r>
              <a:rPr lang="en-US" sz="2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Research problem and rationale: why passwords remain a high-risk authentication mechanism.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0" name="Google Shape;150;p21"/>
          <p:cNvSpPr/>
          <p:nvPr/>
        </p:nvSpPr>
        <p:spPr>
          <a:xfrm>
            <a:off x="777240" y="1783080"/>
            <a:ext cx="320040" cy="320040"/>
          </a:xfrm>
          <a:prstGeom prst="roundRect">
            <a:avLst>
              <a:gd fmla="val 22857" name="adj"/>
            </a:avLst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21"/>
          <p:cNvSpPr/>
          <p:nvPr/>
        </p:nvSpPr>
        <p:spPr>
          <a:xfrm>
            <a:off x="777240" y="1833372"/>
            <a:ext cx="32004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2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2" name="Google Shape;152;p21"/>
          <p:cNvSpPr/>
          <p:nvPr/>
        </p:nvSpPr>
        <p:spPr>
          <a:xfrm>
            <a:off x="1216152" y="1764792"/>
            <a:ext cx="10168128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400"/>
              <a:buFont typeface="Century Gothic"/>
              <a:buNone/>
            </a:pPr>
            <a:r>
              <a:rPr lang="en-US" sz="2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Literature foundation: weak passwords, entropy, hashing, MD5, SHA-256 and bcrypt.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3" name="Google Shape;153;p21"/>
          <p:cNvSpPr/>
          <p:nvPr/>
        </p:nvSpPr>
        <p:spPr>
          <a:xfrm>
            <a:off x="777240" y="2496312"/>
            <a:ext cx="320040" cy="320040"/>
          </a:xfrm>
          <a:prstGeom prst="roundRect">
            <a:avLst>
              <a:gd fmla="val 22857" name="adj"/>
            </a:avLst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21"/>
          <p:cNvSpPr/>
          <p:nvPr/>
        </p:nvSpPr>
        <p:spPr>
          <a:xfrm>
            <a:off x="777240" y="2546604"/>
            <a:ext cx="32004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3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5" name="Google Shape;155;p21"/>
          <p:cNvSpPr/>
          <p:nvPr/>
        </p:nvSpPr>
        <p:spPr>
          <a:xfrm>
            <a:off x="1216152" y="2478024"/>
            <a:ext cx="10168128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400"/>
              <a:buFont typeface="Century Gothic"/>
              <a:buNone/>
            </a:pPr>
            <a:r>
              <a:rPr lang="en-US" sz="2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Methodology: Design Science Research and iterative development of the artefact.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6" name="Google Shape;156;p21"/>
          <p:cNvSpPr/>
          <p:nvPr/>
        </p:nvSpPr>
        <p:spPr>
          <a:xfrm>
            <a:off x="777240" y="3209544"/>
            <a:ext cx="320040" cy="320040"/>
          </a:xfrm>
          <a:prstGeom prst="roundRect">
            <a:avLst>
              <a:gd fmla="val 22857" name="adj"/>
            </a:avLst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21"/>
          <p:cNvSpPr/>
          <p:nvPr/>
        </p:nvSpPr>
        <p:spPr>
          <a:xfrm>
            <a:off x="777240" y="3259836"/>
            <a:ext cx="32004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8" name="Google Shape;158;p21"/>
          <p:cNvSpPr/>
          <p:nvPr/>
        </p:nvSpPr>
        <p:spPr>
          <a:xfrm>
            <a:off x="1216152" y="3191256"/>
            <a:ext cx="10168128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400"/>
              <a:buFont typeface="Century Gothic"/>
              <a:buNone/>
            </a:pPr>
            <a:r>
              <a:rPr lang="en-US" sz="2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System implementation: architecture, interface, bcrypt API route and password suggestions.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9" name="Google Shape;159;p21"/>
          <p:cNvSpPr/>
          <p:nvPr/>
        </p:nvSpPr>
        <p:spPr>
          <a:xfrm>
            <a:off x="777240" y="3922776"/>
            <a:ext cx="320040" cy="320040"/>
          </a:xfrm>
          <a:prstGeom prst="roundRect">
            <a:avLst>
              <a:gd fmla="val 22857" name="adj"/>
            </a:avLst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21"/>
          <p:cNvSpPr/>
          <p:nvPr/>
        </p:nvSpPr>
        <p:spPr>
          <a:xfrm>
            <a:off x="777240" y="3973068"/>
            <a:ext cx="32004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5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61" name="Google Shape;161;p21"/>
          <p:cNvSpPr/>
          <p:nvPr/>
        </p:nvSpPr>
        <p:spPr>
          <a:xfrm>
            <a:off x="1216152" y="3904488"/>
            <a:ext cx="10168128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400"/>
              <a:buFont typeface="Century Gothic"/>
              <a:buNone/>
            </a:pPr>
            <a:r>
              <a:rPr lang="en-US" sz="2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Testing and evaluation: weak, medium and strong password results.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62" name="Google Shape;162;p21"/>
          <p:cNvSpPr/>
          <p:nvPr/>
        </p:nvSpPr>
        <p:spPr>
          <a:xfrm>
            <a:off x="777240" y="4636008"/>
            <a:ext cx="320040" cy="320040"/>
          </a:xfrm>
          <a:prstGeom prst="roundRect">
            <a:avLst>
              <a:gd fmla="val 22857" name="adj"/>
            </a:avLst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21"/>
          <p:cNvSpPr/>
          <p:nvPr/>
        </p:nvSpPr>
        <p:spPr>
          <a:xfrm>
            <a:off x="777240" y="4686300"/>
            <a:ext cx="32004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6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64" name="Google Shape;164;p21"/>
          <p:cNvSpPr/>
          <p:nvPr/>
        </p:nvSpPr>
        <p:spPr>
          <a:xfrm>
            <a:off x="1216152" y="4617720"/>
            <a:ext cx="10168128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400"/>
              <a:buFont typeface="Century Gothic"/>
              <a:buNone/>
            </a:pPr>
            <a:r>
              <a:rPr lang="en-US" sz="2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Final contribution, limitations, recommendations and future work.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2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22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Research Problem and Rationale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2" name="Google Shape;172;p22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is a socio-technical problem: user behaviour plus backend storage design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3" name="Google Shape;173;p22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4" name="Google Shape;174;p22"/>
          <p:cNvSpPr/>
          <p:nvPr/>
        </p:nvSpPr>
        <p:spPr>
          <a:xfrm>
            <a:off x="594360" y="960120"/>
            <a:ext cx="3474720" cy="2468880"/>
          </a:xfrm>
          <a:prstGeom prst="roundRect">
            <a:avLst>
              <a:gd fmla="val 5333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22"/>
          <p:cNvSpPr/>
          <p:nvPr/>
        </p:nvSpPr>
        <p:spPr>
          <a:xfrm>
            <a:off x="594360" y="960120"/>
            <a:ext cx="73152" cy="2057400"/>
          </a:xfrm>
          <a:prstGeom prst="rect">
            <a:avLst/>
          </a:prstGeom>
          <a:solidFill>
            <a:srgbClr val="DC2626"/>
          </a:solidFill>
          <a:ln cap="flat" cmpd="sng" w="12700">
            <a:solidFill>
              <a:srgbClr val="DC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22"/>
          <p:cNvSpPr/>
          <p:nvPr/>
        </p:nvSpPr>
        <p:spPr>
          <a:xfrm>
            <a:off x="777235" y="1074425"/>
            <a:ext cx="30633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User-side weakness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7" name="Google Shape;177;p22"/>
          <p:cNvSpPr/>
          <p:nvPr/>
        </p:nvSpPr>
        <p:spPr>
          <a:xfrm>
            <a:off x="822950" y="1352312"/>
            <a:ext cx="3063300" cy="15738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Users often choose memorable but predictable passwords: short numbers, dictionary words, names, dates, and reused credentials. Visible complexity can still be weak when it follows human patterns.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8" name="Google Shape;178;p22"/>
          <p:cNvSpPr/>
          <p:nvPr/>
        </p:nvSpPr>
        <p:spPr>
          <a:xfrm>
            <a:off x="4343400" y="960120"/>
            <a:ext cx="3474720" cy="2468880"/>
          </a:xfrm>
          <a:prstGeom prst="roundRect">
            <a:avLst>
              <a:gd fmla="val 5333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22"/>
          <p:cNvSpPr/>
          <p:nvPr/>
        </p:nvSpPr>
        <p:spPr>
          <a:xfrm>
            <a:off x="4343400" y="960120"/>
            <a:ext cx="73152" cy="205740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22"/>
          <p:cNvSpPr/>
          <p:nvPr/>
        </p:nvSpPr>
        <p:spPr>
          <a:xfrm>
            <a:off x="4549138" y="1024137"/>
            <a:ext cx="30633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System-side weakness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1" name="Google Shape;181;p22"/>
          <p:cNvSpPr/>
          <p:nvPr/>
        </p:nvSpPr>
        <p:spPr>
          <a:xfrm>
            <a:off x="4572000" y="1352274"/>
            <a:ext cx="3063300" cy="15738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Developers may hash passwords but still choose unsuitable fast hashes. Password storage requires salted, cost-based password-hashing schemes, not just any digest algorithm [4], [5].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2" name="Google Shape;182;p22"/>
          <p:cNvSpPr/>
          <p:nvPr/>
        </p:nvSpPr>
        <p:spPr>
          <a:xfrm>
            <a:off x="8092440" y="960120"/>
            <a:ext cx="3474720" cy="2468880"/>
          </a:xfrm>
          <a:prstGeom prst="roundRect">
            <a:avLst>
              <a:gd fmla="val 5333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p22"/>
          <p:cNvSpPr/>
          <p:nvPr/>
        </p:nvSpPr>
        <p:spPr>
          <a:xfrm>
            <a:off x="8092440" y="960120"/>
            <a:ext cx="73152" cy="205740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2"/>
          <p:cNvSpPr/>
          <p:nvPr/>
        </p:nvSpPr>
        <p:spPr>
          <a:xfrm>
            <a:off x="8320990" y="1024137"/>
            <a:ext cx="30633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Why it matters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5" name="Google Shape;185;p22"/>
          <p:cNvSpPr/>
          <p:nvPr/>
        </p:nvSpPr>
        <p:spPr>
          <a:xfrm>
            <a:off x="8321050" y="1352275"/>
            <a:ext cx="3063300" cy="15738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80"/>
              <a:buFont typeface="Century Gothic"/>
              <a:buNone/>
            </a:pPr>
            <a:r>
              <a:rPr lang="en-US" sz="148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Compromised credentials allow attackers to appear legitimate. Microsoft reports password-based attacks dominate identity-attack activity in Microsoft Entra data [1].</a:t>
            </a:r>
            <a:endParaRPr sz="148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6" name="Google Shape;186;p22"/>
          <p:cNvSpPr/>
          <p:nvPr/>
        </p:nvSpPr>
        <p:spPr>
          <a:xfrm>
            <a:off x="822960" y="3657600"/>
            <a:ext cx="2640330" cy="56007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22"/>
          <p:cNvSpPr/>
          <p:nvPr/>
        </p:nvSpPr>
        <p:spPr>
          <a:xfrm>
            <a:off x="877824" y="3712464"/>
            <a:ext cx="2530602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Problem layer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8" name="Google Shape;188;p22"/>
          <p:cNvSpPr/>
          <p:nvPr/>
        </p:nvSpPr>
        <p:spPr>
          <a:xfrm>
            <a:off x="3463290" y="3657600"/>
            <a:ext cx="3802075" cy="56007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22"/>
          <p:cNvSpPr/>
          <p:nvPr/>
        </p:nvSpPr>
        <p:spPr>
          <a:xfrm>
            <a:off x="3518154" y="3712464"/>
            <a:ext cx="369234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Risk created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0" name="Google Shape;190;p22"/>
          <p:cNvSpPr/>
          <p:nvPr/>
        </p:nvSpPr>
        <p:spPr>
          <a:xfrm>
            <a:off x="7265365" y="3657600"/>
            <a:ext cx="4118915" cy="56007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p22"/>
          <p:cNvSpPr/>
          <p:nvPr/>
        </p:nvSpPr>
        <p:spPr>
          <a:xfrm>
            <a:off x="7320229" y="3712464"/>
            <a:ext cx="400918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Dissertation response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2" name="Google Shape;192;p22"/>
          <p:cNvSpPr/>
          <p:nvPr/>
        </p:nvSpPr>
        <p:spPr>
          <a:xfrm>
            <a:off x="822960" y="4217670"/>
            <a:ext cx="2640330" cy="56007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3" name="Google Shape;193;p22"/>
          <p:cNvSpPr/>
          <p:nvPr/>
        </p:nvSpPr>
        <p:spPr>
          <a:xfrm>
            <a:off x="877824" y="4272534"/>
            <a:ext cx="2530602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 user passwords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4" name="Google Shape;194;p22"/>
          <p:cNvSpPr/>
          <p:nvPr/>
        </p:nvSpPr>
        <p:spPr>
          <a:xfrm>
            <a:off x="3463290" y="4217670"/>
            <a:ext cx="3802075" cy="56007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22"/>
          <p:cNvSpPr/>
          <p:nvPr/>
        </p:nvSpPr>
        <p:spPr>
          <a:xfrm>
            <a:off x="3518154" y="4272534"/>
            <a:ext cx="369234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Fast guessing, dictionary and hybrid attacks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6" name="Google Shape;196;p22"/>
          <p:cNvSpPr/>
          <p:nvPr/>
        </p:nvSpPr>
        <p:spPr>
          <a:xfrm>
            <a:off x="7265365" y="4217670"/>
            <a:ext cx="4118915" cy="56007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22"/>
          <p:cNvSpPr/>
          <p:nvPr/>
        </p:nvSpPr>
        <p:spPr>
          <a:xfrm>
            <a:off x="7320229" y="4272534"/>
            <a:ext cx="400918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strength and entropy analysis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8" name="Google Shape;198;p22"/>
          <p:cNvSpPr/>
          <p:nvPr/>
        </p:nvSpPr>
        <p:spPr>
          <a:xfrm>
            <a:off x="822960" y="4777740"/>
            <a:ext cx="2640330" cy="56007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22"/>
          <p:cNvSpPr/>
          <p:nvPr/>
        </p:nvSpPr>
        <p:spPr>
          <a:xfrm>
            <a:off x="877824" y="4832604"/>
            <a:ext cx="2530602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Fast hashes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0" name="Google Shape;200;p22"/>
          <p:cNvSpPr/>
          <p:nvPr/>
        </p:nvSpPr>
        <p:spPr>
          <a:xfrm>
            <a:off x="3463290" y="4777740"/>
            <a:ext cx="3802075" cy="56007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p22"/>
          <p:cNvSpPr/>
          <p:nvPr/>
        </p:nvSpPr>
        <p:spPr>
          <a:xfrm>
            <a:off x="3518154" y="4832604"/>
            <a:ext cx="369234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High-speed offline cracking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2" name="Google Shape;202;p22"/>
          <p:cNvSpPr/>
          <p:nvPr/>
        </p:nvSpPr>
        <p:spPr>
          <a:xfrm>
            <a:off x="7265365" y="4777740"/>
            <a:ext cx="4118915" cy="56007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p22"/>
          <p:cNvSpPr/>
          <p:nvPr/>
        </p:nvSpPr>
        <p:spPr>
          <a:xfrm>
            <a:off x="7320229" y="4832604"/>
            <a:ext cx="400918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MD5/SHA-256 vs bcrypt comparison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4" name="Google Shape;204;p22"/>
          <p:cNvSpPr/>
          <p:nvPr/>
        </p:nvSpPr>
        <p:spPr>
          <a:xfrm>
            <a:off x="822960" y="5337810"/>
            <a:ext cx="2640330" cy="56007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5" name="Google Shape;205;p22"/>
          <p:cNvSpPr/>
          <p:nvPr/>
        </p:nvSpPr>
        <p:spPr>
          <a:xfrm>
            <a:off x="877824" y="5392674"/>
            <a:ext cx="2530602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Poor user feedback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6" name="Google Shape;206;p22"/>
          <p:cNvSpPr/>
          <p:nvPr/>
        </p:nvSpPr>
        <p:spPr>
          <a:xfrm>
            <a:off x="3463290" y="5337810"/>
            <a:ext cx="3802075" cy="56007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22"/>
          <p:cNvSpPr/>
          <p:nvPr/>
        </p:nvSpPr>
        <p:spPr>
          <a:xfrm>
            <a:off x="3518154" y="5392674"/>
            <a:ext cx="369234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Users do not understand why passwords fail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8" name="Google Shape;208;p22"/>
          <p:cNvSpPr/>
          <p:nvPr/>
        </p:nvSpPr>
        <p:spPr>
          <a:xfrm>
            <a:off x="7265365" y="5337810"/>
            <a:ext cx="4118915" cy="56007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22"/>
          <p:cNvSpPr/>
          <p:nvPr/>
        </p:nvSpPr>
        <p:spPr>
          <a:xfrm>
            <a:off x="7320229" y="5392674"/>
            <a:ext cx="4009187" cy="45034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Clear UI, crack-time indicators and suggestions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23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23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Aim, Objectives and Research Questions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7" name="Google Shape;217;p23"/>
          <p:cNvSpPr/>
          <p:nvPr/>
        </p:nvSpPr>
        <p:spPr>
          <a:xfrm>
            <a:off x="420624" y="585216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2000"/>
              <a:buFont typeface="Century Gothic"/>
              <a:buNone/>
            </a:pPr>
            <a:r>
              <a:rPr lang="en-US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project evaluates an implemented password-security artefact</a:t>
            </a:r>
            <a:endParaRPr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8" name="Google Shape;218;p23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9" name="Google Shape;219;p23"/>
          <p:cNvSpPr/>
          <p:nvPr/>
        </p:nvSpPr>
        <p:spPr>
          <a:xfrm>
            <a:off x="594350" y="868674"/>
            <a:ext cx="11003400" cy="1319700"/>
          </a:xfrm>
          <a:prstGeom prst="roundRect">
            <a:avLst>
              <a:gd fmla="val 120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23"/>
          <p:cNvSpPr/>
          <p:nvPr/>
        </p:nvSpPr>
        <p:spPr>
          <a:xfrm>
            <a:off x="594360" y="868680"/>
            <a:ext cx="73152" cy="91440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23"/>
          <p:cNvSpPr/>
          <p:nvPr/>
        </p:nvSpPr>
        <p:spPr>
          <a:xfrm>
            <a:off x="822960" y="1033272"/>
            <a:ext cx="1056132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Research Aim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2" name="Google Shape;222;p23"/>
          <p:cNvSpPr/>
          <p:nvPr/>
        </p:nvSpPr>
        <p:spPr>
          <a:xfrm>
            <a:off x="822960" y="1399032"/>
            <a:ext cx="10561320" cy="29260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design, implement and critically evaluate a deployed web-based Password Security Analyzer that demonstrates how password complexity, entropy and hashing mechanisms influence estimated resistance to password-cracking attacks.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3" name="Google Shape;223;p23"/>
          <p:cNvSpPr/>
          <p:nvPr/>
        </p:nvSpPr>
        <p:spPr>
          <a:xfrm>
            <a:off x="777240" y="2257148"/>
            <a:ext cx="4814400" cy="83220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23"/>
          <p:cNvSpPr/>
          <p:nvPr/>
        </p:nvSpPr>
        <p:spPr>
          <a:xfrm>
            <a:off x="832104" y="2312012"/>
            <a:ext cx="47046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Objectives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5" name="Google Shape;225;p23"/>
          <p:cNvSpPr/>
          <p:nvPr/>
        </p:nvSpPr>
        <p:spPr>
          <a:xfrm>
            <a:off x="5591556" y="2257148"/>
            <a:ext cx="5884200" cy="83220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23"/>
          <p:cNvSpPr/>
          <p:nvPr/>
        </p:nvSpPr>
        <p:spPr>
          <a:xfrm>
            <a:off x="5646420" y="2312012"/>
            <a:ext cx="57744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Research Questions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7" name="Google Shape;227;p23"/>
          <p:cNvSpPr/>
          <p:nvPr/>
        </p:nvSpPr>
        <p:spPr>
          <a:xfrm>
            <a:off x="777240" y="3089252"/>
            <a:ext cx="4814400" cy="8322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8" name="Google Shape;228;p23"/>
          <p:cNvSpPr/>
          <p:nvPr/>
        </p:nvSpPr>
        <p:spPr>
          <a:xfrm>
            <a:off x="832104" y="3144116"/>
            <a:ext cx="47046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Examine password length, complexity, entropy and predictability.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9" name="Google Shape;229;p23"/>
          <p:cNvSpPr/>
          <p:nvPr/>
        </p:nvSpPr>
        <p:spPr>
          <a:xfrm>
            <a:off x="5591556" y="3089252"/>
            <a:ext cx="5884200" cy="8322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0" name="Google Shape;230;p23"/>
          <p:cNvSpPr/>
          <p:nvPr/>
        </p:nvSpPr>
        <p:spPr>
          <a:xfrm>
            <a:off x="5646420" y="3144116"/>
            <a:ext cx="57744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How do length, character diversity, entropy and predictability influence estimated resistance?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1" name="Google Shape;231;p23"/>
          <p:cNvSpPr/>
          <p:nvPr/>
        </p:nvSpPr>
        <p:spPr>
          <a:xfrm>
            <a:off x="777240" y="3921356"/>
            <a:ext cx="4814400" cy="8322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23"/>
          <p:cNvSpPr/>
          <p:nvPr/>
        </p:nvSpPr>
        <p:spPr>
          <a:xfrm>
            <a:off x="832104" y="3976220"/>
            <a:ext cx="47046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Compare MD5, SHA-256 and bcrypt for password protection.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3" name="Google Shape;233;p23"/>
          <p:cNvSpPr/>
          <p:nvPr/>
        </p:nvSpPr>
        <p:spPr>
          <a:xfrm>
            <a:off x="5591556" y="3921356"/>
            <a:ext cx="5884200" cy="8322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4" name="Google Shape;234;p23"/>
          <p:cNvSpPr/>
          <p:nvPr/>
        </p:nvSpPr>
        <p:spPr>
          <a:xfrm>
            <a:off x="5646420" y="3976220"/>
            <a:ext cx="57744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Why are fast hashes unsuitable for password storage when used alone?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5" name="Google Shape;235;p23"/>
          <p:cNvSpPr/>
          <p:nvPr/>
        </p:nvSpPr>
        <p:spPr>
          <a:xfrm>
            <a:off x="777240" y="4753460"/>
            <a:ext cx="4814400" cy="8322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p23"/>
          <p:cNvSpPr/>
          <p:nvPr/>
        </p:nvSpPr>
        <p:spPr>
          <a:xfrm>
            <a:off x="832104" y="4808324"/>
            <a:ext cx="47046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Implement and evaluate a deployed password analyser.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7" name="Google Shape;237;p23"/>
          <p:cNvSpPr/>
          <p:nvPr/>
        </p:nvSpPr>
        <p:spPr>
          <a:xfrm>
            <a:off x="5591556" y="4753460"/>
            <a:ext cx="5884200" cy="8322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23"/>
          <p:cNvSpPr/>
          <p:nvPr/>
        </p:nvSpPr>
        <p:spPr>
          <a:xfrm>
            <a:off x="5646420" y="4808324"/>
            <a:ext cx="57744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How effectively does the analyser communicate risk and improvement guidance?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9" name="Google Shape;239;p23"/>
          <p:cNvSpPr/>
          <p:nvPr/>
        </p:nvSpPr>
        <p:spPr>
          <a:xfrm>
            <a:off x="777240" y="5585564"/>
            <a:ext cx="4814400" cy="8322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23"/>
          <p:cNvSpPr/>
          <p:nvPr/>
        </p:nvSpPr>
        <p:spPr>
          <a:xfrm>
            <a:off x="832104" y="5640428"/>
            <a:ext cx="47046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Recommend secure password creation and storage practices.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41" name="Google Shape;241;p23"/>
          <p:cNvSpPr/>
          <p:nvPr/>
        </p:nvSpPr>
        <p:spPr>
          <a:xfrm>
            <a:off x="5591556" y="5585564"/>
            <a:ext cx="5884200" cy="8322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2" name="Google Shape;242;p23"/>
          <p:cNvSpPr/>
          <p:nvPr/>
        </p:nvSpPr>
        <p:spPr>
          <a:xfrm>
            <a:off x="5646420" y="5640428"/>
            <a:ext cx="5774400" cy="72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What best-practice recommendations can be derived from the artefact?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4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9" name="Google Shape;249;p24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Literature Foundation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50" name="Google Shape;250;p24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password_security_framework_diagram.png" id="251" name="Google Shape;251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32852" y="1013494"/>
            <a:ext cx="5963873" cy="5366041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24"/>
          <p:cNvSpPr/>
          <p:nvPr/>
        </p:nvSpPr>
        <p:spPr>
          <a:xfrm>
            <a:off x="6355080" y="960120"/>
            <a:ext cx="5212080" cy="1271016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24"/>
          <p:cNvSpPr/>
          <p:nvPr/>
        </p:nvSpPr>
        <p:spPr>
          <a:xfrm>
            <a:off x="6355080" y="960120"/>
            <a:ext cx="73152" cy="114300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4" name="Google Shape;254;p24"/>
          <p:cNvSpPr/>
          <p:nvPr/>
        </p:nvSpPr>
        <p:spPr>
          <a:xfrm>
            <a:off x="6583680" y="1124712"/>
            <a:ext cx="480060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Passwords remain dominant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55" name="Google Shape;255;p24"/>
          <p:cNvSpPr/>
          <p:nvPr/>
        </p:nvSpPr>
        <p:spPr>
          <a:xfrm>
            <a:off x="6583675" y="1371599"/>
            <a:ext cx="4800600" cy="6402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Passwords persist because they are cheap, familiar and deployable, even when alternatives face usability and deployment barriers [11].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56" name="Google Shape;256;p24"/>
          <p:cNvSpPr/>
          <p:nvPr/>
        </p:nvSpPr>
        <p:spPr>
          <a:xfrm>
            <a:off x="6355080" y="2331720"/>
            <a:ext cx="5212080" cy="1207008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7" name="Google Shape;257;p24"/>
          <p:cNvSpPr/>
          <p:nvPr/>
        </p:nvSpPr>
        <p:spPr>
          <a:xfrm>
            <a:off x="6355080" y="2331720"/>
            <a:ext cx="73152" cy="114300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p24"/>
          <p:cNvSpPr/>
          <p:nvPr/>
        </p:nvSpPr>
        <p:spPr>
          <a:xfrm>
            <a:off x="6583680" y="2496312"/>
            <a:ext cx="480060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Users have limited effort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59" name="Google Shape;259;p24"/>
          <p:cNvSpPr/>
          <p:nvPr/>
        </p:nvSpPr>
        <p:spPr>
          <a:xfrm>
            <a:off x="6583675" y="2743201"/>
            <a:ext cx="4800600" cy="7314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Users manage many accounts and often simplify, reuse or pattern passwords due to practical constraints [12].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60" name="Google Shape;260;p24"/>
          <p:cNvSpPr/>
          <p:nvPr/>
        </p:nvSpPr>
        <p:spPr>
          <a:xfrm>
            <a:off x="6355080" y="3703320"/>
            <a:ext cx="5212080" cy="1371600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24"/>
          <p:cNvSpPr/>
          <p:nvPr/>
        </p:nvSpPr>
        <p:spPr>
          <a:xfrm>
            <a:off x="6381713" y="3756586"/>
            <a:ext cx="73200" cy="1143000"/>
          </a:xfrm>
          <a:prstGeom prst="rect">
            <a:avLst/>
          </a:prstGeom>
          <a:solidFill>
            <a:srgbClr val="DC2626"/>
          </a:solidFill>
          <a:ln cap="flat" cmpd="sng" w="12700">
            <a:solidFill>
              <a:srgbClr val="DC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2" name="Google Shape;262;p24"/>
          <p:cNvSpPr/>
          <p:nvPr/>
        </p:nvSpPr>
        <p:spPr>
          <a:xfrm>
            <a:off x="6583680" y="3867912"/>
            <a:ext cx="480060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Attackers exploit patterns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63" name="Google Shape;263;p24"/>
          <p:cNvSpPr/>
          <p:nvPr/>
        </p:nvSpPr>
        <p:spPr>
          <a:xfrm>
            <a:off x="6583675" y="4105651"/>
            <a:ext cx="4800600" cy="9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Modern password cracking prioritises likely structures, dictionary words, and transformations rather than random guessing only [13], [14].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64" name="Google Shape;264;p24"/>
          <p:cNvSpPr/>
          <p:nvPr/>
        </p:nvSpPr>
        <p:spPr>
          <a:xfrm>
            <a:off x="6428232" y="5239512"/>
            <a:ext cx="5212080" cy="969264"/>
          </a:xfrm>
          <a:prstGeom prst="roundRect">
            <a:avLst>
              <a:gd fmla="val 14118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5" name="Google Shape;265;p24"/>
          <p:cNvSpPr/>
          <p:nvPr/>
        </p:nvSpPr>
        <p:spPr>
          <a:xfrm>
            <a:off x="6421705" y="5303520"/>
            <a:ext cx="73200" cy="77730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6" name="Google Shape;266;p24"/>
          <p:cNvSpPr/>
          <p:nvPr/>
        </p:nvSpPr>
        <p:spPr>
          <a:xfrm>
            <a:off x="6583680" y="5340112"/>
            <a:ext cx="48006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Design implication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67" name="Google Shape;267;p24"/>
          <p:cNvSpPr/>
          <p:nvPr/>
        </p:nvSpPr>
        <p:spPr>
          <a:xfrm>
            <a:off x="6583680" y="5605272"/>
            <a:ext cx="4800600" cy="15544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artefact must combine strength feedback, hashing awareness and actionable suggestions.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5"/>
          <p:cNvSpPr/>
          <p:nvPr/>
        </p:nvSpPr>
        <p:spPr>
          <a:xfrm>
            <a:off x="0" y="0"/>
            <a:ext cx="12191695" cy="66432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4" name="Google Shape;274;p25"/>
          <p:cNvSpPr/>
          <p:nvPr/>
        </p:nvSpPr>
        <p:spPr>
          <a:xfrm>
            <a:off x="384048" y="118872"/>
            <a:ext cx="9875520" cy="38943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lay"/>
              <a:buNone/>
            </a:pPr>
            <a:r>
              <a:rPr b="1" lang="en-US" sz="24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Hashing and Password Storage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75" name="Google Shape;275;p25"/>
          <p:cNvSpPr/>
          <p:nvPr/>
        </p:nvSpPr>
        <p:spPr>
          <a:xfrm>
            <a:off x="8778240" y="6473951"/>
            <a:ext cx="3017520" cy="229077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900"/>
              <a:buFont typeface="Century Gothic"/>
              <a:buNone/>
            </a:pPr>
            <a:r>
              <a:rPr lang="en-US" sz="9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9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offline_password_cracking_process_flowchart.png" id="276" name="Google Shape;276;p25"/>
          <p:cNvPicPr preferRelativeResize="0"/>
          <p:nvPr/>
        </p:nvPicPr>
        <p:blipFill rotWithShape="1">
          <a:blip r:embed="rId3">
            <a:alphaModFix/>
          </a:blip>
          <a:srcRect b="30683" l="0" r="0" t="0"/>
          <a:stretch/>
        </p:blipFill>
        <p:spPr>
          <a:xfrm>
            <a:off x="490118" y="1060705"/>
            <a:ext cx="5212080" cy="5148072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25"/>
          <p:cNvSpPr/>
          <p:nvPr/>
        </p:nvSpPr>
        <p:spPr>
          <a:xfrm>
            <a:off x="5989320" y="1005840"/>
            <a:ext cx="1020470" cy="68723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8" name="Google Shape;278;p25"/>
          <p:cNvSpPr/>
          <p:nvPr/>
        </p:nvSpPr>
        <p:spPr>
          <a:xfrm>
            <a:off x="6044184" y="1060704"/>
            <a:ext cx="910742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entury Gothic"/>
              <a:buNone/>
            </a:pPr>
            <a:r>
              <a:rPr b="1" lang="en-US" sz="1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Algorithm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79" name="Google Shape;279;p25"/>
          <p:cNvSpPr/>
          <p:nvPr/>
        </p:nvSpPr>
        <p:spPr>
          <a:xfrm>
            <a:off x="7009790" y="1005840"/>
            <a:ext cx="1757477" cy="68723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0" name="Google Shape;280;p25"/>
          <p:cNvSpPr/>
          <p:nvPr/>
        </p:nvSpPr>
        <p:spPr>
          <a:xfrm>
            <a:off x="7064654" y="1060704"/>
            <a:ext cx="1647749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entury Gothic"/>
              <a:buNone/>
            </a:pPr>
            <a:r>
              <a:rPr b="1" lang="en-US" sz="1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Role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1" name="Google Shape;281;p25"/>
          <p:cNvSpPr/>
          <p:nvPr/>
        </p:nvSpPr>
        <p:spPr>
          <a:xfrm>
            <a:off x="8767267" y="1005840"/>
            <a:ext cx="2891333" cy="68723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2" name="Google Shape;282;p25"/>
          <p:cNvSpPr/>
          <p:nvPr/>
        </p:nvSpPr>
        <p:spPr>
          <a:xfrm>
            <a:off x="8822131" y="1060704"/>
            <a:ext cx="2781605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entury Gothic"/>
              <a:buNone/>
            </a:pPr>
            <a:r>
              <a:rPr b="1" lang="en-US" sz="1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Password-storage evaluation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3" name="Google Shape;283;p25"/>
          <p:cNvSpPr/>
          <p:nvPr/>
        </p:nvSpPr>
        <p:spPr>
          <a:xfrm>
            <a:off x="5989320" y="1554480"/>
            <a:ext cx="1020470" cy="68723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25"/>
          <p:cNvSpPr/>
          <p:nvPr/>
        </p:nvSpPr>
        <p:spPr>
          <a:xfrm>
            <a:off x="6044184" y="1609344"/>
            <a:ext cx="910742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MD5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5" name="Google Shape;285;p25"/>
          <p:cNvSpPr/>
          <p:nvPr/>
        </p:nvSpPr>
        <p:spPr>
          <a:xfrm>
            <a:off x="7009790" y="1554480"/>
            <a:ext cx="1757477" cy="68723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6" name="Google Shape;286;p25"/>
          <p:cNvSpPr/>
          <p:nvPr/>
        </p:nvSpPr>
        <p:spPr>
          <a:xfrm>
            <a:off x="7064654" y="1609344"/>
            <a:ext cx="1647749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Fast message digest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7" name="Google Shape;287;p25"/>
          <p:cNvSpPr/>
          <p:nvPr/>
        </p:nvSpPr>
        <p:spPr>
          <a:xfrm>
            <a:off x="8767267" y="1554480"/>
            <a:ext cx="2891333" cy="68723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p25"/>
          <p:cNvSpPr/>
          <p:nvPr/>
        </p:nvSpPr>
        <p:spPr>
          <a:xfrm>
            <a:off x="8822131" y="1609344"/>
            <a:ext cx="2781605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Unsuitable: obsolete and very fast [6], [16]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9" name="Google Shape;289;p25"/>
          <p:cNvSpPr/>
          <p:nvPr/>
        </p:nvSpPr>
        <p:spPr>
          <a:xfrm>
            <a:off x="5989320" y="2103120"/>
            <a:ext cx="1020470" cy="68723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0" name="Google Shape;290;p25"/>
          <p:cNvSpPr/>
          <p:nvPr/>
        </p:nvSpPr>
        <p:spPr>
          <a:xfrm>
            <a:off x="6044184" y="2157984"/>
            <a:ext cx="910742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SHA-256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1" name="Google Shape;291;p25"/>
          <p:cNvSpPr/>
          <p:nvPr/>
        </p:nvSpPr>
        <p:spPr>
          <a:xfrm>
            <a:off x="7009790" y="2103120"/>
            <a:ext cx="1757477" cy="68723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2" name="Google Shape;292;p25"/>
          <p:cNvSpPr/>
          <p:nvPr/>
        </p:nvSpPr>
        <p:spPr>
          <a:xfrm>
            <a:off x="7064654" y="2157984"/>
            <a:ext cx="1647749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Secure general-purpose hash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3" name="Google Shape;293;p25"/>
          <p:cNvSpPr/>
          <p:nvPr/>
        </p:nvSpPr>
        <p:spPr>
          <a:xfrm>
            <a:off x="8767267" y="2103120"/>
            <a:ext cx="2891333" cy="68723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4" name="Google Shape;294;p25"/>
          <p:cNvSpPr/>
          <p:nvPr/>
        </p:nvSpPr>
        <p:spPr>
          <a:xfrm>
            <a:off x="8822131" y="2157984"/>
            <a:ext cx="2781605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Useful for integrity but weak alone for passwords because it is fast [7]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5" name="Google Shape;295;p25"/>
          <p:cNvSpPr/>
          <p:nvPr/>
        </p:nvSpPr>
        <p:spPr>
          <a:xfrm>
            <a:off x="5989320" y="2651760"/>
            <a:ext cx="1020470" cy="68723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6" name="Google Shape;296;p25"/>
          <p:cNvSpPr/>
          <p:nvPr/>
        </p:nvSpPr>
        <p:spPr>
          <a:xfrm>
            <a:off x="6044184" y="2706624"/>
            <a:ext cx="910742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7" name="Google Shape;297;p25"/>
          <p:cNvSpPr/>
          <p:nvPr/>
        </p:nvSpPr>
        <p:spPr>
          <a:xfrm>
            <a:off x="7009790" y="2651760"/>
            <a:ext cx="1757477" cy="68723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25"/>
          <p:cNvSpPr/>
          <p:nvPr/>
        </p:nvSpPr>
        <p:spPr>
          <a:xfrm>
            <a:off x="7064654" y="2706624"/>
            <a:ext cx="1647749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Adaptive password hash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9" name="Google Shape;299;p25"/>
          <p:cNvSpPr/>
          <p:nvPr/>
        </p:nvSpPr>
        <p:spPr>
          <a:xfrm>
            <a:off x="8767267" y="2651760"/>
            <a:ext cx="2891333" cy="68723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25"/>
          <p:cNvSpPr/>
          <p:nvPr/>
        </p:nvSpPr>
        <p:spPr>
          <a:xfrm>
            <a:off x="8822131" y="2706624"/>
            <a:ext cx="2781605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More suitable because it is salted and cost-based [8]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01" name="Google Shape;301;p25"/>
          <p:cNvSpPr/>
          <p:nvPr/>
        </p:nvSpPr>
        <p:spPr>
          <a:xfrm>
            <a:off x="5989320" y="3200400"/>
            <a:ext cx="1020470" cy="68723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2" name="Google Shape;302;p25"/>
          <p:cNvSpPr/>
          <p:nvPr/>
        </p:nvSpPr>
        <p:spPr>
          <a:xfrm>
            <a:off x="6044184" y="3255264"/>
            <a:ext cx="910742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Argon2id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03" name="Google Shape;303;p25"/>
          <p:cNvSpPr/>
          <p:nvPr/>
        </p:nvSpPr>
        <p:spPr>
          <a:xfrm>
            <a:off x="7009790" y="3200400"/>
            <a:ext cx="1757477" cy="68723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4" name="Google Shape;304;p25"/>
          <p:cNvSpPr/>
          <p:nvPr/>
        </p:nvSpPr>
        <p:spPr>
          <a:xfrm>
            <a:off x="7064654" y="3255264"/>
            <a:ext cx="1647749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Memory-hard password hash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05" name="Google Shape;305;p25"/>
          <p:cNvSpPr/>
          <p:nvPr/>
        </p:nvSpPr>
        <p:spPr>
          <a:xfrm>
            <a:off x="8767267" y="3200400"/>
            <a:ext cx="2891333" cy="68723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25"/>
          <p:cNvSpPr/>
          <p:nvPr/>
        </p:nvSpPr>
        <p:spPr>
          <a:xfrm>
            <a:off x="8822131" y="3255264"/>
            <a:ext cx="2781605" cy="5497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Recommended modern option where available [5], [15]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07" name="Google Shape;307;p25"/>
          <p:cNvSpPr/>
          <p:nvPr/>
        </p:nvSpPr>
        <p:spPr>
          <a:xfrm>
            <a:off x="5987491" y="4018787"/>
            <a:ext cx="5889076" cy="2949361"/>
          </a:xfrm>
          <a:prstGeom prst="roundRect">
            <a:avLst>
              <a:gd fmla="val 7742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8" name="Google Shape;308;p25"/>
          <p:cNvSpPr/>
          <p:nvPr/>
        </p:nvSpPr>
        <p:spPr>
          <a:xfrm>
            <a:off x="5989320" y="4023359"/>
            <a:ext cx="73152" cy="1775343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25"/>
          <p:cNvSpPr/>
          <p:nvPr/>
        </p:nvSpPr>
        <p:spPr>
          <a:xfrm>
            <a:off x="6217920" y="4187951"/>
            <a:ext cx="5257800" cy="309253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b="1"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Critical distinction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10" name="Google Shape;310;p25"/>
          <p:cNvSpPr/>
          <p:nvPr/>
        </p:nvSpPr>
        <p:spPr>
          <a:xfrm>
            <a:off x="6217920" y="4553711"/>
            <a:ext cx="5257800" cy="996483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30"/>
              <a:buFont typeface="Century Gothic"/>
              <a:buNone/>
            </a:pPr>
            <a:r>
              <a:rPr lang="en-US" sz="153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general-purpose hash can be cryptographically strong but still unsuitable for password storage if it is too fast. Password storage requires salts, cost factors and deliberate computational expense [4], [5].</a:t>
            </a:r>
            <a:endParaRPr sz="153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26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7" name="Google Shape;317;p26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Research Methodology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iterative_development_workflow_diagram.png" id="318" name="Google Shape;318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94360" y="868680"/>
            <a:ext cx="4206240" cy="5349240"/>
          </a:xfrm>
          <a:prstGeom prst="rect">
            <a:avLst/>
          </a:prstGeom>
          <a:noFill/>
          <a:ln>
            <a:noFill/>
          </a:ln>
        </p:spPr>
      </p:pic>
      <p:sp>
        <p:nvSpPr>
          <p:cNvPr id="319" name="Google Shape;319;p26"/>
          <p:cNvSpPr/>
          <p:nvPr/>
        </p:nvSpPr>
        <p:spPr>
          <a:xfrm>
            <a:off x="594360" y="868680"/>
            <a:ext cx="4206240" cy="5349240"/>
          </a:xfrm>
          <a:prstGeom prst="rect">
            <a:avLst/>
          </a:prstGeom>
          <a:solidFill>
            <a:srgbClr val="FFFFFF">
              <a:alpha val="0"/>
            </a:srgbClr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0" name="Google Shape;320;p26"/>
          <p:cNvSpPr/>
          <p:nvPr/>
        </p:nvSpPr>
        <p:spPr>
          <a:xfrm>
            <a:off x="5074920" y="1097280"/>
            <a:ext cx="1947672" cy="69342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1" name="Google Shape;321;p26"/>
          <p:cNvSpPr/>
          <p:nvPr/>
        </p:nvSpPr>
        <p:spPr>
          <a:xfrm>
            <a:off x="5129784" y="1152144"/>
            <a:ext cx="1837944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DSR stage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2" name="Google Shape;322;p26"/>
          <p:cNvSpPr/>
          <p:nvPr/>
        </p:nvSpPr>
        <p:spPr>
          <a:xfrm>
            <a:off x="7022592" y="1097280"/>
            <a:ext cx="4544568" cy="69342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3" name="Google Shape;323;p26"/>
          <p:cNvSpPr/>
          <p:nvPr/>
        </p:nvSpPr>
        <p:spPr>
          <a:xfrm>
            <a:off x="7077456" y="1152144"/>
            <a:ext cx="4434840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Application in this dissertation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4" name="Google Shape;324;p26"/>
          <p:cNvSpPr/>
          <p:nvPr/>
        </p:nvSpPr>
        <p:spPr>
          <a:xfrm>
            <a:off x="5074920" y="1790700"/>
            <a:ext cx="1947672" cy="6934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5" name="Google Shape;325;p26"/>
          <p:cNvSpPr/>
          <p:nvPr/>
        </p:nvSpPr>
        <p:spPr>
          <a:xfrm>
            <a:off x="5129784" y="1845564"/>
            <a:ext cx="1837944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Problem identification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6" name="Google Shape;326;p26"/>
          <p:cNvSpPr/>
          <p:nvPr/>
        </p:nvSpPr>
        <p:spPr>
          <a:xfrm>
            <a:off x="7022592" y="1790700"/>
            <a:ext cx="4544568" cy="6934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7" name="Google Shape;327;p26"/>
          <p:cNvSpPr/>
          <p:nvPr/>
        </p:nvSpPr>
        <p:spPr>
          <a:xfrm>
            <a:off x="7077456" y="1845564"/>
            <a:ext cx="4434840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 passwords and insecure storage practices create authentication risk.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8" name="Google Shape;328;p26"/>
          <p:cNvSpPr/>
          <p:nvPr/>
        </p:nvSpPr>
        <p:spPr>
          <a:xfrm>
            <a:off x="5074920" y="2484120"/>
            <a:ext cx="1947672" cy="69342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9" name="Google Shape;329;p26"/>
          <p:cNvSpPr/>
          <p:nvPr/>
        </p:nvSpPr>
        <p:spPr>
          <a:xfrm>
            <a:off x="5129784" y="2538984"/>
            <a:ext cx="1837944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Objectives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0" name="Google Shape;330;p26"/>
          <p:cNvSpPr/>
          <p:nvPr/>
        </p:nvSpPr>
        <p:spPr>
          <a:xfrm>
            <a:off x="7022592" y="2484120"/>
            <a:ext cx="4544568" cy="69342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1" name="Google Shape;331;p26"/>
          <p:cNvSpPr/>
          <p:nvPr/>
        </p:nvSpPr>
        <p:spPr>
          <a:xfrm>
            <a:off x="7077456" y="2538984"/>
            <a:ext cx="4434840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Build a tool that analyses password strength and communicates hashing awareness.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2" name="Google Shape;332;p26"/>
          <p:cNvSpPr/>
          <p:nvPr/>
        </p:nvSpPr>
        <p:spPr>
          <a:xfrm>
            <a:off x="5074920" y="3177540"/>
            <a:ext cx="1947672" cy="6934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3" name="Google Shape;333;p26"/>
          <p:cNvSpPr/>
          <p:nvPr/>
        </p:nvSpPr>
        <p:spPr>
          <a:xfrm>
            <a:off x="5129784" y="3232404"/>
            <a:ext cx="1837944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Design/development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4" name="Google Shape;334;p26"/>
          <p:cNvSpPr/>
          <p:nvPr/>
        </p:nvSpPr>
        <p:spPr>
          <a:xfrm>
            <a:off x="7022592" y="3177540"/>
            <a:ext cx="4544568" cy="6934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5" name="Google Shape;335;p26"/>
          <p:cNvSpPr/>
          <p:nvPr/>
        </p:nvSpPr>
        <p:spPr>
          <a:xfrm>
            <a:off x="7077456" y="3232404"/>
            <a:ext cx="4434840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Implement Password Security Analyzer using Next.js, React, TypeScript and bcryptjs.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6" name="Google Shape;336;p26"/>
          <p:cNvSpPr/>
          <p:nvPr/>
        </p:nvSpPr>
        <p:spPr>
          <a:xfrm>
            <a:off x="5074920" y="3870960"/>
            <a:ext cx="1947672" cy="69342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7" name="Google Shape;337;p26"/>
          <p:cNvSpPr/>
          <p:nvPr/>
        </p:nvSpPr>
        <p:spPr>
          <a:xfrm>
            <a:off x="5129784" y="3925824"/>
            <a:ext cx="1837944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Demonstration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8" name="Google Shape;338;p26"/>
          <p:cNvSpPr/>
          <p:nvPr/>
        </p:nvSpPr>
        <p:spPr>
          <a:xfrm>
            <a:off x="7022592" y="3870960"/>
            <a:ext cx="4544568" cy="69342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9" name="Google Shape;339;p26"/>
          <p:cNvSpPr/>
          <p:nvPr/>
        </p:nvSpPr>
        <p:spPr>
          <a:xfrm>
            <a:off x="7077456" y="3925824"/>
            <a:ext cx="4434840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Deploy the system and test controlled password examples.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0" name="Google Shape;340;p26"/>
          <p:cNvSpPr/>
          <p:nvPr/>
        </p:nvSpPr>
        <p:spPr>
          <a:xfrm>
            <a:off x="5074920" y="4564380"/>
            <a:ext cx="1947672" cy="6934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26"/>
          <p:cNvSpPr/>
          <p:nvPr/>
        </p:nvSpPr>
        <p:spPr>
          <a:xfrm>
            <a:off x="5129784" y="4619244"/>
            <a:ext cx="1837944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Evaluation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2" name="Google Shape;342;p26"/>
          <p:cNvSpPr/>
          <p:nvPr/>
        </p:nvSpPr>
        <p:spPr>
          <a:xfrm>
            <a:off x="7022592" y="4564380"/>
            <a:ext cx="4544568" cy="6934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3" name="Google Shape;343;p26"/>
          <p:cNvSpPr/>
          <p:nvPr/>
        </p:nvSpPr>
        <p:spPr>
          <a:xfrm>
            <a:off x="7077456" y="4619244"/>
            <a:ext cx="4434840" cy="583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Assess functionality, strength classification, entropy, crack time and suggestions.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4" name="Google Shape;344;p26"/>
          <p:cNvSpPr/>
          <p:nvPr/>
        </p:nvSpPr>
        <p:spPr>
          <a:xfrm>
            <a:off x="5074920" y="5486400"/>
            <a:ext cx="6492240" cy="987552"/>
          </a:xfrm>
          <a:prstGeom prst="roundRect">
            <a:avLst>
              <a:gd fmla="val 19355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26"/>
          <p:cNvSpPr/>
          <p:nvPr/>
        </p:nvSpPr>
        <p:spPr>
          <a:xfrm>
            <a:off x="5074920" y="5486400"/>
            <a:ext cx="73152" cy="566928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6" name="Google Shape;346;p26"/>
          <p:cNvSpPr/>
          <p:nvPr/>
        </p:nvSpPr>
        <p:spPr>
          <a:xfrm>
            <a:off x="5303520" y="5650992"/>
            <a:ext cx="60807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Methodological caution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7" name="Google Shape;347;p26"/>
          <p:cNvSpPr/>
          <p:nvPr/>
        </p:nvSpPr>
        <p:spPr>
          <a:xfrm>
            <a:off x="5303520" y="6016752"/>
            <a:ext cx="6080760" cy="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Crack-time values are treated as comparative estimates, not exact predictions.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27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27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lay"/>
              <a:buNone/>
            </a:pPr>
            <a:r>
              <a:rPr b="1" lang="en-US" sz="24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Implementation Stack and Source Structure</a:t>
            </a:r>
            <a:endParaRPr sz="2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55" name="Google Shape;355;p27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900"/>
              <a:buFont typeface="Century Gothic"/>
              <a:buNone/>
            </a:pPr>
            <a:r>
              <a:rPr lang="en-US" sz="9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9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56" name="Google Shape;356;p27"/>
          <p:cNvSpPr/>
          <p:nvPr/>
        </p:nvSpPr>
        <p:spPr>
          <a:xfrm>
            <a:off x="685800" y="960120"/>
            <a:ext cx="1478585" cy="607423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7" name="Google Shape;357;p27"/>
          <p:cNvSpPr/>
          <p:nvPr/>
        </p:nvSpPr>
        <p:spPr>
          <a:xfrm>
            <a:off x="740664" y="1014984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entury Gothic"/>
              <a:buNone/>
            </a:pPr>
            <a:r>
              <a:rPr b="1" lang="en-US" sz="1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Technology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58" name="Google Shape;358;p27"/>
          <p:cNvSpPr/>
          <p:nvPr/>
        </p:nvSpPr>
        <p:spPr>
          <a:xfrm>
            <a:off x="2164385" y="960120"/>
            <a:ext cx="2083460" cy="607423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9" name="Google Shape;359;p27"/>
          <p:cNvSpPr/>
          <p:nvPr/>
        </p:nvSpPr>
        <p:spPr>
          <a:xfrm>
            <a:off x="2219249" y="1014984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entury Gothic"/>
              <a:buNone/>
            </a:pPr>
            <a:r>
              <a:rPr b="1" lang="en-US" sz="1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Purpose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0" name="Google Shape;360;p27"/>
          <p:cNvSpPr/>
          <p:nvPr/>
        </p:nvSpPr>
        <p:spPr>
          <a:xfrm>
            <a:off x="4247845" y="960120"/>
            <a:ext cx="3158795" cy="607423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1" name="Google Shape;361;p27"/>
          <p:cNvSpPr/>
          <p:nvPr/>
        </p:nvSpPr>
        <p:spPr>
          <a:xfrm>
            <a:off x="4302709" y="1014984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entury Gothic"/>
              <a:buNone/>
            </a:pPr>
            <a:r>
              <a:rPr b="1" lang="en-US" sz="11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Why it matters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2" name="Google Shape;362;p27"/>
          <p:cNvSpPr/>
          <p:nvPr/>
        </p:nvSpPr>
        <p:spPr>
          <a:xfrm>
            <a:off x="685800" y="1567543"/>
            <a:ext cx="1478585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3" name="Google Shape;363;p27"/>
          <p:cNvSpPr/>
          <p:nvPr/>
        </p:nvSpPr>
        <p:spPr>
          <a:xfrm>
            <a:off x="740664" y="1622407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Next.js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4" name="Google Shape;364;p27"/>
          <p:cNvSpPr/>
          <p:nvPr/>
        </p:nvSpPr>
        <p:spPr>
          <a:xfrm>
            <a:off x="2164385" y="1567543"/>
            <a:ext cx="2083460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5" name="Google Shape;365;p27"/>
          <p:cNvSpPr/>
          <p:nvPr/>
        </p:nvSpPr>
        <p:spPr>
          <a:xfrm>
            <a:off x="2219249" y="1622407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Web application framework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6" name="Google Shape;366;p27"/>
          <p:cNvSpPr/>
          <p:nvPr/>
        </p:nvSpPr>
        <p:spPr>
          <a:xfrm>
            <a:off x="4247845" y="1567543"/>
            <a:ext cx="3158795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7" name="Google Shape;367;p27"/>
          <p:cNvSpPr/>
          <p:nvPr/>
        </p:nvSpPr>
        <p:spPr>
          <a:xfrm>
            <a:off x="4302709" y="1622407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Supports structured, deployment-ready app architecture [26].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8" name="Google Shape;368;p27"/>
          <p:cNvSpPr/>
          <p:nvPr/>
        </p:nvSpPr>
        <p:spPr>
          <a:xfrm>
            <a:off x="685800" y="2174966"/>
            <a:ext cx="1478585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9" name="Google Shape;369;p27"/>
          <p:cNvSpPr/>
          <p:nvPr/>
        </p:nvSpPr>
        <p:spPr>
          <a:xfrm>
            <a:off x="740664" y="2229830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React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0" name="Google Shape;370;p27"/>
          <p:cNvSpPr/>
          <p:nvPr/>
        </p:nvSpPr>
        <p:spPr>
          <a:xfrm>
            <a:off x="2164385" y="2174966"/>
            <a:ext cx="2083460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1" name="Google Shape;371;p27"/>
          <p:cNvSpPr/>
          <p:nvPr/>
        </p:nvSpPr>
        <p:spPr>
          <a:xfrm>
            <a:off x="2219249" y="2229830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 interface development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2" name="Google Shape;372;p27"/>
          <p:cNvSpPr/>
          <p:nvPr/>
        </p:nvSpPr>
        <p:spPr>
          <a:xfrm>
            <a:off x="4247845" y="2174966"/>
            <a:ext cx="3158795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3" name="Google Shape;373;p27"/>
          <p:cNvSpPr/>
          <p:nvPr/>
        </p:nvSpPr>
        <p:spPr>
          <a:xfrm>
            <a:off x="4302709" y="2229830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Supports reusable components and dynamic interactions [27].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4" name="Google Shape;374;p27"/>
          <p:cNvSpPr/>
          <p:nvPr/>
        </p:nvSpPr>
        <p:spPr>
          <a:xfrm>
            <a:off x="685800" y="2782389"/>
            <a:ext cx="1478585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5" name="Google Shape;375;p27"/>
          <p:cNvSpPr/>
          <p:nvPr/>
        </p:nvSpPr>
        <p:spPr>
          <a:xfrm>
            <a:off x="740664" y="2837253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TypeScript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6" name="Google Shape;376;p27"/>
          <p:cNvSpPr/>
          <p:nvPr/>
        </p:nvSpPr>
        <p:spPr>
          <a:xfrm>
            <a:off x="2164385" y="2782389"/>
            <a:ext cx="2083460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7" name="Google Shape;377;p27"/>
          <p:cNvSpPr/>
          <p:nvPr/>
        </p:nvSpPr>
        <p:spPr>
          <a:xfrm>
            <a:off x="2219249" y="2837253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Type-safe logic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8" name="Google Shape;378;p27"/>
          <p:cNvSpPr/>
          <p:nvPr/>
        </p:nvSpPr>
        <p:spPr>
          <a:xfrm>
            <a:off x="4247845" y="2782389"/>
            <a:ext cx="3158795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9" name="Google Shape;379;p27"/>
          <p:cNvSpPr/>
          <p:nvPr/>
        </p:nvSpPr>
        <p:spPr>
          <a:xfrm>
            <a:off x="4302709" y="2837253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Improves maintainability and reduces implementation errors [28].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0" name="Google Shape;380;p27"/>
          <p:cNvSpPr/>
          <p:nvPr/>
        </p:nvSpPr>
        <p:spPr>
          <a:xfrm>
            <a:off x="685800" y="3389811"/>
            <a:ext cx="1478585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1" name="Google Shape;381;p27"/>
          <p:cNvSpPr/>
          <p:nvPr/>
        </p:nvSpPr>
        <p:spPr>
          <a:xfrm>
            <a:off x="740664" y="3444675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Tailwind CSS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2" name="Google Shape;382;p27"/>
          <p:cNvSpPr/>
          <p:nvPr/>
        </p:nvSpPr>
        <p:spPr>
          <a:xfrm>
            <a:off x="2164385" y="3389811"/>
            <a:ext cx="2083460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3" name="Google Shape;383;p27"/>
          <p:cNvSpPr/>
          <p:nvPr/>
        </p:nvSpPr>
        <p:spPr>
          <a:xfrm>
            <a:off x="2219249" y="3444675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Styling and responsiveness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4" name="Google Shape;384;p27"/>
          <p:cNvSpPr/>
          <p:nvPr/>
        </p:nvSpPr>
        <p:spPr>
          <a:xfrm>
            <a:off x="4247845" y="3389811"/>
            <a:ext cx="3158795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5" name="Google Shape;385;p27"/>
          <p:cNvSpPr/>
          <p:nvPr/>
        </p:nvSpPr>
        <p:spPr>
          <a:xfrm>
            <a:off x="4302709" y="3444675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Supports consistent dark-card layout and responsive UI.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6" name="Google Shape;386;p27"/>
          <p:cNvSpPr/>
          <p:nvPr/>
        </p:nvSpPr>
        <p:spPr>
          <a:xfrm>
            <a:off x="685800" y="3997234"/>
            <a:ext cx="1478585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7" name="Google Shape;387;p27"/>
          <p:cNvSpPr/>
          <p:nvPr/>
        </p:nvSpPr>
        <p:spPr>
          <a:xfrm>
            <a:off x="740664" y="4052098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bcryptjs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88" name="Google Shape;388;p27"/>
          <p:cNvSpPr/>
          <p:nvPr/>
        </p:nvSpPr>
        <p:spPr>
          <a:xfrm>
            <a:off x="2164385" y="3997234"/>
            <a:ext cx="2083460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9" name="Google Shape;389;p27"/>
          <p:cNvSpPr/>
          <p:nvPr/>
        </p:nvSpPr>
        <p:spPr>
          <a:xfrm>
            <a:off x="2219249" y="4052098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 hashing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0" name="Google Shape;390;p27"/>
          <p:cNvSpPr/>
          <p:nvPr/>
        </p:nvSpPr>
        <p:spPr>
          <a:xfrm>
            <a:off x="4247845" y="3997234"/>
            <a:ext cx="3158795" cy="60742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1" name="Google Shape;391;p27"/>
          <p:cNvSpPr/>
          <p:nvPr/>
        </p:nvSpPr>
        <p:spPr>
          <a:xfrm>
            <a:off x="4302709" y="4052098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Implements bcrypt hashing in JavaScript/TypeScript [29].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2" name="Google Shape;392;p27"/>
          <p:cNvSpPr/>
          <p:nvPr/>
        </p:nvSpPr>
        <p:spPr>
          <a:xfrm>
            <a:off x="685800" y="4604657"/>
            <a:ext cx="1478585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3" name="Google Shape;393;p27"/>
          <p:cNvSpPr/>
          <p:nvPr/>
        </p:nvSpPr>
        <p:spPr>
          <a:xfrm>
            <a:off x="740664" y="4659521"/>
            <a:ext cx="136885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Vercel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4" name="Google Shape;394;p27"/>
          <p:cNvSpPr/>
          <p:nvPr/>
        </p:nvSpPr>
        <p:spPr>
          <a:xfrm>
            <a:off x="2164385" y="4604657"/>
            <a:ext cx="2083460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5" name="Google Shape;395;p27"/>
          <p:cNvSpPr/>
          <p:nvPr/>
        </p:nvSpPr>
        <p:spPr>
          <a:xfrm>
            <a:off x="2219249" y="4659521"/>
            <a:ext cx="1973732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Deployment platform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6" name="Google Shape;396;p27"/>
          <p:cNvSpPr/>
          <p:nvPr/>
        </p:nvSpPr>
        <p:spPr>
          <a:xfrm>
            <a:off x="4247845" y="4604657"/>
            <a:ext cx="3158795" cy="60742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7" name="Google Shape;397;p27"/>
          <p:cNvSpPr/>
          <p:nvPr/>
        </p:nvSpPr>
        <p:spPr>
          <a:xfrm>
            <a:off x="4302709" y="4659521"/>
            <a:ext cx="3049067" cy="49769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Hosts the live artefact for demonstration [30].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98" name="Google Shape;398;p27"/>
          <p:cNvSpPr/>
          <p:nvPr/>
        </p:nvSpPr>
        <p:spPr>
          <a:xfrm>
            <a:off x="7726675" y="960125"/>
            <a:ext cx="3749100" cy="1422900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9" name="Google Shape;399;p27"/>
          <p:cNvSpPr/>
          <p:nvPr/>
        </p:nvSpPr>
        <p:spPr>
          <a:xfrm>
            <a:off x="7726680" y="960120"/>
            <a:ext cx="73152" cy="114300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0" name="Google Shape;400;p27"/>
          <p:cNvSpPr/>
          <p:nvPr/>
        </p:nvSpPr>
        <p:spPr>
          <a:xfrm>
            <a:off x="7955280" y="1124712"/>
            <a:ext cx="33375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b="1"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Key source file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01" name="Google Shape;401;p27"/>
          <p:cNvSpPr/>
          <p:nvPr/>
        </p:nvSpPr>
        <p:spPr>
          <a:xfrm>
            <a:off x="7955275" y="1404249"/>
            <a:ext cx="3337500" cy="6075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`app/page.tsx` handles password input, strength logic, entropy, crack-time estimates, and suggestions.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02" name="Google Shape;402;p27"/>
          <p:cNvSpPr/>
          <p:nvPr/>
        </p:nvSpPr>
        <p:spPr>
          <a:xfrm>
            <a:off x="7726680" y="2529692"/>
            <a:ext cx="3749100" cy="1143000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3" name="Google Shape;403;p27"/>
          <p:cNvSpPr/>
          <p:nvPr/>
        </p:nvSpPr>
        <p:spPr>
          <a:xfrm>
            <a:off x="7726680" y="2529692"/>
            <a:ext cx="73200" cy="114300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4" name="Google Shape;404;p27"/>
          <p:cNvSpPr/>
          <p:nvPr/>
        </p:nvSpPr>
        <p:spPr>
          <a:xfrm>
            <a:off x="7955280" y="2694284"/>
            <a:ext cx="33375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b="1"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 API route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05" name="Google Shape;405;p27"/>
          <p:cNvSpPr/>
          <p:nvPr/>
        </p:nvSpPr>
        <p:spPr>
          <a:xfrm>
            <a:off x="7932418" y="2922894"/>
            <a:ext cx="3337500" cy="5211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`app/api/hash/route.ts` handles bcrypt hash generation using `bcryptjs` and `saltRounds = 10`.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06" name="Google Shape;406;p27"/>
          <p:cNvSpPr/>
          <p:nvPr/>
        </p:nvSpPr>
        <p:spPr>
          <a:xfrm>
            <a:off x="7726680" y="3886200"/>
            <a:ext cx="3749040" cy="1325880"/>
          </a:xfrm>
          <a:prstGeom prst="roundRect">
            <a:avLst>
              <a:gd fmla="val 8276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7" name="Google Shape;407;p27"/>
          <p:cNvSpPr/>
          <p:nvPr/>
        </p:nvSpPr>
        <p:spPr>
          <a:xfrm>
            <a:off x="7726680" y="3886200"/>
            <a:ext cx="73152" cy="132588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8" name="Google Shape;408;p27"/>
          <p:cNvSpPr/>
          <p:nvPr/>
        </p:nvSpPr>
        <p:spPr>
          <a:xfrm>
            <a:off x="7955280" y="4050792"/>
            <a:ext cx="33375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b="1"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Scope boundary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09" name="Google Shape;409;p27"/>
          <p:cNvSpPr/>
          <p:nvPr/>
        </p:nvSpPr>
        <p:spPr>
          <a:xfrm>
            <a:off x="7955280" y="4416552"/>
            <a:ext cx="3337560" cy="70408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app is an educational analyser. It is not a full registration, login, session-management, MFA, or enterprise identity platform.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414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28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6" name="Google Shape;416;p28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00"/>
              <a:buFont typeface="Play"/>
              <a:buNone/>
            </a:pPr>
            <a:r>
              <a:rPr b="1" lang="en-US" sz="21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System Architecture</a:t>
            </a:r>
            <a:endParaRPr sz="2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17" name="Google Shape;417;p28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100"/>
              <a:buFont typeface="Century Gothic"/>
              <a:buNone/>
            </a:pPr>
            <a:r>
              <a:rPr lang="en-US" sz="11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Client-side analysis is combined with a backend bcrypt demonstration route</a:t>
            </a:r>
            <a:endParaRPr sz="11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18" name="Google Shape;418;p28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850"/>
              <a:buFont typeface="Century Gothic"/>
              <a:buNone/>
            </a:pPr>
            <a:r>
              <a:rPr lang="en-US" sz="85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8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system_architecture_of_password_analyzer.png" id="419" name="Google Shape;419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94360" y="868680"/>
            <a:ext cx="10972800" cy="5029200"/>
          </a:xfrm>
          <a:prstGeom prst="rect">
            <a:avLst/>
          </a:prstGeom>
          <a:noFill/>
          <a:ln>
            <a:noFill/>
          </a:ln>
        </p:spPr>
      </p:pic>
      <p:sp>
        <p:nvSpPr>
          <p:cNvPr id="420" name="Google Shape;420;p28"/>
          <p:cNvSpPr/>
          <p:nvPr/>
        </p:nvSpPr>
        <p:spPr>
          <a:xfrm>
            <a:off x="594360" y="868680"/>
            <a:ext cx="10972800" cy="5029200"/>
          </a:xfrm>
          <a:prstGeom prst="rect">
            <a:avLst/>
          </a:prstGeom>
          <a:solidFill>
            <a:srgbClr val="FFFFFF">
              <a:alpha val="0"/>
            </a:srgbClr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28"/>
          <p:cNvSpPr/>
          <p:nvPr/>
        </p:nvSpPr>
        <p:spPr>
          <a:xfrm>
            <a:off x="868680" y="5943600"/>
            <a:ext cx="73152" cy="438912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426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29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8" name="Google Shape;428;p29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Deployed Interface Evidence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29" name="Google Shape;429;p29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Two screenshots demonstrate the landing state and post-analysis state of the live application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0" name="Google Shape;430;p29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bc75ecb4-f3cb-498d-8574-0ea1598d7eea.png" id="431" name="Google Shape;431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2920" y="914400"/>
            <a:ext cx="5440680" cy="3154680"/>
          </a:xfrm>
          <a:prstGeom prst="rect">
            <a:avLst/>
          </a:prstGeom>
          <a:noFill/>
          <a:ln>
            <a:noFill/>
          </a:ln>
        </p:spPr>
      </p:pic>
      <p:sp>
        <p:nvSpPr>
          <p:cNvPr id="432" name="Google Shape;432;p29"/>
          <p:cNvSpPr/>
          <p:nvPr/>
        </p:nvSpPr>
        <p:spPr>
          <a:xfrm>
            <a:off x="502920" y="914400"/>
            <a:ext cx="5440680" cy="3154680"/>
          </a:xfrm>
          <a:prstGeom prst="rect">
            <a:avLst/>
          </a:prstGeom>
          <a:solidFill>
            <a:srgbClr val="FFFFFF">
              <a:alpha val="0"/>
            </a:srgbClr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3" name="Google Shape;433;p29"/>
          <p:cNvSpPr/>
          <p:nvPr/>
        </p:nvSpPr>
        <p:spPr>
          <a:xfrm>
            <a:off x="548640" y="4160520"/>
            <a:ext cx="530352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Figure 4.3: Landing interface before password input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ac941165-999c-408a-a08b-92a776ce3186.png" id="434" name="Google Shape;434;p2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217920" y="914400"/>
            <a:ext cx="5440680" cy="3154680"/>
          </a:xfrm>
          <a:prstGeom prst="rect">
            <a:avLst/>
          </a:prstGeom>
          <a:noFill/>
          <a:ln>
            <a:noFill/>
          </a:ln>
        </p:spPr>
      </p:pic>
      <p:sp>
        <p:nvSpPr>
          <p:cNvPr id="435" name="Google Shape;435;p29"/>
          <p:cNvSpPr/>
          <p:nvPr/>
        </p:nvSpPr>
        <p:spPr>
          <a:xfrm>
            <a:off x="6217920" y="914400"/>
            <a:ext cx="5440680" cy="3154680"/>
          </a:xfrm>
          <a:prstGeom prst="rect">
            <a:avLst/>
          </a:prstGeom>
          <a:solidFill>
            <a:srgbClr val="FFFFFF">
              <a:alpha val="0"/>
            </a:srgbClr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6" name="Google Shape;436;p29"/>
          <p:cNvSpPr/>
          <p:nvPr/>
        </p:nvSpPr>
        <p:spPr>
          <a:xfrm>
            <a:off x="6263640" y="4160520"/>
            <a:ext cx="521208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Figure 4.4: Analysis result after entering test password `12234`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37" name="Google Shape;437;p29"/>
          <p:cNvSpPr/>
          <p:nvPr/>
        </p:nvSpPr>
        <p:spPr>
          <a:xfrm>
            <a:off x="594360" y="4617720"/>
            <a:ext cx="5364480" cy="1325880"/>
          </a:xfrm>
          <a:prstGeom prst="roundRect">
            <a:avLst>
              <a:gd fmla="val 10435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</a:t>
            </a:r>
            <a:endParaRPr/>
          </a:p>
        </p:txBody>
      </p:sp>
      <p:sp>
        <p:nvSpPr>
          <p:cNvPr id="438" name="Google Shape;438;p29"/>
          <p:cNvSpPr/>
          <p:nvPr/>
        </p:nvSpPr>
        <p:spPr>
          <a:xfrm>
            <a:off x="594360" y="4617720"/>
            <a:ext cx="73152" cy="105156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9" name="Google Shape;439;p29"/>
          <p:cNvSpPr/>
          <p:nvPr/>
        </p:nvSpPr>
        <p:spPr>
          <a:xfrm>
            <a:off x="988828" y="4736592"/>
            <a:ext cx="4466738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Before interaction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0" name="Google Shape;440;p29"/>
          <p:cNvSpPr/>
          <p:nvPr/>
        </p:nvSpPr>
        <p:spPr>
          <a:xfrm>
            <a:off x="822960" y="5148072"/>
            <a:ext cx="4983480" cy="42976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landing interface separates password analysis from strong password suggestions, making the two core functions visible before use.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1" name="Google Shape;441;p29"/>
          <p:cNvSpPr/>
          <p:nvPr/>
        </p:nvSpPr>
        <p:spPr>
          <a:xfrm>
            <a:off x="6172200" y="4617720"/>
            <a:ext cx="5425440" cy="1325880"/>
          </a:xfrm>
          <a:prstGeom prst="roundRect">
            <a:avLst>
              <a:gd fmla="val 10435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2" name="Google Shape;442;p29"/>
          <p:cNvSpPr/>
          <p:nvPr/>
        </p:nvSpPr>
        <p:spPr>
          <a:xfrm>
            <a:off x="6172200" y="4617720"/>
            <a:ext cx="73152" cy="105156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3" name="Google Shape;443;p29"/>
          <p:cNvSpPr/>
          <p:nvPr/>
        </p:nvSpPr>
        <p:spPr>
          <a:xfrm>
            <a:off x="6400800" y="4782312"/>
            <a:ext cx="498348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After interaction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4" name="Google Shape;444;p29"/>
          <p:cNvSpPr/>
          <p:nvPr/>
        </p:nvSpPr>
        <p:spPr>
          <a:xfrm>
            <a:off x="6400800" y="5148072"/>
            <a:ext cx="4983480" cy="42976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analysed result shows Weak classification, entropy, MD5/SHA-256/bcrypt crack-time estimates, bcrypt hash output, and suggestions.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45" name="Google Shape;445;p29"/>
          <p:cNvSpPr/>
          <p:nvPr/>
        </p:nvSpPr>
        <p:spPr>
          <a:xfrm>
            <a:off x="685800" y="6153912"/>
            <a:ext cx="1078992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Source: Author’s deployed Password Security Analyzer application.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30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2" name="Google Shape;452;p30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Password Analysis and Hashing Flow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3" name="Google Shape;453;p30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application converts user input into security feedback and improvement guidance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4" name="Google Shape;454;p30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descr="/mnt/data/password_analysis_flowchart_diagram.png" id="455" name="Google Shape;455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84047" y="1078992"/>
            <a:ext cx="5889161" cy="5379076"/>
          </a:xfrm>
          <a:prstGeom prst="rect">
            <a:avLst/>
          </a:prstGeom>
          <a:noFill/>
          <a:ln>
            <a:noFill/>
          </a:ln>
        </p:spPr>
      </p:pic>
      <p:sp>
        <p:nvSpPr>
          <p:cNvPr id="456" name="Google Shape;456;p30"/>
          <p:cNvSpPr/>
          <p:nvPr/>
        </p:nvSpPr>
        <p:spPr>
          <a:xfrm>
            <a:off x="6766560" y="914400"/>
            <a:ext cx="4572000" cy="914400"/>
          </a:xfrm>
          <a:prstGeom prst="roundRect">
            <a:avLst>
              <a:gd fmla="val 120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7" name="Google Shape;457;p30"/>
          <p:cNvSpPr/>
          <p:nvPr/>
        </p:nvSpPr>
        <p:spPr>
          <a:xfrm>
            <a:off x="6766560" y="914400"/>
            <a:ext cx="73152" cy="91440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8" name="Google Shape;458;p30"/>
          <p:cNvSpPr/>
          <p:nvPr/>
        </p:nvSpPr>
        <p:spPr>
          <a:xfrm>
            <a:off x="6995150" y="914275"/>
            <a:ext cx="4160400" cy="31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Strength logic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9" name="Google Shape;459;p30"/>
          <p:cNvSpPr/>
          <p:nvPr/>
        </p:nvSpPr>
        <p:spPr>
          <a:xfrm>
            <a:off x="6995150" y="1207001"/>
            <a:ext cx="4160400" cy="5304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Detects lowercase, uppercase, numbers and symbols; estimates charset size and entropy.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0" name="Google Shape;460;p30"/>
          <p:cNvSpPr/>
          <p:nvPr/>
        </p:nvSpPr>
        <p:spPr>
          <a:xfrm>
            <a:off x="6766550" y="2148853"/>
            <a:ext cx="4572000" cy="1144500"/>
          </a:xfrm>
          <a:prstGeom prst="roundRect">
            <a:avLst>
              <a:gd fmla="val 120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1" name="Google Shape;461;p30"/>
          <p:cNvSpPr/>
          <p:nvPr/>
        </p:nvSpPr>
        <p:spPr>
          <a:xfrm>
            <a:off x="6766560" y="2148840"/>
            <a:ext cx="73152" cy="91440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2" name="Google Shape;462;p30"/>
          <p:cNvSpPr/>
          <p:nvPr/>
        </p:nvSpPr>
        <p:spPr>
          <a:xfrm>
            <a:off x="6995160" y="2233533"/>
            <a:ext cx="41604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Crack-time logic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3" name="Google Shape;463;p30"/>
          <p:cNvSpPr/>
          <p:nvPr/>
        </p:nvSpPr>
        <p:spPr>
          <a:xfrm>
            <a:off x="6995150" y="2560200"/>
            <a:ext cx="4160400" cy="4116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Uses fixed comparative assumptions for MD5, SHA-256 and bcrypt to communicate offline-guessing risk.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4" name="Google Shape;464;p30"/>
          <p:cNvSpPr/>
          <p:nvPr/>
        </p:nvSpPr>
        <p:spPr>
          <a:xfrm>
            <a:off x="6766560" y="3596344"/>
            <a:ext cx="4572000" cy="914400"/>
          </a:xfrm>
          <a:prstGeom prst="roundRect">
            <a:avLst>
              <a:gd fmla="val 120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5" name="Google Shape;465;p30"/>
          <p:cNvSpPr/>
          <p:nvPr/>
        </p:nvSpPr>
        <p:spPr>
          <a:xfrm>
            <a:off x="6766560" y="3503129"/>
            <a:ext cx="73200" cy="91440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6" name="Google Shape;466;p30"/>
          <p:cNvSpPr/>
          <p:nvPr/>
        </p:nvSpPr>
        <p:spPr>
          <a:xfrm>
            <a:off x="6995160" y="3707670"/>
            <a:ext cx="41604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 demonstration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7" name="Google Shape;467;p30"/>
          <p:cNvSpPr/>
          <p:nvPr/>
        </p:nvSpPr>
        <p:spPr>
          <a:xfrm>
            <a:off x="6995150" y="4007817"/>
            <a:ext cx="4160400" cy="4116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Calls `/api/hash` and returns a bcrypt hash generated with `saltRounds = 10`.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8" name="Google Shape;468;p30"/>
          <p:cNvSpPr/>
          <p:nvPr/>
        </p:nvSpPr>
        <p:spPr>
          <a:xfrm>
            <a:off x="6766560" y="4830784"/>
            <a:ext cx="4572000" cy="914400"/>
          </a:xfrm>
          <a:prstGeom prst="roundRect">
            <a:avLst>
              <a:gd fmla="val 120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9" name="Google Shape;469;p30"/>
          <p:cNvSpPr/>
          <p:nvPr/>
        </p:nvSpPr>
        <p:spPr>
          <a:xfrm>
            <a:off x="6766560" y="4737569"/>
            <a:ext cx="73200" cy="914400"/>
          </a:xfrm>
          <a:prstGeom prst="rect">
            <a:avLst/>
          </a:prstGeom>
          <a:solidFill>
            <a:srgbClr val="DC2626"/>
          </a:solidFill>
          <a:ln cap="flat" cmpd="sng" w="12700">
            <a:solidFill>
              <a:srgbClr val="DC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0" name="Google Shape;470;p30"/>
          <p:cNvSpPr/>
          <p:nvPr/>
        </p:nvSpPr>
        <p:spPr>
          <a:xfrm>
            <a:off x="6995160" y="4995376"/>
            <a:ext cx="41604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Critical limitation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1" name="Google Shape;471;p30"/>
          <p:cNvSpPr/>
          <p:nvPr/>
        </p:nvSpPr>
        <p:spPr>
          <a:xfrm>
            <a:off x="6995160" y="5361136"/>
            <a:ext cx="41604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110"/>
              <a:buFont typeface="Century Gothic"/>
              <a:buNone/>
            </a:pPr>
            <a:r>
              <a:rPr lang="en-US" sz="111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Entropy and crack-time outputs are educational indicators, not precise real-world attack measurements.</a:t>
            </a:r>
            <a:endParaRPr sz="111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476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31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8" name="Google Shape;478;p31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Play"/>
              <a:buNone/>
            </a:pPr>
            <a:r>
              <a:rPr b="1" lang="en-US" sz="32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Testing Strategy and Dataset</a:t>
            </a:r>
            <a:endParaRPr sz="3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9" name="Google Shape;479;p31"/>
          <p:cNvSpPr/>
          <p:nvPr/>
        </p:nvSpPr>
        <p:spPr>
          <a:xfrm>
            <a:off x="420624" y="609274"/>
            <a:ext cx="11247000" cy="25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Controlled testing used lab-generated passwords only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0" name="Google Shape;480;p31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50"/>
              <a:buFont typeface="Century Gothic"/>
              <a:buNone/>
            </a:pPr>
            <a:r>
              <a:rPr lang="en-US" sz="105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1" name="Google Shape;481;p31"/>
          <p:cNvSpPr/>
          <p:nvPr/>
        </p:nvSpPr>
        <p:spPr>
          <a:xfrm>
            <a:off x="685800" y="914400"/>
            <a:ext cx="2194560" cy="64770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2" name="Google Shape;482;p31"/>
          <p:cNvSpPr/>
          <p:nvPr/>
        </p:nvSpPr>
        <p:spPr>
          <a:xfrm>
            <a:off x="740664" y="969264"/>
            <a:ext cx="208483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3" name="Google Shape;483;p31"/>
          <p:cNvSpPr/>
          <p:nvPr/>
        </p:nvSpPr>
        <p:spPr>
          <a:xfrm>
            <a:off x="2880360" y="914400"/>
            <a:ext cx="1865376" cy="64770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4" name="Google Shape;484;p31"/>
          <p:cNvSpPr/>
          <p:nvPr/>
        </p:nvSpPr>
        <p:spPr>
          <a:xfrm>
            <a:off x="2935224" y="969264"/>
            <a:ext cx="1755648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Category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5" name="Google Shape;485;p31"/>
          <p:cNvSpPr/>
          <p:nvPr/>
        </p:nvSpPr>
        <p:spPr>
          <a:xfrm>
            <a:off x="4745736" y="914400"/>
            <a:ext cx="3291840" cy="64770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6" name="Google Shape;486;p31"/>
          <p:cNvSpPr/>
          <p:nvPr/>
        </p:nvSpPr>
        <p:spPr>
          <a:xfrm>
            <a:off x="4800600" y="969264"/>
            <a:ext cx="318211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Reason for selection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7" name="Google Shape;487;p31"/>
          <p:cNvSpPr/>
          <p:nvPr/>
        </p:nvSpPr>
        <p:spPr>
          <a:xfrm>
            <a:off x="8037576" y="914400"/>
            <a:ext cx="3621024" cy="647700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8" name="Google Shape;488;p31"/>
          <p:cNvSpPr/>
          <p:nvPr/>
        </p:nvSpPr>
        <p:spPr>
          <a:xfrm>
            <a:off x="8092440" y="969264"/>
            <a:ext cx="3511296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Expected interpretation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9" name="Google Shape;489;p31"/>
          <p:cNvSpPr/>
          <p:nvPr/>
        </p:nvSpPr>
        <p:spPr>
          <a:xfrm>
            <a:off x="685800" y="1562100"/>
            <a:ext cx="2194560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0" name="Google Shape;490;p31"/>
          <p:cNvSpPr/>
          <p:nvPr/>
        </p:nvSpPr>
        <p:spPr>
          <a:xfrm>
            <a:off x="740664" y="1616964"/>
            <a:ext cx="208483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123456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1" name="Google Shape;491;p31"/>
          <p:cNvSpPr/>
          <p:nvPr/>
        </p:nvSpPr>
        <p:spPr>
          <a:xfrm>
            <a:off x="2880360" y="1562100"/>
            <a:ext cx="1865376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2" name="Google Shape;492;p31"/>
          <p:cNvSpPr/>
          <p:nvPr/>
        </p:nvSpPr>
        <p:spPr>
          <a:xfrm>
            <a:off x="2935224" y="1616964"/>
            <a:ext cx="1755648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3" name="Google Shape;493;p31"/>
          <p:cNvSpPr/>
          <p:nvPr/>
        </p:nvSpPr>
        <p:spPr>
          <a:xfrm>
            <a:off x="4745736" y="1562100"/>
            <a:ext cx="3291840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4" name="Google Shape;494;p31"/>
          <p:cNvSpPr/>
          <p:nvPr/>
        </p:nvSpPr>
        <p:spPr>
          <a:xfrm>
            <a:off x="4800600" y="1616964"/>
            <a:ext cx="318211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Common numeric password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5" name="Google Shape;495;p31"/>
          <p:cNvSpPr/>
          <p:nvPr/>
        </p:nvSpPr>
        <p:spPr>
          <a:xfrm>
            <a:off x="8037576" y="1562100"/>
            <a:ext cx="3621024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6" name="Google Shape;496;p31"/>
          <p:cNvSpPr/>
          <p:nvPr/>
        </p:nvSpPr>
        <p:spPr>
          <a:xfrm>
            <a:off x="8092440" y="1616964"/>
            <a:ext cx="3511296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Very low search space and high predictability.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7" name="Google Shape;497;p31"/>
          <p:cNvSpPr/>
          <p:nvPr/>
        </p:nvSpPr>
        <p:spPr>
          <a:xfrm>
            <a:off x="685800" y="2209800"/>
            <a:ext cx="2194560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8" name="Google Shape;498;p31"/>
          <p:cNvSpPr/>
          <p:nvPr/>
        </p:nvSpPr>
        <p:spPr>
          <a:xfrm>
            <a:off x="740664" y="2264664"/>
            <a:ext cx="208483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9" name="Google Shape;499;p31"/>
          <p:cNvSpPr/>
          <p:nvPr/>
        </p:nvSpPr>
        <p:spPr>
          <a:xfrm>
            <a:off x="2880360" y="2209800"/>
            <a:ext cx="1865376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0" name="Google Shape;500;p31"/>
          <p:cNvSpPr/>
          <p:nvPr/>
        </p:nvSpPr>
        <p:spPr>
          <a:xfrm>
            <a:off x="2935224" y="2264664"/>
            <a:ext cx="1755648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1" name="Google Shape;501;p31"/>
          <p:cNvSpPr/>
          <p:nvPr/>
        </p:nvSpPr>
        <p:spPr>
          <a:xfrm>
            <a:off x="4745736" y="2209800"/>
            <a:ext cx="3291840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2" name="Google Shape;502;p31"/>
          <p:cNvSpPr/>
          <p:nvPr/>
        </p:nvSpPr>
        <p:spPr>
          <a:xfrm>
            <a:off x="4800600" y="2264664"/>
            <a:ext cx="318211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Dictionary-based password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3" name="Google Shape;503;p31"/>
          <p:cNvSpPr/>
          <p:nvPr/>
        </p:nvSpPr>
        <p:spPr>
          <a:xfrm>
            <a:off x="8037576" y="2209800"/>
            <a:ext cx="3621024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4" name="Google Shape;504;p31"/>
          <p:cNvSpPr/>
          <p:nvPr/>
        </p:nvSpPr>
        <p:spPr>
          <a:xfrm>
            <a:off x="8092440" y="2264664"/>
            <a:ext cx="3511296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 despite being longer than 123456 because it is common.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5" name="Google Shape;505;p31"/>
          <p:cNvSpPr/>
          <p:nvPr/>
        </p:nvSpPr>
        <p:spPr>
          <a:xfrm>
            <a:off x="685800" y="2857500"/>
            <a:ext cx="2194560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6" name="Google Shape;506;p31"/>
          <p:cNvSpPr/>
          <p:nvPr/>
        </p:nvSpPr>
        <p:spPr>
          <a:xfrm>
            <a:off x="740664" y="2912364"/>
            <a:ext cx="208483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Parthik123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7" name="Google Shape;507;p31"/>
          <p:cNvSpPr/>
          <p:nvPr/>
        </p:nvSpPr>
        <p:spPr>
          <a:xfrm>
            <a:off x="2880360" y="2857500"/>
            <a:ext cx="1865376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31"/>
          <p:cNvSpPr/>
          <p:nvPr/>
        </p:nvSpPr>
        <p:spPr>
          <a:xfrm>
            <a:off x="2935224" y="2912364"/>
            <a:ext cx="1755648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Medium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9" name="Google Shape;509;p31"/>
          <p:cNvSpPr/>
          <p:nvPr/>
        </p:nvSpPr>
        <p:spPr>
          <a:xfrm>
            <a:off x="4745736" y="2857500"/>
            <a:ext cx="3291840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0" name="Google Shape;510;p31"/>
          <p:cNvSpPr/>
          <p:nvPr/>
        </p:nvSpPr>
        <p:spPr>
          <a:xfrm>
            <a:off x="4800600" y="2912364"/>
            <a:ext cx="318211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Name/text plus numbers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1" name="Google Shape;511;p31"/>
          <p:cNvSpPr/>
          <p:nvPr/>
        </p:nvSpPr>
        <p:spPr>
          <a:xfrm>
            <a:off x="8037576" y="2857500"/>
            <a:ext cx="3621024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2" name="Google Shape;512;p31"/>
          <p:cNvSpPr/>
          <p:nvPr/>
        </p:nvSpPr>
        <p:spPr>
          <a:xfrm>
            <a:off x="8092440" y="2912364"/>
            <a:ext cx="3511296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Better than weak examples but predictable.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3" name="Google Shape;513;p31"/>
          <p:cNvSpPr/>
          <p:nvPr/>
        </p:nvSpPr>
        <p:spPr>
          <a:xfrm>
            <a:off x="685800" y="3505200"/>
            <a:ext cx="2194560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4" name="Google Shape;514;p31"/>
          <p:cNvSpPr/>
          <p:nvPr/>
        </p:nvSpPr>
        <p:spPr>
          <a:xfrm>
            <a:off x="740664" y="3560064"/>
            <a:ext cx="208483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P@rth!k#2026$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5" name="Google Shape;515;p31"/>
          <p:cNvSpPr/>
          <p:nvPr/>
        </p:nvSpPr>
        <p:spPr>
          <a:xfrm>
            <a:off x="2880360" y="3505200"/>
            <a:ext cx="1865376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6" name="Google Shape;516;p31"/>
          <p:cNvSpPr/>
          <p:nvPr/>
        </p:nvSpPr>
        <p:spPr>
          <a:xfrm>
            <a:off x="2935224" y="3560064"/>
            <a:ext cx="1755648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Strong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7" name="Google Shape;517;p31"/>
          <p:cNvSpPr/>
          <p:nvPr/>
        </p:nvSpPr>
        <p:spPr>
          <a:xfrm>
            <a:off x="4745736" y="3505200"/>
            <a:ext cx="3291840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8" name="Google Shape;518;p31"/>
          <p:cNvSpPr/>
          <p:nvPr/>
        </p:nvSpPr>
        <p:spPr>
          <a:xfrm>
            <a:off x="4800600" y="3560064"/>
            <a:ext cx="318211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Mixed case, symbols and numbers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9" name="Google Shape;519;p31"/>
          <p:cNvSpPr/>
          <p:nvPr/>
        </p:nvSpPr>
        <p:spPr>
          <a:xfrm>
            <a:off x="8037576" y="3505200"/>
            <a:ext cx="3621024" cy="647700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0" name="Google Shape;520;p31"/>
          <p:cNvSpPr/>
          <p:nvPr/>
        </p:nvSpPr>
        <p:spPr>
          <a:xfrm>
            <a:off x="8092440" y="3560064"/>
            <a:ext cx="3511296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Higher entropy but may still contain pattern risk.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1" name="Google Shape;521;p31"/>
          <p:cNvSpPr/>
          <p:nvPr/>
        </p:nvSpPr>
        <p:spPr>
          <a:xfrm>
            <a:off x="685800" y="4152900"/>
            <a:ext cx="2194560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2" name="Google Shape;522;p31"/>
          <p:cNvSpPr/>
          <p:nvPr/>
        </p:nvSpPr>
        <p:spPr>
          <a:xfrm>
            <a:off x="740664" y="4207764"/>
            <a:ext cx="208483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Generated suggestion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3" name="Google Shape;523;p31"/>
          <p:cNvSpPr/>
          <p:nvPr/>
        </p:nvSpPr>
        <p:spPr>
          <a:xfrm>
            <a:off x="2880360" y="4152900"/>
            <a:ext cx="1865376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4" name="Google Shape;524;p31"/>
          <p:cNvSpPr/>
          <p:nvPr/>
        </p:nvSpPr>
        <p:spPr>
          <a:xfrm>
            <a:off x="2935224" y="4207764"/>
            <a:ext cx="1755648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Strong candidate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5" name="Google Shape;525;p31"/>
          <p:cNvSpPr/>
          <p:nvPr/>
        </p:nvSpPr>
        <p:spPr>
          <a:xfrm>
            <a:off x="4745736" y="4152900"/>
            <a:ext cx="3291840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31"/>
          <p:cNvSpPr/>
          <p:nvPr/>
        </p:nvSpPr>
        <p:spPr>
          <a:xfrm>
            <a:off x="4800600" y="4207764"/>
            <a:ext cx="3182112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System-generated alternative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7" name="Google Shape;527;p31"/>
          <p:cNvSpPr/>
          <p:nvPr/>
        </p:nvSpPr>
        <p:spPr>
          <a:xfrm>
            <a:off x="8037576" y="4152900"/>
            <a:ext cx="3621024" cy="6477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8" name="Google Shape;528;p31"/>
          <p:cNvSpPr/>
          <p:nvPr/>
        </p:nvSpPr>
        <p:spPr>
          <a:xfrm>
            <a:off x="8092440" y="4207764"/>
            <a:ext cx="3511296" cy="53797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Tests whether suggestions improve length/diversity.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9" name="Google Shape;529;p31"/>
          <p:cNvSpPr/>
          <p:nvPr/>
        </p:nvSpPr>
        <p:spPr>
          <a:xfrm>
            <a:off x="868675" y="5046499"/>
            <a:ext cx="5212200" cy="1427400"/>
          </a:xfrm>
          <a:prstGeom prst="roundRect">
            <a:avLst>
              <a:gd fmla="val 12632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0" name="Google Shape;530;p31"/>
          <p:cNvSpPr/>
          <p:nvPr/>
        </p:nvSpPr>
        <p:spPr>
          <a:xfrm>
            <a:off x="868680" y="5166360"/>
            <a:ext cx="73152" cy="86868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1" name="Google Shape;531;p31"/>
          <p:cNvSpPr/>
          <p:nvPr/>
        </p:nvSpPr>
        <p:spPr>
          <a:xfrm>
            <a:off x="1097280" y="5211103"/>
            <a:ext cx="48006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00"/>
              <a:buFont typeface="Century Gothic"/>
              <a:buNone/>
            </a:pPr>
            <a:r>
              <a:rPr b="1" lang="en-US" sz="20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Ethical control</a:t>
            </a:r>
            <a:endParaRPr sz="2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2" name="Google Shape;532;p31"/>
          <p:cNvSpPr/>
          <p:nvPr/>
        </p:nvSpPr>
        <p:spPr>
          <a:xfrm>
            <a:off x="1074475" y="5503153"/>
            <a:ext cx="4800600" cy="7053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evaluation used lab-generated passwords only. No real credentials, live accounts or password databases were attacked.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3" name="Google Shape;533;p31"/>
          <p:cNvSpPr/>
          <p:nvPr/>
        </p:nvSpPr>
        <p:spPr>
          <a:xfrm>
            <a:off x="6355075" y="5046499"/>
            <a:ext cx="4937700" cy="1427400"/>
          </a:xfrm>
          <a:prstGeom prst="roundRect">
            <a:avLst>
              <a:gd fmla="val 12632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4" name="Google Shape;534;p31"/>
          <p:cNvSpPr/>
          <p:nvPr/>
        </p:nvSpPr>
        <p:spPr>
          <a:xfrm>
            <a:off x="6355080" y="5046511"/>
            <a:ext cx="73200" cy="86880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5" name="Google Shape;535;p31"/>
          <p:cNvSpPr/>
          <p:nvPr/>
        </p:nvSpPr>
        <p:spPr>
          <a:xfrm>
            <a:off x="6583680" y="5211103"/>
            <a:ext cx="45264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00"/>
              <a:buFont typeface="Century Gothic"/>
              <a:buNone/>
            </a:pPr>
            <a:r>
              <a:rPr b="1" lang="en-US" sz="20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Evaluation boundary</a:t>
            </a:r>
            <a:endParaRPr sz="2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36" name="Google Shape;536;p31"/>
          <p:cNvSpPr/>
          <p:nvPr/>
        </p:nvSpPr>
        <p:spPr>
          <a:xfrm>
            <a:off x="6583675" y="5536453"/>
            <a:ext cx="4511100" cy="8688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30"/>
              <a:buFont typeface="Century Gothic"/>
              <a:buNone/>
            </a:pPr>
            <a:r>
              <a:rPr lang="en-US" sz="153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test is a controlled artefact evaluation, not a large-scale user study or cryptographic benchmark.</a:t>
            </a:r>
            <a:endParaRPr sz="153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54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Google Shape;542;p32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3" name="Google Shape;543;p32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Results and Critical Evaluation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4" name="Google Shape;544;p32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application met its educational purpose, but results must be interpreted carefully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5" name="Google Shape;545;p32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6" name="Google Shape;546;p32"/>
          <p:cNvSpPr/>
          <p:nvPr/>
        </p:nvSpPr>
        <p:spPr>
          <a:xfrm>
            <a:off x="594360" y="914400"/>
            <a:ext cx="3520440" cy="1819656"/>
          </a:xfrm>
          <a:prstGeom prst="roundRect">
            <a:avLst>
              <a:gd fmla="val 8889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7" name="Google Shape;547;p32"/>
          <p:cNvSpPr/>
          <p:nvPr/>
        </p:nvSpPr>
        <p:spPr>
          <a:xfrm>
            <a:off x="594360" y="914400"/>
            <a:ext cx="73152" cy="1234440"/>
          </a:xfrm>
          <a:prstGeom prst="rect">
            <a:avLst/>
          </a:prstGeom>
          <a:solidFill>
            <a:srgbClr val="DC2626"/>
          </a:solidFill>
          <a:ln cap="flat" cmpd="sng" w="12700">
            <a:solidFill>
              <a:srgbClr val="DC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8" name="Google Shape;548;p32"/>
          <p:cNvSpPr/>
          <p:nvPr/>
        </p:nvSpPr>
        <p:spPr>
          <a:xfrm>
            <a:off x="822960" y="1078992"/>
            <a:ext cx="31089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 passwords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49" name="Google Shape;549;p32"/>
          <p:cNvSpPr/>
          <p:nvPr/>
        </p:nvSpPr>
        <p:spPr>
          <a:xfrm>
            <a:off x="822960" y="1444752"/>
            <a:ext cx="3108960" cy="61264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`123456` and `password` demonstrate low strength because they are short, numeric or dictionary-based. They are likely to be tested early in attacks.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0" name="Google Shape;550;p32"/>
          <p:cNvSpPr/>
          <p:nvPr/>
        </p:nvSpPr>
        <p:spPr>
          <a:xfrm>
            <a:off x="4343400" y="914400"/>
            <a:ext cx="3520440" cy="1819656"/>
          </a:xfrm>
          <a:prstGeom prst="roundRect">
            <a:avLst>
              <a:gd fmla="val 8889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1" name="Google Shape;551;p32"/>
          <p:cNvSpPr/>
          <p:nvPr/>
        </p:nvSpPr>
        <p:spPr>
          <a:xfrm>
            <a:off x="4343400" y="914400"/>
            <a:ext cx="73152" cy="123444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2" name="Google Shape;552;p32"/>
          <p:cNvSpPr/>
          <p:nvPr/>
        </p:nvSpPr>
        <p:spPr>
          <a:xfrm>
            <a:off x="4572000" y="1078992"/>
            <a:ext cx="31089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Medium password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3" name="Google Shape;553;p32"/>
          <p:cNvSpPr/>
          <p:nvPr/>
        </p:nvSpPr>
        <p:spPr>
          <a:xfrm>
            <a:off x="4572000" y="1444752"/>
            <a:ext cx="3108960" cy="61264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`Parthik123` improves visible complexity, but name-plus-number structure remains predictable and vulnerable to hybrid attacks.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4" name="Google Shape;554;p32"/>
          <p:cNvSpPr/>
          <p:nvPr/>
        </p:nvSpPr>
        <p:spPr>
          <a:xfrm>
            <a:off x="8092450" y="914400"/>
            <a:ext cx="3520500" cy="1815300"/>
          </a:xfrm>
          <a:prstGeom prst="roundRect">
            <a:avLst>
              <a:gd fmla="val 8889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32"/>
          <p:cNvSpPr/>
          <p:nvPr/>
        </p:nvSpPr>
        <p:spPr>
          <a:xfrm>
            <a:off x="8092440" y="914400"/>
            <a:ext cx="73152" cy="123444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6" name="Google Shape;556;p32"/>
          <p:cNvSpPr/>
          <p:nvPr/>
        </p:nvSpPr>
        <p:spPr>
          <a:xfrm>
            <a:off x="8321040" y="1078992"/>
            <a:ext cx="31089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Strong password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7" name="Google Shape;557;p32"/>
          <p:cNvSpPr/>
          <p:nvPr/>
        </p:nvSpPr>
        <p:spPr>
          <a:xfrm>
            <a:off x="8321040" y="1444752"/>
            <a:ext cx="3108960" cy="61264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`P@rth!k#2026$` improves length and character diversity, but personal/patterned elements still reduce practical strength.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8" name="Google Shape;558;p32"/>
          <p:cNvSpPr/>
          <p:nvPr/>
        </p:nvSpPr>
        <p:spPr>
          <a:xfrm>
            <a:off x="777240" y="2788920"/>
            <a:ext cx="2545690" cy="566928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9" name="Google Shape;559;p32"/>
          <p:cNvSpPr/>
          <p:nvPr/>
        </p:nvSpPr>
        <p:spPr>
          <a:xfrm>
            <a:off x="832104" y="2843784"/>
            <a:ext cx="2435962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Evaluation area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60" name="Google Shape;560;p32"/>
          <p:cNvSpPr/>
          <p:nvPr/>
        </p:nvSpPr>
        <p:spPr>
          <a:xfrm>
            <a:off x="3322930" y="2788920"/>
            <a:ext cx="3818534" cy="566928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1" name="Google Shape;561;p32"/>
          <p:cNvSpPr/>
          <p:nvPr/>
        </p:nvSpPr>
        <p:spPr>
          <a:xfrm>
            <a:off x="3377794" y="2843784"/>
            <a:ext cx="3708806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Finding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62" name="Google Shape;562;p32"/>
          <p:cNvSpPr/>
          <p:nvPr/>
        </p:nvSpPr>
        <p:spPr>
          <a:xfrm>
            <a:off x="7141464" y="2788920"/>
            <a:ext cx="4242816" cy="566928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3" name="Google Shape;563;p32"/>
          <p:cNvSpPr/>
          <p:nvPr/>
        </p:nvSpPr>
        <p:spPr>
          <a:xfrm>
            <a:off x="7196328" y="2843784"/>
            <a:ext cx="4133088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Critical judgement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64" name="Google Shape;564;p32"/>
          <p:cNvSpPr/>
          <p:nvPr/>
        </p:nvSpPr>
        <p:spPr>
          <a:xfrm>
            <a:off x="777240" y="3355848"/>
            <a:ext cx="2545690" cy="56692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5" name="Google Shape;565;p32"/>
          <p:cNvSpPr/>
          <p:nvPr/>
        </p:nvSpPr>
        <p:spPr>
          <a:xfrm>
            <a:off x="832104" y="3410712"/>
            <a:ext cx="2435962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strength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66" name="Google Shape;566;p32"/>
          <p:cNvSpPr/>
          <p:nvPr/>
        </p:nvSpPr>
        <p:spPr>
          <a:xfrm>
            <a:off x="3322930" y="3355848"/>
            <a:ext cx="3818534" cy="56692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7" name="Google Shape;567;p32"/>
          <p:cNvSpPr/>
          <p:nvPr/>
        </p:nvSpPr>
        <p:spPr>
          <a:xfrm>
            <a:off x="3377794" y="3410712"/>
            <a:ext cx="3708806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Weak/medium/strong distinctions are visible.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68" name="Google Shape;568;p32"/>
          <p:cNvSpPr/>
          <p:nvPr/>
        </p:nvSpPr>
        <p:spPr>
          <a:xfrm>
            <a:off x="7141464" y="3355848"/>
            <a:ext cx="4242816" cy="56692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32"/>
          <p:cNvSpPr/>
          <p:nvPr/>
        </p:nvSpPr>
        <p:spPr>
          <a:xfrm>
            <a:off x="7196328" y="3410712"/>
            <a:ext cx="4133088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Useful for education, but pattern detection is limited.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70" name="Google Shape;570;p32"/>
          <p:cNvSpPr/>
          <p:nvPr/>
        </p:nvSpPr>
        <p:spPr>
          <a:xfrm>
            <a:off x="777240" y="3922776"/>
            <a:ext cx="2545690" cy="566928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1" name="Google Shape;571;p32"/>
          <p:cNvSpPr/>
          <p:nvPr/>
        </p:nvSpPr>
        <p:spPr>
          <a:xfrm>
            <a:off x="832104" y="3977640"/>
            <a:ext cx="2435962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Crack-time estimates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72" name="Google Shape;572;p32"/>
          <p:cNvSpPr/>
          <p:nvPr/>
        </p:nvSpPr>
        <p:spPr>
          <a:xfrm>
            <a:off x="3322930" y="3922776"/>
            <a:ext cx="3818534" cy="566928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3" name="Google Shape;573;p32"/>
          <p:cNvSpPr/>
          <p:nvPr/>
        </p:nvSpPr>
        <p:spPr>
          <a:xfrm>
            <a:off x="3377794" y="3977640"/>
            <a:ext cx="3708806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MD5/SHA-256 appear much faster than bcrypt.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74" name="Google Shape;574;p32"/>
          <p:cNvSpPr/>
          <p:nvPr/>
        </p:nvSpPr>
        <p:spPr>
          <a:xfrm>
            <a:off x="7141464" y="3922776"/>
            <a:ext cx="4242816" cy="566928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5" name="Google Shape;575;p32"/>
          <p:cNvSpPr/>
          <p:nvPr/>
        </p:nvSpPr>
        <p:spPr>
          <a:xfrm>
            <a:off x="7196328" y="3977640"/>
            <a:ext cx="4133088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Good comparative explanation, but not exact benchmarking.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76" name="Google Shape;576;p32"/>
          <p:cNvSpPr/>
          <p:nvPr/>
        </p:nvSpPr>
        <p:spPr>
          <a:xfrm>
            <a:off x="777240" y="4489704"/>
            <a:ext cx="2545690" cy="56692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7" name="Google Shape;577;p32"/>
          <p:cNvSpPr/>
          <p:nvPr/>
        </p:nvSpPr>
        <p:spPr>
          <a:xfrm>
            <a:off x="832104" y="4544568"/>
            <a:ext cx="2435962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 output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78" name="Google Shape;578;p32"/>
          <p:cNvSpPr/>
          <p:nvPr/>
        </p:nvSpPr>
        <p:spPr>
          <a:xfrm>
            <a:off x="3322930" y="4489704"/>
            <a:ext cx="3818534" cy="56692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9" name="Google Shape;579;p32"/>
          <p:cNvSpPr/>
          <p:nvPr/>
        </p:nvSpPr>
        <p:spPr>
          <a:xfrm>
            <a:off x="3377794" y="4544568"/>
            <a:ext cx="3708806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bcrypt hash is generated through the API route.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80" name="Google Shape;580;p32"/>
          <p:cNvSpPr/>
          <p:nvPr/>
        </p:nvSpPr>
        <p:spPr>
          <a:xfrm>
            <a:off x="7141464" y="4489704"/>
            <a:ext cx="4242816" cy="56692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1" name="Google Shape;581;p32"/>
          <p:cNvSpPr/>
          <p:nvPr/>
        </p:nvSpPr>
        <p:spPr>
          <a:xfrm>
            <a:off x="7196328" y="4544568"/>
            <a:ext cx="4133088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Demonstrates secure-storage awareness, not a full auth system.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82" name="Google Shape;582;p32"/>
          <p:cNvSpPr/>
          <p:nvPr/>
        </p:nvSpPr>
        <p:spPr>
          <a:xfrm>
            <a:off x="777240" y="5056632"/>
            <a:ext cx="2545690" cy="566928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3" name="Google Shape;583;p32"/>
          <p:cNvSpPr/>
          <p:nvPr/>
        </p:nvSpPr>
        <p:spPr>
          <a:xfrm>
            <a:off x="832104" y="5111496"/>
            <a:ext cx="2435962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Suggestions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84" name="Google Shape;584;p32"/>
          <p:cNvSpPr/>
          <p:nvPr/>
        </p:nvSpPr>
        <p:spPr>
          <a:xfrm>
            <a:off x="3322930" y="5056632"/>
            <a:ext cx="3818534" cy="566928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5" name="Google Shape;585;p32"/>
          <p:cNvSpPr/>
          <p:nvPr/>
        </p:nvSpPr>
        <p:spPr>
          <a:xfrm>
            <a:off x="3377794" y="5111496"/>
            <a:ext cx="3708806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Alternatives include added length and symbols.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86" name="Google Shape;586;p32"/>
          <p:cNvSpPr/>
          <p:nvPr/>
        </p:nvSpPr>
        <p:spPr>
          <a:xfrm>
            <a:off x="7141464" y="5056632"/>
            <a:ext cx="4242816" cy="566928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7" name="Google Shape;587;p32"/>
          <p:cNvSpPr/>
          <p:nvPr/>
        </p:nvSpPr>
        <p:spPr>
          <a:xfrm>
            <a:off x="7196328" y="5111496"/>
            <a:ext cx="4133088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Helpful, but may preserve weak base strings.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33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4" name="Google Shape;594;p33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Contribution and Limitations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95" name="Google Shape;595;p33"/>
          <p:cNvSpPr/>
          <p:nvPr/>
        </p:nvSpPr>
        <p:spPr>
          <a:xfrm>
            <a:off x="420624" y="609274"/>
            <a:ext cx="11247000" cy="25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strong dissertation acknowledges what the artefact proves and what it does not prove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96" name="Google Shape;596;p33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97" name="Google Shape;597;p33"/>
          <p:cNvSpPr/>
          <p:nvPr/>
        </p:nvSpPr>
        <p:spPr>
          <a:xfrm>
            <a:off x="594350" y="914400"/>
            <a:ext cx="5394900" cy="1430400"/>
          </a:xfrm>
          <a:prstGeom prst="roundRect">
            <a:avLst>
              <a:gd fmla="val 10909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8" name="Google Shape;598;p33"/>
          <p:cNvSpPr/>
          <p:nvPr/>
        </p:nvSpPr>
        <p:spPr>
          <a:xfrm>
            <a:off x="594360" y="914400"/>
            <a:ext cx="73152" cy="100584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9" name="Google Shape;599;p33"/>
          <p:cNvSpPr/>
          <p:nvPr/>
        </p:nvSpPr>
        <p:spPr>
          <a:xfrm>
            <a:off x="822960" y="1078992"/>
            <a:ext cx="498348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Contribution 1: Practical artefact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0" name="Google Shape;600;p33"/>
          <p:cNvSpPr/>
          <p:nvPr/>
        </p:nvSpPr>
        <p:spPr>
          <a:xfrm>
            <a:off x="822960" y="1444752"/>
            <a:ext cx="4983480" cy="38404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deployed web application was built and evaluated, moving the dissertation beyond a theoretical password-hashing essay.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1" name="Google Shape;601;p33"/>
          <p:cNvSpPr/>
          <p:nvPr/>
        </p:nvSpPr>
        <p:spPr>
          <a:xfrm>
            <a:off x="581033" y="2519914"/>
            <a:ext cx="5394900" cy="1351200"/>
          </a:xfrm>
          <a:prstGeom prst="roundRect">
            <a:avLst>
              <a:gd fmla="val 10909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2" name="Google Shape;602;p33"/>
          <p:cNvSpPr/>
          <p:nvPr/>
        </p:nvSpPr>
        <p:spPr>
          <a:xfrm>
            <a:off x="581043" y="2519927"/>
            <a:ext cx="73200" cy="100590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3" name="Google Shape;603;p33"/>
          <p:cNvSpPr/>
          <p:nvPr/>
        </p:nvSpPr>
        <p:spPr>
          <a:xfrm>
            <a:off x="809643" y="2684519"/>
            <a:ext cx="49836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Contribution 2: Integrated security view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4" name="Google Shape;604;p33"/>
          <p:cNvSpPr/>
          <p:nvPr/>
        </p:nvSpPr>
        <p:spPr>
          <a:xfrm>
            <a:off x="809643" y="3050279"/>
            <a:ext cx="4983600" cy="3840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work connects user password behaviour, entropy, hashing choice and secure-storage awareness.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5" name="Google Shape;605;p33"/>
          <p:cNvSpPr/>
          <p:nvPr/>
        </p:nvSpPr>
        <p:spPr>
          <a:xfrm>
            <a:off x="581033" y="4058865"/>
            <a:ext cx="5394900" cy="1430400"/>
          </a:xfrm>
          <a:prstGeom prst="roundRect">
            <a:avLst>
              <a:gd fmla="val 10909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6" name="Google Shape;606;p33"/>
          <p:cNvSpPr/>
          <p:nvPr/>
        </p:nvSpPr>
        <p:spPr>
          <a:xfrm>
            <a:off x="581043" y="4058871"/>
            <a:ext cx="73200" cy="1005900"/>
          </a:xfrm>
          <a:prstGeom prst="rect">
            <a:avLst/>
          </a:prstGeom>
          <a:solidFill>
            <a:srgbClr val="38BDF8"/>
          </a:solidFill>
          <a:ln cap="flat" cmpd="sng" w="12700">
            <a:solidFill>
              <a:srgbClr val="38BDF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7" name="Google Shape;607;p33"/>
          <p:cNvSpPr/>
          <p:nvPr/>
        </p:nvSpPr>
        <p:spPr>
          <a:xfrm>
            <a:off x="809643" y="4223463"/>
            <a:ext cx="49836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Contribution 3: User-facing explanation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8" name="Google Shape;608;p33"/>
          <p:cNvSpPr/>
          <p:nvPr/>
        </p:nvSpPr>
        <p:spPr>
          <a:xfrm>
            <a:off x="809643" y="4589223"/>
            <a:ext cx="4983600" cy="3840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interface translates technical concepts into password strength, crack-time estimates and suggestions.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09" name="Google Shape;609;p33"/>
          <p:cNvSpPr/>
          <p:nvPr/>
        </p:nvSpPr>
        <p:spPr>
          <a:xfrm>
            <a:off x="6355080" y="914400"/>
            <a:ext cx="1980590" cy="561703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0" name="Google Shape;610;p33"/>
          <p:cNvSpPr/>
          <p:nvPr/>
        </p:nvSpPr>
        <p:spPr>
          <a:xfrm>
            <a:off x="6409944" y="969264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Limitation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1" name="Google Shape;611;p33"/>
          <p:cNvSpPr/>
          <p:nvPr/>
        </p:nvSpPr>
        <p:spPr>
          <a:xfrm>
            <a:off x="8335670" y="914400"/>
            <a:ext cx="3231490" cy="561703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2" name="Google Shape;612;p33"/>
          <p:cNvSpPr/>
          <p:nvPr/>
        </p:nvSpPr>
        <p:spPr>
          <a:xfrm>
            <a:off x="8390534" y="969264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entury Gothic"/>
              <a:buNone/>
            </a:pPr>
            <a:r>
              <a:rPr b="1" lang="en-US" sz="12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Why it matters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3" name="Google Shape;613;p33"/>
          <p:cNvSpPr/>
          <p:nvPr/>
        </p:nvSpPr>
        <p:spPr>
          <a:xfrm>
            <a:off x="6355080" y="1476103"/>
            <a:ext cx="1980590" cy="56170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4" name="Google Shape;614;p33"/>
          <p:cNvSpPr/>
          <p:nvPr/>
        </p:nvSpPr>
        <p:spPr>
          <a:xfrm>
            <a:off x="6409944" y="1530967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Small test dataset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5" name="Google Shape;615;p33"/>
          <p:cNvSpPr/>
          <p:nvPr/>
        </p:nvSpPr>
        <p:spPr>
          <a:xfrm>
            <a:off x="8335670" y="1476103"/>
            <a:ext cx="3231490" cy="56170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6" name="Google Shape;616;p33"/>
          <p:cNvSpPr/>
          <p:nvPr/>
        </p:nvSpPr>
        <p:spPr>
          <a:xfrm>
            <a:off x="8390534" y="1530967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Limits generalisability.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7" name="Google Shape;617;p33"/>
          <p:cNvSpPr/>
          <p:nvPr/>
        </p:nvSpPr>
        <p:spPr>
          <a:xfrm>
            <a:off x="6355080" y="2037806"/>
            <a:ext cx="1980590" cy="56170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8" name="Google Shape;618;p33"/>
          <p:cNvSpPr/>
          <p:nvPr/>
        </p:nvSpPr>
        <p:spPr>
          <a:xfrm>
            <a:off x="6409944" y="2092670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Estimated crack times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9" name="Google Shape;619;p33"/>
          <p:cNvSpPr/>
          <p:nvPr/>
        </p:nvSpPr>
        <p:spPr>
          <a:xfrm>
            <a:off x="8335670" y="2037806"/>
            <a:ext cx="3231490" cy="56170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0" name="Google Shape;620;p33"/>
          <p:cNvSpPr/>
          <p:nvPr/>
        </p:nvSpPr>
        <p:spPr>
          <a:xfrm>
            <a:off x="8390534" y="2092670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 exact real-world benchmark values.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1" name="Google Shape;621;p33"/>
          <p:cNvSpPr/>
          <p:nvPr/>
        </p:nvSpPr>
        <p:spPr>
          <a:xfrm>
            <a:off x="6355080" y="2599509"/>
            <a:ext cx="1980590" cy="56170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2" name="Google Shape;622;p33"/>
          <p:cNvSpPr/>
          <p:nvPr/>
        </p:nvSpPr>
        <p:spPr>
          <a:xfrm>
            <a:off x="6409944" y="2654373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Entropy model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3" name="Google Shape;623;p33"/>
          <p:cNvSpPr/>
          <p:nvPr/>
        </p:nvSpPr>
        <p:spPr>
          <a:xfrm>
            <a:off x="8335670" y="2599509"/>
            <a:ext cx="3231490" cy="56170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4" name="Google Shape;624;p33"/>
          <p:cNvSpPr/>
          <p:nvPr/>
        </p:nvSpPr>
        <p:spPr>
          <a:xfrm>
            <a:off x="8390534" y="2654373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Does not fully capture human predictability.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5" name="Google Shape;625;p33"/>
          <p:cNvSpPr/>
          <p:nvPr/>
        </p:nvSpPr>
        <p:spPr>
          <a:xfrm>
            <a:off x="6355080" y="3161211"/>
            <a:ext cx="1980590" cy="56170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6" name="Google Shape;626;p33"/>
          <p:cNvSpPr/>
          <p:nvPr/>
        </p:nvSpPr>
        <p:spPr>
          <a:xfrm>
            <a:off x="6409944" y="3216075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Argon2id/PBKDF2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7" name="Google Shape;627;p33"/>
          <p:cNvSpPr/>
          <p:nvPr/>
        </p:nvSpPr>
        <p:spPr>
          <a:xfrm>
            <a:off x="8335670" y="3161211"/>
            <a:ext cx="3231490" cy="56170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8" name="Google Shape;628;p33"/>
          <p:cNvSpPr/>
          <p:nvPr/>
        </p:nvSpPr>
        <p:spPr>
          <a:xfrm>
            <a:off x="8390534" y="3216075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Limits hashing comparison breadth.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9" name="Google Shape;629;p33"/>
          <p:cNvSpPr/>
          <p:nvPr/>
        </p:nvSpPr>
        <p:spPr>
          <a:xfrm>
            <a:off x="6355080" y="3722914"/>
            <a:ext cx="1980590" cy="56170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p33"/>
          <p:cNvSpPr/>
          <p:nvPr/>
        </p:nvSpPr>
        <p:spPr>
          <a:xfrm>
            <a:off x="6409944" y="3777778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formal user study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31" name="Google Shape;631;p33"/>
          <p:cNvSpPr/>
          <p:nvPr/>
        </p:nvSpPr>
        <p:spPr>
          <a:xfrm>
            <a:off x="8335670" y="3722914"/>
            <a:ext cx="3231490" cy="561703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2" name="Google Shape;632;p33"/>
          <p:cNvSpPr/>
          <p:nvPr/>
        </p:nvSpPr>
        <p:spPr>
          <a:xfrm>
            <a:off x="8390534" y="3777778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Cannot prove behaviour change.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33" name="Google Shape;633;p33"/>
          <p:cNvSpPr/>
          <p:nvPr/>
        </p:nvSpPr>
        <p:spPr>
          <a:xfrm>
            <a:off x="6355080" y="4284617"/>
            <a:ext cx="1980590" cy="56170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4" name="Google Shape;634;p33"/>
          <p:cNvSpPr/>
          <p:nvPr/>
        </p:nvSpPr>
        <p:spPr>
          <a:xfrm>
            <a:off x="6409944" y="4339481"/>
            <a:ext cx="18708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full login system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35" name="Google Shape;635;p33"/>
          <p:cNvSpPr/>
          <p:nvPr/>
        </p:nvSpPr>
        <p:spPr>
          <a:xfrm>
            <a:off x="8335670" y="4284617"/>
            <a:ext cx="3231490" cy="561703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6" name="Google Shape;636;p33"/>
          <p:cNvSpPr/>
          <p:nvPr/>
        </p:nvSpPr>
        <p:spPr>
          <a:xfrm>
            <a:off x="8390534" y="4339481"/>
            <a:ext cx="3121762" cy="451975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00"/>
              <a:buFont typeface="Century Gothic"/>
              <a:buNone/>
            </a:pPr>
            <a:r>
              <a:rPr lang="en-US" sz="12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Not a production identity platform.</a:t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641" name="Shape 6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" name="Google Shape;642;p34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3" name="Google Shape;643;p34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Play"/>
              <a:buNone/>
            </a:pPr>
            <a:r>
              <a:rPr b="1" lang="en-US" sz="32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Recommendations and Future Work</a:t>
            </a:r>
            <a:endParaRPr sz="3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4" name="Google Shape;644;p34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project leads to practical recommendations for users, developers and further development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5" name="Google Shape;645;p34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50"/>
              <a:buFont typeface="Century Gothic"/>
              <a:buNone/>
            </a:pPr>
            <a:r>
              <a:rPr lang="en-US" sz="105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6" name="Google Shape;646;p34"/>
          <p:cNvSpPr/>
          <p:nvPr/>
        </p:nvSpPr>
        <p:spPr>
          <a:xfrm>
            <a:off x="640080" y="914400"/>
            <a:ext cx="2194560" cy="613954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7" name="Google Shape;647;p34"/>
          <p:cNvSpPr/>
          <p:nvPr/>
        </p:nvSpPr>
        <p:spPr>
          <a:xfrm>
            <a:off x="694944" y="969264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Audience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8" name="Google Shape;648;p34"/>
          <p:cNvSpPr/>
          <p:nvPr/>
        </p:nvSpPr>
        <p:spPr>
          <a:xfrm>
            <a:off x="2834640" y="914400"/>
            <a:ext cx="4937760" cy="613954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9" name="Google Shape;649;p34"/>
          <p:cNvSpPr/>
          <p:nvPr/>
        </p:nvSpPr>
        <p:spPr>
          <a:xfrm>
            <a:off x="2889504" y="969264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Recommendation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0" name="Google Shape;650;p34"/>
          <p:cNvSpPr/>
          <p:nvPr/>
        </p:nvSpPr>
        <p:spPr>
          <a:xfrm>
            <a:off x="7772400" y="914400"/>
            <a:ext cx="3840480" cy="613954"/>
          </a:xfrm>
          <a:prstGeom prst="rect">
            <a:avLst/>
          </a:prstGeom>
          <a:solidFill>
            <a:srgbClr val="0F172A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1" name="Google Shape;651;p34"/>
          <p:cNvSpPr/>
          <p:nvPr/>
        </p:nvSpPr>
        <p:spPr>
          <a:xfrm>
            <a:off x="7827264" y="969264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entury Gothic"/>
              <a:buNone/>
            </a:pPr>
            <a:r>
              <a:rPr b="1" lang="en-US" sz="14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Reason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2" name="Google Shape;652;p34"/>
          <p:cNvSpPr/>
          <p:nvPr/>
        </p:nvSpPr>
        <p:spPr>
          <a:xfrm>
            <a:off x="640080" y="1528354"/>
            <a:ext cx="219456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3" name="Google Shape;653;p34"/>
          <p:cNvSpPr/>
          <p:nvPr/>
        </p:nvSpPr>
        <p:spPr>
          <a:xfrm>
            <a:off x="694944" y="1583218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4" name="Google Shape;654;p34"/>
          <p:cNvSpPr/>
          <p:nvPr/>
        </p:nvSpPr>
        <p:spPr>
          <a:xfrm>
            <a:off x="2834640" y="1528354"/>
            <a:ext cx="493776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5" name="Google Shape;655;p34"/>
          <p:cNvSpPr/>
          <p:nvPr/>
        </p:nvSpPr>
        <p:spPr>
          <a:xfrm>
            <a:off x="2889504" y="1583218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 long, unique and less predictable passwords.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6" name="Google Shape;656;p34"/>
          <p:cNvSpPr/>
          <p:nvPr/>
        </p:nvSpPr>
        <p:spPr>
          <a:xfrm>
            <a:off x="7772400" y="1528354"/>
            <a:ext cx="384048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7" name="Google Shape;657;p34"/>
          <p:cNvSpPr/>
          <p:nvPr/>
        </p:nvSpPr>
        <p:spPr>
          <a:xfrm>
            <a:off x="7827264" y="1583218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Improves resistance to guessing attacks.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8" name="Google Shape;658;p34"/>
          <p:cNvSpPr/>
          <p:nvPr/>
        </p:nvSpPr>
        <p:spPr>
          <a:xfrm>
            <a:off x="640080" y="2142309"/>
            <a:ext cx="219456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9" name="Google Shape;659;p34"/>
          <p:cNvSpPr/>
          <p:nvPr/>
        </p:nvSpPr>
        <p:spPr>
          <a:xfrm>
            <a:off x="694944" y="2197173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Users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0" name="Google Shape;660;p34"/>
          <p:cNvSpPr/>
          <p:nvPr/>
        </p:nvSpPr>
        <p:spPr>
          <a:xfrm>
            <a:off x="2834640" y="2142309"/>
            <a:ext cx="493776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1" name="Google Shape;661;p34"/>
          <p:cNvSpPr/>
          <p:nvPr/>
        </p:nvSpPr>
        <p:spPr>
          <a:xfrm>
            <a:off x="2889504" y="2197173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 password managers.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2" name="Google Shape;662;p34"/>
          <p:cNvSpPr/>
          <p:nvPr/>
        </p:nvSpPr>
        <p:spPr>
          <a:xfrm>
            <a:off x="7772400" y="2142309"/>
            <a:ext cx="384048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3" name="Google Shape;663;p34"/>
          <p:cNvSpPr/>
          <p:nvPr/>
        </p:nvSpPr>
        <p:spPr>
          <a:xfrm>
            <a:off x="7827264" y="2197173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Reduces reuse and helps generate stronger passwords.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4" name="Google Shape;664;p34"/>
          <p:cNvSpPr/>
          <p:nvPr/>
        </p:nvSpPr>
        <p:spPr>
          <a:xfrm>
            <a:off x="640080" y="2756263"/>
            <a:ext cx="219456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5" name="Google Shape;665;p34"/>
          <p:cNvSpPr/>
          <p:nvPr/>
        </p:nvSpPr>
        <p:spPr>
          <a:xfrm>
            <a:off x="694944" y="2811127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Developers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6" name="Google Shape;666;p34"/>
          <p:cNvSpPr/>
          <p:nvPr/>
        </p:nvSpPr>
        <p:spPr>
          <a:xfrm>
            <a:off x="2834640" y="2756263"/>
            <a:ext cx="493776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7" name="Google Shape;667;p34"/>
          <p:cNvSpPr/>
          <p:nvPr/>
        </p:nvSpPr>
        <p:spPr>
          <a:xfrm>
            <a:off x="2889504" y="2811127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Avoid MD5 and unsalted SHA-256 for storage.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8" name="Google Shape;668;p34"/>
          <p:cNvSpPr/>
          <p:nvPr/>
        </p:nvSpPr>
        <p:spPr>
          <a:xfrm>
            <a:off x="7772400" y="2756263"/>
            <a:ext cx="384048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9" name="Google Shape;669;p34"/>
          <p:cNvSpPr/>
          <p:nvPr/>
        </p:nvSpPr>
        <p:spPr>
          <a:xfrm>
            <a:off x="7827264" y="2811127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Fast hashes enable offline guessing.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70" name="Google Shape;670;p34"/>
          <p:cNvSpPr/>
          <p:nvPr/>
        </p:nvSpPr>
        <p:spPr>
          <a:xfrm>
            <a:off x="640080" y="3370217"/>
            <a:ext cx="219456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1" name="Google Shape;671;p34"/>
          <p:cNvSpPr/>
          <p:nvPr/>
        </p:nvSpPr>
        <p:spPr>
          <a:xfrm>
            <a:off x="694944" y="3425081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Developers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72" name="Google Shape;672;p34"/>
          <p:cNvSpPr/>
          <p:nvPr/>
        </p:nvSpPr>
        <p:spPr>
          <a:xfrm>
            <a:off x="2834640" y="3370217"/>
            <a:ext cx="493776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3" name="Google Shape;673;p34"/>
          <p:cNvSpPr/>
          <p:nvPr/>
        </p:nvSpPr>
        <p:spPr>
          <a:xfrm>
            <a:off x="2889504" y="3425081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 bcrypt, Argon2id or PBKDF2 with salts and cost factors.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74" name="Google Shape;674;p34"/>
          <p:cNvSpPr/>
          <p:nvPr/>
        </p:nvSpPr>
        <p:spPr>
          <a:xfrm>
            <a:off x="7772400" y="3370217"/>
            <a:ext cx="384048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5" name="Google Shape;675;p34"/>
          <p:cNvSpPr/>
          <p:nvPr/>
        </p:nvSpPr>
        <p:spPr>
          <a:xfrm>
            <a:off x="7827264" y="3425081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Purpose-built password hashing increases attacker cost [4], [5], [15].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76" name="Google Shape;676;p34"/>
          <p:cNvSpPr/>
          <p:nvPr/>
        </p:nvSpPr>
        <p:spPr>
          <a:xfrm>
            <a:off x="640080" y="3984171"/>
            <a:ext cx="219456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7" name="Google Shape;677;p34"/>
          <p:cNvSpPr/>
          <p:nvPr/>
        </p:nvSpPr>
        <p:spPr>
          <a:xfrm>
            <a:off x="694944" y="4039035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Organisations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78" name="Google Shape;678;p34"/>
          <p:cNvSpPr/>
          <p:nvPr/>
        </p:nvSpPr>
        <p:spPr>
          <a:xfrm>
            <a:off x="2834640" y="3984171"/>
            <a:ext cx="493776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9" name="Google Shape;679;p34"/>
          <p:cNvSpPr/>
          <p:nvPr/>
        </p:nvSpPr>
        <p:spPr>
          <a:xfrm>
            <a:off x="2889504" y="4039035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Use MFA alongside secure password storage.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80" name="Google Shape;680;p34"/>
          <p:cNvSpPr/>
          <p:nvPr/>
        </p:nvSpPr>
        <p:spPr>
          <a:xfrm>
            <a:off x="7772400" y="3984171"/>
            <a:ext cx="3840480" cy="613954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1" name="Google Shape;681;p34"/>
          <p:cNvSpPr/>
          <p:nvPr/>
        </p:nvSpPr>
        <p:spPr>
          <a:xfrm>
            <a:off x="7827264" y="4039035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Reduces reliance on passwords alone [10].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82" name="Google Shape;682;p34"/>
          <p:cNvSpPr/>
          <p:nvPr/>
        </p:nvSpPr>
        <p:spPr>
          <a:xfrm>
            <a:off x="640080" y="4598126"/>
            <a:ext cx="219456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3" name="Google Shape;683;p34"/>
          <p:cNvSpPr/>
          <p:nvPr/>
        </p:nvSpPr>
        <p:spPr>
          <a:xfrm>
            <a:off x="694944" y="4652990"/>
            <a:ext cx="20848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Future system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84" name="Google Shape;684;p34"/>
          <p:cNvSpPr/>
          <p:nvPr/>
        </p:nvSpPr>
        <p:spPr>
          <a:xfrm>
            <a:off x="2834640" y="4598126"/>
            <a:ext cx="493776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5" name="Google Shape;685;p34"/>
          <p:cNvSpPr/>
          <p:nvPr/>
        </p:nvSpPr>
        <p:spPr>
          <a:xfrm>
            <a:off x="2889504" y="4652990"/>
            <a:ext cx="482803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Add Argon2id, breach checking and pattern-aware estimation.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86" name="Google Shape;686;p34"/>
          <p:cNvSpPr/>
          <p:nvPr/>
        </p:nvSpPr>
        <p:spPr>
          <a:xfrm>
            <a:off x="7772400" y="4598126"/>
            <a:ext cx="3840480" cy="613954"/>
          </a:xfrm>
          <a:prstGeom prst="rect">
            <a:avLst/>
          </a:prstGeom>
          <a:solidFill>
            <a:srgbClr val="F1F5F9"/>
          </a:solidFill>
          <a:ln cap="flat" cmpd="sng" w="9525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7" name="Google Shape;687;p34"/>
          <p:cNvSpPr/>
          <p:nvPr/>
        </p:nvSpPr>
        <p:spPr>
          <a:xfrm>
            <a:off x="7827264" y="4652990"/>
            <a:ext cx="3730752" cy="50422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Improves technical completeness and user protection.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88" name="Google Shape;688;p34"/>
          <p:cNvSpPr/>
          <p:nvPr/>
        </p:nvSpPr>
        <p:spPr>
          <a:xfrm>
            <a:off x="914400" y="5532120"/>
            <a:ext cx="73152" cy="59436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693" name="Shape 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4" name="Google Shape;694;p35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5" name="Google Shape;695;p35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Play"/>
              <a:buNone/>
            </a:pPr>
            <a:r>
              <a:rPr b="1" lang="en-US" sz="2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Final Conclusion</a:t>
            </a:r>
            <a:endParaRPr sz="2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96" name="Google Shape;696;p35"/>
          <p:cNvSpPr/>
          <p:nvPr/>
        </p:nvSpPr>
        <p:spPr>
          <a:xfrm>
            <a:off x="420624" y="649224"/>
            <a:ext cx="1124712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implemented analyser demonstrates the relationship between password behaviour and hashing awareness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97" name="Google Shape;697;p35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000"/>
              <a:buFont typeface="Century Gothic"/>
              <a:buNone/>
            </a:pPr>
            <a:r>
              <a:rPr lang="en-US" sz="10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98" name="Google Shape;698;p35"/>
          <p:cNvSpPr/>
          <p:nvPr/>
        </p:nvSpPr>
        <p:spPr>
          <a:xfrm>
            <a:off x="822960" y="1005840"/>
            <a:ext cx="10607040" cy="1197864"/>
          </a:xfrm>
          <a:prstGeom prst="roundRect">
            <a:avLst>
              <a:gd fmla="val 10435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9" name="Google Shape;699;p35"/>
          <p:cNvSpPr/>
          <p:nvPr/>
        </p:nvSpPr>
        <p:spPr>
          <a:xfrm>
            <a:off x="822960" y="1005840"/>
            <a:ext cx="73152" cy="1051560"/>
          </a:xfrm>
          <a:prstGeom prst="rect">
            <a:avLst/>
          </a:prstGeom>
          <a:solidFill>
            <a:srgbClr val="2563EB"/>
          </a:solidFill>
          <a:ln cap="flat" cmpd="sng" w="12700">
            <a:solidFill>
              <a:srgbClr val="2563E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0" name="Google Shape;700;p35"/>
          <p:cNvSpPr/>
          <p:nvPr/>
        </p:nvSpPr>
        <p:spPr>
          <a:xfrm>
            <a:off x="1051560" y="1170432"/>
            <a:ext cx="1019556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Main conclusion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01" name="Google Shape;701;p35"/>
          <p:cNvSpPr/>
          <p:nvPr/>
        </p:nvSpPr>
        <p:spPr>
          <a:xfrm>
            <a:off x="1051560" y="1536192"/>
            <a:ext cx="10195560" cy="42976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is not solved by one factor. Strong passwords are weakened by poor storage, and secure hashing cannot fully protect predictable passwords.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02" name="Google Shape;702;p35"/>
          <p:cNvSpPr/>
          <p:nvPr/>
        </p:nvSpPr>
        <p:spPr>
          <a:xfrm>
            <a:off x="822950" y="2423150"/>
            <a:ext cx="5074800" cy="1581300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3" name="Google Shape;703;p35"/>
          <p:cNvSpPr/>
          <p:nvPr/>
        </p:nvSpPr>
        <p:spPr>
          <a:xfrm>
            <a:off x="822960" y="2423160"/>
            <a:ext cx="73152" cy="1143000"/>
          </a:xfrm>
          <a:prstGeom prst="rect">
            <a:avLst/>
          </a:prstGeom>
          <a:solidFill>
            <a:srgbClr val="16A34A"/>
          </a:solidFill>
          <a:ln cap="flat" cmpd="sng" w="12700">
            <a:solidFill>
              <a:srgbClr val="16A34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4" name="Google Shape;704;p35"/>
          <p:cNvSpPr/>
          <p:nvPr/>
        </p:nvSpPr>
        <p:spPr>
          <a:xfrm>
            <a:off x="1051560" y="2587752"/>
            <a:ext cx="466344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What the artefact achieved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05" name="Google Shape;705;p35"/>
          <p:cNvSpPr/>
          <p:nvPr/>
        </p:nvSpPr>
        <p:spPr>
          <a:xfrm>
            <a:off x="1051560" y="2953512"/>
            <a:ext cx="4663440" cy="52120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Password Security Analyzer provides strength classification, entropy feedback, crack-time estimates, bcrypt hash demonstration and suggestions.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06" name="Google Shape;706;p35"/>
          <p:cNvSpPr/>
          <p:nvPr/>
        </p:nvSpPr>
        <p:spPr>
          <a:xfrm>
            <a:off x="6355075" y="2423148"/>
            <a:ext cx="5074800" cy="1608000"/>
          </a:xfrm>
          <a:prstGeom prst="roundRect">
            <a:avLst>
              <a:gd fmla="val 96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7" name="Google Shape;707;p35"/>
          <p:cNvSpPr/>
          <p:nvPr/>
        </p:nvSpPr>
        <p:spPr>
          <a:xfrm>
            <a:off x="6355080" y="2423160"/>
            <a:ext cx="73152" cy="1143000"/>
          </a:xfrm>
          <a:prstGeom prst="rect">
            <a:avLst/>
          </a:prstGeom>
          <a:solidFill>
            <a:srgbClr val="F59E0B"/>
          </a:solidFill>
          <a:ln cap="flat" cmpd="sng" w="12700">
            <a:solidFill>
              <a:srgbClr val="F59E0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8" name="Google Shape;708;p35"/>
          <p:cNvSpPr/>
          <p:nvPr/>
        </p:nvSpPr>
        <p:spPr>
          <a:xfrm>
            <a:off x="6583680" y="2587752"/>
            <a:ext cx="4663440" cy="2468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What it proves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09" name="Google Shape;709;p35"/>
          <p:cNvSpPr/>
          <p:nvPr/>
        </p:nvSpPr>
        <p:spPr>
          <a:xfrm>
            <a:off x="6583680" y="2953512"/>
            <a:ext cx="4663440" cy="521208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It shows that MD5 and SHA-256 are poor standalone password-storage choices, while bcrypt better represents adaptive password hashing.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10" name="Google Shape;710;p35"/>
          <p:cNvSpPr/>
          <p:nvPr/>
        </p:nvSpPr>
        <p:spPr>
          <a:xfrm>
            <a:off x="822960" y="4217337"/>
            <a:ext cx="10607100" cy="1143000"/>
          </a:xfrm>
          <a:prstGeom prst="roundRect">
            <a:avLst>
              <a:gd fmla="val 12000" name="adj"/>
            </a:avLst>
          </a:prstGeom>
          <a:solidFill>
            <a:srgbClr val="FFFFFF"/>
          </a:solidFill>
          <a:ln cap="flat" cmpd="sng" w="12700">
            <a:solidFill>
              <a:srgbClr val="CBD5E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1" name="Google Shape;711;p35"/>
          <p:cNvSpPr/>
          <p:nvPr/>
        </p:nvSpPr>
        <p:spPr>
          <a:xfrm>
            <a:off x="822960" y="4217337"/>
            <a:ext cx="73200" cy="914400"/>
          </a:xfrm>
          <a:prstGeom prst="rect">
            <a:avLst/>
          </a:prstGeom>
          <a:solidFill>
            <a:srgbClr val="DC2626"/>
          </a:solidFill>
          <a:ln cap="flat" cmpd="sng" w="12700">
            <a:solidFill>
              <a:srgbClr val="DC262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2" name="Google Shape;712;p35"/>
          <p:cNvSpPr/>
          <p:nvPr/>
        </p:nvSpPr>
        <p:spPr>
          <a:xfrm>
            <a:off x="1051560" y="4381929"/>
            <a:ext cx="10195500" cy="24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b="1"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What remains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13" name="Google Shape;713;p35"/>
          <p:cNvSpPr/>
          <p:nvPr/>
        </p:nvSpPr>
        <p:spPr>
          <a:xfrm>
            <a:off x="1051560" y="4747689"/>
            <a:ext cx="10195500" cy="292500"/>
          </a:xfrm>
          <a:prstGeom prst="rect">
            <a:avLst/>
          </a:prstGeom>
          <a:noFill/>
          <a:ln>
            <a:noFill/>
          </a:ln>
        </p:spPr>
        <p:txBody>
          <a:bodyPr anchorCtr="0" anchor="t" bIns="250" lIns="250" spcFirstLastPara="1" rIns="250" wrap="square" tIns="25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00"/>
              <a:buFont typeface="Century Gothic"/>
              <a:buNone/>
            </a:pPr>
            <a:r>
              <a:rPr lang="en-US" sz="14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system remains an educational analyser, not a production authentication platform. Future work should add Argon2id, breach checks, pattern detection and formal user testing.</a:t>
            </a:r>
            <a:endParaRPr sz="14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14" name="Google Shape;714;p35"/>
          <p:cNvSpPr/>
          <p:nvPr/>
        </p:nvSpPr>
        <p:spPr>
          <a:xfrm>
            <a:off x="792480" y="5623560"/>
            <a:ext cx="1060704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F172A"/>
              </a:buClr>
              <a:buSzPts val="3200"/>
              <a:buFont typeface="Century Gothic"/>
              <a:buNone/>
            </a:pPr>
            <a:r>
              <a:rPr b="1" lang="en-US" sz="3200">
                <a:solidFill>
                  <a:srgbClr val="0F172A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Thank you. Questions?</a:t>
            </a:r>
            <a:endParaRPr sz="3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719" name="Shape 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" name="Google Shape;720;p36"/>
          <p:cNvSpPr/>
          <p:nvPr/>
        </p:nvSpPr>
        <p:spPr>
          <a:xfrm>
            <a:off x="0" y="0"/>
            <a:ext cx="12191695" cy="530352"/>
          </a:xfrm>
          <a:prstGeom prst="rect">
            <a:avLst/>
          </a:prstGeom>
          <a:solidFill>
            <a:srgbClr val="0F172A"/>
          </a:solidFill>
          <a:ln cap="flat" cmpd="sng" w="12700">
            <a:solidFill>
              <a:srgbClr val="0F172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1" name="Google Shape;721;p36"/>
          <p:cNvSpPr/>
          <p:nvPr/>
        </p:nvSpPr>
        <p:spPr>
          <a:xfrm>
            <a:off x="384048" y="118872"/>
            <a:ext cx="9875520" cy="310896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Play"/>
              <a:buNone/>
            </a:pPr>
            <a:r>
              <a:rPr b="1" lang="en-US" sz="4800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 References</a:t>
            </a:r>
            <a:endParaRPr sz="4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22" name="Google Shape;722;p36"/>
          <p:cNvSpPr/>
          <p:nvPr/>
        </p:nvSpPr>
        <p:spPr>
          <a:xfrm>
            <a:off x="8778240" y="6473952"/>
            <a:ext cx="301752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4748B"/>
              </a:buClr>
              <a:buSzPts val="1600"/>
              <a:buFont typeface="Century Gothic"/>
              <a:buNone/>
            </a:pPr>
            <a:r>
              <a:rPr lang="en-US" sz="1600">
                <a:solidFill>
                  <a:srgbClr val="64748B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Password Security Analyzer Dissertation</a:t>
            </a:r>
            <a:endParaRPr sz="16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23" name="Google Shape;723;p36"/>
          <p:cNvSpPr/>
          <p:nvPr/>
        </p:nvSpPr>
        <p:spPr>
          <a:xfrm>
            <a:off x="685800" y="914400"/>
            <a:ext cx="5440680" cy="4937760"/>
          </a:xfrm>
          <a:prstGeom prst="rect">
            <a:avLst/>
          </a:prstGeom>
          <a:noFill/>
          <a:ln>
            <a:noFill/>
          </a:ln>
        </p:spPr>
        <p:txBody>
          <a:bodyPr anchorCtr="0" anchor="t" bIns="375" lIns="375" spcFirstLastPara="1" rIns="375" wrap="square" tIns="3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[1] Microsoft, “Microsoft Digital Defense Report 2024,” Microsoft Security Insider, 2024.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[3] NIST, “Digital Identity Guidelines: Authentication and Lifecycle Management,” SP 800-63B, Rev. 3, 2017.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[4] NIST, “Digital Identity Guidelines: Authentication and Lifecycle Management,” SP 800-63B, Rev. 4, 2025.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[5] OWASP Foundation, “Password Storage Cheat Sheet,” OWASP Cheat Sheet Series, 2024.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[6] R. Rivest, “The MD5 Message-Digest Algorithm,” RFC 1321, 1992.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[7] NIST, “Secure Hash Standard,” FIPS PUB 180-4, 2015.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[8] N. Provos and D. Mazières, “A Future-Adaptable Password Scheme,” USENIX, 1999.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724" name="Google Shape;724;p36"/>
          <p:cNvSpPr/>
          <p:nvPr/>
        </p:nvSpPr>
        <p:spPr>
          <a:xfrm>
            <a:off x="6400800" y="914400"/>
            <a:ext cx="5166360" cy="4937760"/>
          </a:xfrm>
          <a:prstGeom prst="rect">
            <a:avLst/>
          </a:prstGeom>
          <a:noFill/>
          <a:ln>
            <a:noFill/>
          </a:ln>
        </p:spPr>
        <p:txBody>
          <a:bodyPr anchorCtr="0" anchor="t" bIns="375" lIns="375" spcFirstLastPara="1" rIns="375" wrap="square" tIns="3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[11] J. Bonneau et al., “The Quest to Replace Passwords,” IEEE Symposium on Security and Privacy, 2012.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[12] D. Florêncio et al., “Password Portfolios and the Finite-Effort User,” USENIX Security, 2014.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[13] M. Weir et al., “Password Cracking Using Probabilistic Context-Free Grammars,” IEEE S&amp;P, 2009.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[14] D. L. Wheeler, “zxcvbn: Low-Budget Password Strength Estimation,” USENIX Security, 2016.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[15] A. Biryukov et al., “Argon2 Memory-Hard Function for Password Hashing and Proof-of-Work Applications,” RFC 9106, 2021.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[23] A. R. Hevner et al., “Design Science in Information Systems Research,” MIS Quarterly, 2004.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Century Gothic"/>
              <a:buNone/>
            </a:pPr>
            <a:r>
              <a:rPr lang="en-US" sz="1800">
                <a:solidFill>
                  <a:srgbClr val="111827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[24] K. Peffers et al., “A Design Science Research Methodology,” JMIS, 2007.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esh">
  <a:themeElements>
    <a:clrScheme name="Mesh">
      <a:dk1>
        <a:srgbClr val="000000"/>
      </a:dk1>
      <a:lt1>
        <a:srgbClr val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