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45" d="100"/>
          <a:sy n="45" d="100"/>
        </p:scale>
        <p:origin x="54" y="7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10/31/2017</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10/31/2017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10/31/2017</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10/31/2017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10/31/2017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10/31/2017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10/31/2017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10/31/2017</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10/31/2017</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10/31/2017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10/31/2017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10/31/2017</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COUCHSURFING</a:t>
            </a:r>
            <a:endParaRPr lang="en-GB" dirty="0"/>
          </a:p>
        </p:txBody>
      </p:sp>
      <p:sp>
        <p:nvSpPr>
          <p:cNvPr id="3" name="Subtitle 2"/>
          <p:cNvSpPr>
            <a:spLocks noGrp="1"/>
          </p:cNvSpPr>
          <p:nvPr>
            <p:ph type="subTitle" idx="1"/>
          </p:nvPr>
        </p:nvSpPr>
        <p:spPr/>
        <p:txBody>
          <a:bodyPr>
            <a:normAutofit fontScale="92500" lnSpcReduction="10000"/>
          </a:bodyPr>
          <a:lstStyle/>
          <a:p>
            <a:r>
              <a:rPr lang="en-GB" dirty="0" smtClean="0"/>
              <a:t>Prezi Presentation</a:t>
            </a:r>
          </a:p>
          <a:p>
            <a:r>
              <a:rPr lang="en-GB" dirty="0" smtClean="0"/>
              <a:t>Notes</a:t>
            </a:r>
          </a:p>
          <a:p>
            <a:r>
              <a:rPr lang="en-GB" dirty="0" smtClean="0"/>
              <a:t>Bibliography</a:t>
            </a:r>
          </a:p>
        </p:txBody>
      </p:sp>
      <p:sp>
        <p:nvSpPr>
          <p:cNvPr id="4" name="TextBox 3"/>
          <p:cNvSpPr txBox="1"/>
          <p:nvPr/>
        </p:nvSpPr>
        <p:spPr>
          <a:xfrm>
            <a:off x="8429625" y="123825"/>
            <a:ext cx="3581400" cy="923330"/>
          </a:xfrm>
          <a:prstGeom prst="rect">
            <a:avLst/>
          </a:prstGeom>
          <a:noFill/>
        </p:spPr>
        <p:txBody>
          <a:bodyPr wrap="square" rtlCol="0">
            <a:spAutoFit/>
          </a:bodyPr>
          <a:lstStyle/>
          <a:p>
            <a:r>
              <a:rPr lang="en-GB" dirty="0" smtClean="0"/>
              <a:t>Silje Marie Aas Gronn</a:t>
            </a:r>
          </a:p>
          <a:p>
            <a:r>
              <a:rPr lang="en-GB" dirty="0" smtClean="0"/>
              <a:t>P140210</a:t>
            </a:r>
          </a:p>
          <a:p>
            <a:r>
              <a:rPr lang="en-GB" dirty="0" smtClean="0"/>
              <a:t>01.11.2017</a:t>
            </a:r>
            <a:endParaRPr lang="en-GB" dirty="0"/>
          </a:p>
        </p:txBody>
      </p:sp>
    </p:spTree>
    <p:extLst>
      <p:ext uri="{BB962C8B-B14F-4D97-AF65-F5344CB8AC3E}">
        <p14:creationId xmlns:p14="http://schemas.microsoft.com/office/powerpoint/2010/main" val="3902238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23598" y="0"/>
            <a:ext cx="11468402" cy="6858000"/>
          </a:xfrm>
        </p:spPr>
      </p:pic>
    </p:spTree>
    <p:extLst>
      <p:ext uri="{BB962C8B-B14F-4D97-AF65-F5344CB8AC3E}">
        <p14:creationId xmlns:p14="http://schemas.microsoft.com/office/powerpoint/2010/main" val="4220096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850" y="0"/>
            <a:ext cx="11487150" cy="6858000"/>
          </a:xfrm>
          <a:prstGeom prst="rect">
            <a:avLst/>
          </a:prstGeom>
        </p:spPr>
      </p:pic>
    </p:spTree>
    <p:extLst>
      <p:ext uri="{BB962C8B-B14F-4D97-AF65-F5344CB8AC3E}">
        <p14:creationId xmlns:p14="http://schemas.microsoft.com/office/powerpoint/2010/main" val="8668623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850" y="0"/>
            <a:ext cx="11487150" cy="6858000"/>
          </a:xfrm>
          <a:prstGeom prst="rect">
            <a:avLst/>
          </a:prstGeom>
        </p:spPr>
      </p:pic>
    </p:spTree>
    <p:extLst>
      <p:ext uri="{BB962C8B-B14F-4D97-AF65-F5344CB8AC3E}">
        <p14:creationId xmlns:p14="http://schemas.microsoft.com/office/powerpoint/2010/main" val="1356124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02733" y="0"/>
            <a:ext cx="11489267" cy="6858000"/>
          </a:xfrm>
        </p:spPr>
      </p:pic>
    </p:spTree>
    <p:extLst>
      <p:ext uri="{BB962C8B-B14F-4D97-AF65-F5344CB8AC3E}">
        <p14:creationId xmlns:p14="http://schemas.microsoft.com/office/powerpoint/2010/main" val="5401205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3208" y="0"/>
            <a:ext cx="11498792" cy="6858000"/>
          </a:xfrm>
        </p:spPr>
      </p:pic>
    </p:spTree>
    <p:extLst>
      <p:ext uri="{BB962C8B-B14F-4D97-AF65-F5344CB8AC3E}">
        <p14:creationId xmlns:p14="http://schemas.microsoft.com/office/powerpoint/2010/main" val="550686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02733" y="0"/>
            <a:ext cx="11489267" cy="6858000"/>
          </a:xfrm>
        </p:spPr>
      </p:pic>
    </p:spTree>
    <p:extLst>
      <p:ext uri="{BB962C8B-B14F-4D97-AF65-F5344CB8AC3E}">
        <p14:creationId xmlns:p14="http://schemas.microsoft.com/office/powerpoint/2010/main" val="1068207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02733" y="0"/>
            <a:ext cx="11489267" cy="6858000"/>
          </a:xfrm>
        </p:spPr>
      </p:pic>
    </p:spTree>
    <p:extLst>
      <p:ext uri="{BB962C8B-B14F-4D97-AF65-F5344CB8AC3E}">
        <p14:creationId xmlns:p14="http://schemas.microsoft.com/office/powerpoint/2010/main" val="2679137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02733" y="0"/>
            <a:ext cx="11489267" cy="6858000"/>
          </a:xfrm>
        </p:spPr>
      </p:pic>
    </p:spTree>
    <p:extLst>
      <p:ext uri="{BB962C8B-B14F-4D97-AF65-F5344CB8AC3E}">
        <p14:creationId xmlns:p14="http://schemas.microsoft.com/office/powerpoint/2010/main" val="30005836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NOTES</a:t>
            </a:r>
            <a:endParaRPr lang="en-GB" dirty="0"/>
          </a:p>
        </p:txBody>
      </p:sp>
      <p:sp>
        <p:nvSpPr>
          <p:cNvPr id="3" name="Content Placeholder 2"/>
          <p:cNvSpPr>
            <a:spLocks noGrp="1"/>
          </p:cNvSpPr>
          <p:nvPr>
            <p:ph idx="1"/>
          </p:nvPr>
        </p:nvSpPr>
        <p:spPr/>
        <p:txBody>
          <a:bodyPr>
            <a:normAutofit fontScale="92500"/>
          </a:bodyPr>
          <a:lstStyle/>
          <a:p>
            <a:r>
              <a:rPr lang="en-GB" dirty="0" smtClean="0"/>
              <a:t>Began in 2004 with an email sent to a group of students in Iceland</a:t>
            </a:r>
          </a:p>
          <a:p>
            <a:r>
              <a:rPr lang="en-GB" dirty="0" smtClean="0"/>
              <a:t>“We envision a world where everyone can explore and create meaningful connections with the people and places they encounter. Building meaningful connections across cultures enables us to respond to diversity with curiosity, appreciation and respect. The appreciation of diversity spreads tolerance and creates global community”</a:t>
            </a:r>
          </a:p>
          <a:p>
            <a:r>
              <a:rPr lang="en-GB" dirty="0" smtClean="0"/>
              <a:t>The Sharing economy had a noteworthy impact on the tourism industry by creating new opportunities and challenges for companies by opening the market to micro entrepreneurs</a:t>
            </a:r>
          </a:p>
          <a:p>
            <a:r>
              <a:rPr lang="en-GB" dirty="0" smtClean="0"/>
              <a:t>Couchsurfing staggered under the burden of its popularity. It nearly went out of business because of technical difficulties, and its community struggled to maintain its values</a:t>
            </a:r>
            <a:endParaRPr lang="en-GB" dirty="0"/>
          </a:p>
        </p:txBody>
      </p:sp>
    </p:spTree>
    <p:extLst>
      <p:ext uri="{BB962C8B-B14F-4D97-AF65-F5344CB8AC3E}">
        <p14:creationId xmlns:p14="http://schemas.microsoft.com/office/powerpoint/2010/main" val="3128629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NOTES	</a:t>
            </a:r>
            <a:endParaRPr lang="en-GB" dirty="0"/>
          </a:p>
        </p:txBody>
      </p:sp>
      <p:sp>
        <p:nvSpPr>
          <p:cNvPr id="3" name="Content Placeholder 2"/>
          <p:cNvSpPr>
            <a:spLocks noGrp="1"/>
          </p:cNvSpPr>
          <p:nvPr>
            <p:ph idx="1"/>
          </p:nvPr>
        </p:nvSpPr>
        <p:spPr>
          <a:xfrm>
            <a:off x="1371600" y="2286000"/>
            <a:ext cx="9601200" cy="4572000"/>
          </a:xfrm>
        </p:spPr>
        <p:txBody>
          <a:bodyPr/>
          <a:lstStyle/>
          <a:p>
            <a:r>
              <a:rPr lang="en-GB" dirty="0" smtClean="0"/>
              <a:t>In 2011, Couchsurfing requested for a non-profit status, however, it was rejected by IRS as they did not believe it was charitable in nature</a:t>
            </a:r>
          </a:p>
          <a:p>
            <a:r>
              <a:rPr lang="en-GB" dirty="0" smtClean="0"/>
              <a:t>Enter Benchmark and </a:t>
            </a:r>
            <a:r>
              <a:rPr lang="en-GB" dirty="0" err="1" smtClean="0"/>
              <a:t>Omidyar</a:t>
            </a:r>
            <a:r>
              <a:rPr lang="en-GB" dirty="0" smtClean="0"/>
              <a:t> Network offered a funding of $7.6 million dollars, and Couchsurfing had, despite concerns from its volunteers, decided to accept the offer</a:t>
            </a:r>
          </a:p>
          <a:p>
            <a:r>
              <a:rPr lang="en-GB" dirty="0" err="1" smtClean="0"/>
              <a:t>Periroth</a:t>
            </a:r>
            <a:r>
              <a:rPr lang="en-GB" dirty="0" smtClean="0"/>
              <a:t> (2011) reported that Daniel Hoffer, Couchsurfing’s co-founder, said </a:t>
            </a:r>
            <a:r>
              <a:rPr lang="en-GB" i="1" dirty="0" smtClean="0"/>
              <a:t>“the non-profit structure is not ideal in enabling innovation to occur in terms of regulatory oversight and various auditing requirements. B Corporation status allows us to take investment money and be nimble flexible while sticking with our social mission”</a:t>
            </a:r>
          </a:p>
          <a:p>
            <a:r>
              <a:rPr lang="en-GB" dirty="0" smtClean="0"/>
              <a:t>Their change from non-profit to for-profit raised a lot of concerns in the original community, and some observers said that this change ruined Couchsurfing and alienated many of its users (</a:t>
            </a:r>
            <a:r>
              <a:rPr lang="en-GB" dirty="0" err="1" smtClean="0"/>
              <a:t>Roundman</a:t>
            </a:r>
            <a:r>
              <a:rPr lang="en-GB" dirty="0" smtClean="0"/>
              <a:t>, 2013; Coca, 2013; </a:t>
            </a:r>
            <a:r>
              <a:rPr lang="en-GB" dirty="0" err="1" smtClean="0"/>
              <a:t>Lapowski</a:t>
            </a:r>
            <a:r>
              <a:rPr lang="en-GB" dirty="0" smtClean="0"/>
              <a:t>, 2012)</a:t>
            </a:r>
          </a:p>
          <a:p>
            <a:endParaRPr lang="en-GB" i="1" dirty="0"/>
          </a:p>
        </p:txBody>
      </p:sp>
    </p:spTree>
    <p:extLst>
      <p:ext uri="{BB962C8B-B14F-4D97-AF65-F5344CB8AC3E}">
        <p14:creationId xmlns:p14="http://schemas.microsoft.com/office/powerpoint/2010/main" val="2666180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NOTES</a:t>
            </a:r>
            <a:endParaRPr lang="en-GB" dirty="0"/>
          </a:p>
        </p:txBody>
      </p:sp>
      <p:sp>
        <p:nvSpPr>
          <p:cNvPr id="3" name="Content Placeholder 2"/>
          <p:cNvSpPr>
            <a:spLocks noGrp="1"/>
          </p:cNvSpPr>
          <p:nvPr>
            <p:ph idx="1"/>
          </p:nvPr>
        </p:nvSpPr>
        <p:spPr>
          <a:xfrm>
            <a:off x="1371600" y="1424763"/>
            <a:ext cx="9601200" cy="5273749"/>
          </a:xfrm>
        </p:spPr>
        <p:txBody>
          <a:bodyPr>
            <a:normAutofit fontScale="92500" lnSpcReduction="20000"/>
          </a:bodyPr>
          <a:lstStyle/>
          <a:p>
            <a:r>
              <a:rPr lang="en-GB" dirty="0" smtClean="0"/>
              <a:t>Two founders stepped down when the investors started pushing for a new business model</a:t>
            </a:r>
          </a:p>
          <a:p>
            <a:r>
              <a:rPr lang="en-GB" dirty="0" smtClean="0"/>
              <a:t>Hoffer is planning to test some options such as more premium services and the introduction to advertisement</a:t>
            </a:r>
          </a:p>
          <a:p>
            <a:endParaRPr lang="en-GB" dirty="0"/>
          </a:p>
          <a:p>
            <a:r>
              <a:rPr lang="en-GB" dirty="0" smtClean="0"/>
              <a:t>Driving forces: IRS interventions by rejecting request for non-profit status (5), more sharing than economy (2), struggles between volunteers and leadership (5), Media’s influence (4)</a:t>
            </a:r>
          </a:p>
          <a:p>
            <a:r>
              <a:rPr lang="en-GB" dirty="0" smtClean="0"/>
              <a:t>Restraining forces: Volunteers resistance from non-profit to for-profit (5), lack of understanding the proposed changes (4). Fear from the impact of change and how this will influence the future of Couchsurfing (2).</a:t>
            </a:r>
          </a:p>
          <a:p>
            <a:r>
              <a:rPr lang="en-GB" dirty="0" smtClean="0"/>
              <a:t>Shareholders, volunteers, funding companies, media, IRS/Government, communities and society. </a:t>
            </a:r>
          </a:p>
          <a:p>
            <a:r>
              <a:rPr lang="en-GB" dirty="0" smtClean="0"/>
              <a:t>Weak Support/Low Power: Society</a:t>
            </a:r>
          </a:p>
          <a:p>
            <a:r>
              <a:rPr lang="en-GB" dirty="0" smtClean="0"/>
              <a:t>Weak Opposition/Low Power: Communities</a:t>
            </a:r>
          </a:p>
          <a:p>
            <a:r>
              <a:rPr lang="en-GB" dirty="0" smtClean="0"/>
              <a:t>Strong Support/High Power: Shareholders, Funding Companies, Volunteers</a:t>
            </a:r>
          </a:p>
          <a:p>
            <a:r>
              <a:rPr lang="en-GB" dirty="0" smtClean="0"/>
              <a:t>Strong Opposition/High Power: Media, IRS/Government</a:t>
            </a:r>
            <a:endParaRPr lang="en-GB" dirty="0"/>
          </a:p>
        </p:txBody>
      </p:sp>
    </p:spTree>
    <p:extLst>
      <p:ext uri="{BB962C8B-B14F-4D97-AF65-F5344CB8AC3E}">
        <p14:creationId xmlns:p14="http://schemas.microsoft.com/office/powerpoint/2010/main" val="23830376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a:xfrm>
            <a:off x="1371600" y="1382233"/>
            <a:ext cx="9601200" cy="5167423"/>
          </a:xfrm>
        </p:spPr>
        <p:txBody>
          <a:bodyPr>
            <a:normAutofit fontScale="85000" lnSpcReduction="20000"/>
          </a:bodyPr>
          <a:lstStyle/>
          <a:p>
            <a:r>
              <a:rPr lang="en-US" dirty="0"/>
              <a:t>Booty, L., 2017. </a:t>
            </a:r>
            <a:r>
              <a:rPr lang="en-US" i="1" dirty="0"/>
              <a:t>The Sharing Economy is booming with the UK leading the way in Europe. </a:t>
            </a:r>
            <a:r>
              <a:rPr lang="en-US" dirty="0"/>
              <a:t>[Online] </a:t>
            </a:r>
            <a:br>
              <a:rPr lang="en-US" dirty="0"/>
            </a:br>
            <a:r>
              <a:rPr lang="en-US" dirty="0"/>
              <a:t>Available at: </a:t>
            </a:r>
            <a:r>
              <a:rPr lang="en-US" u="sng" dirty="0"/>
              <a:t>http://realbusiness.co.uk/scale-up-hub/2017/08/04/the-sharing-economy-is-booming-with-the-uk-leading-the-way/</a:t>
            </a:r>
            <a:r>
              <a:rPr lang="en-US" dirty="0"/>
              <a:t/>
            </a:r>
            <a:br>
              <a:rPr lang="en-US" dirty="0"/>
            </a:br>
            <a:r>
              <a:rPr lang="en-US" dirty="0"/>
              <a:t>[Accessed 12 10 2017].</a:t>
            </a:r>
            <a:endParaRPr lang="en-GB" dirty="0"/>
          </a:p>
          <a:p>
            <a:r>
              <a:rPr lang="en-US" dirty="0" err="1"/>
              <a:t>Burnes</a:t>
            </a:r>
            <a:r>
              <a:rPr lang="en-US" dirty="0"/>
              <a:t>, B., 2014. </a:t>
            </a:r>
            <a:r>
              <a:rPr lang="en-US" i="1" dirty="0"/>
              <a:t>Managing Change. </a:t>
            </a:r>
            <a:r>
              <a:rPr lang="en-US" dirty="0"/>
              <a:t>6 ed. Harlow: Pearson.</a:t>
            </a:r>
            <a:endParaRPr lang="en-GB" dirty="0"/>
          </a:p>
          <a:p>
            <a:r>
              <a:rPr lang="en-US" dirty="0"/>
              <a:t>Burns, H., 2014. </a:t>
            </a:r>
            <a:r>
              <a:rPr lang="en-US" i="1" dirty="0"/>
              <a:t>She's trying to turn Couchsurfing into a profitable business. And she's got her hands full. </a:t>
            </a:r>
            <a:r>
              <a:rPr lang="en-US" dirty="0"/>
              <a:t>[Online] </a:t>
            </a:r>
            <a:br>
              <a:rPr lang="en-US" dirty="0"/>
            </a:br>
            <a:r>
              <a:rPr lang="en-US" dirty="0"/>
              <a:t>Available at: </a:t>
            </a:r>
            <a:r>
              <a:rPr lang="en-US" u="sng" dirty="0"/>
              <a:t>https://www.bizjournals.com/bizwomen/news/profiles-strategies/2014/10/shes-trying-to-turn-couchsurfing-into-a-profitable.html?page=all</a:t>
            </a:r>
            <a:r>
              <a:rPr lang="en-US" dirty="0"/>
              <a:t/>
            </a:r>
            <a:br>
              <a:rPr lang="en-US" dirty="0"/>
            </a:br>
            <a:r>
              <a:rPr lang="en-US" dirty="0"/>
              <a:t>[Accessed 30 10 2017].</a:t>
            </a:r>
            <a:endParaRPr lang="en-GB" dirty="0"/>
          </a:p>
          <a:p>
            <a:r>
              <a:rPr lang="en-US" dirty="0"/>
              <a:t>Cameron, E. &amp; Green, M., 2014. </a:t>
            </a:r>
            <a:r>
              <a:rPr lang="en-US" i="1" dirty="0"/>
              <a:t>Making sense of change management. </a:t>
            </a:r>
            <a:r>
              <a:rPr lang="en-US" dirty="0"/>
              <a:t>Philadelphia: Pa: </a:t>
            </a:r>
            <a:r>
              <a:rPr lang="en-US" dirty="0" err="1"/>
              <a:t>Kogan</a:t>
            </a:r>
            <a:r>
              <a:rPr lang="en-US" dirty="0"/>
              <a:t> Page.</a:t>
            </a:r>
            <a:endParaRPr lang="en-GB" dirty="0"/>
          </a:p>
          <a:p>
            <a:r>
              <a:rPr lang="en-US" dirty="0"/>
              <a:t>Coca, N., 2013. </a:t>
            </a:r>
            <a:r>
              <a:rPr lang="en-US" i="1" dirty="0"/>
              <a:t>Lost Roots: The failure of for-profit Couchsurfing. </a:t>
            </a:r>
            <a:r>
              <a:rPr lang="en-US" dirty="0"/>
              <a:t>[Online] </a:t>
            </a:r>
            <a:br>
              <a:rPr lang="en-US" dirty="0"/>
            </a:br>
            <a:r>
              <a:rPr lang="en-US" dirty="0"/>
              <a:t>Available at: </a:t>
            </a:r>
            <a:r>
              <a:rPr lang="en-US" u="sng" dirty="0"/>
              <a:t>http://www.bootsnall.com/articles/13-11/why-couchsurfing-is-failing.html</a:t>
            </a:r>
            <a:r>
              <a:rPr lang="en-US" dirty="0"/>
              <a:t/>
            </a:r>
            <a:br>
              <a:rPr lang="en-US" dirty="0"/>
            </a:br>
            <a:r>
              <a:rPr lang="en-US" dirty="0"/>
              <a:t>[Accessed 25 10 2017].</a:t>
            </a:r>
            <a:endParaRPr lang="en-GB" dirty="0"/>
          </a:p>
          <a:p>
            <a:r>
              <a:rPr lang="en-US" dirty="0"/>
              <a:t>Commission, E., 2016. </a:t>
            </a:r>
            <a:r>
              <a:rPr lang="en-US" i="1" dirty="0"/>
              <a:t>A European Agenda for the collaborative economy, </a:t>
            </a:r>
            <a:r>
              <a:rPr lang="en-US" dirty="0"/>
              <a:t>Brussels: European Commission.</a:t>
            </a:r>
            <a:endParaRPr lang="en-GB" dirty="0"/>
          </a:p>
          <a:p>
            <a:r>
              <a:rPr lang="en-US" dirty="0"/>
              <a:t>Couchsurfing, 2015. </a:t>
            </a:r>
            <a:r>
              <a:rPr lang="en-US" i="1" dirty="0"/>
              <a:t>Ask the CEO: Revenue at Couchsurfing. </a:t>
            </a:r>
            <a:r>
              <a:rPr lang="en-US" dirty="0"/>
              <a:t>[Online] </a:t>
            </a:r>
            <a:br>
              <a:rPr lang="en-US" dirty="0"/>
            </a:br>
            <a:r>
              <a:rPr lang="en-US" dirty="0"/>
              <a:t>Available at: </a:t>
            </a:r>
            <a:r>
              <a:rPr lang="en-US" u="sng" dirty="0"/>
              <a:t>https://blog.couchsurfing.com/ask-the-ceo-revenue-at-couchsurfing/</a:t>
            </a:r>
            <a:r>
              <a:rPr lang="en-US" dirty="0"/>
              <a:t/>
            </a:r>
            <a:br>
              <a:rPr lang="en-US" dirty="0"/>
            </a:br>
            <a:r>
              <a:rPr lang="en-US" dirty="0"/>
              <a:t>[Accessed 25 10 2017].</a:t>
            </a:r>
            <a:endParaRPr lang="en-GB" dirty="0"/>
          </a:p>
          <a:p>
            <a:endParaRPr lang="en-GB" dirty="0"/>
          </a:p>
        </p:txBody>
      </p:sp>
    </p:spTree>
    <p:extLst>
      <p:ext uri="{BB962C8B-B14F-4D97-AF65-F5344CB8AC3E}">
        <p14:creationId xmlns:p14="http://schemas.microsoft.com/office/powerpoint/2010/main" val="24470018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71600" y="-1"/>
            <a:ext cx="9601200" cy="6677247"/>
          </a:xfrm>
        </p:spPr>
        <p:txBody>
          <a:bodyPr>
            <a:normAutofit fontScale="85000" lnSpcReduction="10000"/>
          </a:bodyPr>
          <a:lstStyle/>
          <a:p>
            <a:r>
              <a:rPr lang="en-US" dirty="0"/>
              <a:t>Couchsurfing, 2017. </a:t>
            </a:r>
            <a:r>
              <a:rPr lang="en-US" i="1" dirty="0"/>
              <a:t>About | Couchsurfing. </a:t>
            </a:r>
            <a:r>
              <a:rPr lang="en-US" dirty="0"/>
              <a:t>[Online] </a:t>
            </a:r>
            <a:br>
              <a:rPr lang="en-US" dirty="0"/>
            </a:br>
            <a:r>
              <a:rPr lang="en-US" dirty="0"/>
              <a:t>Available at: </a:t>
            </a:r>
            <a:r>
              <a:rPr lang="en-US" u="sng" dirty="0"/>
              <a:t>http://www.couchsurfing.com/about/about-us/</a:t>
            </a:r>
            <a:r>
              <a:rPr lang="en-US" dirty="0"/>
              <a:t/>
            </a:r>
            <a:br>
              <a:rPr lang="en-US" dirty="0"/>
            </a:br>
            <a:r>
              <a:rPr lang="en-US" dirty="0"/>
              <a:t>[Accessed 12 10 2017].</a:t>
            </a:r>
            <a:endParaRPr lang="en-GB" dirty="0"/>
          </a:p>
          <a:p>
            <a:r>
              <a:rPr lang="en-US" dirty="0"/>
              <a:t>Council, Q. T. I., 2014. </a:t>
            </a:r>
            <a:r>
              <a:rPr lang="en-US" i="1" dirty="0"/>
              <a:t>The Sharing Economy: How it will impact the tourism landscape and what businesses can do. </a:t>
            </a:r>
            <a:r>
              <a:rPr lang="en-US" dirty="0"/>
              <a:t>[Online] </a:t>
            </a:r>
            <a:br>
              <a:rPr lang="en-US" dirty="0"/>
            </a:br>
            <a:r>
              <a:rPr lang="en-US" dirty="0"/>
              <a:t>Available at: </a:t>
            </a:r>
            <a:r>
              <a:rPr lang="en-US" u="sng" dirty="0"/>
              <a:t>https://www.qtic.com.au/sites/default/files/140714_draft_sharing_economy_paper.pdf</a:t>
            </a:r>
            <a:r>
              <a:rPr lang="en-US" dirty="0"/>
              <a:t/>
            </a:r>
            <a:br>
              <a:rPr lang="en-US" dirty="0"/>
            </a:br>
            <a:r>
              <a:rPr lang="en-US" dirty="0"/>
              <a:t>[Accessed 12 10 2017].</a:t>
            </a:r>
            <a:endParaRPr lang="en-GB" dirty="0"/>
          </a:p>
          <a:p>
            <a:r>
              <a:rPr lang="en-US" dirty="0" err="1"/>
              <a:t>DeAmicis</a:t>
            </a:r>
            <a:r>
              <a:rPr lang="en-US" dirty="0"/>
              <a:t>, C., 2015. </a:t>
            </a:r>
            <a:r>
              <a:rPr lang="en-US" i="1" dirty="0"/>
              <a:t>How Couchsurfing became the </a:t>
            </a:r>
            <a:r>
              <a:rPr lang="en-US" i="1" dirty="0" err="1"/>
              <a:t>friendster</a:t>
            </a:r>
            <a:r>
              <a:rPr lang="en-US" i="1" dirty="0"/>
              <a:t> of the sharing economy. </a:t>
            </a:r>
            <a:r>
              <a:rPr lang="en-US" dirty="0"/>
              <a:t>[Online] </a:t>
            </a:r>
            <a:br>
              <a:rPr lang="en-US" dirty="0"/>
            </a:br>
            <a:r>
              <a:rPr lang="en-US" dirty="0"/>
              <a:t>Available at: </a:t>
            </a:r>
            <a:r>
              <a:rPr lang="en-US" u="sng" dirty="0"/>
              <a:t>https://gigaom.com/2015/01/10/how-couchsurfing-became-the-friendster-of-the-sharing-economy/</a:t>
            </a:r>
            <a:endParaRPr lang="en-GB" dirty="0"/>
          </a:p>
          <a:p>
            <a:r>
              <a:rPr lang="en-US" dirty="0"/>
              <a:t>Dini, P., van der </a:t>
            </a:r>
            <a:r>
              <a:rPr lang="en-US" dirty="0" err="1"/>
              <a:t>Graaf</a:t>
            </a:r>
            <a:r>
              <a:rPr lang="en-US" dirty="0"/>
              <a:t>, S. &amp; </a:t>
            </a:r>
            <a:r>
              <a:rPr lang="en-US" dirty="0" err="1"/>
              <a:t>Passani</a:t>
            </a:r>
            <a:r>
              <a:rPr lang="en-US" dirty="0"/>
              <a:t>, A., 2015. </a:t>
            </a:r>
            <a:r>
              <a:rPr lang="en-US" i="1" dirty="0"/>
              <a:t>Socio-economic framework for BOLD stakeholders, </a:t>
            </a:r>
            <a:r>
              <a:rPr lang="en-US" dirty="0" err="1"/>
              <a:t>s.l.</a:t>
            </a:r>
            <a:r>
              <a:rPr lang="en-US" dirty="0"/>
              <a:t>: The London School of Economics and Political Science.</a:t>
            </a:r>
            <a:endParaRPr lang="en-GB" dirty="0"/>
          </a:p>
          <a:p>
            <a:r>
              <a:rPr lang="en-US" dirty="0" err="1"/>
              <a:t>Gollan</a:t>
            </a:r>
            <a:r>
              <a:rPr lang="en-US" dirty="0"/>
              <a:t>, D., 2015. </a:t>
            </a:r>
            <a:r>
              <a:rPr lang="en-US" i="1" dirty="0"/>
              <a:t>World Tourism Organization to Study Sharing Economy against Rising Complaints. </a:t>
            </a:r>
            <a:r>
              <a:rPr lang="en-US" dirty="0"/>
              <a:t>[Online] </a:t>
            </a:r>
            <a:br>
              <a:rPr lang="en-US" dirty="0"/>
            </a:br>
            <a:r>
              <a:rPr lang="en-US" dirty="0"/>
              <a:t>Available at: </a:t>
            </a:r>
            <a:r>
              <a:rPr lang="en-US" u="sng" dirty="0"/>
              <a:t>https://www.forbes.com/sites/douggollan/2015/09/16/world-tourism-organization-to-study-sharing-economy-against-rising-complaints/#4d8a49c37e93</a:t>
            </a:r>
            <a:r>
              <a:rPr lang="en-US" dirty="0"/>
              <a:t/>
            </a:r>
            <a:br>
              <a:rPr lang="en-US" dirty="0"/>
            </a:br>
            <a:r>
              <a:rPr lang="en-US" dirty="0"/>
              <a:t>[Accessed 12 10 2017].</a:t>
            </a:r>
            <a:endParaRPr lang="en-GB" dirty="0"/>
          </a:p>
          <a:p>
            <a:r>
              <a:rPr lang="en-US" dirty="0"/>
              <a:t>Harris, M., 2011. </a:t>
            </a:r>
            <a:r>
              <a:rPr lang="en-US" i="1" dirty="0"/>
              <a:t>The Rise of the Not-Just-for-Profit. </a:t>
            </a:r>
            <a:r>
              <a:rPr lang="en-US" dirty="0"/>
              <a:t>[Online] </a:t>
            </a:r>
            <a:br>
              <a:rPr lang="en-US" dirty="0"/>
            </a:br>
            <a:r>
              <a:rPr lang="en-US" dirty="0"/>
              <a:t>Available at: </a:t>
            </a:r>
            <a:r>
              <a:rPr lang="en-US" u="sng" dirty="0"/>
              <a:t>https://www.shareable.net/blog/the-rise-of-the-not-just-for-profit</a:t>
            </a:r>
            <a:r>
              <a:rPr lang="en-US" dirty="0"/>
              <a:t/>
            </a:r>
            <a:br>
              <a:rPr lang="en-US" dirty="0"/>
            </a:br>
            <a:r>
              <a:rPr lang="en-US" dirty="0"/>
              <a:t>[Accessed 25 10 2017].</a:t>
            </a:r>
            <a:endParaRPr lang="en-GB" dirty="0"/>
          </a:p>
          <a:p>
            <a:r>
              <a:rPr lang="en-US" dirty="0"/>
              <a:t>Hayes, J., 2014. </a:t>
            </a:r>
            <a:r>
              <a:rPr lang="en-US" i="1" dirty="0"/>
              <a:t>The theory and practice of change management. </a:t>
            </a:r>
            <a:r>
              <a:rPr lang="en-US" dirty="0"/>
              <a:t>4th ed. Basingstoke: Palgrave Macmillan</a:t>
            </a:r>
            <a:r>
              <a:rPr lang="en-US" dirty="0" smtClean="0"/>
              <a:t>.</a:t>
            </a:r>
          </a:p>
          <a:p>
            <a:r>
              <a:rPr lang="en-US" dirty="0" err="1"/>
              <a:t>J.Thomas</a:t>
            </a:r>
            <a:r>
              <a:rPr lang="en-US" dirty="0"/>
              <a:t>, 1985. Force Field Analysis: A New way to evaluate your strategy. </a:t>
            </a:r>
            <a:r>
              <a:rPr lang="en-US" i="1" dirty="0"/>
              <a:t>Long Range Planning, </a:t>
            </a:r>
            <a:r>
              <a:rPr lang="en-US" dirty="0"/>
              <a:t>18(6), pp. 54-59`.</a:t>
            </a:r>
            <a:endParaRPr lang="en-GB" dirty="0"/>
          </a:p>
          <a:p>
            <a:endParaRPr lang="en-GB" dirty="0"/>
          </a:p>
        </p:txBody>
      </p:sp>
    </p:spTree>
    <p:extLst>
      <p:ext uri="{BB962C8B-B14F-4D97-AF65-F5344CB8AC3E}">
        <p14:creationId xmlns:p14="http://schemas.microsoft.com/office/powerpoint/2010/main" val="15837311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71600" y="0"/>
            <a:ext cx="9601200" cy="6698512"/>
          </a:xfrm>
        </p:spPr>
        <p:txBody>
          <a:bodyPr>
            <a:normAutofit fontScale="92500" lnSpcReduction="20000"/>
          </a:bodyPr>
          <a:lstStyle/>
          <a:p>
            <a:r>
              <a:rPr lang="en-US" dirty="0" err="1"/>
              <a:t>Juul</a:t>
            </a:r>
            <a:r>
              <a:rPr lang="en-US" dirty="0"/>
              <a:t>, M., 2017. </a:t>
            </a:r>
            <a:r>
              <a:rPr lang="en-US" i="1" dirty="0"/>
              <a:t>Tourism and the sharing economy, </a:t>
            </a:r>
            <a:r>
              <a:rPr lang="en-US" dirty="0" err="1"/>
              <a:t>s.l.</a:t>
            </a:r>
            <a:r>
              <a:rPr lang="en-US" dirty="0"/>
              <a:t>: European Parliamentary Research Service.</a:t>
            </a:r>
            <a:endParaRPr lang="en-GB" dirty="0"/>
          </a:p>
          <a:p>
            <a:r>
              <a:rPr lang="en-US" dirty="0" err="1"/>
              <a:t>Lapowsky</a:t>
            </a:r>
            <a:r>
              <a:rPr lang="en-US" dirty="0"/>
              <a:t>, I., 2012. </a:t>
            </a:r>
            <a:r>
              <a:rPr lang="en-US" i="1" dirty="0"/>
              <a:t>Couchsurfing Dilemma: Going for Profit. </a:t>
            </a:r>
            <a:r>
              <a:rPr lang="en-US" dirty="0"/>
              <a:t>[Online] </a:t>
            </a:r>
            <a:br>
              <a:rPr lang="en-US" dirty="0"/>
            </a:br>
            <a:r>
              <a:rPr lang="en-US" dirty="0"/>
              <a:t>Available at: </a:t>
            </a:r>
            <a:r>
              <a:rPr lang="en-US" u="sng" dirty="0"/>
              <a:t>https://www.inc.com/magazine/201206/issie-lapowsky/couchsurfing-new-profit-model.html</a:t>
            </a:r>
            <a:r>
              <a:rPr lang="en-US" dirty="0"/>
              <a:t/>
            </a:r>
            <a:br>
              <a:rPr lang="en-US" dirty="0"/>
            </a:br>
            <a:r>
              <a:rPr lang="en-US" dirty="0"/>
              <a:t>[Accessed 25 10 2017].</a:t>
            </a:r>
            <a:endParaRPr lang="en-GB" dirty="0"/>
          </a:p>
          <a:p>
            <a:r>
              <a:rPr lang="en-US" dirty="0"/>
              <a:t>Lewin, K., 1951. </a:t>
            </a:r>
            <a:r>
              <a:rPr lang="en-US" i="1" dirty="0"/>
              <a:t>Field Theory in Social Science. </a:t>
            </a:r>
            <a:r>
              <a:rPr lang="en-US" dirty="0"/>
              <a:t>New York: Harper and Row.</a:t>
            </a:r>
            <a:endParaRPr lang="en-GB" dirty="0"/>
          </a:p>
          <a:p>
            <a:r>
              <a:rPr lang="en-US" dirty="0" err="1"/>
              <a:t>Molz</a:t>
            </a:r>
            <a:r>
              <a:rPr lang="en-US" dirty="0"/>
              <a:t>, J. G., 2013. Social Networking Technologies and the moral economy of alternative tourism: the case study of couchsurfing.org. </a:t>
            </a:r>
            <a:r>
              <a:rPr lang="en-US" i="1" dirty="0"/>
              <a:t>Annals of Tourism Research, </a:t>
            </a:r>
            <a:r>
              <a:rPr lang="en-US" dirty="0"/>
              <a:t>Volume 43, pp. 210-230.</a:t>
            </a:r>
            <a:endParaRPr lang="en-GB" dirty="0"/>
          </a:p>
          <a:p>
            <a:r>
              <a:rPr lang="en-US" dirty="0"/>
              <a:t>O'Leary, J. &amp; </a:t>
            </a:r>
            <a:r>
              <a:rPr lang="en-US" dirty="0" err="1"/>
              <a:t>Boultwood</a:t>
            </a:r>
            <a:r>
              <a:rPr lang="en-US" dirty="0"/>
              <a:t>, S., 2017. </a:t>
            </a:r>
            <a:r>
              <a:rPr lang="en-US" i="1" dirty="0"/>
              <a:t>Who's working in the 'gig economy'?. </a:t>
            </a:r>
            <a:r>
              <a:rPr lang="en-US" dirty="0"/>
              <a:t>[Online] </a:t>
            </a:r>
            <a:br>
              <a:rPr lang="en-US" dirty="0"/>
            </a:br>
            <a:r>
              <a:rPr lang="en-US" dirty="0"/>
              <a:t>Available at: </a:t>
            </a:r>
            <a:r>
              <a:rPr lang="en-US" u="sng" dirty="0"/>
              <a:t>https://fullfact.org/economy/whos-working-gig-economy/</a:t>
            </a:r>
            <a:r>
              <a:rPr lang="en-US" dirty="0"/>
              <a:t/>
            </a:r>
            <a:br>
              <a:rPr lang="en-US" dirty="0"/>
            </a:br>
            <a:r>
              <a:rPr lang="en-US" dirty="0"/>
              <a:t>[Accessed 12 10 2017].</a:t>
            </a:r>
            <a:endParaRPr lang="en-GB" dirty="0"/>
          </a:p>
          <a:p>
            <a:r>
              <a:rPr lang="en-US" dirty="0"/>
              <a:t>Paul, R., 2011. </a:t>
            </a:r>
            <a:r>
              <a:rPr lang="en-US" i="1" dirty="0"/>
              <a:t>From </a:t>
            </a:r>
            <a:r>
              <a:rPr lang="en-US" i="1" dirty="0" err="1"/>
              <a:t>Crowdsurfing</a:t>
            </a:r>
            <a:r>
              <a:rPr lang="en-US" i="1" dirty="0"/>
              <a:t> to Couchsurfing. </a:t>
            </a:r>
            <a:r>
              <a:rPr lang="en-US" dirty="0"/>
              <a:t>[Online] </a:t>
            </a:r>
            <a:br>
              <a:rPr lang="en-US" dirty="0"/>
            </a:br>
            <a:r>
              <a:rPr lang="en-US" dirty="0"/>
              <a:t>Available at: </a:t>
            </a:r>
            <a:r>
              <a:rPr lang="en-US" u="sng" dirty="0"/>
              <a:t>https://ssir.org/articles/entry/interview_from_crowdsourcing_to_couchsurfing</a:t>
            </a:r>
            <a:r>
              <a:rPr lang="en-US" dirty="0"/>
              <a:t/>
            </a:r>
            <a:br>
              <a:rPr lang="en-US" dirty="0"/>
            </a:br>
            <a:r>
              <a:rPr lang="en-US" dirty="0"/>
              <a:t>[Accessed 30 10 2017].</a:t>
            </a:r>
            <a:endParaRPr lang="en-GB" dirty="0"/>
          </a:p>
          <a:p>
            <a:r>
              <a:rPr lang="en-US" dirty="0" err="1"/>
              <a:t>Periroth</a:t>
            </a:r>
            <a:r>
              <a:rPr lang="en-US" dirty="0"/>
              <a:t>, N., 2011. </a:t>
            </a:r>
            <a:r>
              <a:rPr lang="en-US" i="1" dirty="0"/>
              <a:t>Non-Profit </a:t>
            </a:r>
            <a:r>
              <a:rPr lang="en-US" i="1" dirty="0" err="1"/>
              <a:t>CouchSurfing</a:t>
            </a:r>
            <a:r>
              <a:rPr lang="en-US" i="1" dirty="0"/>
              <a:t> Raises Millions In Funding. </a:t>
            </a:r>
            <a:r>
              <a:rPr lang="en-US" dirty="0"/>
              <a:t>[Online] </a:t>
            </a:r>
            <a:br>
              <a:rPr lang="en-US" dirty="0"/>
            </a:br>
            <a:r>
              <a:rPr lang="en-US" dirty="0"/>
              <a:t>Available at: </a:t>
            </a:r>
            <a:r>
              <a:rPr lang="en-US" u="sng" dirty="0"/>
              <a:t>https://www.forbes.com/sites/nicoleperlroth/2011/08/24/non-profit-couchsurfing-raises-millions-in-funding/#67e6cbc63e3d</a:t>
            </a:r>
            <a:r>
              <a:rPr lang="en-US" dirty="0"/>
              <a:t/>
            </a:r>
            <a:br>
              <a:rPr lang="en-US" dirty="0"/>
            </a:br>
            <a:r>
              <a:rPr lang="en-US" dirty="0"/>
              <a:t>[Accessed 25 10 2017].</a:t>
            </a:r>
            <a:endParaRPr lang="en-GB" dirty="0"/>
          </a:p>
          <a:p>
            <a:r>
              <a:rPr lang="en-US" dirty="0" err="1"/>
              <a:t>Roudman</a:t>
            </a:r>
            <a:r>
              <a:rPr lang="en-US" dirty="0"/>
              <a:t>, S., 2013. </a:t>
            </a:r>
            <a:r>
              <a:rPr lang="en-US" i="1" dirty="0"/>
              <a:t>How to lose funds and infuriate users: Couchsurfing, a cautionary tale from the "sharing economy". </a:t>
            </a:r>
            <a:r>
              <a:rPr lang="en-US" dirty="0"/>
              <a:t>[Online] </a:t>
            </a:r>
            <a:br>
              <a:rPr lang="en-US" dirty="0"/>
            </a:br>
            <a:r>
              <a:rPr lang="en-US" dirty="0"/>
              <a:t>Available at: </a:t>
            </a:r>
            <a:r>
              <a:rPr lang="en-US" u="sng" dirty="0"/>
              <a:t>http://techpresident.com/news/24498/couchsurfing2</a:t>
            </a:r>
            <a:r>
              <a:rPr lang="en-US" dirty="0"/>
              <a:t/>
            </a:r>
            <a:br>
              <a:rPr lang="en-US" dirty="0"/>
            </a:br>
            <a:r>
              <a:rPr lang="en-US" dirty="0"/>
              <a:t>[Accessed 25 10 2017].</a:t>
            </a:r>
            <a:endParaRPr lang="en-GB" dirty="0"/>
          </a:p>
          <a:p>
            <a:endParaRPr lang="en-GB" dirty="0"/>
          </a:p>
        </p:txBody>
      </p:sp>
    </p:spTree>
    <p:extLst>
      <p:ext uri="{BB962C8B-B14F-4D97-AF65-F5344CB8AC3E}">
        <p14:creationId xmlns:p14="http://schemas.microsoft.com/office/powerpoint/2010/main" val="10528807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71600" y="0"/>
            <a:ext cx="9601200" cy="6858000"/>
          </a:xfrm>
        </p:spPr>
        <p:txBody>
          <a:bodyPr/>
          <a:lstStyle/>
          <a:p>
            <a:r>
              <a:rPr lang="en-US" dirty="0"/>
              <a:t>Sanchez, R., 2016. </a:t>
            </a:r>
            <a:r>
              <a:rPr lang="en-US" i="1" dirty="0"/>
              <a:t>How the sharing economy is changing tourism. </a:t>
            </a:r>
            <a:r>
              <a:rPr lang="en-US" dirty="0"/>
              <a:t>[Online] </a:t>
            </a:r>
            <a:br>
              <a:rPr lang="en-US" dirty="0"/>
            </a:br>
            <a:r>
              <a:rPr lang="en-US" dirty="0"/>
              <a:t>Available at: </a:t>
            </a:r>
            <a:r>
              <a:rPr lang="en-US" u="sng" dirty="0"/>
              <a:t>https://www.ecommerce-nation.co/how-the-sharing-economy-is-changing-tourism</a:t>
            </a:r>
            <a:r>
              <a:rPr lang="en-US" dirty="0"/>
              <a:t/>
            </a:r>
            <a:br>
              <a:rPr lang="en-US" dirty="0"/>
            </a:br>
            <a:r>
              <a:rPr lang="en-US" dirty="0"/>
              <a:t>[Accessed 12 10 2017].</a:t>
            </a:r>
            <a:endParaRPr lang="en-GB" dirty="0"/>
          </a:p>
          <a:p>
            <a:r>
              <a:rPr lang="en-US" dirty="0"/>
              <a:t>Terry, J., 2013. </a:t>
            </a:r>
            <a:r>
              <a:rPr lang="en-US" i="1" dirty="0"/>
              <a:t>Couchsurfing Co-founder and former CEO Daniel Hoffer discusses leadership at the Stanford GSB. </a:t>
            </a:r>
            <a:r>
              <a:rPr lang="en-US" dirty="0"/>
              <a:t>[Online] </a:t>
            </a:r>
            <a:br>
              <a:rPr lang="en-US" dirty="0"/>
            </a:br>
            <a:r>
              <a:rPr lang="en-US" dirty="0"/>
              <a:t>Available at: </a:t>
            </a:r>
            <a:r>
              <a:rPr lang="en-US" u="sng" dirty="0"/>
              <a:t>http://thedishdaily.com/2013/01/14/couchsurfing-co-founder-and-former-ceo-daniel-hoffer-discusses-leadership-at-the-stanford-gsb/</a:t>
            </a:r>
            <a:endParaRPr lang="en-GB" dirty="0"/>
          </a:p>
          <a:p>
            <a:r>
              <a:rPr lang="en-US" dirty="0" err="1"/>
              <a:t>Zaki</a:t>
            </a:r>
            <a:r>
              <a:rPr lang="en-US" dirty="0"/>
              <a:t>, T. A., 2015. </a:t>
            </a:r>
            <a:r>
              <a:rPr lang="en-US" i="1" dirty="0"/>
              <a:t>The Study of online hospitality exchange: the case study of </a:t>
            </a:r>
            <a:r>
              <a:rPr lang="en-US" i="1" dirty="0" err="1"/>
              <a:t>couchsurfing</a:t>
            </a:r>
            <a:r>
              <a:rPr lang="en-US" i="1" dirty="0"/>
              <a:t> network. </a:t>
            </a:r>
            <a:r>
              <a:rPr lang="en-US" dirty="0"/>
              <a:t>[Online] </a:t>
            </a:r>
            <a:br>
              <a:rPr lang="en-US" dirty="0"/>
            </a:br>
            <a:r>
              <a:rPr lang="en-US" dirty="0"/>
              <a:t>Available at: </a:t>
            </a:r>
            <a:r>
              <a:rPr lang="en-US" u="sng" dirty="0"/>
              <a:t>https://publications.theseus.fi/bitstream/handle/10024/89787/THE%20STUDY%20OF%20ONLINE%20HOSPITALITY%20EXCHANGE.pdf?sequence=1 </a:t>
            </a:r>
            <a:r>
              <a:rPr lang="en-US" dirty="0"/>
              <a:t/>
            </a:r>
            <a:br>
              <a:rPr lang="en-US" dirty="0"/>
            </a:br>
            <a:r>
              <a:rPr lang="en-US" dirty="0"/>
              <a:t>[Accessed 12 10 2017].</a:t>
            </a:r>
            <a:endParaRPr lang="en-GB" dirty="0"/>
          </a:p>
          <a:p>
            <a:pPr marL="0" indent="0">
              <a:buNone/>
            </a:pPr>
            <a:endParaRPr lang="en-GB" dirty="0"/>
          </a:p>
        </p:txBody>
      </p:sp>
    </p:spTree>
    <p:extLst>
      <p:ext uri="{BB962C8B-B14F-4D97-AF65-F5344CB8AC3E}">
        <p14:creationId xmlns:p14="http://schemas.microsoft.com/office/powerpoint/2010/main" val="927594142"/>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TM10001105[[fn=Crop]]</Template>
  <TotalTime>27</TotalTime>
  <Words>520</Words>
  <Application>Microsoft Office PowerPoint</Application>
  <PresentationFormat>Widescreen</PresentationFormat>
  <Paragraphs>55</Paragraphs>
  <Slides>16</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16</vt:i4>
      </vt:variant>
    </vt:vector>
  </HeadingPairs>
  <TitlesOfParts>
    <vt:vector size="18" baseType="lpstr">
      <vt:lpstr>Franklin Gothic Book</vt:lpstr>
      <vt:lpstr>Crop</vt:lpstr>
      <vt:lpstr>COUCHSURFING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NOTES</vt:lpstr>
      <vt:lpstr>NOTES </vt:lpstr>
      <vt:lpstr>NOTES</vt:lpstr>
      <vt:lpstr>Bibliography</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COUCHSURFING</dc:title>
  <dc:creator>Silje Gronn (P140210)</dc:creator>
  <cp:lastModifiedBy>Silje Gronn (P140210)</cp:lastModifiedBy>
  <cp:revision>4</cp:revision>
  <dcterms:created xsi:type="dcterms:W3CDTF">2017-10-31T14:36:10Z</dcterms:created>
  <dcterms:modified xsi:type="dcterms:W3CDTF">2017-10-31T15:03:32Z</dcterms:modified>
</cp:coreProperties>
</file>