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493" r:id="rId5"/>
    <p:sldId id="434" r:id="rId6"/>
    <p:sldId id="435" r:id="rId7"/>
    <p:sldId id="446" r:id="rId8"/>
    <p:sldId id="283" r:id="rId9"/>
    <p:sldId id="408" r:id="rId10"/>
    <p:sldId id="492" r:id="rId11"/>
    <p:sldId id="471" r:id="rId12"/>
    <p:sldId id="507" r:id="rId13"/>
    <p:sldId id="278" r:id="rId14"/>
    <p:sldId id="402" r:id="rId15"/>
    <p:sldId id="417" r:id="rId16"/>
    <p:sldId id="412" r:id="rId17"/>
    <p:sldId id="428" r:id="rId18"/>
    <p:sldId id="427" r:id="rId19"/>
    <p:sldId id="429" r:id="rId20"/>
    <p:sldId id="433" r:id="rId21"/>
    <p:sldId id="454" r:id="rId22"/>
    <p:sldId id="489" r:id="rId23"/>
    <p:sldId id="400" r:id="rId24"/>
    <p:sldId id="437" r:id="rId25"/>
    <p:sldId id="438" r:id="rId26"/>
    <p:sldId id="499" r:id="rId27"/>
    <p:sldId id="501" r:id="rId28"/>
    <p:sldId id="500" r:id="rId29"/>
    <p:sldId id="502" r:id="rId30"/>
    <p:sldId id="468" r:id="rId31"/>
    <p:sldId id="469" r:id="rId32"/>
    <p:sldId id="463" r:id="rId33"/>
    <p:sldId id="464" r:id="rId34"/>
    <p:sldId id="465" r:id="rId35"/>
    <p:sldId id="466" r:id="rId36"/>
    <p:sldId id="470" r:id="rId37"/>
    <p:sldId id="452" r:id="rId38"/>
    <p:sldId id="467" r:id="rId39"/>
    <p:sldId id="460" r:id="rId40"/>
    <p:sldId id="506" r:id="rId41"/>
    <p:sldId id="490" r:id="rId42"/>
    <p:sldId id="445" r:id="rId43"/>
    <p:sldId id="508" r:id="rId44"/>
    <p:sldId id="406" r:id="rId45"/>
    <p:sldId id="456" r:id="rId46"/>
    <p:sldId id="413" r:id="rId47"/>
    <p:sldId id="451" r:id="rId48"/>
    <p:sldId id="424"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27" autoAdjust="0"/>
    <p:restoredTop sz="61781" autoAdjust="0"/>
  </p:normalViewPr>
  <p:slideViewPr>
    <p:cSldViewPr>
      <p:cViewPr>
        <p:scale>
          <a:sx n="132" d="100"/>
          <a:sy n="132" d="100"/>
        </p:scale>
        <p:origin x="1264" y="-103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7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7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3" qsCatId="simple" csTypeId="urn:microsoft.com/office/officeart/2005/8/colors/accent1_2#70" csCatId="accent1" phldr="1"/>
      <dgm:spPr/>
      <dgm:t>
        <a:bodyPr/>
        <a:lstStyle/>
        <a:p>
          <a:endParaRPr lang="en-GB"/>
        </a:p>
      </dgm:t>
    </dgm:pt>
    <dgm:pt modelId="{8E23578F-2F57-4F4C-98DC-72269D9618A2}">
      <dgm:prSet/>
      <dgm:spPr/>
      <dgm:t>
        <a:bodyPr/>
        <a:lstStyle/>
        <a:p>
          <a:r>
            <a:rPr lang="en-GB" b="1" dirty="0"/>
            <a:t>Aims</a:t>
          </a:r>
          <a:endParaRPr lang="en-GB" dirty="0"/>
        </a:p>
      </dgm:t>
    </dgm:pt>
    <dgm:pt modelId="{35715298-81ED-409B-86AA-02D18A7AEECE}" type="sibTrans" cxnId="{CCABEBA3-EE56-4E92-8E82-B8C8491D451E}">
      <dgm:prSet/>
      <dgm:spPr/>
      <dgm:t>
        <a:bodyPr/>
        <a:lstStyle/>
        <a:p>
          <a:endParaRPr lang="en-GB"/>
        </a:p>
      </dgm:t>
    </dgm:pt>
    <dgm:pt modelId="{48C2B2EE-36E2-47EC-AC6E-4810166D1F1A}" type="parTrans" cxnId="{CCABEBA3-EE56-4E92-8E82-B8C8491D451E}">
      <dgm:prSet/>
      <dgm:spPr/>
      <dgm:t>
        <a:bodyPr/>
        <a:lstStyle/>
        <a:p>
          <a:endParaRPr lang="en-GB"/>
        </a:p>
      </dgm:t>
    </dgm:pt>
    <dgm:pt modelId="{ACEE632C-9DCF-4203-B448-DC041A5A6796}">
      <dgm:prSet/>
      <dgm:spPr/>
      <dgm:t>
        <a:bodyPr/>
        <a:lstStyle/>
        <a:p>
          <a:r>
            <a:rPr lang="en-GB" dirty="0"/>
            <a:t>To outline the assessment tasks and hold a workshop. </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look at what governs health and social care system around integrated services.</a:t>
          </a:r>
        </a:p>
      </dgm:t>
    </dgm:pt>
    <dgm:pt modelId="{FE5B7015-8BCF-4A64-839D-87480D6F3075}" type="sibTrans" cxnId="{E21D3282-5099-4D4C-B228-AE4854E1B6E2}">
      <dgm:prSet/>
      <dgm:spPr/>
      <dgm:t>
        <a:bodyPr/>
        <a:lstStyle/>
        <a:p>
          <a:endParaRPr lang="en-GB"/>
        </a:p>
      </dgm:t>
    </dgm:pt>
    <dgm:pt modelId="{AC3B4235-916B-446F-92D5-82A4DF37A3B4}" type="parTrans" cxnId="{E21D3282-5099-4D4C-B228-AE4854E1B6E2}">
      <dgm:prSet/>
      <dgm:spPr/>
      <dgm:t>
        <a:bodyPr/>
        <a:lstStyle/>
        <a:p>
          <a:endParaRPr lang="en-GB"/>
        </a:p>
      </dgm:t>
    </dgm:pt>
    <dgm:pt modelId="{92821B6B-0AE0-46DF-848C-3DC580A1EB9F}">
      <dgm:prSet/>
      <dgm:spPr/>
      <dgm:t>
        <a:bodyPr/>
        <a:lstStyle/>
        <a:p>
          <a:endParaRPr lang="en-GB" dirty="0"/>
        </a:p>
      </dgm:t>
    </dgm:pt>
    <dgm:pt modelId="{16EA45CA-AA69-4AD4-94E1-CDC4B095E2F7}" type="parTrans" cxnId="{06D7F88B-DDCA-4F16-BB34-09FE2E52CC6E}">
      <dgm:prSet/>
      <dgm:spPr/>
      <dgm:t>
        <a:bodyPr/>
        <a:lstStyle/>
        <a:p>
          <a:endParaRPr lang="en-GB"/>
        </a:p>
      </dgm:t>
    </dgm:pt>
    <dgm:pt modelId="{B694B784-1EA4-407E-BD5C-EC28DBC5876A}" type="sibTrans" cxnId="{06D7F88B-DDCA-4F16-BB34-09FE2E52CC6E}">
      <dgm:prSet/>
      <dgm:spPr/>
      <dgm:t>
        <a:bodyPr/>
        <a:lstStyle/>
        <a:p>
          <a:endParaRPr lang="en-GB"/>
        </a:p>
      </dgm:t>
    </dgm:pt>
    <dgm:pt modelId="{3BC31A47-5E48-47E7-8987-AF8AE7EDD436}">
      <dgm:prSet/>
      <dgm:spPr/>
      <dgm:t>
        <a:bodyPr/>
        <a:lstStyle/>
        <a:p>
          <a:r>
            <a:rPr lang="en-GB" dirty="0"/>
            <a:t>To consider UK legislation, the Care Act 2014 and national developments for integrated social care. </a:t>
          </a:r>
        </a:p>
      </dgm:t>
    </dgm:pt>
    <dgm:pt modelId="{AF76D2CC-D18B-419E-BE10-7281C212AAAA}" type="parTrans" cxnId="{A6AC4EFA-2658-47F8-9C94-6F0C0B26EB88}">
      <dgm:prSet/>
      <dgm:spPr/>
      <dgm:t>
        <a:bodyPr/>
        <a:lstStyle/>
        <a:p>
          <a:endParaRPr lang="en-GB"/>
        </a:p>
      </dgm:t>
    </dgm:pt>
    <dgm:pt modelId="{C4C590A0-F13D-4090-B508-79B9E788F924}" type="sibTrans" cxnId="{A6AC4EFA-2658-47F8-9C94-6F0C0B26EB88}">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10338"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0DD12D32-E392-4F69-9205-D46EC1701751}" type="presOf" srcId="{3BC31A47-5E48-47E7-8987-AF8AE7EDD436}" destId="{ADCA2153-40AE-4FAC-86E8-AE6B1E256646}" srcOrd="0" destOrd="3" presId="urn:microsoft.com/office/officeart/2005/8/layout/hProcess9"/>
    <dgm:cxn modelId="{91D37F6D-601B-4BC2-94E3-90FD626BB4F1}" type="presOf" srcId="{87E00E2A-5035-426C-BE69-CDADC827C543}" destId="{ADCA2153-40AE-4FAC-86E8-AE6B1E256646}" srcOrd="0" destOrd="2" presId="urn:microsoft.com/office/officeart/2005/8/layout/hProcess9"/>
    <dgm:cxn modelId="{F016856D-0F9E-407D-BD7B-0B37F7BDD531}" type="presOf" srcId="{92821B6B-0AE0-46DF-848C-3DC580A1EB9F}" destId="{ADCA2153-40AE-4FAC-86E8-AE6B1E256646}" srcOrd="0" destOrd="4"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1" destOrd="0" parTransId="{AC3B4235-916B-446F-92D5-82A4DF37A3B4}" sibTransId="{FE5B7015-8BCF-4A64-839D-87480D6F3075}"/>
    <dgm:cxn modelId="{F8B57487-5F67-4DA7-BE78-CB13DCA79D08}" type="presOf" srcId="{B744211D-FA15-492D-B5ED-4FEFDABFF7A2}" destId="{339394B7-55F1-4168-B963-0F60F58E7490}" srcOrd="0" destOrd="0" presId="urn:microsoft.com/office/officeart/2005/8/layout/hProcess9"/>
    <dgm:cxn modelId="{06D7F88B-DDCA-4F16-BB34-09FE2E52CC6E}" srcId="{8E23578F-2F57-4F4C-98DC-72269D9618A2}" destId="{92821B6B-0AE0-46DF-848C-3DC580A1EB9F}" srcOrd="3" destOrd="0" parTransId="{16EA45CA-AA69-4AD4-94E1-CDC4B095E2F7}" sibTransId="{B694B784-1EA4-407E-BD5C-EC28DBC5876A}"/>
    <dgm:cxn modelId="{CCABEBA3-EE56-4E92-8E82-B8C8491D451E}" srcId="{B744211D-FA15-492D-B5ED-4FEFDABFF7A2}" destId="{8E23578F-2F57-4F4C-98DC-72269D9618A2}" srcOrd="0" destOrd="0" parTransId="{48C2B2EE-36E2-47EC-AC6E-4810166D1F1A}" sibTransId="{35715298-81ED-409B-86AA-02D18A7AEECE}"/>
    <dgm:cxn modelId="{0B5D67C7-D4EF-446C-AE71-846C3DB70B94}" srcId="{8E23578F-2F57-4F4C-98DC-72269D9618A2}" destId="{ACEE632C-9DCF-4203-B448-DC041A5A6796}" srcOrd="0" destOrd="0" parTransId="{83F809AA-EABA-4898-ACD9-56F4EAA09652}" sibTransId="{791AEE24-929E-4C45-8630-2142C0C5220A}"/>
    <dgm:cxn modelId="{A6AC4EFA-2658-47F8-9C94-6F0C0B26EB88}" srcId="{8E23578F-2F57-4F4C-98DC-72269D9618A2}" destId="{3BC31A47-5E48-47E7-8987-AF8AE7EDD436}" srcOrd="2" destOrd="0" parTransId="{AF76D2CC-D18B-419E-BE10-7281C212AAAA}" sibTransId="{C4C590A0-F13D-4090-B508-79B9E788F924}"/>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179" qsCatId="simple" csTypeId="urn:microsoft.com/office/officeart/2005/8/colors/accent1_2#71"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8D2684D6-D348-480C-8BB9-4F46479C1791}">
      <dgm:prSet/>
      <dgm:spPr/>
      <dgm:t>
        <a:bodyPr/>
        <a:lstStyle/>
        <a:p>
          <a:r>
            <a:rPr lang="en-GB" dirty="0"/>
            <a:t>You should be able to have a broader insight to UK legislation, the Care Act 2014 and the national developments for integrated social care. </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CFC3150A-09AE-4227-8A2C-ABF109020383}">
      <dgm:prSet/>
      <dgm:spPr/>
      <dgm:t>
        <a:bodyPr/>
        <a:lstStyle/>
        <a:p>
          <a:r>
            <a:rPr lang="en-GB" dirty="0"/>
            <a:t>By the end of the session, you should have an insight of the assessment tasks.</a:t>
          </a:r>
        </a:p>
      </dgm:t>
    </dgm:pt>
    <dgm:pt modelId="{527BC3A8-39E1-4F2B-820A-689363C18C5A}" type="sibTrans" cxnId="{90588497-7C15-442A-9E8B-EF46819B00ED}">
      <dgm:prSet/>
      <dgm:spPr/>
      <dgm:t>
        <a:bodyPr/>
        <a:lstStyle/>
        <a:p>
          <a:endParaRPr lang="en-GB"/>
        </a:p>
      </dgm:t>
    </dgm:pt>
    <dgm:pt modelId="{E97C6014-C2A0-44D0-8139-2DA78BC5C1E8}" type="parTrans" cxnId="{90588497-7C15-442A-9E8B-EF46819B00ED}">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94AB4878-85FE-4B02-855B-991586D80F13}" type="presOf" srcId="{8D2684D6-D348-480C-8BB9-4F46479C1791}" destId="{92CD4DDA-491C-4435-A76D-8375A73536CA}" srcOrd="0" destOrd="2"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1"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6A0129-F8AA-44E6-8069-0F8DC7148517}" type="doc">
      <dgm:prSet loTypeId="urn:microsoft.com/office/officeart/2005/8/layout/chevron2" loCatId="process" qsTypeId="urn:microsoft.com/office/officeart/2005/8/quickstyle/simple1#180" qsCatId="simple" csTypeId="urn:microsoft.com/office/officeart/2005/8/colors/accent1_2#72" csCatId="accent1" phldr="1"/>
      <dgm:spPr/>
      <dgm:t>
        <a:bodyPr/>
        <a:lstStyle/>
        <a:p>
          <a:endParaRPr lang="en-GB"/>
        </a:p>
      </dgm:t>
    </dgm:pt>
    <dgm:pt modelId="{C82CACDD-6BC8-4EEF-9501-8B97F0BE899B}">
      <dgm:prSet custT="1"/>
      <dgm:spPr/>
      <dgm:t>
        <a:bodyPr/>
        <a:lstStyle/>
        <a:p>
          <a:r>
            <a:rPr lang="en-GB" sz="2400" b="1" dirty="0"/>
            <a:t>National developments and both the medical and social models for the health and social     care sector</a:t>
          </a:r>
          <a:endParaRPr lang="en-GB" sz="2400" dirty="0"/>
        </a:p>
      </dgm:t>
    </dgm:pt>
    <dgm:pt modelId="{08B2AF47-23E7-441B-8133-C36C8D6A8B96}" type="parTrans" cxnId="{ACBCF363-757C-44D3-BAE0-69212EC82973}">
      <dgm:prSet/>
      <dgm:spPr/>
      <dgm:t>
        <a:bodyPr/>
        <a:lstStyle/>
        <a:p>
          <a:endParaRPr lang="en-GB"/>
        </a:p>
      </dgm:t>
    </dgm:pt>
    <dgm:pt modelId="{8F8784A2-DECD-486D-B3C0-91D64C5733F1}" type="sibTrans" cxnId="{ACBCF363-757C-44D3-BAE0-69212EC82973}">
      <dgm:prSet/>
      <dgm:spPr/>
      <dgm:t>
        <a:bodyPr/>
        <a:lstStyle/>
        <a:p>
          <a:endParaRPr lang="en-GB"/>
        </a:p>
      </dgm:t>
    </dgm:pt>
    <dgm:pt modelId="{82B053C1-524F-4D73-A24D-669FDA011459}">
      <dgm:prSet custT="1"/>
      <dgm:spPr>
        <a:solidFill>
          <a:schemeClr val="accent1">
            <a:lumMod val="20000"/>
            <a:lumOff val="80000"/>
            <a:alpha val="90000"/>
          </a:schemeClr>
        </a:solidFill>
      </dgm:spPr>
      <dgm:t>
        <a:bodyPr/>
        <a:lstStyle/>
        <a:p>
          <a:r>
            <a:rPr lang="en-GB" sz="1800" b="1" dirty="0"/>
            <a:t>The national developments for integrated social care</a:t>
          </a:r>
        </a:p>
      </dgm:t>
    </dgm:pt>
    <dgm:pt modelId="{D5F5B86A-241A-4E34-B9A8-B6D537387559}" type="parTrans" cxnId="{1004B868-28DA-4F7B-B987-22E1814C4FBB}">
      <dgm:prSet/>
      <dgm:spPr/>
      <dgm:t>
        <a:bodyPr/>
        <a:lstStyle/>
        <a:p>
          <a:endParaRPr lang="en-GB"/>
        </a:p>
      </dgm:t>
    </dgm:pt>
    <dgm:pt modelId="{314D4261-24EE-4247-9375-69EA3C839045}" type="sibTrans" cxnId="{1004B868-28DA-4F7B-B987-22E1814C4FBB}">
      <dgm:prSet/>
      <dgm:spPr/>
      <dgm:t>
        <a:bodyPr/>
        <a:lstStyle/>
        <a:p>
          <a:endParaRPr lang="en-GB"/>
        </a:p>
      </dgm:t>
    </dgm:pt>
    <dgm:pt modelId="{7234D339-B1D4-4D57-8E75-431021A5303B}">
      <dgm:prSet custT="1"/>
      <dgm:spPr>
        <a:solidFill>
          <a:schemeClr val="accent1">
            <a:lumMod val="20000"/>
            <a:lumOff val="80000"/>
            <a:alpha val="90000"/>
          </a:schemeClr>
        </a:solidFill>
      </dgm:spPr>
      <dgm:t>
        <a:bodyPr/>
        <a:lstStyle/>
        <a:p>
          <a:r>
            <a:rPr lang="en-GB" sz="1800" b="1" dirty="0"/>
            <a:t>Read contents of pages 37 to  71 in Glasby (2012) and </a:t>
          </a:r>
          <a:r>
            <a:rPr lang="en-GB" sz="1800" b="1" dirty="0" err="1">
              <a:effectLst/>
              <a:latin typeface="Arial" panose="020B0604020202020204" pitchFamily="34" charset="0"/>
              <a:ea typeface="Times New Roman" panose="02020603050405020304" pitchFamily="18" charset="0"/>
              <a:cs typeface="Arial" panose="020B0604020202020204" pitchFamily="34" charset="0"/>
            </a:rPr>
            <a:t>Haugan</a:t>
          </a:r>
          <a:r>
            <a:rPr lang="en-GB" sz="1800" b="1" dirty="0">
              <a:effectLst/>
              <a:latin typeface="Arial" panose="020B0604020202020204" pitchFamily="34" charset="0"/>
              <a:ea typeface="Times New Roman" panose="02020603050405020304" pitchFamily="18" charset="0"/>
              <a:cs typeface="Arial" panose="020B0604020202020204" pitchFamily="34" charset="0"/>
            </a:rPr>
            <a:t> &amp; Eriksson (2021, pp 3 – 14)</a:t>
          </a:r>
          <a:endParaRPr lang="en-GB" sz="1800" b="1" dirty="0"/>
        </a:p>
      </dgm:t>
    </dgm:pt>
    <dgm:pt modelId="{7CD5129D-F13E-4BF9-9A55-1432ACEF17A3}" type="parTrans" cxnId="{B24D7E96-DB5F-4216-8E01-F3D53B77C2C2}">
      <dgm:prSet/>
      <dgm:spPr/>
      <dgm:t>
        <a:bodyPr/>
        <a:lstStyle/>
        <a:p>
          <a:endParaRPr lang="en-GB"/>
        </a:p>
      </dgm:t>
    </dgm:pt>
    <dgm:pt modelId="{8D8BA534-35DD-4F71-9FBB-435D80BC3E16}" type="sibTrans" cxnId="{B24D7E96-DB5F-4216-8E01-F3D53B77C2C2}">
      <dgm:prSet/>
      <dgm:spPr/>
      <dgm:t>
        <a:bodyPr/>
        <a:lstStyle/>
        <a:p>
          <a:endParaRPr lang="en-GB"/>
        </a:p>
      </dgm:t>
    </dgm:pt>
    <dgm:pt modelId="{16B29226-B3D8-491D-B026-C3556A1C4936}">
      <dgm:prSet custT="1"/>
      <dgm:spPr>
        <a:solidFill>
          <a:schemeClr val="accent1">
            <a:lumMod val="20000"/>
            <a:lumOff val="80000"/>
            <a:alpha val="90000"/>
          </a:schemeClr>
        </a:solidFill>
      </dgm:spPr>
      <dgm:t>
        <a:bodyPr/>
        <a:lstStyle/>
        <a:p>
          <a:r>
            <a:rPr lang="en-GB" sz="1800" b="1" dirty="0"/>
            <a:t>Key legislation in health and social care</a:t>
          </a:r>
        </a:p>
      </dgm:t>
    </dgm:pt>
    <dgm:pt modelId="{432704C5-9DF1-406C-AD28-C02AC0310EEA}" type="parTrans" cxnId="{C9030CFA-66A1-4205-BAD2-DFE991FDB8BE}">
      <dgm:prSet/>
      <dgm:spPr/>
    </dgm:pt>
    <dgm:pt modelId="{342F1F94-E971-4627-A3D8-5566240B7234}" type="sibTrans" cxnId="{C9030CFA-66A1-4205-BAD2-DFE991FDB8BE}">
      <dgm:prSet/>
      <dgm:spPr/>
    </dgm:pt>
    <dgm:pt modelId="{C647934F-198F-4305-924A-F779B3A6F11D}" type="pres">
      <dgm:prSet presAssocID="{866A0129-F8AA-44E6-8069-0F8DC7148517}" presName="linearFlow" presStyleCnt="0">
        <dgm:presLayoutVars>
          <dgm:dir/>
          <dgm:animLvl val="lvl"/>
          <dgm:resizeHandles val="exact"/>
        </dgm:presLayoutVars>
      </dgm:prSet>
      <dgm:spPr/>
    </dgm:pt>
    <dgm:pt modelId="{77A51015-9CA2-49BD-9481-5BF2ABC1794C}" type="pres">
      <dgm:prSet presAssocID="{C82CACDD-6BC8-4EEF-9501-8B97F0BE899B}" presName="composite" presStyleCnt="0"/>
      <dgm:spPr/>
    </dgm:pt>
    <dgm:pt modelId="{3D96A167-A2AF-4CD7-8E2D-42C7DD281C71}" type="pres">
      <dgm:prSet presAssocID="{C82CACDD-6BC8-4EEF-9501-8B97F0BE899B}" presName="parentText" presStyleLbl="alignNode1" presStyleIdx="0" presStyleCnt="1">
        <dgm:presLayoutVars>
          <dgm:chMax val="1"/>
          <dgm:bulletEnabled val="1"/>
        </dgm:presLayoutVars>
      </dgm:prSet>
      <dgm:spPr/>
    </dgm:pt>
    <dgm:pt modelId="{1C181BAF-10A3-4A94-9238-D1793AA5CAF9}" type="pres">
      <dgm:prSet presAssocID="{C82CACDD-6BC8-4EEF-9501-8B97F0BE899B}" presName="descendantText" presStyleLbl="alignAcc1" presStyleIdx="0" presStyleCnt="1" custScaleX="100562" custScaleY="93017" custLinFactNeighborX="281" custLinFactNeighborY="3818">
        <dgm:presLayoutVars>
          <dgm:bulletEnabled val="1"/>
        </dgm:presLayoutVars>
      </dgm:prSet>
      <dgm:spPr/>
    </dgm:pt>
  </dgm:ptLst>
  <dgm:cxnLst>
    <dgm:cxn modelId="{4DFE921B-0248-4B1D-A87C-10730E1CF5B9}" type="presOf" srcId="{866A0129-F8AA-44E6-8069-0F8DC7148517}" destId="{C647934F-198F-4305-924A-F779B3A6F11D}" srcOrd="0" destOrd="0" presId="urn:microsoft.com/office/officeart/2005/8/layout/chevron2"/>
    <dgm:cxn modelId="{2110F235-92D3-4E30-B36D-3799DD2F8685}" type="presOf" srcId="{7234D339-B1D4-4D57-8E75-431021A5303B}" destId="{1C181BAF-10A3-4A94-9238-D1793AA5CAF9}" srcOrd="0" destOrd="2" presId="urn:microsoft.com/office/officeart/2005/8/layout/chevron2"/>
    <dgm:cxn modelId="{C6E57A5E-0946-45D6-80A2-2B4D1BD81606}" type="presOf" srcId="{16B29226-B3D8-491D-B026-C3556A1C4936}" destId="{1C181BAF-10A3-4A94-9238-D1793AA5CAF9}" srcOrd="0" destOrd="1" presId="urn:microsoft.com/office/officeart/2005/8/layout/chevron2"/>
    <dgm:cxn modelId="{ACBCF363-757C-44D3-BAE0-69212EC82973}" srcId="{866A0129-F8AA-44E6-8069-0F8DC7148517}" destId="{C82CACDD-6BC8-4EEF-9501-8B97F0BE899B}" srcOrd="0" destOrd="0" parTransId="{08B2AF47-23E7-441B-8133-C36C8D6A8B96}" sibTransId="{8F8784A2-DECD-486D-B3C0-91D64C5733F1}"/>
    <dgm:cxn modelId="{1004B868-28DA-4F7B-B987-22E1814C4FBB}" srcId="{C82CACDD-6BC8-4EEF-9501-8B97F0BE899B}" destId="{82B053C1-524F-4D73-A24D-669FDA011459}" srcOrd="0" destOrd="0" parTransId="{D5F5B86A-241A-4E34-B9A8-B6D537387559}" sibTransId="{314D4261-24EE-4247-9375-69EA3C839045}"/>
    <dgm:cxn modelId="{1F8C1872-C235-42AE-8263-F403F73A9EC3}" type="presOf" srcId="{82B053C1-524F-4D73-A24D-669FDA011459}" destId="{1C181BAF-10A3-4A94-9238-D1793AA5CAF9}" srcOrd="0" destOrd="0" presId="urn:microsoft.com/office/officeart/2005/8/layout/chevron2"/>
    <dgm:cxn modelId="{B24D7E96-DB5F-4216-8E01-F3D53B77C2C2}" srcId="{C82CACDD-6BC8-4EEF-9501-8B97F0BE899B}" destId="{7234D339-B1D4-4D57-8E75-431021A5303B}" srcOrd="2" destOrd="0" parTransId="{7CD5129D-F13E-4BF9-9A55-1432ACEF17A3}" sibTransId="{8D8BA534-35DD-4F71-9FBB-435D80BC3E16}"/>
    <dgm:cxn modelId="{080A7DC2-AE0A-40EC-8F00-39C0E2798DBA}" type="presOf" srcId="{C82CACDD-6BC8-4EEF-9501-8B97F0BE899B}" destId="{3D96A167-A2AF-4CD7-8E2D-42C7DD281C71}" srcOrd="0" destOrd="0" presId="urn:microsoft.com/office/officeart/2005/8/layout/chevron2"/>
    <dgm:cxn modelId="{C9030CFA-66A1-4205-BAD2-DFE991FDB8BE}" srcId="{C82CACDD-6BC8-4EEF-9501-8B97F0BE899B}" destId="{16B29226-B3D8-491D-B026-C3556A1C4936}" srcOrd="1" destOrd="0" parTransId="{432704C5-9DF1-406C-AD28-C02AC0310EEA}" sibTransId="{342F1F94-E971-4627-A3D8-5566240B7234}"/>
    <dgm:cxn modelId="{CFB4D440-577D-4B85-8C36-994589D1FDB5}" type="presParOf" srcId="{C647934F-198F-4305-924A-F779B3A6F11D}" destId="{77A51015-9CA2-49BD-9481-5BF2ABC1794C}" srcOrd="0" destOrd="0" presId="urn:microsoft.com/office/officeart/2005/8/layout/chevron2"/>
    <dgm:cxn modelId="{B25A5FDF-C492-46F1-A33A-9876BEF01004}" type="presParOf" srcId="{77A51015-9CA2-49BD-9481-5BF2ABC1794C}" destId="{3D96A167-A2AF-4CD7-8E2D-42C7DD281C71}" srcOrd="0" destOrd="0" presId="urn:microsoft.com/office/officeart/2005/8/layout/chevron2"/>
    <dgm:cxn modelId="{EBCE6F90-1D19-4422-B424-6908707C8CA8}" type="presParOf" srcId="{77A51015-9CA2-49BD-9481-5BF2ABC1794C}" destId="{1C181BAF-10A3-4A94-9238-D1793AA5CAF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24036" y="0"/>
          <a:ext cx="3672408"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133" y="0"/>
          <a:ext cx="4320212"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Aims</a:t>
          </a:r>
          <a:endParaRPr lang="en-GB" sz="2700" kern="1200" dirty="0"/>
        </a:p>
        <a:p>
          <a:pPr marL="228600" lvl="1" indent="-228600" algn="l" defTabSz="933450">
            <a:lnSpc>
              <a:spcPct val="90000"/>
            </a:lnSpc>
            <a:spcBef>
              <a:spcPct val="0"/>
            </a:spcBef>
            <a:spcAft>
              <a:spcPct val="15000"/>
            </a:spcAft>
            <a:buChar char="•"/>
          </a:pPr>
          <a:r>
            <a:rPr lang="en-GB" sz="2100" kern="1200" dirty="0"/>
            <a:t>To outline the assessment tasks and hold a workshop. </a:t>
          </a:r>
        </a:p>
        <a:p>
          <a:pPr marL="228600" lvl="1" indent="-228600" algn="l" defTabSz="933450">
            <a:lnSpc>
              <a:spcPct val="90000"/>
            </a:lnSpc>
            <a:spcBef>
              <a:spcPct val="0"/>
            </a:spcBef>
            <a:spcAft>
              <a:spcPct val="15000"/>
            </a:spcAft>
            <a:buChar char="•"/>
          </a:pPr>
          <a:r>
            <a:rPr lang="en-GB" sz="2100" kern="1200" dirty="0"/>
            <a:t>To look at what governs health and social care system around integrated services.</a:t>
          </a:r>
        </a:p>
        <a:p>
          <a:pPr marL="228600" lvl="1" indent="-228600" algn="l" defTabSz="933450">
            <a:lnSpc>
              <a:spcPct val="90000"/>
            </a:lnSpc>
            <a:spcBef>
              <a:spcPct val="0"/>
            </a:spcBef>
            <a:spcAft>
              <a:spcPct val="15000"/>
            </a:spcAft>
            <a:buChar char="•"/>
          </a:pPr>
          <a:r>
            <a:rPr lang="en-GB" sz="2100" kern="1200" dirty="0"/>
            <a:t>To consider UK legislation, the Care Act 2014 and national developments for integrated social care. </a:t>
          </a:r>
        </a:p>
        <a:p>
          <a:pPr marL="228600" lvl="1" indent="-228600" algn="l" defTabSz="933450">
            <a:lnSpc>
              <a:spcPct val="90000"/>
            </a:lnSpc>
            <a:spcBef>
              <a:spcPct val="0"/>
            </a:spcBef>
            <a:spcAft>
              <a:spcPct val="15000"/>
            </a:spcAft>
            <a:buChar char="•"/>
          </a:pPr>
          <a:endParaRPr lang="en-GB" sz="2100" kern="1200" dirty="0"/>
        </a:p>
      </dsp:txBody>
      <dsp:txXfrm>
        <a:off x="211028" y="210895"/>
        <a:ext cx="3898422" cy="44747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402" y="0"/>
          <a:ext cx="4387683"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Objectives</a:t>
          </a:r>
          <a:endParaRPr lang="en-GB" sz="3000" kern="1200" dirty="0"/>
        </a:p>
        <a:p>
          <a:pPr marL="228600" lvl="1" indent="-228600" algn="l" defTabSz="1022350">
            <a:lnSpc>
              <a:spcPct val="90000"/>
            </a:lnSpc>
            <a:spcBef>
              <a:spcPct val="0"/>
            </a:spcBef>
            <a:spcAft>
              <a:spcPct val="15000"/>
            </a:spcAft>
            <a:buChar char="•"/>
          </a:pPr>
          <a:r>
            <a:rPr lang="en-GB" sz="2300" kern="1200" dirty="0"/>
            <a:t>By the end of the session, you should have an insight of the assessment tasks.</a:t>
          </a:r>
        </a:p>
        <a:p>
          <a:pPr marL="228600" lvl="1" indent="-228600" algn="l" defTabSz="1022350">
            <a:lnSpc>
              <a:spcPct val="90000"/>
            </a:lnSpc>
            <a:spcBef>
              <a:spcPct val="0"/>
            </a:spcBef>
            <a:spcAft>
              <a:spcPct val="15000"/>
            </a:spcAft>
            <a:buChar char="•"/>
          </a:pPr>
          <a:r>
            <a:rPr lang="en-GB" sz="2300" kern="1200" dirty="0"/>
            <a:t>You should be able to have a broader insight to UK legislation, the Care Act 2014 and the national developments for integrated social care. </a:t>
          </a:r>
        </a:p>
      </dsp:txBody>
      <dsp:txXfrm>
        <a:off x="216591" y="214189"/>
        <a:ext cx="3959305" cy="44681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6A167-A2AF-4CD7-8E2D-42C7DD281C71}">
      <dsp:nvSpPr>
        <dsp:cNvPr id="0" name=""/>
        <dsp:cNvSpPr/>
      </dsp:nvSpPr>
      <dsp:spPr>
        <a:xfrm rot="5400000">
          <a:off x="-1060329" y="1058517"/>
          <a:ext cx="5533791" cy="342758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b="1" kern="1200" dirty="0"/>
            <a:t>National developments and both the medical and social models for the health and social     care sector</a:t>
          </a:r>
          <a:endParaRPr lang="en-GB" sz="2400" kern="1200" dirty="0"/>
        </a:p>
      </dsp:txBody>
      <dsp:txXfrm rot="-5400000">
        <a:off x="-7223" y="1719201"/>
        <a:ext cx="3427580" cy="2106211"/>
      </dsp:txXfrm>
    </dsp:sp>
    <dsp:sp modelId="{1C181BAF-10A3-4A94-9238-D1793AA5CAF9}">
      <dsp:nvSpPr>
        <dsp:cNvPr id="0" name=""/>
        <dsp:cNvSpPr/>
      </dsp:nvSpPr>
      <dsp:spPr>
        <a:xfrm rot="5400000">
          <a:off x="4214417" y="-523872"/>
          <a:ext cx="3553250" cy="5170265"/>
        </a:xfrm>
        <a:prstGeom prst="round2Same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a:t>The national developments for integrated social care</a:t>
          </a:r>
        </a:p>
        <a:p>
          <a:pPr marL="171450" lvl="1" indent="-171450" algn="l" defTabSz="800100">
            <a:lnSpc>
              <a:spcPct val="90000"/>
            </a:lnSpc>
            <a:spcBef>
              <a:spcPct val="0"/>
            </a:spcBef>
            <a:spcAft>
              <a:spcPct val="15000"/>
            </a:spcAft>
            <a:buChar char="•"/>
          </a:pPr>
          <a:r>
            <a:rPr lang="en-GB" sz="1800" b="1" kern="1200" dirty="0"/>
            <a:t>Key legislation in health and social care</a:t>
          </a:r>
        </a:p>
        <a:p>
          <a:pPr marL="171450" lvl="1" indent="-171450" algn="l" defTabSz="800100">
            <a:lnSpc>
              <a:spcPct val="90000"/>
            </a:lnSpc>
            <a:spcBef>
              <a:spcPct val="0"/>
            </a:spcBef>
            <a:spcAft>
              <a:spcPct val="15000"/>
            </a:spcAft>
            <a:buChar char="•"/>
          </a:pPr>
          <a:r>
            <a:rPr lang="en-GB" sz="1800" b="1" kern="1200" dirty="0"/>
            <a:t>Read contents of pages 37 to  71 in Glasby (2012) and </a:t>
          </a:r>
          <a:r>
            <a:rPr lang="en-GB" sz="1800" b="1" kern="12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1800" b="1" kern="1200" dirty="0">
              <a:effectLst/>
              <a:latin typeface="Arial" panose="020B0604020202020204" pitchFamily="34" charset="0"/>
              <a:ea typeface="Times New Roman" panose="02020603050405020304" pitchFamily="18" charset="0"/>
              <a:cs typeface="Arial" panose="020B0604020202020204" pitchFamily="34" charset="0"/>
            </a:rPr>
            <a:t> &amp; Eriksson (2021, pp 3 – 14)</a:t>
          </a:r>
          <a:endParaRPr lang="en-GB" sz="1800" b="1" kern="1200" dirty="0"/>
        </a:p>
      </dsp:txBody>
      <dsp:txXfrm rot="-5400000">
        <a:off x="3405910" y="458090"/>
        <a:ext cx="4996810" cy="320634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7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8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9/11/26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publichealth.com.ng/world-health-organizationwho-definition-of-health/"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st-patricks.ac.uk/blog/posts/2019/april/what-is-the-difference-between-healthcare-and-social-care/"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t-patricks.ac.uk/blog/posts/2019/april/what-is-the-difference-between-healthcare-and-social-car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england.nhs.uk/community-health-services/"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st-patricks.ac.uk/blog/posts/2019/april/what-is-the-difference-between-healthcare-and-social-care/" TargetMode="External"/><Relationship Id="rId4" Type="http://schemas.openxmlformats.org/officeDocument/2006/relationships/hyperlink" Target="https://www.england.nhs.uk/community-health-services/what-are-community-health-services/"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t-patricks.ac.uk/blog/posts/2019/april/what-is-the-difference-between-healthcare-and-social-car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overnment/publications/health-and-social-care-integration-joining-up-care-for-people-places-and-populations"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www.gov.uk/government/collections/our-plan-for-health-and-social-care"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health-and-social-care-integration-joining-up-care-for-people-places-and-populations"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gov.uk/government/collections/our-plan-for-health-and-social-care"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news/new-reforms-and-independent-commission-to-transform-social-car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uk/government/news/new-reforms-and-independent-commission-to-transform-social-care"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uk/government/news/new-reforms-and-independent-commission-to-transform-social-care"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8568/the-hewitt-review.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gettyimages.co.uk/detail/photo/three-diverse-business-people-hanging-out-and-royalty-free-image/1385092257"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342900" indent="-342900">
              <a:spcBef>
                <a:spcPts val="600"/>
              </a:spcBef>
              <a:spcAft>
                <a:spcPts val="600"/>
              </a:spcAft>
              <a:buFont typeface="+mj-lt"/>
              <a:buAutoNum type="arabicPeriod"/>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Plan an icebreaker of your choice or use </a:t>
            </a:r>
            <a:r>
              <a:rPr lang="en-GB" b="1"/>
              <a:t>the suggestion below</a:t>
            </a:r>
            <a:endParaRPr lang="en-GB" b="1" dirty="0"/>
          </a:p>
          <a:p>
            <a:pPr marL="228600" indent="-228600">
              <a:buFont typeface="+mj-lt"/>
              <a:buAutoNum type="arabicPeriod"/>
            </a:pPr>
            <a:endParaRPr lang="en-GB" b="1" dirty="0"/>
          </a:p>
          <a:p>
            <a:pPr marL="0" indent="0">
              <a:buFont typeface="+mj-lt"/>
              <a:buNone/>
            </a:pPr>
            <a:r>
              <a:rPr lang="en-GB" b="1" dirty="0"/>
              <a:t>Suggestion</a:t>
            </a:r>
          </a:p>
          <a:p>
            <a:pPr marL="0" indent="0">
              <a:buFont typeface="+mj-lt"/>
              <a:buNone/>
            </a:pPr>
            <a:endParaRPr lang="en-GB" b="1" dirty="0"/>
          </a:p>
          <a:p>
            <a:r>
              <a:rPr lang="en-GB" sz="1200" b="1" i="0" kern="1200" dirty="0">
                <a:solidFill>
                  <a:schemeClr val="tx1"/>
                </a:solidFill>
                <a:effectLst/>
                <a:latin typeface="+mn-lt"/>
                <a:ea typeface="+mn-ea"/>
                <a:cs typeface="+mn-cs"/>
              </a:rPr>
              <a:t>“Two Truths and a Myth: Health &amp; Social Care Edition”</a:t>
            </a:r>
          </a:p>
          <a:p>
            <a:r>
              <a:rPr lang="en-GB" sz="1200" b="1" i="0" kern="1200" dirty="0">
                <a:solidFill>
                  <a:schemeClr val="tx1"/>
                </a:solidFill>
                <a:effectLst/>
                <a:latin typeface="+mn-lt"/>
                <a:ea typeface="+mn-ea"/>
                <a:cs typeface="+mn-cs"/>
              </a:rPr>
              <a:t>How it works: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Ask each student to come up with </a:t>
            </a:r>
            <a:r>
              <a:rPr lang="en-GB" sz="1200" b="1" i="0" kern="1200" dirty="0">
                <a:solidFill>
                  <a:schemeClr val="tx1"/>
                </a:solidFill>
                <a:effectLst/>
                <a:latin typeface="+mn-lt"/>
                <a:ea typeface="+mn-ea"/>
                <a:cs typeface="+mn-cs"/>
              </a:rPr>
              <a:t>three statements</a:t>
            </a:r>
            <a:r>
              <a:rPr lang="en-GB" sz="1200" b="0" i="0" kern="1200" dirty="0">
                <a:solidFill>
                  <a:schemeClr val="tx1"/>
                </a:solidFill>
                <a:effectLst/>
                <a:latin typeface="+mn-lt"/>
                <a:ea typeface="+mn-ea"/>
                <a:cs typeface="+mn-cs"/>
              </a:rPr>
              <a:t> about health and social care:</a:t>
            </a:r>
          </a:p>
          <a:p>
            <a:pPr lvl="1"/>
            <a:r>
              <a:rPr lang="en-GB" sz="1200" b="1" i="0" kern="1200" dirty="0">
                <a:solidFill>
                  <a:schemeClr val="tx1"/>
                </a:solidFill>
                <a:effectLst/>
                <a:latin typeface="+mn-lt"/>
                <a:ea typeface="+mn-ea"/>
                <a:cs typeface="+mn-cs"/>
              </a:rPr>
              <a:t>Two should be true</a:t>
            </a:r>
            <a:r>
              <a:rPr lang="en-GB" sz="1200" b="0" i="0" kern="1200" dirty="0">
                <a:solidFill>
                  <a:schemeClr val="tx1"/>
                </a:solidFill>
                <a:effectLst/>
                <a:latin typeface="+mn-lt"/>
                <a:ea typeface="+mn-ea"/>
                <a:cs typeface="+mn-cs"/>
              </a:rPr>
              <a:t>, based on what they know or have learned or can research in 5 minutes</a:t>
            </a:r>
          </a:p>
          <a:p>
            <a:pPr lvl="1"/>
            <a:r>
              <a:rPr lang="en-GB" sz="1200" b="1" i="0" kern="1200" dirty="0">
                <a:solidFill>
                  <a:schemeClr val="tx1"/>
                </a:solidFill>
                <a:effectLst/>
                <a:latin typeface="+mn-lt"/>
                <a:ea typeface="+mn-ea"/>
                <a:cs typeface="+mn-cs"/>
              </a:rPr>
              <a:t>One should be a myth or false</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 small groups or pairs, students take turns sharing their three statements.</a:t>
            </a:r>
          </a:p>
          <a:p>
            <a:r>
              <a:rPr lang="en-GB" sz="1200" b="0" i="0" kern="1200" dirty="0">
                <a:solidFill>
                  <a:schemeClr val="tx1"/>
                </a:solidFill>
                <a:effectLst/>
                <a:latin typeface="+mn-lt"/>
                <a:ea typeface="+mn-ea"/>
                <a:cs typeface="+mn-cs"/>
              </a:rPr>
              <a:t>The others guess which one is the myth.</a:t>
            </a:r>
          </a:p>
          <a:p>
            <a:br>
              <a:rPr lang="en-GB" dirty="0"/>
            </a:br>
            <a:endParaRPr lang="en-GB" dirty="0"/>
          </a:p>
          <a:p>
            <a:r>
              <a:rPr lang="en-GB" sz="1200" b="1" i="0" kern="1200" dirty="0">
                <a:solidFill>
                  <a:schemeClr val="tx1"/>
                </a:solidFill>
                <a:effectLst/>
                <a:latin typeface="+mn-lt"/>
                <a:ea typeface="+mn-ea"/>
                <a:cs typeface="+mn-cs"/>
              </a:rPr>
              <a:t>Example: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“1. The Care Act 2014 applies only to people over 65.</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Social care includes support for daily living activities.</a:t>
            </a:r>
          </a:p>
          <a:p>
            <a:r>
              <a:rPr lang="en-GB" sz="1200" b="0" i="0" kern="1200" dirty="0">
                <a:solidFill>
                  <a:schemeClr val="tx1"/>
                </a:solidFill>
                <a:effectLst/>
                <a:latin typeface="+mn-lt"/>
                <a:ea typeface="+mn-ea"/>
                <a:cs typeface="+mn-cs"/>
              </a:rPr>
              <a:t>Integrated Care Systems aim to improve population health.”</a:t>
            </a:r>
          </a:p>
          <a:p>
            <a:r>
              <a:rPr lang="en-GB" sz="1200" b="0" i="0" kern="1200" dirty="0">
                <a:solidFill>
                  <a:schemeClr val="tx1"/>
                </a:solidFill>
                <a:effectLst/>
                <a:latin typeface="+mn-lt"/>
                <a:ea typeface="+mn-ea"/>
                <a:cs typeface="+mn-cs"/>
              </a:rPr>
              <a:t>(The myth is #1.)</a:t>
            </a:r>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696102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endParaRPr lang="en-GB"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455740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95387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1733565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Present the assignment guidance slides in week 2 Moodle tile (these are also in Assessment Guidance tile on Moodle)</a:t>
            </a:r>
          </a:p>
          <a:p>
            <a:pPr marL="228600" indent="-228600">
              <a:buFont typeface="+mj-lt"/>
              <a:buAutoNum type="arabicPeriod"/>
            </a:pPr>
            <a:r>
              <a:rPr lang="en-GB" b="1" dirty="0"/>
              <a:t>There is also a guidance sheet in the guidance tile (could be used as a checklist)</a:t>
            </a:r>
          </a:p>
          <a:p>
            <a:pPr marL="228600" indent="-228600">
              <a:buFont typeface="+mj-lt"/>
              <a:buAutoNum type="arabicPeriod"/>
            </a:pPr>
            <a:r>
              <a:rPr lang="en-GB" b="1" dirty="0"/>
              <a:t>There is also a video to support the assignment C1.</a:t>
            </a:r>
          </a:p>
          <a:p>
            <a:pPr marL="228600" indent="-228600">
              <a:buFont typeface="+mj-lt"/>
              <a:buAutoNum type="arabicPeriod"/>
            </a:pPr>
            <a:r>
              <a:rPr lang="en-GB" b="1" dirty="0"/>
              <a:t>Feel free to use whatever works for you in your class</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2764811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474897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To generate some group discussion, ask students ”what is health care?” before revealing the answers</a:t>
            </a:r>
          </a:p>
          <a:p>
            <a:pPr marL="228600" indent="-228600">
              <a:buFont typeface="+mj-lt"/>
              <a:buAutoNum type="arabicPeriod"/>
            </a:pPr>
            <a:endParaRPr lang="en-GB" sz="1200" b="1" dirty="0">
              <a:latin typeface="Arial" panose="020B0604020202020204" pitchFamily="34" charset="0"/>
              <a:cs typeface="Arial" panose="020B0604020202020204" pitchFamily="34" charset="0"/>
              <a:hlinkClick r:id="rId3"/>
            </a:endParaRPr>
          </a:p>
          <a:p>
            <a:pPr marL="228600" indent="-228600">
              <a:buFont typeface="+mj-lt"/>
              <a:buAutoNum type="arabicPeriod"/>
            </a:pPr>
            <a:endParaRPr lang="en-GB" sz="1200" b="1" dirty="0">
              <a:latin typeface="Arial" panose="020B0604020202020204" pitchFamily="34" charset="0"/>
              <a:cs typeface="Arial" panose="020B0604020202020204" pitchFamily="34" charset="0"/>
              <a:hlinkClick r:id="rId3"/>
            </a:endParaRPr>
          </a:p>
          <a:p>
            <a:pPr marL="228600" indent="-228600">
              <a:buFont typeface="+mj-lt"/>
              <a:buAutoNum type="arabicPeriod"/>
            </a:pPr>
            <a:r>
              <a:rPr lang="en-GB" sz="1200" b="1" dirty="0">
                <a:latin typeface="Arial" panose="020B0604020202020204" pitchFamily="34" charset="0"/>
                <a:cs typeface="Arial" panose="020B0604020202020204" pitchFamily="34" charset="0"/>
                <a:hlinkClick r:id="rId3"/>
              </a:rPr>
              <a:t>World Health Organization(WHO) Definition Of Health - Public Health</a:t>
            </a:r>
            <a:r>
              <a:rPr lang="en-GB" sz="1200" b="1"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Ideas presented from: </a:t>
            </a:r>
            <a:r>
              <a:rPr lang="en-GB" b="1" dirty="0">
                <a:latin typeface="Arial" panose="020B0604020202020204" pitchFamily="34" charset="0"/>
                <a:cs typeface="Arial" panose="020B0604020202020204" pitchFamily="34" charset="0"/>
                <a:hlinkClick r:id="rId4"/>
              </a:rPr>
              <a:t>What is the Difference between Healthcare and Social care? - </a:t>
            </a:r>
            <a:r>
              <a:rPr lang="en-GB" b="1" dirty="0" err="1">
                <a:latin typeface="Arial" panose="020B0604020202020204" pitchFamily="34" charset="0"/>
                <a:cs typeface="Arial" panose="020B0604020202020204" pitchFamily="34" charset="0"/>
                <a:hlinkClick r:id="rId4"/>
              </a:rPr>
              <a:t>St.Patrick's</a:t>
            </a:r>
            <a:r>
              <a:rPr lang="en-GB" b="1" dirty="0">
                <a:latin typeface="Arial" panose="020B0604020202020204" pitchFamily="34" charset="0"/>
                <a:cs typeface="Arial" panose="020B0604020202020204" pitchFamily="34" charset="0"/>
                <a:hlinkClick r:id="rId4"/>
              </a:rPr>
              <a:t> (st-patricks.ac.uk)</a:t>
            </a:r>
            <a:endParaRPr lang="en-GB" b="1" dirty="0">
              <a:latin typeface="Arial" panose="020B0604020202020204" pitchFamily="34" charset="0"/>
              <a:cs typeface="Arial" panose="020B0604020202020204" pitchFamily="34" charset="0"/>
            </a:endParaRPr>
          </a:p>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802767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latin typeface="Arial" panose="020B0604020202020204" pitchFamily="34" charset="0"/>
                <a:cs typeface="Arial" panose="020B0604020202020204" pitchFamily="34" charset="0"/>
              </a:rPr>
              <a:t>Ideas presented from: </a:t>
            </a:r>
            <a:r>
              <a:rPr lang="en-GB" b="1" dirty="0">
                <a:latin typeface="Arial" panose="020B0604020202020204" pitchFamily="34" charset="0"/>
                <a:cs typeface="Arial" panose="020B0604020202020204" pitchFamily="34" charset="0"/>
                <a:hlinkClick r:id="rId3"/>
              </a:rPr>
              <a:t>What is the Difference between Healthcare and Social care? - </a:t>
            </a:r>
            <a:r>
              <a:rPr lang="en-GB" b="1" dirty="0" err="1">
                <a:latin typeface="Arial" panose="020B0604020202020204" pitchFamily="34" charset="0"/>
                <a:cs typeface="Arial" panose="020B0604020202020204" pitchFamily="34" charset="0"/>
                <a:hlinkClick r:id="rId3"/>
              </a:rPr>
              <a:t>St.Patrick's</a:t>
            </a:r>
            <a:r>
              <a:rPr lang="en-GB" b="1" dirty="0">
                <a:latin typeface="Arial" panose="020B0604020202020204" pitchFamily="34" charset="0"/>
                <a:cs typeface="Arial" panose="020B0604020202020204" pitchFamily="34" charset="0"/>
                <a:hlinkClick r:id="rId3"/>
              </a:rPr>
              <a:t> (st-patricks.ac.uk)</a:t>
            </a:r>
            <a:r>
              <a:rPr lang="en-GB" b="1" dirty="0">
                <a:latin typeface="Arial" panose="020B0604020202020204" pitchFamily="34" charset="0"/>
                <a:cs typeface="Arial" panose="020B0604020202020204" pitchFamily="34" charset="0"/>
              </a:rPr>
              <a:t> (Accessed August 2022).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500251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To generate some group discussion, ask students ”what is social care?” before revealing the answers</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Ideas can come from: </a:t>
            </a:r>
            <a:r>
              <a:rPr lang="en-GB" b="1" dirty="0">
                <a:hlinkClick r:id="rId3"/>
              </a:rPr>
              <a:t>NHS England » Community health services</a:t>
            </a:r>
            <a:r>
              <a:rPr lang="en-GB" b="1" dirty="0"/>
              <a:t>  and </a:t>
            </a:r>
            <a:r>
              <a:rPr lang="en-GB" b="1" dirty="0">
                <a:hlinkClick r:id="rId4"/>
              </a:rPr>
              <a:t>NHS England » What are community health services</a:t>
            </a: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Ideas presented from:  </a:t>
            </a:r>
            <a:r>
              <a:rPr lang="en-GB" b="1" dirty="0">
                <a:latin typeface="Arial" panose="020B0604020202020204" pitchFamily="34" charset="0"/>
                <a:cs typeface="Arial" panose="020B0604020202020204" pitchFamily="34" charset="0"/>
                <a:hlinkClick r:id="rId5"/>
              </a:rPr>
              <a:t>What is the Difference between Healthcare and Social care? - </a:t>
            </a:r>
            <a:r>
              <a:rPr lang="en-GB" b="1" dirty="0" err="1">
                <a:latin typeface="Arial" panose="020B0604020202020204" pitchFamily="34" charset="0"/>
                <a:cs typeface="Arial" panose="020B0604020202020204" pitchFamily="34" charset="0"/>
                <a:hlinkClick r:id="rId5"/>
              </a:rPr>
              <a:t>St.Patrick's</a:t>
            </a:r>
            <a:r>
              <a:rPr lang="en-GB" b="1" dirty="0">
                <a:latin typeface="Arial" panose="020B0604020202020204" pitchFamily="34" charset="0"/>
                <a:cs typeface="Arial" panose="020B0604020202020204" pitchFamily="34" charset="0"/>
                <a:hlinkClick r:id="rId5"/>
              </a:rPr>
              <a:t> (st-patricks.ac.uk)</a:t>
            </a:r>
            <a:r>
              <a:rPr lang="en-GB" b="1" dirty="0">
                <a:latin typeface="Arial" panose="020B0604020202020204" pitchFamily="34" charset="0"/>
                <a:cs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24468680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Ideas presented from: </a:t>
            </a:r>
            <a:r>
              <a:rPr lang="en-GB" b="1" dirty="0">
                <a:latin typeface="Arial" panose="020B0604020202020204" pitchFamily="34" charset="0"/>
                <a:cs typeface="Arial" panose="020B0604020202020204" pitchFamily="34" charset="0"/>
                <a:hlinkClick r:id="rId3"/>
              </a:rPr>
              <a:t>What is the Difference between Healthcare and Social care? - </a:t>
            </a:r>
            <a:r>
              <a:rPr lang="en-GB" b="1" dirty="0" err="1">
                <a:latin typeface="Arial" panose="020B0604020202020204" pitchFamily="34" charset="0"/>
                <a:cs typeface="Arial" panose="020B0604020202020204" pitchFamily="34" charset="0"/>
                <a:hlinkClick r:id="rId3"/>
              </a:rPr>
              <a:t>St.Patrick's</a:t>
            </a:r>
            <a:r>
              <a:rPr lang="en-GB" b="1" dirty="0">
                <a:latin typeface="Arial" panose="020B0604020202020204" pitchFamily="34" charset="0"/>
                <a:cs typeface="Arial" panose="020B0604020202020204" pitchFamily="34" charset="0"/>
                <a:hlinkClick r:id="rId3"/>
              </a:rPr>
              <a:t> (st-patricks.ac.uk)</a:t>
            </a:r>
            <a:r>
              <a:rPr lang="en-GB" b="1" dirty="0">
                <a:latin typeface="Arial" panose="020B0604020202020204" pitchFamily="34" charset="0"/>
                <a:cs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419625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Take students through some of the key differences between health care and social care</a:t>
            </a:r>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8194846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b="0" u="sng" dirty="0">
              <a:solidFill>
                <a:schemeClr val="tx1"/>
              </a:solidFill>
              <a:hlinkClick r:id="rId3">
                <a:extLst>
                  <a:ext uri="{A12FA001-AC4F-418D-AE19-62706E023703}">
                    <ahyp:hlinkClr xmlns:ahyp="http://schemas.microsoft.com/office/drawing/2018/hyperlinkcolor" val="tx"/>
                  </a:ext>
                </a:extLst>
              </a:hlinkClick>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t>Ask the students is anyone knows who the Minister for Health is currently (before revealing the slide)</a:t>
            </a:r>
          </a:p>
          <a:p>
            <a:pPr marL="228600" indent="-228600">
              <a:buFont typeface="+mj-lt"/>
              <a:buAutoNum type="arabicPeriod"/>
            </a:pPr>
            <a:endParaRPr lang="en-GB" b="1" dirty="0">
              <a:solidFill>
                <a:srgbClr val="0000FF"/>
              </a:solidFill>
              <a:hlinkClick r:id="rId3">
                <a:extLst>
                  <a:ext uri="{A12FA001-AC4F-418D-AE19-62706E023703}">
                    <ahyp:hlinkClr xmlns:ahyp="http://schemas.microsoft.com/office/drawing/2018/hyperlinkcolor" val="tx"/>
                  </a:ext>
                </a:extLst>
              </a:hlinkClick>
            </a:endParaRPr>
          </a:p>
          <a:p>
            <a:pPr marL="228600" indent="-228600">
              <a:buFont typeface="+mj-lt"/>
              <a:buAutoNum type="arabicPeriod"/>
            </a:pPr>
            <a:r>
              <a:rPr lang="en-GB" b="1" dirty="0">
                <a:solidFill>
                  <a:srgbClr val="0000FF"/>
                </a:solidFill>
                <a:hlinkClick r:id="rId3">
                  <a:extLst>
                    <a:ext uri="{A12FA001-AC4F-418D-AE19-62706E023703}">
                      <ahyp:hlinkClr xmlns:ahyp="http://schemas.microsoft.com/office/drawing/2018/hyperlinkcolor" val="tx"/>
                    </a:ext>
                  </a:extLst>
                </a:hlinkClick>
              </a:rPr>
              <a:t>Department of Health and Social Care - GOV.UK (www.gov.uk)</a:t>
            </a:r>
            <a:r>
              <a:rPr lang="en-GB" b="1" dirty="0"/>
              <a:t> (Accessed on 3 September 2025)</a:t>
            </a:r>
          </a:p>
          <a:p>
            <a:pPr marL="228600" indent="-228600">
              <a:buFont typeface="+mj-lt"/>
              <a:buAutoNum type="arabicPeriod"/>
            </a:pPr>
            <a:endParaRPr lang="en-GB" b="1" dirty="0"/>
          </a:p>
          <a:p>
            <a:pPr marL="171450" indent="-171450" algn="l">
              <a:buFont typeface="Arial" panose="020B0604020202020204" pitchFamily="34" charset="0"/>
              <a:buChar char="•"/>
            </a:pPr>
            <a:endParaRPr lang="en-GB" b="1" i="0" dirty="0">
              <a:solidFill>
                <a:srgbClr val="202122"/>
              </a:solidFill>
              <a:effectLst/>
              <a:latin typeface="Arial" panose="020B0604020202020204" pitchFamily="34" charset="0"/>
            </a:endParaRPr>
          </a:p>
          <a:p>
            <a:pPr marL="171450" indent="-171450" algn="l">
              <a:buFont typeface="Arial" panose="020B0604020202020204" pitchFamily="34" charset="0"/>
              <a:buChar char="•"/>
            </a:pPr>
            <a:endParaRPr lang="en-GB" b="1" i="0" dirty="0">
              <a:solidFill>
                <a:srgbClr val="202122"/>
              </a:solidFill>
              <a:effectLst/>
              <a:latin typeface="Arial" panose="020B0604020202020204" pitchFamily="34" charset="0"/>
            </a:endParaRPr>
          </a:p>
          <a:p>
            <a:pPr marL="228600" indent="-228600">
              <a:buFont typeface="Arial" panose="020B0604020202020204" pitchFamily="34" charset="0"/>
              <a:buChar char="•"/>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14721823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62881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Delete this slide</a:t>
            </a: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38714871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dirty="0">
                <a:hlinkClick r:id="rId3"/>
              </a:rPr>
              <a:t>Health and social care integration: joining up care for people, places and populations - GOV.UK (www.gov.uk)</a:t>
            </a:r>
            <a:r>
              <a:rPr lang="en-GB" b="1" dirty="0"/>
              <a:t> </a:t>
            </a:r>
            <a:r>
              <a:rPr lang="en-GB" b="1" i="0" dirty="0">
                <a:solidFill>
                  <a:srgbClr val="0B0C0C"/>
                </a:solidFill>
                <a:effectLst/>
                <a:latin typeface="GDS Transport"/>
              </a:rPr>
              <a:t> </a:t>
            </a:r>
          </a:p>
          <a:p>
            <a:pPr marL="228600" indent="-228600" algn="l">
              <a:buFont typeface="+mj-lt"/>
              <a:buAutoNum type="arabicPeriod"/>
            </a:pPr>
            <a:endParaRPr lang="en-GB" b="1" i="0" dirty="0">
              <a:solidFill>
                <a:srgbClr val="0B0C0C"/>
              </a:solidFill>
              <a:effectLst/>
              <a:latin typeface="GDS Transport"/>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4"/>
              </a:rPr>
              <a:t>Our Plan for Health and Social Care - GOV.UK (www.gov.uk)</a:t>
            </a:r>
            <a:endParaRPr lang="en-GB" b="1" dirty="0"/>
          </a:p>
          <a:p>
            <a:pPr marL="228600" indent="-228600" algn="l">
              <a:buFont typeface="+mj-lt"/>
              <a:buAutoNum type="arabicPeriod"/>
            </a:pPr>
            <a:endParaRPr lang="en-GB" b="1"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25557305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dirty="0">
                <a:hlinkClick r:id="rId3"/>
              </a:rPr>
              <a:t>Health and social care integration: joining up care for people, places and populations - GOV.UK (www.gov.uk)</a:t>
            </a:r>
            <a:r>
              <a:rPr lang="en-GB" b="1" dirty="0"/>
              <a:t> </a:t>
            </a:r>
            <a:r>
              <a:rPr lang="en-GB" b="1" i="0" dirty="0">
                <a:solidFill>
                  <a:srgbClr val="0B0C0C"/>
                </a:solidFill>
                <a:effectLst/>
                <a:latin typeface="GDS Transport"/>
              </a:rPr>
              <a:t> </a:t>
            </a:r>
          </a:p>
          <a:p>
            <a:pPr marL="228600" indent="-228600" algn="l">
              <a:buFont typeface="+mj-lt"/>
              <a:buAutoNum type="arabicPeriod"/>
            </a:pPr>
            <a:endParaRPr lang="en-GB" b="1" i="0" dirty="0">
              <a:solidFill>
                <a:srgbClr val="0B0C0C"/>
              </a:solidFill>
              <a:effectLst/>
              <a:latin typeface="GDS Transport"/>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4"/>
              </a:rPr>
              <a:t>Our Plan for Health and Social Care - GOV.UK (www.gov.uk)</a:t>
            </a:r>
            <a:endParaRPr lang="en-GB" b="1" dirty="0"/>
          </a:p>
          <a:p>
            <a:pPr marL="228600" indent="-228600" algn="l">
              <a:buFont typeface="+mj-lt"/>
              <a:buAutoNum type="arabicPeriod"/>
            </a:pPr>
            <a:endParaRPr lang="en-GB" b="1"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2873652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New reforms and independent commission to transform social care - GOV.UK</a:t>
            </a: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6476335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New reforms and independent commission to transform social care - GOV.UK</a:t>
            </a: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283550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New reforms and independent commission to transform social care - GOV.UK</a:t>
            </a: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632582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7465322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1309214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200" b="1" dirty="0">
                <a:hlinkClick r:id="rId3"/>
              </a:rPr>
              <a:t>The Hewitt Review: an independent review of integrated care systems (publishing.service.gov.uk)</a:t>
            </a:r>
            <a:endParaRPr lang="en-GB" sz="1200" b="1" dirty="0">
              <a:solidFill>
                <a:schemeClr val="accent6">
                  <a:lumMod val="75000"/>
                </a:schemeClr>
              </a:solidFill>
            </a:endParaRPr>
          </a:p>
          <a:p>
            <a:pPr marL="228600" indent="-228600">
              <a:buFont typeface="+mj-lt"/>
              <a:buAutoNum type="arabicPeriod"/>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32746166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(12 May 2023)</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18181073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(12 May 2023)</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9686210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(12 May 2023)</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33315080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u="sng" dirty="0">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(12 May 2023)</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14325000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video is a 5.45 minutes long.  </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33651672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37988298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24364018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1787474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8E0D0-C20F-4004-E4AD-00C940E2B4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325C2A-CFAF-5CD1-D9FB-0E3028B144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CF9D01-20A4-77D6-83E9-463BAC275B9F}"/>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09DB1339-F60A-F183-8279-4B87B33CDE11}"/>
              </a:ext>
            </a:extLst>
          </p:cNvPr>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11822852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29011461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b="1" i="0" dirty="0">
                <a:solidFill>
                  <a:srgbClr val="444444"/>
                </a:solidFill>
                <a:effectLst/>
                <a:latin typeface="Arial" panose="020B0604020202020204" pitchFamily="34" charset="0"/>
                <a:cs typeface="Arial" panose="020B0604020202020204" pitchFamily="34" charset="0"/>
              </a:rPr>
              <a:t>Getty Images, </a:t>
            </a:r>
            <a:r>
              <a:rPr lang="en-GB" sz="1200" b="1" i="0" u="none" strike="noStrike" dirty="0" err="1">
                <a:effectLst/>
                <a:latin typeface="Arial" panose="020B0604020202020204" pitchFamily="34" charset="0"/>
                <a:cs typeface="Arial" panose="020B0604020202020204" pitchFamily="34" charset="0"/>
                <a:hlinkClick r:id="rId3"/>
              </a:rPr>
              <a:t>photostorm</a:t>
            </a:r>
            <a:r>
              <a:rPr lang="en-GB" sz="1200" b="1" i="0" dirty="0">
                <a:solidFill>
                  <a:srgbClr val="444444"/>
                </a:solidFill>
                <a:effectLst/>
                <a:latin typeface="Arial" panose="020B0604020202020204" pitchFamily="34" charset="0"/>
                <a:cs typeface="Arial" panose="020B0604020202020204" pitchFamily="34" charset="0"/>
              </a:rPr>
              <a:t> (accessed 2 May 2023).</a:t>
            </a: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38511577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329683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33265708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latin typeface="Arial" panose="020B0604020202020204" pitchFamily="34" charset="0"/>
                <a:cs typeface="Arial" panose="020B0604020202020204" pitchFamily="34" charset="0"/>
              </a:rPr>
              <a:t>Students can download the reflection sheet from week 1 to complete.</a:t>
            </a:r>
          </a:p>
        </p:txBody>
      </p:sp>
      <p:sp>
        <p:nvSpPr>
          <p:cNvPr id="4" name="Slide Number Placeholder 3"/>
          <p:cNvSpPr>
            <a:spLocks noGrp="1"/>
          </p:cNvSpPr>
          <p:nvPr>
            <p:ph type="sldNum" sz="quarter" idx="5"/>
          </p:nvPr>
        </p:nvSpPr>
        <p:spPr/>
        <p:txBody>
          <a:bodyPr/>
          <a:lstStyle/>
          <a:p>
            <a:fld id="{6936E1E2-17D2-5E4C-B96D-EEDAC0EF77DB}" type="slidenum">
              <a:rPr lang="en-US" smtClean="0"/>
              <a:t>42</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44</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45</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ft.org.uk/resources-and-guidance/social-care/what-is-social-car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collections/our-plan-for-health-and-social-car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gov.uk/government/publications/health-and-social-care-integration-joining-up-care-for-people-places-and-population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collections/our-plan-for-health-and-social-care"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news/new-reforms-and-independent-commission-to-transform-social-car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gov.uk/government/news/new-reforms-and-independent-commission-to-transform-social-care"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overnment/news/new-reforms-and-independent-commission-to-transform-social-care"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48568/the-hewitt-review.pdf"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government/publications/care-act-2014-part-1-factsheets/care-act-factsheet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www.legislation.gov.uk/ukpga/2014/23/contents/enacted" TargetMode="External"/><Relationship Id="rId4" Type="http://schemas.openxmlformats.org/officeDocument/2006/relationships/hyperlink" Target="https://www.youtube.com/watch?v=l-yeoMMKIto"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www.legislation.gov.uk/ukpga/2014/23/contents/enacted"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legislation.gov.uk/ukpga/2022/31/contents/enacted"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cks.nice.org.uk/topic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hyperlink" Target="https://www.england.nhs.uk/community-health-services/what-are-community-health-services/" TargetMode="External"/><Relationship Id="rId4" Type="http://schemas.openxmlformats.org/officeDocument/2006/relationships/hyperlink" Target="https://www.england.nhs.uk/community-health-services/"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45.xml.rels><?xml version="1.0" encoding="UTF-8" standalone="yes"?>
<Relationships xmlns="http://schemas.openxmlformats.org/package/2006/relationships"><Relationship Id="rId8" Type="http://schemas.openxmlformats.org/officeDocument/2006/relationships/hyperlink" Target="https://www.youtube.com/watch?v=MdzbyJq58Ws" TargetMode="External"/><Relationship Id="rId13" Type="http://schemas.openxmlformats.org/officeDocument/2006/relationships/hyperlink" Target="https://www.youtube.com/watch?v=o9wNJ78S2GY" TargetMode="External"/><Relationship Id="rId3" Type="http://schemas.openxmlformats.org/officeDocument/2006/relationships/hyperlink" Target="https://www.legislation.gov.uk/ukpga/2014/23/contents/enacted" TargetMode="External"/><Relationship Id="rId7" Type="http://schemas.openxmlformats.org/officeDocument/2006/relationships/hyperlink" Target="https://dsdweb.co.uk/resources/legislation-in-health-and-social-care/#Legislation_Relating_to_Health_and_Social_Care" TargetMode="External"/><Relationship Id="rId12" Type="http://schemas.openxmlformats.org/officeDocument/2006/relationships/hyperlink" Target="https://www.publichealth.com.ng/world-health-organizationwho-definition-of-health/"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hyperlink" Target="https://www.scie.org.uk/atoz/?f_az_subject_thesaurus_terms_s=law&amp;st=atoz" TargetMode="External"/><Relationship Id="rId11" Type="http://schemas.openxmlformats.org/officeDocument/2006/relationships/hyperlink" Target="https://www.st-patricks.ac.uk/blog/posts/2019/april/what-is-the-difference-between-healthcare-and-social-care/" TargetMode="External"/><Relationship Id="rId5" Type="http://schemas.openxmlformats.org/officeDocument/2006/relationships/hyperlink" Target="https://www.gov.uk/government/organisations/healthcare-uk" TargetMode="External"/><Relationship Id="rId10" Type="http://schemas.openxmlformats.org/officeDocument/2006/relationships/hyperlink" Target="https://www.gov.uk/government/collections/our-plan-for-health-and-social-care" TargetMode="External"/><Relationship Id="rId4" Type="http://schemas.openxmlformats.org/officeDocument/2006/relationships/hyperlink" Target="https://www.legislation.gov.uk/ukpga/2022/31/contents/enacted" TargetMode="External"/><Relationship Id="rId9" Type="http://schemas.openxmlformats.org/officeDocument/2006/relationships/hyperlink" Target="https://www.gov.uk/government/news/new-reforms-and-independent-commission-to-transform-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2</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here]</a:t>
            </a:r>
            <a:br>
              <a:rPr lang="en-GB" sz="1800" b="1" dirty="0">
                <a:solidFill>
                  <a:schemeClr val="accent2">
                    <a:lumMod val="20000"/>
                    <a:lumOff val="80000"/>
                  </a:schemeClr>
                </a:solidFill>
              </a:rPr>
            </a:br>
            <a:br>
              <a:rPr lang="en-US" sz="1800" b="1" u="sng" dirty="0">
                <a:solidFill>
                  <a:srgbClr val="0000FF"/>
                </a:solidFill>
                <a:effectLst/>
                <a:latin typeface="Arial" panose="020B0604020202020204" pitchFamily="34" charset="0"/>
                <a:ea typeface="Times New Roman" panose="02020603050405020304" pitchFamily="18" charset="0"/>
              </a:rPr>
            </a:br>
            <a:br>
              <a:rPr lang="en-GB" sz="1800" b="1" dirty="0">
                <a:solidFill>
                  <a:schemeClr val="accent2">
                    <a:lumMod val="20000"/>
                    <a:lumOff val="80000"/>
                  </a:schemeClr>
                </a:solidFill>
                <a:effectLst/>
                <a:latin typeface="Calibri" panose="020F0502020204030204" pitchFamily="34" charset="0"/>
                <a:ea typeface="Times New Roman" panose="02020603050405020304" pitchFamily="18" charset="0"/>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3694801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6226-EE0B-4134-5E3B-6A11E5024F9C}"/>
              </a:ext>
            </a:extLst>
          </p:cNvPr>
          <p:cNvSpPr>
            <a:spLocks noGrp="1"/>
          </p:cNvSpPr>
          <p:nvPr>
            <p:ph type="title"/>
          </p:nvPr>
        </p:nvSpPr>
        <p:spPr>
          <a:xfrm>
            <a:off x="457200" y="1556791"/>
            <a:ext cx="8229600" cy="1872209"/>
          </a:xfrm>
        </p:spPr>
        <p:txBody>
          <a:bodyPr>
            <a:noAutofit/>
          </a:bodyPr>
          <a:lstStyle/>
          <a:p>
            <a:r>
              <a:rPr lang="en-GB" sz="6000" dirty="0">
                <a:solidFill>
                  <a:srgbClr val="FFFF00"/>
                </a:solidFill>
                <a:latin typeface="Amasis MT Pro Black" panose="02040A04050005020304" pitchFamily="18" charset="0"/>
              </a:rPr>
              <a:t>Record the Session</a:t>
            </a: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1143000"/>
          </a:xfrm>
        </p:spPr>
        <p:txBody>
          <a:bodyPr>
            <a:normAutofit/>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600201"/>
            <a:ext cx="8229600" cy="3917032"/>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CFFFE-93DC-C266-C505-78F0D11210D8}"/>
              </a:ext>
            </a:extLst>
          </p:cNvPr>
          <p:cNvSpPr>
            <a:spLocks noGrp="1"/>
          </p:cNvSpPr>
          <p:nvPr>
            <p:ph type="title"/>
          </p:nvPr>
        </p:nvSpPr>
        <p:spPr>
          <a:xfrm>
            <a:off x="457200" y="332656"/>
            <a:ext cx="8229600" cy="432048"/>
          </a:xfrm>
        </p:spPr>
        <p:txBody>
          <a:bodyPr>
            <a:noAutofit/>
          </a:bodyPr>
          <a:lstStyle/>
          <a:p>
            <a:r>
              <a:rPr lang="en-GB" sz="3200" b="1" dirty="0">
                <a:solidFill>
                  <a:srgbClr val="0070C0"/>
                </a:solidFill>
              </a:rPr>
              <a:t>The Teaching Session Process</a:t>
            </a:r>
          </a:p>
        </p:txBody>
      </p:sp>
      <p:sp>
        <p:nvSpPr>
          <p:cNvPr id="3" name="Content Placeholder 2">
            <a:extLst>
              <a:ext uri="{FF2B5EF4-FFF2-40B4-BE49-F238E27FC236}">
                <a16:creationId xmlns:a16="http://schemas.microsoft.com/office/drawing/2014/main" id="{0DF5D832-0B1C-92B5-1F15-22A05ED3BBD8}"/>
              </a:ext>
            </a:extLst>
          </p:cNvPr>
          <p:cNvSpPr>
            <a:spLocks noGrp="1"/>
          </p:cNvSpPr>
          <p:nvPr>
            <p:ph idx="1"/>
          </p:nvPr>
        </p:nvSpPr>
        <p:spPr>
          <a:xfrm>
            <a:off x="323528" y="980728"/>
            <a:ext cx="8676964" cy="4752528"/>
          </a:xfrm>
        </p:spPr>
        <p:txBody>
          <a:bodyPr>
            <a:normAutofit fontScale="85000" lnSpcReduction="10000"/>
          </a:bodyPr>
          <a:lstStyle/>
          <a:p>
            <a:r>
              <a:rPr lang="en-GB" b="1" dirty="0"/>
              <a:t>Welcome/introduction, recap on teaching session &amp; the register</a:t>
            </a:r>
          </a:p>
          <a:p>
            <a:r>
              <a:rPr lang="en-GB" b="1" dirty="0"/>
              <a:t>Session 1 Workshop on assignment briefs </a:t>
            </a:r>
          </a:p>
          <a:p>
            <a:r>
              <a:rPr lang="en-GB" b="1" dirty="0"/>
              <a:t>Refreshment break (15 minutes)</a:t>
            </a:r>
          </a:p>
          <a:p>
            <a:r>
              <a:rPr lang="en-GB" b="1" dirty="0"/>
              <a:t>Session 2 – presentation of ideas</a:t>
            </a:r>
          </a:p>
          <a:p>
            <a:r>
              <a:rPr lang="en-GB" b="1" dirty="0"/>
              <a:t>Refreshment break (15 minutes)</a:t>
            </a:r>
          </a:p>
          <a:p>
            <a:r>
              <a:rPr lang="en-GB" b="1" dirty="0"/>
              <a:t>Session 3 – group work activity</a:t>
            </a:r>
          </a:p>
          <a:p>
            <a:r>
              <a:rPr lang="en-GB" b="1" dirty="0"/>
              <a:t>Session 4 – group presentations and referencing activity</a:t>
            </a:r>
          </a:p>
          <a:p>
            <a:r>
              <a:rPr lang="en-GB" b="1" dirty="0"/>
              <a:t>Session 5 – recap, reflection on learning &amp; actions</a:t>
            </a:r>
          </a:p>
        </p:txBody>
      </p:sp>
    </p:spTree>
    <p:extLst>
      <p:ext uri="{BB962C8B-B14F-4D97-AF65-F5344CB8AC3E}">
        <p14:creationId xmlns:p14="http://schemas.microsoft.com/office/powerpoint/2010/main" val="35181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980729"/>
            <a:ext cx="8856984" cy="4852392"/>
          </a:xfrm>
        </p:spPr>
        <p:txBody>
          <a:bodyPr>
            <a:normAutofit fontScale="92500" lnSpcReduction="20000"/>
          </a:bodyPr>
          <a:lstStyle/>
          <a:p>
            <a:pPr marL="0" indent="0">
              <a:buNone/>
            </a:pPr>
            <a:r>
              <a:rPr lang="en-GB" dirty="0"/>
              <a:t>The session will include the following items:-</a:t>
            </a:r>
          </a:p>
          <a:p>
            <a:r>
              <a:rPr lang="en-GB" dirty="0"/>
              <a:t>To provide a workshop to outline the first assessment specifications and tasks (these are outlined on another set of PPP slides).  </a:t>
            </a:r>
          </a:p>
          <a:p>
            <a:r>
              <a:rPr lang="en-GB" dirty="0"/>
              <a:t>To look at the health and social care systems. </a:t>
            </a:r>
          </a:p>
          <a:p>
            <a:r>
              <a:rPr lang="en-GB" dirty="0"/>
              <a:t>To look at key UK legislation, the Care Act 2014 and the national developments for integrated social care which governs the health and social care sector. </a:t>
            </a:r>
          </a:p>
          <a:p>
            <a:r>
              <a:rPr lang="en-GB" dirty="0"/>
              <a:t>To provide time for a group work activity around research ideas for the portfolio tasks.  </a:t>
            </a:r>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2359449509"/>
              </p:ext>
            </p:extLst>
          </p:nvPr>
        </p:nvGraphicFramePr>
        <p:xfrm>
          <a:off x="179512" y="764705"/>
          <a:ext cx="4320480"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720905002"/>
              </p:ext>
            </p:extLst>
          </p:nvPr>
        </p:nvGraphicFramePr>
        <p:xfrm>
          <a:off x="4572000" y="764705"/>
          <a:ext cx="4392488"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F3F2-C66A-E247-5F3A-EF62AC142CE2}"/>
              </a:ext>
            </a:extLst>
          </p:cNvPr>
          <p:cNvSpPr>
            <a:spLocks noGrp="1"/>
          </p:cNvSpPr>
          <p:nvPr>
            <p:ph type="title"/>
          </p:nvPr>
        </p:nvSpPr>
        <p:spPr>
          <a:xfrm>
            <a:off x="457200" y="274638"/>
            <a:ext cx="8229600" cy="778098"/>
          </a:xfrm>
        </p:spPr>
        <p:txBody>
          <a:bodyPr/>
          <a:lstStyle/>
          <a:p>
            <a:r>
              <a:rPr lang="en-GB" b="1" dirty="0"/>
              <a:t>Moodle Site Familiarity </a:t>
            </a:r>
          </a:p>
        </p:txBody>
      </p:sp>
      <p:sp>
        <p:nvSpPr>
          <p:cNvPr id="3" name="Content Placeholder 2">
            <a:extLst>
              <a:ext uri="{FF2B5EF4-FFF2-40B4-BE49-F238E27FC236}">
                <a16:creationId xmlns:a16="http://schemas.microsoft.com/office/drawing/2014/main" id="{50ED675A-F73C-FF85-0ED3-D35720329635}"/>
              </a:ext>
            </a:extLst>
          </p:cNvPr>
          <p:cNvSpPr>
            <a:spLocks noGrp="1"/>
          </p:cNvSpPr>
          <p:nvPr>
            <p:ph idx="1"/>
          </p:nvPr>
        </p:nvSpPr>
        <p:spPr>
          <a:xfrm>
            <a:off x="457200" y="1268760"/>
            <a:ext cx="8229600" cy="4248473"/>
          </a:xfrm>
        </p:spPr>
        <p:txBody>
          <a:bodyPr>
            <a:normAutofit/>
          </a:bodyPr>
          <a:lstStyle/>
          <a:p>
            <a:pPr marL="0" indent="0">
              <a:buNone/>
            </a:pPr>
            <a:r>
              <a:rPr lang="en-GB" b="1" dirty="0"/>
              <a:t>All students:- </a:t>
            </a:r>
          </a:p>
          <a:p>
            <a:r>
              <a:rPr lang="en-GB" dirty="0"/>
              <a:t>to log onto the Moodle site</a:t>
            </a:r>
          </a:p>
          <a:p>
            <a:r>
              <a:rPr lang="en-GB" dirty="0"/>
              <a:t>to access PPP slides for the assignment specification</a:t>
            </a:r>
          </a:p>
          <a:p>
            <a:r>
              <a:rPr lang="en-GB" dirty="0"/>
              <a:t>to find week 2 teaching session slides and to open up the PPP slides</a:t>
            </a:r>
          </a:p>
          <a:p>
            <a:r>
              <a:rPr lang="en-GB" dirty="0"/>
              <a:t>to locate the assessment briefs</a:t>
            </a:r>
          </a:p>
        </p:txBody>
      </p:sp>
    </p:spTree>
    <p:extLst>
      <p:ext uri="{BB962C8B-B14F-4D97-AF65-F5344CB8AC3E}">
        <p14:creationId xmlns:p14="http://schemas.microsoft.com/office/powerpoint/2010/main" val="2448317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065EB-EA49-BAFA-C8BE-392418479479}"/>
              </a:ext>
            </a:extLst>
          </p:cNvPr>
          <p:cNvSpPr>
            <a:spLocks noGrp="1"/>
          </p:cNvSpPr>
          <p:nvPr>
            <p:ph type="title"/>
          </p:nvPr>
        </p:nvSpPr>
        <p:spPr>
          <a:xfrm>
            <a:off x="457200" y="274638"/>
            <a:ext cx="8229600" cy="1143000"/>
          </a:xfrm>
        </p:spPr>
        <p:txBody>
          <a:bodyPr anchor="ctr">
            <a:normAutofit fontScale="90000"/>
          </a:bodyPr>
          <a:lstStyle/>
          <a:p>
            <a:r>
              <a:rPr lang="en-GB" b="1" dirty="0">
                <a:solidFill>
                  <a:srgbClr val="0070C0"/>
                </a:solidFill>
              </a:rPr>
              <a:t>Session 1</a:t>
            </a:r>
            <a:br>
              <a:rPr lang="en-GB" b="1" dirty="0">
                <a:solidFill>
                  <a:srgbClr val="0070C0"/>
                </a:solidFill>
              </a:rPr>
            </a:br>
            <a:r>
              <a:rPr lang="en-GB" b="1" dirty="0">
                <a:solidFill>
                  <a:srgbClr val="0070C0"/>
                </a:solidFill>
              </a:rPr>
              <a:t>Workshop 1 Portfolio Contents</a:t>
            </a:r>
          </a:p>
        </p:txBody>
      </p:sp>
      <p:pic>
        <p:nvPicPr>
          <p:cNvPr id="5" name="Content Placeholder 4" descr="Books and laptop">
            <a:extLst>
              <a:ext uri="{FF2B5EF4-FFF2-40B4-BE49-F238E27FC236}">
                <a16:creationId xmlns:a16="http://schemas.microsoft.com/office/drawing/2014/main" id="{9DE017DF-AFED-79F7-0637-4C56CD5B172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21748" b="6945"/>
          <a:stretch/>
        </p:blipFill>
        <p:spPr>
          <a:xfrm>
            <a:off x="457200" y="1600201"/>
            <a:ext cx="8229600" cy="3917032"/>
          </a:xfrm>
          <a:noFill/>
        </p:spPr>
      </p:pic>
    </p:spTree>
    <p:extLst>
      <p:ext uri="{BB962C8B-B14F-4D97-AF65-F5344CB8AC3E}">
        <p14:creationId xmlns:p14="http://schemas.microsoft.com/office/powerpoint/2010/main" val="3677424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70C0">
                <a:alpha val="73000"/>
              </a:srgb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dirty="0"/>
            </a:p>
            <a:p>
              <a:pPr marL="0" lvl="0" indent="0" algn="ctr" defTabSz="1377950">
                <a:lnSpc>
                  <a:spcPct val="90000"/>
                </a:lnSpc>
                <a:spcBef>
                  <a:spcPct val="0"/>
                </a:spcBef>
                <a:spcAft>
                  <a:spcPct val="35000"/>
                </a:spcAft>
                <a:buNone/>
              </a:pPr>
              <a:r>
                <a:rPr lang="en-GB" sz="4800" b="1" kern="1200" dirty="0"/>
                <a:t>WORKSHOP 1</a:t>
              </a:r>
            </a:p>
            <a:p>
              <a:pPr marL="0" lvl="0" indent="0" algn="ctr" defTabSz="1377950">
                <a:lnSpc>
                  <a:spcPct val="90000"/>
                </a:lnSpc>
                <a:spcBef>
                  <a:spcPct val="0"/>
                </a:spcBef>
                <a:spcAft>
                  <a:spcPct val="35000"/>
                </a:spcAft>
                <a:buNone/>
              </a:pPr>
              <a:r>
                <a:rPr lang="en-GB" sz="4800" b="1" kern="1200" dirty="0"/>
                <a:t>ASSESSMENT TASKS </a:t>
              </a:r>
            </a:p>
            <a:p>
              <a:pPr marL="0" lvl="0" indent="0" algn="ctr" defTabSz="1377950">
                <a:lnSpc>
                  <a:spcPct val="90000"/>
                </a:lnSpc>
                <a:spcBef>
                  <a:spcPct val="0"/>
                </a:spcBef>
                <a:spcAft>
                  <a:spcPct val="35000"/>
                </a:spcAft>
                <a:buNone/>
              </a:pPr>
              <a:r>
                <a:rPr lang="en-GB" sz="3600" b="1" dirty="0"/>
                <a:t>See on Moodle</a:t>
              </a:r>
            </a:p>
            <a:p>
              <a:pPr marL="0" lvl="0" indent="0" algn="ctr" defTabSz="1377950">
                <a:lnSpc>
                  <a:spcPct val="90000"/>
                </a:lnSpc>
                <a:spcBef>
                  <a:spcPct val="0"/>
                </a:spcBef>
                <a:spcAft>
                  <a:spcPct val="35000"/>
                </a:spcAft>
                <a:buNone/>
              </a:pPr>
              <a:r>
                <a:rPr lang="en-GB" sz="3600" b="1" dirty="0"/>
                <a:t>“Assessment Specifications” &amp; ”Assessment Guidance” tiles</a:t>
              </a:r>
              <a:endParaRPr lang="en-GB" sz="3600" b="1" kern="1200" dirty="0"/>
            </a:p>
          </p:txBody>
        </p:sp>
      </p:grpSp>
    </p:spTree>
    <p:extLst>
      <p:ext uri="{BB962C8B-B14F-4D97-AF65-F5344CB8AC3E}">
        <p14:creationId xmlns:p14="http://schemas.microsoft.com/office/powerpoint/2010/main" val="2092999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1C26-C5DA-742C-2CEE-5D1ED3F2E159}"/>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Submitting Assignments Correctly</a:t>
            </a:r>
          </a:p>
        </p:txBody>
      </p:sp>
      <p:pic>
        <p:nvPicPr>
          <p:cNvPr id="5" name="Picture 4" descr="A yellow light bulb next to screws&#10;&#10;AI-generated content may be incorrect.">
            <a:extLst>
              <a:ext uri="{FF2B5EF4-FFF2-40B4-BE49-F238E27FC236}">
                <a16:creationId xmlns:a16="http://schemas.microsoft.com/office/drawing/2014/main" id="{5BECC42F-73AC-BA2F-C601-4D226EA6B1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509347"/>
            <a:ext cx="4038600" cy="2170747"/>
          </a:xfrm>
          <a:prstGeom prst="rect">
            <a:avLst/>
          </a:prstGeom>
          <a:noFill/>
        </p:spPr>
      </p:pic>
      <p:sp>
        <p:nvSpPr>
          <p:cNvPr id="3" name="Content Placeholder 2">
            <a:extLst>
              <a:ext uri="{FF2B5EF4-FFF2-40B4-BE49-F238E27FC236}">
                <a16:creationId xmlns:a16="http://schemas.microsoft.com/office/drawing/2014/main" id="{46370A68-865A-2610-F432-AD2570C015D4}"/>
              </a:ext>
            </a:extLst>
          </p:cNvPr>
          <p:cNvSpPr>
            <a:spLocks noGrp="1"/>
          </p:cNvSpPr>
          <p:nvPr>
            <p:ph sz="half" idx="2"/>
          </p:nvPr>
        </p:nvSpPr>
        <p:spPr>
          <a:xfrm>
            <a:off x="4648200" y="1600201"/>
            <a:ext cx="4038600" cy="3989040"/>
          </a:xfrm>
        </p:spPr>
        <p:txBody>
          <a:bodyPr>
            <a:normAutofit/>
          </a:bodyPr>
          <a:lstStyle/>
          <a:p>
            <a:pPr>
              <a:lnSpc>
                <a:spcPct val="90000"/>
              </a:lnSpc>
            </a:pPr>
            <a:r>
              <a:rPr lang="en-GB" sz="1500"/>
              <a:t>It is your responsibility to submit assignments to the correct link.</a:t>
            </a:r>
          </a:p>
          <a:p>
            <a:pPr>
              <a:lnSpc>
                <a:spcPct val="90000"/>
              </a:lnSpc>
            </a:pPr>
            <a:r>
              <a:rPr lang="en-GB" sz="1500"/>
              <a:t>Always double-check confirmation emails/receipts on Turnitin or Moodle.</a:t>
            </a:r>
          </a:p>
          <a:p>
            <a:pPr>
              <a:lnSpc>
                <a:spcPct val="90000"/>
              </a:lnSpc>
            </a:pPr>
            <a:r>
              <a:rPr lang="en-GB" sz="1500"/>
              <a:t>Submissions sent to the wrong place will not be marked after deadlines.</a:t>
            </a:r>
          </a:p>
          <a:p>
            <a:pPr>
              <a:lnSpc>
                <a:spcPct val="90000"/>
              </a:lnSpc>
            </a:pPr>
            <a:r>
              <a:rPr lang="en-GB" sz="1500"/>
              <a:t>Lecturers are not obliged to re-mark if you make this mistake.</a:t>
            </a:r>
          </a:p>
          <a:p>
            <a:pPr>
              <a:lnSpc>
                <a:spcPct val="90000"/>
              </a:lnSpc>
            </a:pPr>
            <a:r>
              <a:rPr lang="en-GB" sz="1500"/>
              <a:t>Be accountable: check before the deadline, not after.</a:t>
            </a:r>
          </a:p>
          <a:p>
            <a:pPr>
              <a:lnSpc>
                <a:spcPct val="90000"/>
              </a:lnSpc>
            </a:pPr>
            <a:r>
              <a:rPr lang="en-GB" sz="1500"/>
              <a:t>Re-sits and Re-works- It is your responsibility to check your </a:t>
            </a:r>
            <a:r>
              <a:rPr lang="en-GB" sz="1500" err="1"/>
              <a:t>MyTSD</a:t>
            </a:r>
            <a:r>
              <a:rPr lang="en-GB" sz="1500"/>
              <a:t> account for dates and information.</a:t>
            </a:r>
          </a:p>
          <a:p>
            <a:pPr>
              <a:lnSpc>
                <a:spcPct val="90000"/>
              </a:lnSpc>
            </a:pPr>
            <a:endParaRPr lang="en-GB" sz="1500"/>
          </a:p>
        </p:txBody>
      </p:sp>
    </p:spTree>
    <p:extLst>
      <p:ext uri="{BB962C8B-B14F-4D97-AF65-F5344CB8AC3E}">
        <p14:creationId xmlns:p14="http://schemas.microsoft.com/office/powerpoint/2010/main" val="2459223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4400" b="1" kern="1200" dirty="0"/>
            </a:p>
            <a:p>
              <a:pPr marL="0" lvl="0" indent="0" algn="ctr" defTabSz="1377950">
                <a:lnSpc>
                  <a:spcPct val="90000"/>
                </a:lnSpc>
                <a:spcBef>
                  <a:spcPct val="0"/>
                </a:spcBef>
                <a:spcAft>
                  <a:spcPct val="35000"/>
                </a:spcAft>
                <a:buNone/>
              </a:pPr>
              <a:r>
                <a:rPr lang="en-GB" sz="4400" b="1" kern="1200" dirty="0"/>
                <a:t>Session 2 </a:t>
              </a:r>
            </a:p>
            <a:p>
              <a:pPr algn="ctr" defTabSz="1377950">
                <a:lnSpc>
                  <a:spcPct val="90000"/>
                </a:lnSpc>
                <a:spcBef>
                  <a:spcPct val="0"/>
                </a:spcBef>
                <a:spcAft>
                  <a:spcPct val="35000"/>
                </a:spcAft>
              </a:pPr>
              <a:r>
                <a:rPr lang="en-GB" sz="4400" b="1" dirty="0"/>
                <a:t>Presentation of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389035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718BC-D1B4-7069-29D6-4BAA25CD70BF}"/>
              </a:ext>
            </a:extLst>
          </p:cNvPr>
          <p:cNvSpPr>
            <a:spLocks noGrp="1"/>
          </p:cNvSpPr>
          <p:nvPr>
            <p:ph type="title"/>
          </p:nvPr>
        </p:nvSpPr>
        <p:spPr>
          <a:xfrm>
            <a:off x="457200" y="116632"/>
            <a:ext cx="8229600" cy="1224136"/>
          </a:xfrm>
        </p:spPr>
        <p:txBody>
          <a:bodyPr>
            <a:normAutofit fontScale="90000"/>
          </a:bodyPr>
          <a:lstStyle/>
          <a:p>
            <a:r>
              <a:rPr lang="en-GB" b="1" dirty="0"/>
              <a:t>Parts of the UK where health and social care are located </a:t>
            </a:r>
          </a:p>
        </p:txBody>
      </p:sp>
      <p:sp>
        <p:nvSpPr>
          <p:cNvPr id="6" name="TextBox 5">
            <a:extLst>
              <a:ext uri="{FF2B5EF4-FFF2-40B4-BE49-F238E27FC236}">
                <a16:creationId xmlns:a16="http://schemas.microsoft.com/office/drawing/2014/main" id="{8F7F1EEE-E20F-51F9-A051-D37830808005}"/>
              </a:ext>
            </a:extLst>
          </p:cNvPr>
          <p:cNvSpPr txBox="1"/>
          <p:nvPr/>
        </p:nvSpPr>
        <p:spPr>
          <a:xfrm>
            <a:off x="5708899" y="2132856"/>
            <a:ext cx="2962672" cy="3236207"/>
          </a:xfrm>
          <a:prstGeom prst="rect">
            <a:avLst/>
          </a:prstGeom>
          <a:noFill/>
        </p:spPr>
        <p:txBody>
          <a:bodyPr wrap="square">
            <a:spAutoFit/>
          </a:bodyPr>
          <a:lstStyle/>
          <a:p>
            <a:pPr>
              <a:lnSpc>
                <a:spcPct val="107000"/>
              </a:lnSpc>
              <a:spcAft>
                <a:spcPts val="800"/>
              </a:spcAft>
            </a:pPr>
            <a:r>
              <a:rPr lang="en-GB" sz="24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Each of the four parts of the UK has its own version of the NHS, but there are slightly differences between them.  They all serve the citizens within each region. </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descr="A screenshot of a computer&#10;&#10;Description automatically generated with medium confidence">
            <a:extLst>
              <a:ext uri="{FF2B5EF4-FFF2-40B4-BE49-F238E27FC236}">
                <a16:creationId xmlns:a16="http://schemas.microsoft.com/office/drawing/2014/main" id="{EA910D4B-7C61-D690-EE32-D0E70B2F48FB}"/>
              </a:ext>
            </a:extLst>
          </p:cNvPr>
          <p:cNvPicPr>
            <a:picLocks noChangeAspect="1"/>
          </p:cNvPicPr>
          <p:nvPr/>
        </p:nvPicPr>
        <p:blipFill rotWithShape="1">
          <a:blip r:embed="rId3"/>
          <a:srcRect l="12634" t="20259" r="42920" b="28576"/>
          <a:stretch/>
        </p:blipFill>
        <p:spPr bwMode="auto">
          <a:xfrm>
            <a:off x="457200" y="1628800"/>
            <a:ext cx="4978896" cy="38164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10233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CCD02-E825-6526-79C1-868D66ED70EB}"/>
              </a:ext>
            </a:extLst>
          </p:cNvPr>
          <p:cNvSpPr>
            <a:spLocks noGrp="1"/>
          </p:cNvSpPr>
          <p:nvPr>
            <p:ph type="title"/>
          </p:nvPr>
        </p:nvSpPr>
        <p:spPr>
          <a:xfrm>
            <a:off x="471849" y="116632"/>
            <a:ext cx="8229600" cy="562074"/>
          </a:xfrm>
        </p:spPr>
        <p:txBody>
          <a:bodyPr>
            <a:normAutofit fontScale="90000"/>
          </a:bodyPr>
          <a:lstStyle/>
          <a:p>
            <a:r>
              <a:rPr lang="en-GB" b="1" dirty="0">
                <a:solidFill>
                  <a:srgbClr val="7030A0"/>
                </a:solidFill>
              </a:rPr>
              <a:t>What is health care? </a:t>
            </a:r>
          </a:p>
        </p:txBody>
      </p:sp>
      <p:sp>
        <p:nvSpPr>
          <p:cNvPr id="3" name="Content Placeholder 2">
            <a:extLst>
              <a:ext uri="{FF2B5EF4-FFF2-40B4-BE49-F238E27FC236}">
                <a16:creationId xmlns:a16="http://schemas.microsoft.com/office/drawing/2014/main" id="{3316E50A-2F73-66F4-3D35-9BAE56E1789E}"/>
              </a:ext>
            </a:extLst>
          </p:cNvPr>
          <p:cNvSpPr>
            <a:spLocks noGrp="1"/>
          </p:cNvSpPr>
          <p:nvPr>
            <p:ph idx="1"/>
          </p:nvPr>
        </p:nvSpPr>
        <p:spPr>
          <a:xfrm>
            <a:off x="194161" y="685726"/>
            <a:ext cx="8784976" cy="5112568"/>
          </a:xfrm>
        </p:spPr>
        <p:txBody>
          <a:bodyPr>
            <a:normAutofit fontScale="70000" lnSpcReduction="20000"/>
          </a:bodyPr>
          <a:lstStyle/>
          <a:p>
            <a:r>
              <a:rPr lang="en-GB" dirty="0">
                <a:latin typeface="Arial" panose="020B0604020202020204" pitchFamily="34" charset="0"/>
                <a:cs typeface="Arial" panose="020B0604020202020204" pitchFamily="34" charset="0"/>
              </a:rPr>
              <a:t>Health care relates to the infrastructure of health care provision in the public, private and charitable sectors.</a:t>
            </a:r>
          </a:p>
          <a:p>
            <a:r>
              <a:rPr lang="en-GB" dirty="0">
                <a:latin typeface="Arial" panose="020B0604020202020204" pitchFamily="34" charset="0"/>
                <a:cs typeface="Arial" panose="020B0604020202020204" pitchFamily="34" charset="0"/>
              </a:rPr>
              <a:t>It provides the function of health care needs relating to human growth and development, biological, environmental, and helping to meet community living standards. </a:t>
            </a:r>
          </a:p>
          <a:p>
            <a:r>
              <a:rPr lang="en-GB" dirty="0">
                <a:latin typeface="Arial" panose="020B0604020202020204" pitchFamily="34" charset="0"/>
                <a:cs typeface="Arial" panose="020B0604020202020204" pitchFamily="34" charset="0"/>
              </a:rPr>
              <a:t>Health care focuses predominately on providing medical care to UK citizens in all sectors of the community. </a:t>
            </a:r>
          </a:p>
          <a:p>
            <a:r>
              <a:rPr lang="en-GB" dirty="0">
                <a:latin typeface="Arial" panose="020B0604020202020204" pitchFamily="34" charset="0"/>
                <a:cs typeface="Arial" panose="020B0604020202020204" pitchFamily="34" charset="0"/>
              </a:rPr>
              <a:t>It deals with the diagnosis and treatment of physical and mental health needs of individuals from birth to death. </a:t>
            </a:r>
          </a:p>
          <a:p>
            <a:r>
              <a:rPr lang="en-GB" dirty="0">
                <a:latin typeface="Arial" panose="020B0604020202020204" pitchFamily="34" charset="0"/>
                <a:cs typeface="Arial" panose="020B0604020202020204" pitchFamily="34" charset="0"/>
              </a:rPr>
              <a:t>Health care is considered to be society’s greatest necessities to keep its citizens healthy to live fulfilling lives as reasonably possible. </a:t>
            </a:r>
          </a:p>
          <a:p>
            <a:r>
              <a:rPr lang="en-GB" dirty="0">
                <a:latin typeface="Arial" panose="020B0604020202020204" pitchFamily="34" charset="0"/>
                <a:cs typeface="Arial" panose="020B0604020202020204" pitchFamily="34" charset="0"/>
              </a:rPr>
              <a:t>Health care strives to reduce social inequality as it should be open to all regardless of your age, ethnicity, sex, gender, sexual orientation and disability.</a:t>
            </a:r>
          </a:p>
          <a:p>
            <a:r>
              <a:rPr lang="en-GB" dirty="0"/>
              <a:t>Health is a state of complete physical, mental and social well-being and not merely the absence of disease or infirmity (WHO, 2023).</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211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BA2DE9-B9D2-BF8A-8476-87765CE83772}"/>
              </a:ext>
            </a:extLst>
          </p:cNvPr>
          <p:cNvSpPr>
            <a:spLocks noGrp="1"/>
          </p:cNvSpPr>
          <p:nvPr>
            <p:ph idx="1"/>
          </p:nvPr>
        </p:nvSpPr>
        <p:spPr>
          <a:xfrm>
            <a:off x="251520" y="188640"/>
            <a:ext cx="8892480" cy="5688632"/>
          </a:xfrm>
        </p:spPr>
        <p:txBody>
          <a:bodyPr>
            <a:normAutofit fontScale="85000" lnSpcReduction="20000"/>
          </a:bodyPr>
          <a:lstStyle/>
          <a:p>
            <a:pPr marL="0" indent="0" algn="l">
              <a:buNone/>
            </a:pPr>
            <a:r>
              <a:rPr lang="en-GB" b="1" i="0" dirty="0">
                <a:solidFill>
                  <a:srgbClr val="7030A0"/>
                </a:solidFill>
                <a:effectLst/>
                <a:latin typeface="Arial" panose="020B0604020202020204" pitchFamily="34" charset="0"/>
                <a:cs typeface="Arial" panose="020B0604020202020204" pitchFamily="34" charset="0"/>
              </a:rPr>
              <a:t>Conventionally, the health care system can be classified into three different sectors:</a:t>
            </a:r>
          </a:p>
          <a:p>
            <a:pPr algn="l">
              <a:buFont typeface="Arial" panose="020B0604020202020204" pitchFamily="34" charset="0"/>
              <a:buChar char="•"/>
            </a:pPr>
            <a:r>
              <a:rPr lang="en-GB" b="1" i="0" dirty="0">
                <a:solidFill>
                  <a:srgbClr val="7030A0"/>
                </a:solidFill>
                <a:effectLst/>
                <a:latin typeface="Arial" panose="020B0604020202020204" pitchFamily="34" charset="0"/>
                <a:cs typeface="Arial" panose="020B0604020202020204" pitchFamily="34" charset="0"/>
              </a:rPr>
              <a:t>Hospital care</a:t>
            </a:r>
            <a:r>
              <a:rPr lang="en-GB" b="0" i="0" dirty="0">
                <a:solidFill>
                  <a:srgbClr val="7030A0"/>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This can be further classified into two types: acute care, which covers a complete range of medical specialities and long-stay care, implemented during psychiatric care and prolonged nursing care.</a:t>
            </a:r>
          </a:p>
          <a:p>
            <a:pPr algn="l">
              <a:buFont typeface="Arial" panose="020B0604020202020204" pitchFamily="34" charset="0"/>
              <a:buChar char="•"/>
            </a:pPr>
            <a:r>
              <a:rPr lang="en-GB" b="1" i="0" dirty="0">
                <a:solidFill>
                  <a:srgbClr val="7030A0"/>
                </a:solidFill>
                <a:effectLst/>
                <a:latin typeface="Arial" panose="020B0604020202020204" pitchFamily="34" charset="0"/>
                <a:cs typeface="Arial" panose="020B0604020202020204" pitchFamily="34" charset="0"/>
              </a:rPr>
              <a:t>Primary care</a:t>
            </a:r>
            <a:r>
              <a:rPr lang="en-GB" b="0" i="0" dirty="0">
                <a:solidFill>
                  <a:srgbClr val="7030A0"/>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This is the primary focus of medical care in practice. It refers to basic medical treatments and non-hospital care including GP/family practitioners, home nursing and therapies, dentistry, optics and pharmacy.</a:t>
            </a:r>
          </a:p>
          <a:p>
            <a:pPr algn="l">
              <a:buFont typeface="Arial" panose="020B0604020202020204" pitchFamily="34" charset="0"/>
              <a:buChar char="•"/>
            </a:pPr>
            <a:r>
              <a:rPr lang="en-GB" b="1" i="0" dirty="0">
                <a:solidFill>
                  <a:srgbClr val="7030A0"/>
                </a:solidFill>
                <a:effectLst/>
                <a:latin typeface="Arial" panose="020B0604020202020204" pitchFamily="34" charset="0"/>
                <a:cs typeface="Arial" panose="020B0604020202020204" pitchFamily="34" charset="0"/>
              </a:rPr>
              <a:t>Public health </a:t>
            </a:r>
            <a:r>
              <a:rPr lang="en-GB" b="0" i="0" dirty="0">
                <a:effectLst/>
                <a:latin typeface="Arial" panose="020B0604020202020204" pitchFamily="34" charset="0"/>
                <a:cs typeface="Arial" panose="020B0604020202020204" pitchFamily="34" charset="0"/>
              </a:rPr>
              <a:t>– This is one of the crucial issues for the well-being of global population. It deals with preventive medicine and certain areas not associated with traditional health services such as housing, water supplies, sewage and food hygiene.</a:t>
            </a:r>
          </a:p>
          <a:p>
            <a:endParaRPr lang="en-GB" dirty="0"/>
          </a:p>
        </p:txBody>
      </p:sp>
    </p:spTree>
    <p:extLst>
      <p:ext uri="{BB962C8B-B14F-4D97-AF65-F5344CB8AC3E}">
        <p14:creationId xmlns:p14="http://schemas.microsoft.com/office/powerpoint/2010/main" val="179025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0C9F71-2E98-6CA4-E977-E65A4E4F6643}"/>
              </a:ext>
            </a:extLst>
          </p:cNvPr>
          <p:cNvSpPr>
            <a:spLocks noGrp="1"/>
          </p:cNvSpPr>
          <p:nvPr>
            <p:ph idx="1"/>
          </p:nvPr>
        </p:nvSpPr>
        <p:spPr>
          <a:xfrm>
            <a:off x="173827" y="836712"/>
            <a:ext cx="8825644" cy="4536504"/>
          </a:xfrm>
        </p:spPr>
        <p:txBody>
          <a:bodyPr>
            <a:normAutofit fontScale="85000" lnSpcReduction="20000"/>
          </a:bodyPr>
          <a:lstStyle/>
          <a:p>
            <a:r>
              <a:rPr lang="en-GB" dirty="0">
                <a:latin typeface="Arial" panose="020B0604020202020204" pitchFamily="34" charset="0"/>
                <a:cs typeface="Arial" panose="020B0604020202020204" pitchFamily="34" charset="0"/>
              </a:rPr>
              <a:t>Social care deals with the daily activities of living which covers basic hygiene, feeding and living on a day-to-day basis. </a:t>
            </a:r>
          </a:p>
          <a:p>
            <a:r>
              <a:rPr lang="en-GB" dirty="0">
                <a:latin typeface="Arial" panose="020B0604020202020204" pitchFamily="34" charset="0"/>
                <a:cs typeface="Arial" panose="020B0604020202020204" pitchFamily="34" charset="0"/>
              </a:rPr>
              <a:t>It involves maintaining an individual’s independence.</a:t>
            </a:r>
          </a:p>
          <a:p>
            <a:r>
              <a:rPr lang="en-GB" dirty="0">
                <a:latin typeface="Arial" panose="020B0604020202020204" pitchFamily="34" charset="0"/>
                <a:cs typeface="Arial" panose="020B0604020202020204" pitchFamily="34" charset="0"/>
              </a:rPr>
              <a:t>It involves supporting and promoting social interaction.</a:t>
            </a:r>
          </a:p>
          <a:p>
            <a:r>
              <a:rPr lang="en-GB" dirty="0">
                <a:latin typeface="Arial" panose="020B0604020202020204" pitchFamily="34" charset="0"/>
                <a:cs typeface="Arial" panose="020B0604020202020204" pitchFamily="34" charset="0"/>
              </a:rPr>
              <a:t>It involves protecting the vulnerable with complex needs. </a:t>
            </a:r>
          </a:p>
          <a:p>
            <a:r>
              <a:rPr lang="en-GB" dirty="0">
                <a:latin typeface="Arial" panose="020B0604020202020204" pitchFamily="34" charset="0"/>
                <a:cs typeface="Arial" panose="020B0604020202020204" pitchFamily="34" charset="0"/>
              </a:rPr>
              <a:t>It supports individuals throughout their lives and is aimed at focusing on children, adults and the elderly at risk of suffering from illness, disability and or poverty.  </a:t>
            </a:r>
          </a:p>
          <a:p>
            <a:r>
              <a:rPr lang="en-GB" dirty="0">
                <a:latin typeface="Arial" panose="020B0604020202020204" pitchFamily="34" charset="0"/>
                <a:cs typeface="Arial" panose="020B0604020202020204" pitchFamily="34" charset="0"/>
              </a:rPr>
              <a:t>The infrastructure of the social care is different from health care, but equality important. </a:t>
            </a:r>
          </a:p>
        </p:txBody>
      </p:sp>
      <p:sp>
        <p:nvSpPr>
          <p:cNvPr id="4" name="Title 1">
            <a:extLst>
              <a:ext uri="{FF2B5EF4-FFF2-40B4-BE49-F238E27FC236}">
                <a16:creationId xmlns:a16="http://schemas.microsoft.com/office/drawing/2014/main" id="{A20DC8BF-E749-A883-3B23-5B73B601EBCD}"/>
              </a:ext>
            </a:extLst>
          </p:cNvPr>
          <p:cNvSpPr>
            <a:spLocks noGrp="1"/>
          </p:cNvSpPr>
          <p:nvPr>
            <p:ph type="title"/>
          </p:nvPr>
        </p:nvSpPr>
        <p:spPr>
          <a:xfrm>
            <a:off x="471849" y="116632"/>
            <a:ext cx="8229600" cy="562074"/>
          </a:xfrm>
        </p:spPr>
        <p:txBody>
          <a:bodyPr>
            <a:normAutofit fontScale="90000"/>
          </a:bodyPr>
          <a:lstStyle/>
          <a:p>
            <a:r>
              <a:rPr lang="en-GB" b="1" dirty="0">
                <a:solidFill>
                  <a:srgbClr val="00B050"/>
                </a:solidFill>
              </a:rPr>
              <a:t>What is social care? </a:t>
            </a:r>
          </a:p>
        </p:txBody>
      </p:sp>
      <p:sp>
        <p:nvSpPr>
          <p:cNvPr id="6" name="TextBox 5">
            <a:extLst>
              <a:ext uri="{FF2B5EF4-FFF2-40B4-BE49-F238E27FC236}">
                <a16:creationId xmlns:a16="http://schemas.microsoft.com/office/drawing/2014/main" id="{1DFEBABD-B540-4132-72B7-E11B6D4D7FC8}"/>
              </a:ext>
            </a:extLst>
          </p:cNvPr>
          <p:cNvSpPr txBox="1"/>
          <p:nvPr/>
        </p:nvSpPr>
        <p:spPr>
          <a:xfrm>
            <a:off x="410185" y="5188550"/>
            <a:ext cx="8291264" cy="369332"/>
          </a:xfrm>
          <a:prstGeom prst="rect">
            <a:avLst/>
          </a:prstGeom>
          <a:noFill/>
        </p:spPr>
        <p:txBody>
          <a:bodyPr wrap="square">
            <a:spAutoFit/>
          </a:bodyPr>
          <a:lstStyle/>
          <a:p>
            <a:r>
              <a:rPr lang="en-GB" sz="1800" b="1" u="sng" dirty="0">
                <a:solidFill>
                  <a:srgbClr val="0000FF"/>
                </a:solidFill>
                <a:effectLst/>
                <a:latin typeface="Calibri" panose="020F0502020204030204" pitchFamily="34" charset="0"/>
                <a:ea typeface="Times New Roman" panose="02020603050405020304" pitchFamily="18" charset="0"/>
                <a:hlinkClick r:id="rId3"/>
              </a:rPr>
              <a:t>https://www.hft.org.uk/resources-and-guidance/social-care/what-is-social-care/</a:t>
            </a:r>
            <a:endParaRPr lang="en-GB" b="1" dirty="0"/>
          </a:p>
        </p:txBody>
      </p:sp>
    </p:spTree>
    <p:extLst>
      <p:ext uri="{BB962C8B-B14F-4D97-AF65-F5344CB8AC3E}">
        <p14:creationId xmlns:p14="http://schemas.microsoft.com/office/powerpoint/2010/main" val="425816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1" nodeType="clickEffect">
                                  <p:stCondLst>
                                    <p:cond delay="0"/>
                                  </p:stCondLst>
                                  <p:childTnLst>
                                    <p:set>
                                      <p:cBhvr>
                                        <p:cTn id="4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1" nodeType="clickEffect">
                                  <p:stCondLst>
                                    <p:cond delay="0"/>
                                  </p:stCondLst>
                                  <p:childTnLst>
                                    <p:set>
                                      <p:cBhvr>
                                        <p:cTn id="5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1" nodeType="clickEffect">
                                  <p:stCondLst>
                                    <p:cond delay="0"/>
                                  </p:stCondLst>
                                  <p:childTnLst>
                                    <p:set>
                                      <p:cBhvr>
                                        <p:cTn id="5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1"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1" nodeType="clickEffect">
                                  <p:stCondLst>
                                    <p:cond delay="0"/>
                                  </p:stCondLst>
                                  <p:childTnLst>
                                    <p:set>
                                      <p:cBhvr>
                                        <p:cTn id="6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1" nodeType="clickEffect">
                                  <p:stCondLst>
                                    <p:cond delay="0"/>
                                  </p:stCondLst>
                                  <p:childTnLst>
                                    <p:set>
                                      <p:cBhvr>
                                        <p:cTn id="6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1BCDD5-2A9E-86E5-8A73-C7D66E50D5DA}"/>
              </a:ext>
            </a:extLst>
          </p:cNvPr>
          <p:cNvSpPr>
            <a:spLocks noGrp="1"/>
          </p:cNvSpPr>
          <p:nvPr>
            <p:ph idx="1"/>
          </p:nvPr>
        </p:nvSpPr>
        <p:spPr>
          <a:xfrm>
            <a:off x="107504" y="188640"/>
            <a:ext cx="8712968" cy="5760640"/>
          </a:xfrm>
        </p:spPr>
        <p:txBody>
          <a:bodyPr>
            <a:normAutofit fontScale="77500" lnSpcReduction="20000"/>
          </a:bodyPr>
          <a:lstStyle/>
          <a:p>
            <a:pPr marL="0" indent="0" algn="l">
              <a:buNone/>
            </a:pPr>
            <a:r>
              <a:rPr lang="en-GB" b="1" i="0" dirty="0">
                <a:solidFill>
                  <a:srgbClr val="00B050"/>
                </a:solidFill>
                <a:effectLst/>
                <a:latin typeface="Arial" panose="020B0604020202020204" pitchFamily="34" charset="0"/>
                <a:cs typeface="Arial" panose="020B0604020202020204" pitchFamily="34" charset="0"/>
              </a:rPr>
              <a:t>Its infrastructure is based on the four pillars of:</a:t>
            </a:r>
          </a:p>
          <a:p>
            <a:pPr algn="l">
              <a:buFont typeface="Arial" panose="020B0604020202020204" pitchFamily="34" charset="0"/>
              <a:buChar char="•"/>
            </a:pPr>
            <a:r>
              <a:rPr lang="en-GB" b="1" i="0" dirty="0">
                <a:solidFill>
                  <a:srgbClr val="00B050"/>
                </a:solidFill>
                <a:effectLst/>
                <a:latin typeface="Arial" panose="020B0604020202020204" pitchFamily="34" charset="0"/>
                <a:cs typeface="Arial" panose="020B0604020202020204" pitchFamily="34" charset="0"/>
              </a:rPr>
              <a:t>Social work</a:t>
            </a:r>
            <a:r>
              <a:rPr lang="en-GB" b="0" i="0" dirty="0">
                <a:solidFill>
                  <a:srgbClr val="00B050"/>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Social workers aim to establish change by solving social and personal difficulties. This practice can be either micro-work, which concerns individuals and small groups at risk or macro-work involving working with wider sectors in the community.</a:t>
            </a:r>
          </a:p>
          <a:p>
            <a:pPr algn="l">
              <a:buFont typeface="Arial" panose="020B0604020202020204" pitchFamily="34" charset="0"/>
              <a:buChar char="•"/>
            </a:pPr>
            <a:r>
              <a:rPr lang="en-GB" b="1" i="0" dirty="0">
                <a:solidFill>
                  <a:srgbClr val="00B050"/>
                </a:solidFill>
                <a:effectLst/>
                <a:latin typeface="Arial" panose="020B0604020202020204" pitchFamily="34" charset="0"/>
                <a:cs typeface="Arial" panose="020B0604020202020204" pitchFamily="34" charset="0"/>
              </a:rPr>
              <a:t>Personal care</a:t>
            </a:r>
            <a:r>
              <a:rPr lang="en-GB" b="0" i="0" dirty="0">
                <a:solidFill>
                  <a:srgbClr val="00B050"/>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This includes supporting individual in their own homes, in the community or in residential care, supporting them with personal care and to help them live independently. </a:t>
            </a:r>
          </a:p>
          <a:p>
            <a:pPr algn="l">
              <a:buFont typeface="Arial" panose="020B0604020202020204" pitchFamily="34" charset="0"/>
              <a:buChar char="•"/>
            </a:pPr>
            <a:r>
              <a:rPr lang="en-GB" b="1" i="0" dirty="0">
                <a:solidFill>
                  <a:srgbClr val="00B050"/>
                </a:solidFill>
                <a:effectLst/>
                <a:latin typeface="Arial" panose="020B0604020202020204" pitchFamily="34" charset="0"/>
                <a:cs typeface="Arial" panose="020B0604020202020204" pitchFamily="34" charset="0"/>
              </a:rPr>
              <a:t>Protection</a:t>
            </a:r>
            <a:r>
              <a:rPr lang="en-GB" b="0" i="0" dirty="0">
                <a:effectLst/>
                <a:latin typeface="Arial" panose="020B0604020202020204" pitchFamily="34" charset="0"/>
                <a:cs typeface="Arial" panose="020B0604020202020204" pitchFamily="34" charset="0"/>
              </a:rPr>
              <a:t> – This programme is designed to reduce poverty, unemployment and other concerns that degrade </a:t>
            </a:r>
            <a:r>
              <a:rPr lang="en-GB" dirty="0">
                <a:latin typeface="Arial" panose="020B0604020202020204" pitchFamily="34" charset="0"/>
                <a:cs typeface="Arial" panose="020B0604020202020204" pitchFamily="34" charset="0"/>
              </a:rPr>
              <a:t>human dignity and </a:t>
            </a:r>
            <a:r>
              <a:rPr lang="en-GB" b="0" i="0" dirty="0">
                <a:effectLst/>
                <a:latin typeface="Arial" panose="020B0604020202020204" pitchFamily="34" charset="0"/>
                <a:cs typeface="Arial" panose="020B0604020202020204" pitchFamily="34" charset="0"/>
              </a:rPr>
              <a:t>well-being.</a:t>
            </a:r>
          </a:p>
          <a:p>
            <a:pPr algn="l">
              <a:buFont typeface="Arial" panose="020B0604020202020204" pitchFamily="34" charset="0"/>
              <a:buChar char="•"/>
            </a:pPr>
            <a:r>
              <a:rPr lang="en-GB" b="1" i="0" dirty="0">
                <a:solidFill>
                  <a:srgbClr val="00B050"/>
                </a:solidFill>
                <a:effectLst/>
                <a:latin typeface="Arial" panose="020B0604020202020204" pitchFamily="34" charset="0"/>
                <a:cs typeface="Arial" panose="020B0604020202020204" pitchFamily="34" charset="0"/>
              </a:rPr>
              <a:t>Social support</a:t>
            </a:r>
            <a:r>
              <a:rPr lang="en-GB" b="0" i="0" dirty="0">
                <a:solidFill>
                  <a:srgbClr val="00B050"/>
                </a:solidFill>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 Social support assistance engages in nurturance, giving personal advice, sense of belonging and financial assistance. It also reaches out to support  diversity such as gender and cultural differences.</a:t>
            </a:r>
          </a:p>
          <a:p>
            <a:endParaRPr lang="en-GB" dirty="0"/>
          </a:p>
        </p:txBody>
      </p:sp>
    </p:spTree>
    <p:extLst>
      <p:ext uri="{BB962C8B-B14F-4D97-AF65-F5344CB8AC3E}">
        <p14:creationId xmlns:p14="http://schemas.microsoft.com/office/powerpoint/2010/main" val="454084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A6441D40-9E6D-95FD-AB7D-DA1B54130E89}"/>
              </a:ext>
            </a:extLst>
          </p:cNvPr>
          <p:cNvPicPr>
            <a:picLocks noGrp="1" noChangeAspect="1"/>
          </p:cNvPicPr>
          <p:nvPr>
            <p:ph idx="1"/>
          </p:nvPr>
        </p:nvPicPr>
        <p:blipFill rotWithShape="1">
          <a:blip r:embed="rId3"/>
          <a:srcRect l="38333" t="23242" r="16907" b="17865"/>
          <a:stretch/>
        </p:blipFill>
        <p:spPr bwMode="auto">
          <a:xfrm>
            <a:off x="179512" y="836712"/>
            <a:ext cx="8784975" cy="4679851"/>
          </a:xfrm>
          <a:prstGeom prst="rect">
            <a:avLst/>
          </a:prstGeom>
          <a:ln>
            <a:noFill/>
          </a:ln>
          <a:extLst>
            <a:ext uri="{53640926-AAD7-44D8-BBD7-CCE9431645EC}">
              <a14:shadowObscured xmlns:a14="http://schemas.microsoft.com/office/drawing/2010/main"/>
            </a:ext>
          </a:extLst>
        </p:spPr>
      </p:pic>
      <p:sp>
        <p:nvSpPr>
          <p:cNvPr id="5" name="Title 1">
            <a:extLst>
              <a:ext uri="{FF2B5EF4-FFF2-40B4-BE49-F238E27FC236}">
                <a16:creationId xmlns:a16="http://schemas.microsoft.com/office/drawing/2014/main" id="{8CFF0832-4E2E-C586-1893-C56FEAF7868D}"/>
              </a:ext>
            </a:extLst>
          </p:cNvPr>
          <p:cNvSpPr>
            <a:spLocks noGrp="1"/>
          </p:cNvSpPr>
          <p:nvPr>
            <p:ph type="title"/>
          </p:nvPr>
        </p:nvSpPr>
        <p:spPr>
          <a:xfrm>
            <a:off x="458033" y="476672"/>
            <a:ext cx="8229600" cy="706090"/>
          </a:xfrm>
        </p:spPr>
        <p:txBody>
          <a:bodyPr>
            <a:normAutofit fontScale="90000"/>
          </a:bodyPr>
          <a:lstStyle/>
          <a:p>
            <a:r>
              <a:rPr lang="en-GB" b="1" dirty="0"/>
              <a:t>Glasby, (2017, p.74) </a:t>
            </a:r>
            <a:br>
              <a:rPr lang="en-GB" dirty="0"/>
            </a:br>
            <a:endParaRPr lang="en-GB" dirty="0"/>
          </a:p>
        </p:txBody>
      </p:sp>
    </p:spTree>
    <p:extLst>
      <p:ext uri="{BB962C8B-B14F-4D97-AF65-F5344CB8AC3E}">
        <p14:creationId xmlns:p14="http://schemas.microsoft.com/office/powerpoint/2010/main" val="177969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6F75D1B-230F-008F-8068-7706A635A68D}"/>
              </a:ext>
            </a:extLst>
          </p:cNvPr>
          <p:cNvSpPr>
            <a:spLocks noGrp="1"/>
          </p:cNvSpPr>
          <p:nvPr>
            <p:ph type="title"/>
          </p:nvPr>
        </p:nvSpPr>
        <p:spPr>
          <a:xfrm>
            <a:off x="441684" y="359095"/>
            <a:ext cx="8229600" cy="710953"/>
          </a:xfrm>
        </p:spPr>
        <p:txBody>
          <a:bodyPr>
            <a:noAutofit/>
          </a:bodyPr>
          <a:lstStyle/>
          <a:p>
            <a:r>
              <a:rPr lang="en-US" sz="3600" b="1" dirty="0"/>
              <a:t>The Ministers for Health and </a:t>
            </a:r>
            <a:br>
              <a:rPr lang="en-US" sz="3600" b="1" dirty="0"/>
            </a:br>
            <a:r>
              <a:rPr lang="en-US" sz="3600" b="1" dirty="0"/>
              <a:t>Social Care </a:t>
            </a:r>
          </a:p>
        </p:txBody>
      </p:sp>
      <p:sp>
        <p:nvSpPr>
          <p:cNvPr id="4" name="TextBox 3">
            <a:extLst>
              <a:ext uri="{FF2B5EF4-FFF2-40B4-BE49-F238E27FC236}">
                <a16:creationId xmlns:a16="http://schemas.microsoft.com/office/drawing/2014/main" id="{DACE727C-4040-CF1E-5354-B2A8A06AFCFA}"/>
              </a:ext>
            </a:extLst>
          </p:cNvPr>
          <p:cNvSpPr txBox="1"/>
          <p:nvPr/>
        </p:nvSpPr>
        <p:spPr>
          <a:xfrm>
            <a:off x="374848" y="5229200"/>
            <a:ext cx="8229600" cy="369332"/>
          </a:xfrm>
          <a:prstGeom prst="rect">
            <a:avLst/>
          </a:prstGeom>
          <a:noFill/>
        </p:spPr>
        <p:txBody>
          <a:bodyPr wrap="square">
            <a:spAutoFit/>
          </a:bodyPr>
          <a:lstStyle/>
          <a:p>
            <a:r>
              <a:rPr lang="en-GB" dirty="0">
                <a:hlinkClick r:id="rId3"/>
              </a:rPr>
              <a:t>Department of Health and Social Care - GOV.UK (www.gov.uk)</a:t>
            </a:r>
            <a:endParaRPr lang="en-GB" dirty="0"/>
          </a:p>
        </p:txBody>
      </p:sp>
      <p:pic>
        <p:nvPicPr>
          <p:cNvPr id="5" name="Picture 4" descr="A screenshot of a group of people&#10;&#10;AI-generated content may be incorrect.">
            <a:extLst>
              <a:ext uri="{FF2B5EF4-FFF2-40B4-BE49-F238E27FC236}">
                <a16:creationId xmlns:a16="http://schemas.microsoft.com/office/drawing/2014/main" id="{A9399EDD-CE9B-6C58-6118-F81CA867A171}"/>
              </a:ext>
            </a:extLst>
          </p:cNvPr>
          <p:cNvPicPr>
            <a:picLocks noChangeAspect="1"/>
          </p:cNvPicPr>
          <p:nvPr/>
        </p:nvPicPr>
        <p:blipFill>
          <a:blip r:embed="rId4">
            <a:extLst>
              <a:ext uri="{28A0092B-C50C-407E-A947-70E740481C1C}">
                <a14:useLocalDpi xmlns:a14="http://schemas.microsoft.com/office/drawing/2010/main" val="0"/>
              </a:ext>
            </a:extLst>
          </a:blip>
          <a:srcRect t="9378" b="3463"/>
          <a:stretch>
            <a:fillRect/>
          </a:stretch>
        </p:blipFill>
        <p:spPr>
          <a:xfrm>
            <a:off x="1501316" y="1259468"/>
            <a:ext cx="5976664" cy="3962929"/>
          </a:xfrm>
          <a:prstGeom prst="rect">
            <a:avLst/>
          </a:prstGeom>
        </p:spPr>
      </p:pic>
    </p:spTree>
    <p:extLst>
      <p:ext uri="{BB962C8B-B14F-4D97-AF65-F5344CB8AC3E}">
        <p14:creationId xmlns:p14="http://schemas.microsoft.com/office/powerpoint/2010/main" val="386959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3224358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B809925-FD1A-E774-9FF0-5CCA1697B79B}"/>
              </a:ext>
            </a:extLst>
          </p:cNvPr>
          <p:cNvGraphicFramePr/>
          <p:nvPr>
            <p:extLst>
              <p:ext uri="{D42A27DB-BD31-4B8C-83A1-F6EECF244321}">
                <p14:modId xmlns:p14="http://schemas.microsoft.com/office/powerpoint/2010/main" val="3852598488"/>
              </p:ext>
            </p:extLst>
          </p:nvPr>
        </p:nvGraphicFramePr>
        <p:xfrm>
          <a:off x="287524" y="116632"/>
          <a:ext cx="8568952" cy="5544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986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FC84-E6BA-A0D1-150F-481A25962969}"/>
              </a:ext>
            </a:extLst>
          </p:cNvPr>
          <p:cNvSpPr>
            <a:spLocks noGrp="1"/>
          </p:cNvSpPr>
          <p:nvPr>
            <p:ph type="title"/>
          </p:nvPr>
        </p:nvSpPr>
        <p:spPr>
          <a:xfrm>
            <a:off x="457200" y="274637"/>
            <a:ext cx="8229600" cy="490067"/>
          </a:xfrm>
        </p:spPr>
        <p:txBody>
          <a:bodyPr>
            <a:noAutofit/>
          </a:bodyPr>
          <a:lstStyle/>
          <a:p>
            <a:r>
              <a:rPr lang="en-GB" sz="3200" b="1" dirty="0"/>
              <a:t>National  Developments</a:t>
            </a:r>
            <a:r>
              <a:rPr lang="en-GB" sz="3200" dirty="0"/>
              <a:t> </a:t>
            </a:r>
            <a:br>
              <a:rPr lang="en-GB" sz="3200" dirty="0"/>
            </a:br>
            <a:r>
              <a:rPr lang="en-GB" sz="3200" b="1" dirty="0"/>
              <a:t>for Integrate Social Care </a:t>
            </a:r>
          </a:p>
        </p:txBody>
      </p:sp>
      <p:sp>
        <p:nvSpPr>
          <p:cNvPr id="3" name="Content Placeholder 2">
            <a:extLst>
              <a:ext uri="{FF2B5EF4-FFF2-40B4-BE49-F238E27FC236}">
                <a16:creationId xmlns:a16="http://schemas.microsoft.com/office/drawing/2014/main" id="{A7437410-4CC1-4D23-7455-D31233436205}"/>
              </a:ext>
            </a:extLst>
          </p:cNvPr>
          <p:cNvSpPr>
            <a:spLocks noGrp="1"/>
          </p:cNvSpPr>
          <p:nvPr>
            <p:ph idx="1"/>
          </p:nvPr>
        </p:nvSpPr>
        <p:spPr>
          <a:xfrm>
            <a:off x="179512" y="1344215"/>
            <a:ext cx="8784976" cy="4173018"/>
          </a:xfrm>
        </p:spPr>
        <p:txBody>
          <a:bodyPr>
            <a:normAutofit fontScale="77500" lnSpcReduction="20000"/>
          </a:bodyPr>
          <a:lstStyle/>
          <a:p>
            <a:pPr marL="0" indent="0" algn="l">
              <a:buNone/>
            </a:pPr>
            <a:r>
              <a:rPr lang="en-GB" b="1" i="0" dirty="0">
                <a:solidFill>
                  <a:srgbClr val="0B0C0C"/>
                </a:solidFill>
                <a:effectLst/>
                <a:latin typeface="GDS Transport"/>
              </a:rPr>
              <a:t>The road to better coordination of health and social care:</a:t>
            </a:r>
          </a:p>
          <a:p>
            <a:pPr algn="l">
              <a:buFont typeface="Arial" panose="020B0604020202020204" pitchFamily="34" charset="0"/>
              <a:buChar char="•"/>
            </a:pPr>
            <a:r>
              <a:rPr lang="en-GB" b="0" i="0" dirty="0">
                <a:solidFill>
                  <a:srgbClr val="0B0C0C"/>
                </a:solidFill>
                <a:effectLst/>
                <a:latin typeface="GDS Transport"/>
              </a:rPr>
              <a:t>2014: NHS and local government’s national leaders set out a vision of more collaboration in the NHS Five Year Forward View.</a:t>
            </a:r>
          </a:p>
          <a:p>
            <a:pPr algn="l">
              <a:buFont typeface="Arial" panose="020B0604020202020204" pitchFamily="34" charset="0"/>
              <a:buChar char="•"/>
            </a:pPr>
            <a:r>
              <a:rPr lang="en-GB" b="0" i="0" dirty="0">
                <a:solidFill>
                  <a:srgbClr val="0B0C0C"/>
                </a:solidFill>
                <a:effectLst/>
                <a:latin typeface="GDS Transport"/>
              </a:rPr>
              <a:t>2015: ‘Vanguards’ in 50 areas began to develop and test new models of care.</a:t>
            </a:r>
          </a:p>
          <a:p>
            <a:pPr algn="l">
              <a:buFont typeface="Arial" panose="020B0604020202020204" pitchFamily="34" charset="0"/>
              <a:buChar char="•"/>
            </a:pPr>
            <a:r>
              <a:rPr lang="en-GB" b="0" i="0" dirty="0">
                <a:solidFill>
                  <a:srgbClr val="0B0C0C"/>
                </a:solidFill>
                <a:effectLst/>
                <a:latin typeface="GDS Transport"/>
              </a:rPr>
              <a:t>2016: NHS and local councils formed Sustainability and Transformation Partnerships covering all of England, to consider local health and care priorities and to plan services together.</a:t>
            </a:r>
          </a:p>
          <a:p>
            <a:pPr algn="l">
              <a:buFont typeface="Arial" panose="020B0604020202020204" pitchFamily="34" charset="0"/>
              <a:buChar char="•"/>
            </a:pPr>
            <a:r>
              <a:rPr lang="en-GB" b="0" i="0" dirty="0">
                <a:solidFill>
                  <a:srgbClr val="0B0C0C"/>
                </a:solidFill>
                <a:effectLst/>
                <a:latin typeface="GDS Transport"/>
              </a:rPr>
              <a:t>2017: Areas refined initial proposals, drawing on conversations with frontline staff, local residents and others in the community.</a:t>
            </a:r>
            <a:endParaRPr lang="en-GB" dirty="0"/>
          </a:p>
        </p:txBody>
      </p:sp>
      <p:sp>
        <p:nvSpPr>
          <p:cNvPr id="5" name="TextBox 4">
            <a:extLst>
              <a:ext uri="{FF2B5EF4-FFF2-40B4-BE49-F238E27FC236}">
                <a16:creationId xmlns:a16="http://schemas.microsoft.com/office/drawing/2014/main" id="{22AF4174-FBD9-92A4-CB33-4EEC3BC495C1}"/>
              </a:ext>
            </a:extLst>
          </p:cNvPr>
          <p:cNvSpPr txBox="1"/>
          <p:nvPr/>
        </p:nvSpPr>
        <p:spPr>
          <a:xfrm>
            <a:off x="158534" y="4990565"/>
            <a:ext cx="8784976" cy="523220"/>
          </a:xfrm>
          <a:prstGeom prst="rect">
            <a:avLst/>
          </a:prstGeom>
          <a:noFill/>
        </p:spPr>
        <p:txBody>
          <a:bodyPr wrap="square">
            <a:spAutoFit/>
          </a:bodyPr>
          <a:lstStyle/>
          <a:p>
            <a:r>
              <a:rPr lang="en-GB" sz="1400" dirty="0">
                <a:hlinkClick r:id="rId3"/>
              </a:rPr>
              <a:t>Our Plan for Health and Social Care - GOV.UK (www.gov.uk)</a:t>
            </a:r>
            <a:endParaRPr lang="en-GB" sz="1400" dirty="0"/>
          </a:p>
          <a:p>
            <a:r>
              <a:rPr lang="en-GB" sz="1400" dirty="0">
                <a:hlinkClick r:id="rId4"/>
              </a:rPr>
              <a:t>Health and social care integration: joining up care for people, places and populations - GOV.UK (www.gov.uk)</a:t>
            </a:r>
            <a:endParaRPr lang="en-GB" sz="1400" dirty="0"/>
          </a:p>
        </p:txBody>
      </p:sp>
    </p:spTree>
    <p:extLst>
      <p:ext uri="{BB962C8B-B14F-4D97-AF65-F5344CB8AC3E}">
        <p14:creationId xmlns:p14="http://schemas.microsoft.com/office/powerpoint/2010/main" val="59931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6944E3-C11F-8E68-F168-210BB2B0B33D}"/>
              </a:ext>
            </a:extLst>
          </p:cNvPr>
          <p:cNvSpPr>
            <a:spLocks noGrp="1"/>
          </p:cNvSpPr>
          <p:nvPr>
            <p:ph idx="1"/>
          </p:nvPr>
        </p:nvSpPr>
        <p:spPr>
          <a:xfrm>
            <a:off x="323528" y="188640"/>
            <a:ext cx="8640960" cy="5544616"/>
          </a:xfrm>
        </p:spPr>
        <p:txBody>
          <a:bodyPr>
            <a:normAutofit fontScale="70000" lnSpcReduction="20000"/>
          </a:bodyPr>
          <a:lstStyle/>
          <a:p>
            <a:pPr algn="l">
              <a:buFont typeface="Arial" panose="020B0604020202020204" pitchFamily="34" charset="0"/>
              <a:buChar char="•"/>
            </a:pPr>
            <a:r>
              <a:rPr lang="en-GB" sz="3400" b="0" i="0" dirty="0">
                <a:effectLst/>
                <a:latin typeface="Arial" panose="020B0604020202020204" pitchFamily="34" charset="0"/>
                <a:cs typeface="Arial" panose="020B0604020202020204" pitchFamily="34" charset="0"/>
              </a:rPr>
              <a:t>2018: Some partnerships began to take on more responsibility by becoming ‘integrated care systems.’</a:t>
            </a:r>
          </a:p>
          <a:p>
            <a:pPr algn="l">
              <a:buFont typeface="Arial" panose="020B0604020202020204" pitchFamily="34" charset="0"/>
              <a:buChar char="•"/>
            </a:pPr>
            <a:r>
              <a:rPr lang="en-GB" sz="3400" b="0" i="0" dirty="0">
                <a:effectLst/>
                <a:latin typeface="Arial" panose="020B0604020202020204" pitchFamily="34" charset="0"/>
                <a:cs typeface="Arial" panose="020B0604020202020204" pitchFamily="34" charset="0"/>
              </a:rPr>
              <a:t>2019: NHS Long Term Plan confirmed that every area will be served by an integrated care system by 2021, with primary and community services funded to do more.</a:t>
            </a:r>
          </a:p>
          <a:p>
            <a:pPr algn="l">
              <a:buFont typeface="Arial" panose="020B0604020202020204" pitchFamily="34" charset="0"/>
              <a:buChar char="•"/>
            </a:pPr>
            <a:r>
              <a:rPr lang="en-GB" sz="3400" b="0" i="0" dirty="0">
                <a:effectLst/>
                <a:latin typeface="Arial" panose="020B0604020202020204" pitchFamily="34" charset="0"/>
                <a:cs typeface="Arial" panose="020B0604020202020204" pitchFamily="34" charset="0"/>
              </a:rPr>
              <a:t>2020: Building on previous publications for legislative reform, NHS England set out details for how systems will accelerate collaborative ways of working in the future, considering the key components of an effective integrated care system (ICS) and reflecting what a range of local leaders have said about their experiences during the last 2 years, including the immediate and long-term challenges presented by the COVID-19 pandemic.</a:t>
            </a:r>
          </a:p>
          <a:p>
            <a:pPr algn="l">
              <a:buFont typeface="Arial" panose="020B0604020202020204" pitchFamily="34" charset="0"/>
              <a:buChar char="•"/>
            </a:pPr>
            <a:r>
              <a:rPr lang="en-GB" sz="3400" b="0" i="0" dirty="0">
                <a:effectLst/>
                <a:latin typeface="Arial" panose="020B0604020202020204" pitchFamily="34" charset="0"/>
                <a:cs typeface="Arial" panose="020B0604020202020204" pitchFamily="34" charset="0"/>
              </a:rPr>
              <a:t>2021: NHS England response to the ICS consultation document and the government brings forward legislative proposals to support integration.</a:t>
            </a:r>
          </a:p>
          <a:p>
            <a:endParaRPr lang="en-GB" dirty="0"/>
          </a:p>
        </p:txBody>
      </p:sp>
      <p:sp>
        <p:nvSpPr>
          <p:cNvPr id="4" name="TextBox 3">
            <a:extLst>
              <a:ext uri="{FF2B5EF4-FFF2-40B4-BE49-F238E27FC236}">
                <a16:creationId xmlns:a16="http://schemas.microsoft.com/office/drawing/2014/main" id="{C171CCBA-C1D5-7796-5743-059DB961928C}"/>
              </a:ext>
            </a:extLst>
          </p:cNvPr>
          <p:cNvSpPr txBox="1"/>
          <p:nvPr/>
        </p:nvSpPr>
        <p:spPr>
          <a:xfrm>
            <a:off x="323528" y="5229200"/>
            <a:ext cx="8363272" cy="369332"/>
          </a:xfrm>
          <a:prstGeom prst="rect">
            <a:avLst/>
          </a:prstGeom>
          <a:noFill/>
        </p:spPr>
        <p:txBody>
          <a:bodyPr wrap="square">
            <a:spAutoFit/>
          </a:bodyPr>
          <a:lstStyle/>
          <a:p>
            <a:r>
              <a:rPr lang="en-GB" sz="1800" dirty="0">
                <a:hlinkClick r:id="rId3"/>
              </a:rPr>
              <a:t>Our Plan for Health and Social Care - GOV.UK (www.gov.uk)</a:t>
            </a:r>
            <a:endParaRPr lang="en-GB" sz="1800" dirty="0"/>
          </a:p>
        </p:txBody>
      </p:sp>
    </p:spTree>
    <p:extLst>
      <p:ext uri="{BB962C8B-B14F-4D97-AF65-F5344CB8AC3E}">
        <p14:creationId xmlns:p14="http://schemas.microsoft.com/office/powerpoint/2010/main" val="3495961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849B9-C0B9-A603-502B-4754A1B87F53}"/>
              </a:ext>
            </a:extLst>
          </p:cNvPr>
          <p:cNvSpPr>
            <a:spLocks noGrp="1"/>
          </p:cNvSpPr>
          <p:nvPr>
            <p:ph type="title"/>
          </p:nvPr>
        </p:nvSpPr>
        <p:spPr>
          <a:xfrm>
            <a:off x="457200" y="188640"/>
            <a:ext cx="8229600" cy="490066"/>
          </a:xfrm>
        </p:spPr>
        <p:txBody>
          <a:bodyPr>
            <a:noAutofit/>
          </a:bodyPr>
          <a:lstStyle/>
          <a:p>
            <a:r>
              <a:rPr lang="en-GB" sz="2800" b="1" dirty="0"/>
              <a:t>New Reforms for Adult Social Care </a:t>
            </a:r>
          </a:p>
        </p:txBody>
      </p:sp>
      <p:sp>
        <p:nvSpPr>
          <p:cNvPr id="3" name="Content Placeholder 2">
            <a:extLst>
              <a:ext uri="{FF2B5EF4-FFF2-40B4-BE49-F238E27FC236}">
                <a16:creationId xmlns:a16="http://schemas.microsoft.com/office/drawing/2014/main" id="{CD0D1B27-22D0-3402-86F9-808875E30BD2}"/>
              </a:ext>
            </a:extLst>
          </p:cNvPr>
          <p:cNvSpPr>
            <a:spLocks noGrp="1"/>
          </p:cNvSpPr>
          <p:nvPr>
            <p:ph idx="1"/>
          </p:nvPr>
        </p:nvSpPr>
        <p:spPr>
          <a:xfrm>
            <a:off x="251520" y="908720"/>
            <a:ext cx="8676964" cy="4320480"/>
          </a:xfrm>
        </p:spPr>
        <p:txBody>
          <a:bodyPr>
            <a:noAutofit/>
          </a:bodyPr>
          <a:lstStyle/>
          <a:p>
            <a:pPr marL="0" indent="0" algn="l">
              <a:spcBef>
                <a:spcPts val="1500"/>
              </a:spcBef>
              <a:spcAft>
                <a:spcPts val="375"/>
              </a:spcAft>
              <a:buNone/>
            </a:pPr>
            <a:r>
              <a:rPr lang="en-GB" sz="2200" b="0" i="0" dirty="0">
                <a:solidFill>
                  <a:srgbClr val="0B0C0C"/>
                </a:solidFill>
                <a:effectLst/>
                <a:latin typeface="GDS Transport"/>
              </a:rPr>
              <a:t>Government sets out immediate investment and reforms to improve adult social care and support the workforce. </a:t>
            </a:r>
          </a:p>
          <a:p>
            <a:pPr marL="0" indent="0" algn="l">
              <a:spcBef>
                <a:spcPts val="1500"/>
              </a:spcBef>
              <a:spcAft>
                <a:spcPts val="375"/>
              </a:spcAft>
              <a:buNone/>
            </a:pPr>
            <a:r>
              <a:rPr lang="en-GB" sz="2200" b="0" i="0" dirty="0">
                <a:solidFill>
                  <a:srgbClr val="0B0C0C"/>
                </a:solidFill>
                <a:effectLst/>
                <a:latin typeface="GDS Transport"/>
              </a:rPr>
              <a:t>A package of support will deliver the government’s Plan for Change by helping to keep older people out of hospital and living at home independently, for longer.  </a:t>
            </a:r>
          </a:p>
          <a:p>
            <a:pPr marL="0" indent="0" algn="l">
              <a:spcBef>
                <a:spcPts val="1500"/>
              </a:spcBef>
              <a:spcAft>
                <a:spcPts val="375"/>
              </a:spcAft>
              <a:buNone/>
            </a:pPr>
            <a:r>
              <a:rPr lang="en-GB" sz="2200" b="0" i="0" dirty="0">
                <a:solidFill>
                  <a:srgbClr val="0B0C0C"/>
                </a:solidFill>
                <a:effectLst/>
                <a:latin typeface="GDS Transport"/>
              </a:rPr>
              <a:t>Thousands more disabled people are to receive home adaptations as the government aims to improve technology and data sharing between NHS and social care.</a:t>
            </a:r>
          </a:p>
          <a:p>
            <a:pPr marL="0" indent="0" algn="l">
              <a:spcBef>
                <a:spcPts val="1500"/>
              </a:spcBef>
              <a:spcAft>
                <a:spcPts val="375"/>
              </a:spcAft>
              <a:buNone/>
            </a:pPr>
            <a:r>
              <a:rPr lang="en-GB" sz="2200" b="0" i="0" dirty="0">
                <a:solidFill>
                  <a:srgbClr val="0B0C0C"/>
                </a:solidFill>
                <a:effectLst/>
                <a:latin typeface="GDS Transport"/>
              </a:rPr>
              <a:t>Baroness Louise Casey is to chair an independent commission into adult social care.</a:t>
            </a:r>
          </a:p>
          <a:p>
            <a:pPr marL="0" indent="0">
              <a:buNone/>
            </a:pPr>
            <a:r>
              <a:rPr lang="en-GB" sz="1600" dirty="0">
                <a:hlinkClick r:id="rId3"/>
              </a:rPr>
              <a:t>New reforms and independent commission to transform social care - GOV.UK</a:t>
            </a:r>
            <a:r>
              <a:rPr lang="en-GB" sz="1600" dirty="0"/>
              <a:t> (19</a:t>
            </a:r>
            <a:r>
              <a:rPr lang="en-GB" sz="1600" baseline="30000" dirty="0"/>
              <a:t>th</a:t>
            </a:r>
            <a:r>
              <a:rPr lang="en-GB" sz="1600" dirty="0"/>
              <a:t> January 2025)</a:t>
            </a:r>
          </a:p>
        </p:txBody>
      </p:sp>
    </p:spTree>
    <p:extLst>
      <p:ext uri="{BB962C8B-B14F-4D97-AF65-F5344CB8AC3E}">
        <p14:creationId xmlns:p14="http://schemas.microsoft.com/office/powerpoint/2010/main" val="3523061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A584AE90-0404-23B7-0F76-C229B344EC6C}"/>
              </a:ext>
            </a:extLst>
          </p:cNvPr>
          <p:cNvPicPr>
            <a:picLocks noGrp="1" noChangeAspect="1"/>
          </p:cNvPicPr>
          <p:nvPr>
            <p:ph idx="1"/>
          </p:nvPr>
        </p:nvPicPr>
        <p:blipFill rotWithShape="1">
          <a:blip r:embed="rId3"/>
          <a:srcRect l="16619" t="16072" r="17306" b="11129"/>
          <a:stretch/>
        </p:blipFill>
        <p:spPr bwMode="auto">
          <a:xfrm>
            <a:off x="248599" y="188640"/>
            <a:ext cx="8496944" cy="414474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BFCF7742-E6DC-2315-3F6E-88991106357C}"/>
              </a:ext>
            </a:extLst>
          </p:cNvPr>
          <p:cNvSpPr txBox="1"/>
          <p:nvPr/>
        </p:nvSpPr>
        <p:spPr>
          <a:xfrm>
            <a:off x="251520" y="4979716"/>
            <a:ext cx="8640960" cy="646331"/>
          </a:xfrm>
          <a:prstGeom prst="rect">
            <a:avLst/>
          </a:prstGeom>
          <a:noFill/>
        </p:spPr>
        <p:txBody>
          <a:bodyPr wrap="square">
            <a:spAutoFit/>
          </a:bodyPr>
          <a:lstStyle/>
          <a:p>
            <a:r>
              <a:rPr lang="en-GB" sz="1800" dirty="0">
                <a:hlinkClick r:id="rId4"/>
              </a:rPr>
              <a:t>New reforms and independent commission to transform social care - GOV.UK</a:t>
            </a:r>
            <a:r>
              <a:rPr lang="en-GB" sz="1800" dirty="0"/>
              <a:t> (19</a:t>
            </a:r>
            <a:r>
              <a:rPr lang="en-GB" sz="1800" baseline="30000" dirty="0"/>
              <a:t>th</a:t>
            </a:r>
            <a:r>
              <a:rPr lang="en-GB" sz="1800" dirty="0"/>
              <a:t> January 2025)</a:t>
            </a:r>
          </a:p>
        </p:txBody>
      </p:sp>
      <p:sp>
        <p:nvSpPr>
          <p:cNvPr id="3" name="Content Placeholder 2">
            <a:extLst>
              <a:ext uri="{FF2B5EF4-FFF2-40B4-BE49-F238E27FC236}">
                <a16:creationId xmlns:a16="http://schemas.microsoft.com/office/drawing/2014/main" id="{9F694E00-C6C4-1397-D8B6-A30FF4D137EC}"/>
              </a:ext>
            </a:extLst>
          </p:cNvPr>
          <p:cNvSpPr txBox="1">
            <a:spLocks/>
          </p:cNvSpPr>
          <p:nvPr/>
        </p:nvSpPr>
        <p:spPr>
          <a:xfrm>
            <a:off x="189855" y="4333385"/>
            <a:ext cx="8555687" cy="7920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1" dirty="0"/>
              <a:t>The government is planning to ensure there is growth in the UK to rebuild Britain.  </a:t>
            </a:r>
          </a:p>
        </p:txBody>
      </p:sp>
    </p:spTree>
    <p:extLst>
      <p:ext uri="{BB962C8B-B14F-4D97-AF65-F5344CB8AC3E}">
        <p14:creationId xmlns:p14="http://schemas.microsoft.com/office/powerpoint/2010/main" val="4290740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CC1E3-53C2-9E1B-7B19-2C78240C124B}"/>
              </a:ext>
            </a:extLst>
          </p:cNvPr>
          <p:cNvSpPr>
            <a:spLocks noGrp="1"/>
          </p:cNvSpPr>
          <p:nvPr>
            <p:ph type="title"/>
          </p:nvPr>
        </p:nvSpPr>
        <p:spPr>
          <a:xfrm>
            <a:off x="457200" y="274639"/>
            <a:ext cx="8229600" cy="562074"/>
          </a:xfrm>
        </p:spPr>
        <p:txBody>
          <a:bodyPr>
            <a:normAutofit fontScale="90000"/>
          </a:bodyPr>
          <a:lstStyle/>
          <a:p>
            <a:r>
              <a:rPr lang="en-GB" b="1" dirty="0"/>
              <a:t>Health and Social Care Changes</a:t>
            </a:r>
          </a:p>
        </p:txBody>
      </p:sp>
      <p:sp>
        <p:nvSpPr>
          <p:cNvPr id="3" name="Content Placeholder 2">
            <a:extLst>
              <a:ext uri="{FF2B5EF4-FFF2-40B4-BE49-F238E27FC236}">
                <a16:creationId xmlns:a16="http://schemas.microsoft.com/office/drawing/2014/main" id="{327EA0F0-941C-1EBC-15B5-E670E47EB2F1}"/>
              </a:ext>
            </a:extLst>
          </p:cNvPr>
          <p:cNvSpPr>
            <a:spLocks noGrp="1"/>
          </p:cNvSpPr>
          <p:nvPr>
            <p:ph idx="1"/>
          </p:nvPr>
        </p:nvSpPr>
        <p:spPr>
          <a:xfrm>
            <a:off x="251520" y="1124743"/>
            <a:ext cx="8640960" cy="4392489"/>
          </a:xfrm>
        </p:spPr>
        <p:txBody>
          <a:bodyPr>
            <a:normAutofit fontScale="92500" lnSpcReduction="20000"/>
          </a:bodyPr>
          <a:lstStyle/>
          <a:p>
            <a:r>
              <a:rPr lang="en-GB" sz="3200" b="0" i="0" dirty="0">
                <a:solidFill>
                  <a:srgbClr val="0B0C0C"/>
                </a:solidFill>
                <a:effectLst/>
                <a:latin typeface="GDS Transport"/>
              </a:rPr>
              <a:t>Care workers will be better supported to take on further duties to deliver health interventions, such as blood pressure checks, meaning people can receive more routine checks and care at home without needing to travel to healthcare settings.</a:t>
            </a:r>
          </a:p>
          <a:p>
            <a:r>
              <a:rPr lang="en-GB" sz="3200" b="0" i="0" dirty="0">
                <a:solidFill>
                  <a:srgbClr val="0B0C0C"/>
                </a:solidFill>
                <a:effectLst/>
                <a:latin typeface="GDS Transport"/>
              </a:rPr>
              <a:t>The national career structure for care staff will also be expanded, ensuring there are opportunities for career progression and development pathways. Upskilling carers will not only help boost morale and the retention of care workers, but it will also lead to improved outcomes for patients. </a:t>
            </a:r>
            <a:endParaRPr lang="en-GB" sz="3200" dirty="0">
              <a:hlinkClick r:id="rId3"/>
            </a:endParaRPr>
          </a:p>
          <a:p>
            <a:endParaRPr lang="en-GB" dirty="0"/>
          </a:p>
        </p:txBody>
      </p:sp>
    </p:spTree>
    <p:extLst>
      <p:ext uri="{BB962C8B-B14F-4D97-AF65-F5344CB8AC3E}">
        <p14:creationId xmlns:p14="http://schemas.microsoft.com/office/powerpoint/2010/main" val="3144164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7A5F86EC-C18E-4135-9B85-A5330DAD1876}"/>
              </a:ext>
            </a:extLst>
          </p:cNvPr>
          <p:cNvPicPr>
            <a:picLocks noGrp="1" noChangeAspect="1"/>
          </p:cNvPicPr>
          <p:nvPr>
            <p:ph idx="1"/>
          </p:nvPr>
        </p:nvPicPr>
        <p:blipFill rotWithShape="1">
          <a:blip r:embed="rId3"/>
          <a:srcRect l="17416" t="17963" r="17971" b="13729"/>
          <a:stretch/>
        </p:blipFill>
        <p:spPr bwMode="auto">
          <a:xfrm>
            <a:off x="323528" y="404664"/>
            <a:ext cx="8352928" cy="51118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20798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26EEF-19E5-2058-7D80-2D90ED50642F}"/>
              </a:ext>
            </a:extLst>
          </p:cNvPr>
          <p:cNvSpPr>
            <a:spLocks noGrp="1"/>
          </p:cNvSpPr>
          <p:nvPr>
            <p:ph type="title"/>
          </p:nvPr>
        </p:nvSpPr>
        <p:spPr>
          <a:xfrm>
            <a:off x="457200" y="116632"/>
            <a:ext cx="8229600" cy="634082"/>
          </a:xfrm>
        </p:spPr>
        <p:txBody>
          <a:bodyPr>
            <a:normAutofit/>
          </a:bodyPr>
          <a:lstStyle/>
          <a:p>
            <a:r>
              <a:rPr lang="en-GB" sz="3200" b="1" dirty="0"/>
              <a:t>Integrated Care Systems (ICS’s)</a:t>
            </a:r>
            <a:endParaRPr lang="en-GB" sz="3200" dirty="0"/>
          </a:p>
        </p:txBody>
      </p:sp>
      <p:sp>
        <p:nvSpPr>
          <p:cNvPr id="3" name="Content Placeholder 2">
            <a:extLst>
              <a:ext uri="{FF2B5EF4-FFF2-40B4-BE49-F238E27FC236}">
                <a16:creationId xmlns:a16="http://schemas.microsoft.com/office/drawing/2014/main" id="{1FBF7571-DE04-3AFA-3FE4-1B87703628BA}"/>
              </a:ext>
            </a:extLst>
          </p:cNvPr>
          <p:cNvSpPr>
            <a:spLocks noGrp="1"/>
          </p:cNvSpPr>
          <p:nvPr>
            <p:ph idx="1"/>
          </p:nvPr>
        </p:nvSpPr>
        <p:spPr>
          <a:xfrm>
            <a:off x="215516" y="822722"/>
            <a:ext cx="8712968" cy="5414590"/>
          </a:xfrm>
        </p:spPr>
        <p:txBody>
          <a:bodyPr>
            <a:normAutofit fontScale="55000" lnSpcReduction="20000"/>
          </a:bodyPr>
          <a:lstStyle/>
          <a:p>
            <a:r>
              <a:rPr lang="en-GB" sz="3600" dirty="0"/>
              <a:t>Integrated care systems (ICSs) are partnerships that bring together local government, the NHS, social care providers, voluntary, community, faith and social enterprise (VCSFE) organisations and other partners to improve the lives of people who live and work in their area.</a:t>
            </a:r>
          </a:p>
          <a:p>
            <a:r>
              <a:rPr lang="en-GB" sz="3600" dirty="0"/>
              <a:t>They provide the opportunity to break out of organisational siloes, enabling all partners to work together to tackle deeply rooted challenges, drawing together their collective skills, resources and capabilities around their 4 core purposes, to: </a:t>
            </a:r>
          </a:p>
          <a:p>
            <a:pPr marL="0" indent="0">
              <a:buFont typeface="+mj-lt"/>
              <a:buNone/>
            </a:pPr>
            <a:r>
              <a:rPr lang="en-GB" sz="3600" dirty="0"/>
              <a:t> 	</a:t>
            </a:r>
            <a:r>
              <a:rPr lang="en-GB" sz="3600" b="1" dirty="0">
                <a:solidFill>
                  <a:schemeClr val="accent6">
                    <a:lumMod val="75000"/>
                  </a:schemeClr>
                </a:solidFill>
              </a:rPr>
              <a:t>improve outcomes in population health and healthcare</a:t>
            </a:r>
          </a:p>
          <a:p>
            <a:pPr marL="0" indent="0">
              <a:buFont typeface="+mj-lt"/>
              <a:buNone/>
            </a:pPr>
            <a:endParaRPr lang="en-GB" sz="3600" b="1" dirty="0">
              <a:solidFill>
                <a:schemeClr val="accent6">
                  <a:lumMod val="75000"/>
                </a:schemeClr>
              </a:solidFill>
            </a:endParaRPr>
          </a:p>
          <a:p>
            <a:pPr marL="0" indent="0">
              <a:buFont typeface="+mj-lt"/>
              <a:buNone/>
            </a:pPr>
            <a:r>
              <a:rPr lang="en-GB" sz="3600" b="1" dirty="0">
                <a:solidFill>
                  <a:schemeClr val="accent6">
                    <a:lumMod val="75000"/>
                  </a:schemeClr>
                </a:solidFill>
              </a:rPr>
              <a:t>	tackle inequalities in outcomes, experience and access </a:t>
            </a:r>
          </a:p>
          <a:p>
            <a:pPr marL="0" indent="0">
              <a:buFont typeface="+mj-lt"/>
              <a:buNone/>
            </a:pPr>
            <a:endParaRPr lang="en-GB" sz="3600" b="1" dirty="0">
              <a:solidFill>
                <a:schemeClr val="accent6">
                  <a:lumMod val="75000"/>
                </a:schemeClr>
              </a:solidFill>
            </a:endParaRPr>
          </a:p>
          <a:p>
            <a:pPr marL="0" indent="0">
              <a:buFont typeface="+mj-lt"/>
              <a:buNone/>
            </a:pPr>
            <a:r>
              <a:rPr lang="en-GB" sz="3600" b="1" dirty="0">
                <a:solidFill>
                  <a:schemeClr val="accent6">
                    <a:lumMod val="75000"/>
                  </a:schemeClr>
                </a:solidFill>
              </a:rPr>
              <a:t>	enhance productivity and value for money </a:t>
            </a:r>
          </a:p>
          <a:p>
            <a:pPr marL="0" indent="0">
              <a:buFont typeface="+mj-lt"/>
              <a:buNone/>
            </a:pPr>
            <a:endParaRPr lang="en-GB" sz="3600" b="1" dirty="0">
              <a:solidFill>
                <a:schemeClr val="accent6">
                  <a:lumMod val="75000"/>
                </a:schemeClr>
              </a:solidFill>
            </a:endParaRPr>
          </a:p>
          <a:p>
            <a:pPr marL="0" indent="0">
              <a:buFont typeface="+mj-lt"/>
              <a:buNone/>
            </a:pPr>
            <a:r>
              <a:rPr lang="en-GB" sz="3600" b="1" dirty="0">
                <a:solidFill>
                  <a:schemeClr val="accent6">
                    <a:lumMod val="75000"/>
                  </a:schemeClr>
                </a:solidFill>
              </a:rPr>
              <a:t>	support broader social and economic development</a:t>
            </a:r>
          </a:p>
          <a:p>
            <a:pPr marL="0" indent="0">
              <a:buFont typeface="+mj-lt"/>
              <a:buNone/>
            </a:pPr>
            <a:endParaRPr lang="en-GB" sz="2900" b="1" dirty="0">
              <a:hlinkClick r:id="rId3"/>
            </a:endParaRPr>
          </a:p>
          <a:p>
            <a:pPr marL="0" indent="0">
              <a:buFont typeface="+mj-lt"/>
              <a:buNone/>
            </a:pPr>
            <a:r>
              <a:rPr lang="en-GB" sz="2900" b="1" dirty="0">
                <a:hlinkClick r:id="rId3"/>
              </a:rPr>
              <a:t>The Hewitt Review: an independent review of integrated care systems (publishing.service.gov.uk)</a:t>
            </a:r>
            <a:endParaRPr lang="en-GB" sz="2900" b="1" dirty="0">
              <a:solidFill>
                <a:schemeClr val="accent6">
                  <a:lumMod val="75000"/>
                </a:schemeClr>
              </a:solidFill>
            </a:endParaRPr>
          </a:p>
          <a:p>
            <a:pPr marL="0" indent="0">
              <a:buFont typeface="+mj-lt"/>
              <a:buNone/>
            </a:pPr>
            <a:endParaRPr lang="en-GB" sz="3600" b="1" dirty="0">
              <a:solidFill>
                <a:schemeClr val="accent6">
                  <a:lumMod val="75000"/>
                </a:schemeClr>
              </a:solidFill>
            </a:endParaRPr>
          </a:p>
          <a:p>
            <a:pPr marL="228600" indent="-228600">
              <a:buFont typeface="+mj-lt"/>
              <a:buAutoNum type="arabicPeriod"/>
            </a:pPr>
            <a:endParaRPr lang="en-GB" sz="3600" dirty="0"/>
          </a:p>
          <a:p>
            <a:pPr marL="228600" indent="-228600">
              <a:buFont typeface="+mj-lt"/>
              <a:buAutoNum type="arabicPeriod"/>
            </a:pPr>
            <a:endParaRPr lang="en-GB" sz="3600" dirty="0"/>
          </a:p>
          <a:p>
            <a:pPr marL="228600" indent="-228600">
              <a:buFont typeface="+mj-lt"/>
              <a:buAutoNum type="arabicPeriod"/>
            </a:pPr>
            <a:endParaRPr lang="en-GB" sz="3600" dirty="0"/>
          </a:p>
          <a:p>
            <a:endParaRPr lang="en-GB" dirty="0"/>
          </a:p>
        </p:txBody>
      </p:sp>
    </p:spTree>
    <p:extLst>
      <p:ext uri="{BB962C8B-B14F-4D97-AF65-F5344CB8AC3E}">
        <p14:creationId xmlns:p14="http://schemas.microsoft.com/office/powerpoint/2010/main" val="1957555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1000"/>
                                        <p:tgtEl>
                                          <p:spTgt spid="3">
                                            <p:txEl>
                                              <p:pRg st="10" end="10"/>
                                            </p:txEl>
                                          </p:spTgt>
                                        </p:tgtEl>
                                      </p:cBhvr>
                                    </p:animEffect>
                                    <p:anim calcmode="lin" valueType="num">
                                      <p:cBhvr>
                                        <p:cTn id="5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5A59ED-7889-F965-165B-902DA8E45330}"/>
              </a:ext>
            </a:extLst>
          </p:cNvPr>
          <p:cNvSpPr>
            <a:spLocks noGrp="1"/>
          </p:cNvSpPr>
          <p:nvPr>
            <p:ph idx="1"/>
          </p:nvPr>
        </p:nvSpPr>
        <p:spPr>
          <a:xfrm>
            <a:off x="179512" y="188640"/>
            <a:ext cx="8784976" cy="5976664"/>
          </a:xfrm>
        </p:spPr>
        <p:txBody>
          <a:bodyPr>
            <a:normAutofit/>
          </a:bodyPr>
          <a:lstStyle/>
          <a:p>
            <a:r>
              <a:rPr lang="en-GB" sz="2400" dirty="0"/>
              <a:t>Each ICS includes a statutory integrated care partnership (ICP) and integrated care board (ICB). </a:t>
            </a:r>
          </a:p>
          <a:p>
            <a:r>
              <a:rPr lang="en-GB" sz="2400" dirty="0"/>
              <a:t>The ICP is a statutory committee jointly formed between the ICB and the relevant local authorities within the ICS area. </a:t>
            </a:r>
          </a:p>
          <a:p>
            <a:r>
              <a:rPr lang="en-GB" sz="2400" dirty="0"/>
              <a:t>The ICP brings together the broad alliance of partners and is responsible for producing an integrated care strategy on how to meet the health and wellbeing needs of the population in the ICS area. </a:t>
            </a:r>
          </a:p>
          <a:p>
            <a:r>
              <a:rPr lang="en-GB" sz="2400" dirty="0"/>
              <a:t>The ICB is the statutory NHS organisation responsible for bringing NHS and other partners together to plan and deliver integrated health and care services and accountable for the finances and performance of the local NHS as a whole.</a:t>
            </a:r>
          </a:p>
          <a:p>
            <a:endParaRPr lang="en-GB" dirty="0"/>
          </a:p>
        </p:txBody>
      </p:sp>
    </p:spTree>
    <p:extLst>
      <p:ext uri="{BB962C8B-B14F-4D97-AF65-F5344CB8AC3E}">
        <p14:creationId xmlns:p14="http://schemas.microsoft.com/office/powerpoint/2010/main" val="2142927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180DC-EE31-D35B-B03A-55632869EB89}"/>
              </a:ext>
            </a:extLst>
          </p:cNvPr>
          <p:cNvSpPr>
            <a:spLocks noGrp="1"/>
          </p:cNvSpPr>
          <p:nvPr>
            <p:ph type="title"/>
          </p:nvPr>
        </p:nvSpPr>
        <p:spPr>
          <a:xfrm>
            <a:off x="433681" y="404664"/>
            <a:ext cx="8229600" cy="706090"/>
          </a:xfrm>
        </p:spPr>
        <p:txBody>
          <a:bodyPr>
            <a:normAutofit fontScale="90000"/>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The Care Act 2014</a:t>
            </a:r>
            <a:br>
              <a:rPr lang="en-GB" sz="18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1B8B3E1-70A9-1DA0-CBF1-D8870CDD4330}"/>
              </a:ext>
            </a:extLst>
          </p:cNvPr>
          <p:cNvSpPr>
            <a:spLocks noGrp="1"/>
          </p:cNvSpPr>
          <p:nvPr>
            <p:ph idx="1"/>
          </p:nvPr>
        </p:nvSpPr>
        <p:spPr>
          <a:xfrm>
            <a:off x="251521" y="836712"/>
            <a:ext cx="8712968" cy="4896544"/>
          </a:xfrm>
        </p:spPr>
        <p:txBody>
          <a:bodyPr>
            <a:normAutofit lnSpcReduction="10000"/>
          </a:bodyPr>
          <a:lstStyle/>
          <a:p>
            <a:pPr marL="0" indent="0">
              <a:lnSpc>
                <a:spcPct val="107000"/>
              </a:lnSpc>
              <a:spcBef>
                <a:spcPts val="2625"/>
              </a:spcBef>
              <a:spcAft>
                <a:spcPts val="800"/>
              </a:spcAft>
              <a:buNone/>
            </a:pPr>
            <a:r>
              <a:rPr lang="en-GB" sz="2400" b="1"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What role do local authorities play in care and support?</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Bef>
                <a:spcPts val="375"/>
              </a:spcBef>
              <a:spcAft>
                <a:spcPts val="1500"/>
              </a:spcAft>
              <a:buNone/>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Under the Care Act 2014, local authorities (LA’s) have key functions. This is to make sure that people who live in their area:</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R</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eceive services that prevent their care needs from becoming more serious or delay the impact of their needs.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C</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an get the information and advice they need to make good decisions about care and support.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H</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ave a range of provision of high quality, appropriate services to choose from.</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375"/>
              </a:spcAf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The Care Act 2014 helps to improve people’s independence and wellbeing.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375"/>
              </a:spcAf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It is essential that LA’s provide a range of services which should prevent people from developing further care needs or to prevent delay which might deteriorate their condition.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9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900" dirty="0">
                <a:latin typeface="Calibri" panose="020F0502020204030204" pitchFamily="34" charset="0"/>
                <a:ea typeface="DengXian" panose="02010600030101010101" pitchFamily="2" charset="-122"/>
                <a:cs typeface="Times New Roman" panose="02020603050405020304" pitchFamily="18" charset="0"/>
              </a:rPr>
              <a:t> (12 May 2023)</a:t>
            </a:r>
          </a:p>
          <a:p>
            <a:endParaRPr lang="en-GB" dirty="0"/>
          </a:p>
        </p:txBody>
      </p:sp>
    </p:spTree>
    <p:extLst>
      <p:ext uri="{BB962C8B-B14F-4D97-AF65-F5344CB8AC3E}">
        <p14:creationId xmlns:p14="http://schemas.microsoft.com/office/powerpoint/2010/main" val="160958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5F337F-5EB8-81AD-1C2D-D239BDD2EA6C}"/>
              </a:ext>
            </a:extLst>
          </p:cNvPr>
          <p:cNvSpPr>
            <a:spLocks noGrp="1"/>
          </p:cNvSpPr>
          <p:nvPr>
            <p:ph idx="1"/>
          </p:nvPr>
        </p:nvSpPr>
        <p:spPr>
          <a:xfrm>
            <a:off x="179512" y="332656"/>
            <a:ext cx="8784976" cy="5472608"/>
          </a:xfrm>
        </p:spPr>
        <p:txBody>
          <a:bodyPr>
            <a:normAutofit fontScale="92500"/>
          </a:bodyPr>
          <a:lstStyle/>
          <a:p>
            <a:pPr marL="0" indent="0">
              <a:lnSpc>
                <a:spcPct val="107000"/>
              </a:lnSpc>
              <a:spcBef>
                <a:spcPts val="1500"/>
              </a:spcBef>
              <a:spcAft>
                <a:spcPts val="1500"/>
              </a:spcAft>
              <a:buNone/>
            </a:pPr>
            <a:r>
              <a:rPr lang="en-GB" sz="2400" b="1"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Local authorities have to consider various factors:</a:t>
            </a:r>
            <a:endParaRPr lang="en-GB" sz="2400" b="1"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What services, facilities and resources are already available in the area (for example local voluntary and community groups), and how these might help local people.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I</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dentifying people in the local area who might have care and support needs that are not being met.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I</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dentifying carers in the area who might have support needs that are not being met.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375"/>
              </a:spcAf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It is a requirement that LA’s work within the local area and work with their local communities to help provide services which keep people well and independent.  They should work other service providers e.g., the NHS, voluntary, charitable and or the independent sectors.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375"/>
              </a:spcAf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LA’s must help people to access independent financial advice, so that they can get support to plan and prepare for the future costs of care. All information given to people must be in a format that helps them to understand, regardless of their needs.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9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900" dirty="0">
                <a:latin typeface="Calibri" panose="020F0502020204030204" pitchFamily="34" charset="0"/>
                <a:ea typeface="DengXian" panose="02010600030101010101" pitchFamily="2" charset="-122"/>
                <a:cs typeface="Times New Roman" panose="02020603050405020304" pitchFamily="18" charset="0"/>
              </a:rPr>
              <a:t> (12 May 2023)</a:t>
            </a:r>
          </a:p>
        </p:txBody>
      </p:sp>
    </p:spTree>
    <p:extLst>
      <p:ext uri="{BB962C8B-B14F-4D97-AF65-F5344CB8AC3E}">
        <p14:creationId xmlns:p14="http://schemas.microsoft.com/office/powerpoint/2010/main" val="84989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C50F76-D885-722E-97CF-C0FF97A08AA1}"/>
              </a:ext>
            </a:extLst>
          </p:cNvPr>
          <p:cNvSpPr>
            <a:spLocks noGrp="1"/>
          </p:cNvSpPr>
          <p:nvPr>
            <p:ph idx="1"/>
          </p:nvPr>
        </p:nvSpPr>
        <p:spPr>
          <a:xfrm>
            <a:off x="251520" y="476672"/>
            <a:ext cx="8507288" cy="5472608"/>
          </a:xfrm>
        </p:spPr>
        <p:txBody>
          <a:bodyPr>
            <a:normAutofit/>
          </a:bodyPr>
          <a:lstStyle/>
          <a:p>
            <a:pPr marL="0" indent="0">
              <a:lnSpc>
                <a:spcPct val="107000"/>
              </a:lnSpc>
              <a:spcBef>
                <a:spcPts val="1500"/>
              </a:spcBef>
              <a:spcAft>
                <a:spcPts val="1500"/>
              </a:spcAft>
              <a:buNone/>
            </a:pPr>
            <a:r>
              <a:rPr lang="en-GB" sz="2400" b="1"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The Care Act 2014 clearly sets out that they must provide information on:</a:t>
            </a:r>
            <a:endParaRPr lang="en-GB" sz="2400" b="1"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latin typeface="Arial" panose="020B0604020202020204" pitchFamily="34" charset="0"/>
                <a:ea typeface="Times New Roman" panose="02020603050405020304" pitchFamily="18" charset="0"/>
                <a:cs typeface="Times New Roman" panose="02020603050405020304" pitchFamily="18" charset="0"/>
              </a:rPr>
              <a:t>W</a:t>
            </a: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hat types of care and support are available – e.g., specialised dementia care, befriending services, reablement, personal assistance, residential care etc.</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The range of care and support services available to local people, i.e., what local providers offer certain types of services.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What process local people need to use to get care and support that is available.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Where local people can find independent financial advice about care and support and help them to access it.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How people can raise concerns about the safety or wellbeing of someone who has care and support needs.</a:t>
            </a:r>
          </a:p>
          <a:p>
            <a:pPr>
              <a:lnSpc>
                <a:spcPct val="107000"/>
              </a:lnSpc>
              <a:spcAft>
                <a:spcPts val="375"/>
              </a:spcAft>
              <a:buSzPts val="1000"/>
              <a:buFont typeface="Symbol" panose="05050102010706020507" pitchFamily="18" charset="2"/>
              <a:buChar char=""/>
              <a:tabLst>
                <a:tab pos="457200" algn="l"/>
              </a:tabLst>
            </a:pPr>
            <a:r>
              <a:rPr lang="en-GB" sz="18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800" dirty="0">
                <a:latin typeface="Calibri" panose="020F0502020204030204" pitchFamily="34" charset="0"/>
                <a:ea typeface="DengXian" panose="02010600030101010101" pitchFamily="2" charset="-122"/>
                <a:cs typeface="Times New Roman" panose="02020603050405020304" pitchFamily="18" charset="0"/>
              </a:rPr>
              <a:t> (12 May 2023)</a:t>
            </a:r>
          </a:p>
          <a:p>
            <a:pPr marL="342900" lvl="0" indent="-342900">
              <a:lnSpc>
                <a:spcPct val="107000"/>
              </a:lnSpc>
              <a:spcAft>
                <a:spcPts val="375"/>
              </a:spcAft>
              <a:buSzPts val="1000"/>
              <a:buFont typeface="Symbol" panose="05050102010706020507" pitchFamily="18" charset="2"/>
              <a:buChar char=""/>
              <a:tabLst>
                <a:tab pos="457200" algn="l"/>
              </a:tabLs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21018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71562-872E-25BA-10F5-84CED07353E2}"/>
              </a:ext>
            </a:extLst>
          </p:cNvPr>
          <p:cNvSpPr>
            <a:spLocks noGrp="1"/>
          </p:cNvSpPr>
          <p:nvPr>
            <p:ph idx="1"/>
          </p:nvPr>
        </p:nvSpPr>
        <p:spPr>
          <a:xfrm>
            <a:off x="107504" y="188640"/>
            <a:ext cx="8928992" cy="6264696"/>
          </a:xfrm>
        </p:spPr>
        <p:txBody>
          <a:bodyPr>
            <a:normAutofit/>
          </a:bodyPr>
          <a:lstStyle/>
          <a:p>
            <a:pPr marL="0" indent="0">
              <a:lnSpc>
                <a:spcPct val="107000"/>
              </a:lnSpc>
              <a:spcAft>
                <a:spcPts val="375"/>
              </a:spcAft>
              <a:buNone/>
            </a:pPr>
            <a:r>
              <a:rPr lang="en-GB" sz="2400" b="1"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How does the Care Act 2014 improve the range and quality of services available? </a:t>
            </a:r>
            <a:r>
              <a:rPr lang="en-GB" sz="24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375"/>
              </a:spcAft>
            </a:pPr>
            <a:r>
              <a:rPr lang="en-GB" sz="180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LA’s should be developing a market that can deliver a wide range of sustainable high-quality and support services which is accessible to their communities. They must also consider how such services will affect an individual’s and their wellbeing.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spcBef>
                <a:spcPts val="1500"/>
              </a:spcBef>
              <a:spcAft>
                <a:spcPts val="1500"/>
              </a:spcAft>
            </a:pPr>
            <a:r>
              <a:rPr lang="en-GB" sz="1800" dirty="0">
                <a:solidFill>
                  <a:srgbClr val="0B0C0C"/>
                </a:solidFill>
                <a:effectLst/>
                <a:latin typeface="Arial" panose="020B0604020202020204" pitchFamily="34" charset="0"/>
                <a:ea typeface="Times New Roman" panose="02020603050405020304" pitchFamily="18" charset="0"/>
              </a:rPr>
              <a:t>Local authorities should also engage with local providers, to help each other understand what services are likely to be needed in the future, and what new types of support should be developed. To do this, authorities should engage with local people about their needs and aspirations.</a:t>
            </a:r>
          </a:p>
          <a:p>
            <a:pPr>
              <a:spcBef>
                <a:spcPts val="1500"/>
              </a:spcBef>
              <a:spcAft>
                <a:spcPts val="1500"/>
              </a:spcAft>
            </a:pPr>
            <a:r>
              <a:rPr lang="en-GB" sz="1800" dirty="0">
                <a:solidFill>
                  <a:srgbClr val="0B0C0C"/>
                </a:solidFill>
                <a:effectLst/>
                <a:latin typeface="Arial" panose="020B0604020202020204" pitchFamily="34" charset="0"/>
                <a:ea typeface="Times New Roman" panose="02020603050405020304" pitchFamily="18" charset="0"/>
              </a:rPr>
              <a:t>A wider range of high-quality services will give people more control and help them to make more effective and personalised choices over their care. They should therefore get better care that works for them.</a:t>
            </a:r>
          </a:p>
          <a:p>
            <a:r>
              <a:rPr lang="en-GB" sz="1900" u="sng" dirty="0">
                <a:solidFill>
                  <a:srgbClr val="0000FF"/>
                </a:solidFill>
                <a:latin typeface="Calibri" panose="020F0502020204030204" pitchFamily="34" charset="0"/>
                <a:ea typeface="DengXian" panose="02010600030101010101" pitchFamily="2" charset="-122"/>
                <a:cs typeface="Times New Roman" panose="02020603050405020304" pitchFamily="18" charset="0"/>
                <a:hlinkClick r:id="rId3"/>
              </a:rPr>
              <a:t>Care Act factsheets - GOV.UK (www.gov.uk)</a:t>
            </a:r>
            <a:r>
              <a:rPr lang="en-GB" sz="1900" dirty="0">
                <a:latin typeface="Calibri" panose="020F0502020204030204" pitchFamily="34" charset="0"/>
                <a:ea typeface="DengXian" panose="02010600030101010101" pitchFamily="2" charset="-122"/>
                <a:cs typeface="Times New Roman" panose="02020603050405020304" pitchFamily="18" charset="0"/>
              </a:rPr>
              <a:t> (12 May 2023)</a:t>
            </a:r>
          </a:p>
          <a:p>
            <a:endParaRPr lang="en-GB" dirty="0"/>
          </a:p>
        </p:txBody>
      </p:sp>
    </p:spTree>
    <p:extLst>
      <p:ext uri="{BB962C8B-B14F-4D97-AF65-F5344CB8AC3E}">
        <p14:creationId xmlns:p14="http://schemas.microsoft.com/office/powerpoint/2010/main" val="1204323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63C90-6A8F-2910-278C-B6CCB8ED3D49}"/>
              </a:ext>
            </a:extLst>
          </p:cNvPr>
          <p:cNvSpPr>
            <a:spLocks noGrp="1"/>
          </p:cNvSpPr>
          <p:nvPr>
            <p:ph type="title"/>
          </p:nvPr>
        </p:nvSpPr>
        <p:spPr>
          <a:xfrm>
            <a:off x="107504" y="274638"/>
            <a:ext cx="8856984" cy="1143000"/>
          </a:xfrm>
        </p:spPr>
        <p:txBody>
          <a:bodyPr>
            <a:normAutofit/>
          </a:bodyPr>
          <a:lstStyle/>
          <a:p>
            <a:r>
              <a:rPr lang="en-GB" sz="3200" b="1" dirty="0"/>
              <a:t>Watch the video before </a:t>
            </a:r>
            <a:br>
              <a:rPr lang="en-GB" sz="3200" b="1" dirty="0"/>
            </a:br>
            <a:r>
              <a:rPr lang="en-GB" sz="3200" b="1" dirty="0"/>
              <a:t>the group work activity</a:t>
            </a:r>
          </a:p>
        </p:txBody>
      </p:sp>
      <p:pic>
        <p:nvPicPr>
          <p:cNvPr id="4" name="Content Placeholder 3" descr="A screenshot of a computer&#10;&#10;Description automatically generated">
            <a:extLst>
              <a:ext uri="{FF2B5EF4-FFF2-40B4-BE49-F238E27FC236}">
                <a16:creationId xmlns:a16="http://schemas.microsoft.com/office/drawing/2014/main" id="{10CC5F9F-A26B-E50D-C710-3582CF4D79DA}"/>
              </a:ext>
            </a:extLst>
          </p:cNvPr>
          <p:cNvPicPr>
            <a:picLocks noGrp="1" noChangeAspect="1"/>
          </p:cNvPicPr>
          <p:nvPr>
            <p:ph idx="1"/>
          </p:nvPr>
        </p:nvPicPr>
        <p:blipFill rotWithShape="1">
          <a:blip r:embed="rId3"/>
          <a:srcRect l="4920" t="18909" r="35652" b="26965"/>
          <a:stretch/>
        </p:blipFill>
        <p:spPr bwMode="auto">
          <a:xfrm>
            <a:off x="4211960" y="1600200"/>
            <a:ext cx="4608512" cy="348498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DEFBDB76-4A3A-C3CA-A479-05293C6AA76C}"/>
              </a:ext>
            </a:extLst>
          </p:cNvPr>
          <p:cNvSpPr txBox="1"/>
          <p:nvPr/>
        </p:nvSpPr>
        <p:spPr>
          <a:xfrm>
            <a:off x="107504" y="2060848"/>
            <a:ext cx="4032448" cy="2308324"/>
          </a:xfrm>
          <a:prstGeom prst="rect">
            <a:avLst/>
          </a:prstGeom>
          <a:noFill/>
        </p:spPr>
        <p:txBody>
          <a:bodyPr wrap="square">
            <a:spAutoFit/>
          </a:bodyPr>
          <a:lstStyle/>
          <a:p>
            <a:r>
              <a:rPr lang="en-GB" sz="2400" b="1" dirty="0">
                <a:hlinkClick r:id="rId4"/>
              </a:rPr>
              <a:t>An introduction to the Care Act 2014 – YouTube</a:t>
            </a:r>
            <a:endParaRPr lang="en-GB" sz="2400" b="1" dirty="0"/>
          </a:p>
          <a:p>
            <a:endParaRPr lang="en-GB" sz="2400" b="1" dirty="0"/>
          </a:p>
          <a:p>
            <a:r>
              <a:rPr lang="en-GB" sz="2400" b="1" dirty="0"/>
              <a:t>The link is located within the Moodle site for the module. </a:t>
            </a:r>
          </a:p>
        </p:txBody>
      </p:sp>
      <p:sp>
        <p:nvSpPr>
          <p:cNvPr id="5" name="TextBox 4">
            <a:extLst>
              <a:ext uri="{FF2B5EF4-FFF2-40B4-BE49-F238E27FC236}">
                <a16:creationId xmlns:a16="http://schemas.microsoft.com/office/drawing/2014/main" id="{CC79D819-853E-A1F8-37A9-88C23BA86217}"/>
              </a:ext>
            </a:extLst>
          </p:cNvPr>
          <p:cNvSpPr txBox="1"/>
          <p:nvPr/>
        </p:nvSpPr>
        <p:spPr>
          <a:xfrm>
            <a:off x="107504" y="4934634"/>
            <a:ext cx="4572000" cy="400110"/>
          </a:xfrm>
          <a:prstGeom prst="rect">
            <a:avLst/>
          </a:prstGeom>
          <a:noFill/>
        </p:spPr>
        <p:txBody>
          <a:bodyPr wrap="square">
            <a:spAutoFit/>
          </a:bodyPr>
          <a:lstStyle/>
          <a:p>
            <a:r>
              <a:rPr lang="en-GB" sz="2000" b="1"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5"/>
              </a:rPr>
              <a:t>Care Act 2014 (legislation.gov.uk</a:t>
            </a:r>
            <a:r>
              <a:rPr lang="en-GB" sz="18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5"/>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3695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55AE-527B-DB77-C7E1-AE6866CE317F}"/>
              </a:ext>
            </a:extLst>
          </p:cNvPr>
          <p:cNvSpPr>
            <a:spLocks noGrp="1"/>
          </p:cNvSpPr>
          <p:nvPr>
            <p:ph type="title"/>
          </p:nvPr>
        </p:nvSpPr>
        <p:spPr>
          <a:xfrm>
            <a:off x="457200" y="188640"/>
            <a:ext cx="8229600" cy="778098"/>
          </a:xfrm>
        </p:spPr>
        <p:txBody>
          <a:bodyPr/>
          <a:lstStyle/>
          <a:p>
            <a:r>
              <a:rPr lang="en-GB" b="1" dirty="0"/>
              <a:t>The Care Act 2014</a:t>
            </a:r>
          </a:p>
        </p:txBody>
      </p:sp>
      <p:pic>
        <p:nvPicPr>
          <p:cNvPr id="4" name="Content Placeholder 3" descr="A screenshot of a computer&#10;&#10;Description automatically generated">
            <a:extLst>
              <a:ext uri="{FF2B5EF4-FFF2-40B4-BE49-F238E27FC236}">
                <a16:creationId xmlns:a16="http://schemas.microsoft.com/office/drawing/2014/main" id="{C597C9FB-803C-6BD5-460A-DEB550E95A7B}"/>
              </a:ext>
            </a:extLst>
          </p:cNvPr>
          <p:cNvPicPr>
            <a:picLocks noGrp="1" noChangeAspect="1"/>
          </p:cNvPicPr>
          <p:nvPr>
            <p:ph idx="1"/>
          </p:nvPr>
        </p:nvPicPr>
        <p:blipFill rotWithShape="1">
          <a:blip r:embed="rId3"/>
          <a:srcRect l="17948" t="21036" r="32728" b="6637"/>
          <a:stretch/>
        </p:blipFill>
        <p:spPr bwMode="auto">
          <a:xfrm>
            <a:off x="251520" y="1639832"/>
            <a:ext cx="8640960" cy="387673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7AB18649-7833-1A10-1820-51010BBA9834}"/>
              </a:ext>
            </a:extLst>
          </p:cNvPr>
          <p:cNvSpPr txBox="1"/>
          <p:nvPr/>
        </p:nvSpPr>
        <p:spPr>
          <a:xfrm>
            <a:off x="457200" y="996427"/>
            <a:ext cx="8229600" cy="461665"/>
          </a:xfrm>
          <a:prstGeom prst="rect">
            <a:avLst/>
          </a:prstGeom>
          <a:noFill/>
        </p:spPr>
        <p:txBody>
          <a:bodyPr wrap="square">
            <a:spAutoFit/>
          </a:bodyPr>
          <a:lstStyle/>
          <a:p>
            <a:r>
              <a:rPr lang="en-GB" sz="2400" dirty="0"/>
              <a:t>The link is as follows:  </a:t>
            </a:r>
            <a:r>
              <a:rPr lang="en-GB" sz="24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4"/>
              </a:rPr>
              <a:t>Care Act 2014 (legislation.gov.uk)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63657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256B2-C696-FAFA-25AE-12EAF548DAF1}"/>
              </a:ext>
            </a:extLst>
          </p:cNvPr>
          <p:cNvSpPr>
            <a:spLocks noGrp="1"/>
          </p:cNvSpPr>
          <p:nvPr>
            <p:ph type="title"/>
          </p:nvPr>
        </p:nvSpPr>
        <p:spPr>
          <a:xfrm>
            <a:off x="546956" y="534120"/>
            <a:ext cx="8229600" cy="652934"/>
          </a:xfrm>
        </p:spPr>
        <p:txBody>
          <a:bodyPr>
            <a:normAutofit fontScale="90000"/>
          </a:bodyPr>
          <a:lstStyle/>
          <a:p>
            <a:r>
              <a:rPr lang="en-GB" b="1" i="0" dirty="0">
                <a:solidFill>
                  <a:srgbClr val="000000"/>
                </a:solidFill>
                <a:effectLst/>
                <a:latin typeface="Arial" panose="020B0604020202020204" pitchFamily="34" charset="0"/>
              </a:rPr>
              <a:t>Health and Care Act 2022</a:t>
            </a:r>
            <a:br>
              <a:rPr lang="en-GB" b="0"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D743EF5-8E6F-E961-BC5B-4E4C3E3107D3}"/>
              </a:ext>
            </a:extLst>
          </p:cNvPr>
          <p:cNvSpPr>
            <a:spLocks noGrp="1"/>
          </p:cNvSpPr>
          <p:nvPr>
            <p:ph idx="1"/>
          </p:nvPr>
        </p:nvSpPr>
        <p:spPr>
          <a:xfrm>
            <a:off x="179512" y="908720"/>
            <a:ext cx="8964488" cy="5400600"/>
          </a:xfrm>
        </p:spPr>
        <p:txBody>
          <a:bodyPr>
            <a:normAutofit fontScale="47500" lnSpcReduction="20000"/>
          </a:bodyPr>
          <a:lstStyle/>
          <a:p>
            <a:pPr marL="0" indent="0">
              <a:buNone/>
            </a:pPr>
            <a:r>
              <a:rPr lang="en-GB" sz="5100" dirty="0">
                <a:solidFill>
                  <a:srgbClr val="0B0C0C"/>
                </a:solidFill>
                <a:latin typeface="Arial" panose="020B0604020202020204" pitchFamily="34" charset="0"/>
                <a:ea typeface="Times New Roman" panose="02020603050405020304" pitchFamily="18" charset="0"/>
              </a:rPr>
              <a:t>The new Health and Care Act 2022 has been passed but the full provision has not had a direct implementation date.  This new Act has far and wide requirements.  For information there are 5 key areas as follows:</a:t>
            </a:r>
          </a:p>
          <a:p>
            <a:pPr marL="0" indent="0">
              <a:buNone/>
            </a:pPr>
            <a:endParaRPr lang="en-GB" sz="5100" dirty="0">
              <a:solidFill>
                <a:srgbClr val="0B0C0C"/>
              </a:solidFill>
              <a:latin typeface="Arial" panose="020B0604020202020204" pitchFamily="34" charset="0"/>
              <a:ea typeface="Times New Roman" panose="02020603050405020304" pitchFamily="18" charset="0"/>
            </a:endParaRPr>
          </a:p>
          <a:p>
            <a:r>
              <a:rPr lang="en-GB" sz="5100" b="1" i="0" cap="small" dirty="0">
                <a:solidFill>
                  <a:srgbClr val="000000"/>
                </a:solidFill>
                <a:effectLst/>
                <a:latin typeface="arial" panose="020B0604020202020204" pitchFamily="34" charset="0"/>
              </a:rPr>
              <a:t>part 1- </a:t>
            </a:r>
            <a:r>
              <a:rPr lang="en-GB" sz="5100" b="0" i="0" cap="small" dirty="0">
                <a:solidFill>
                  <a:srgbClr val="000000"/>
                </a:solidFill>
                <a:effectLst/>
                <a:latin typeface="arial" panose="020B0604020202020204" pitchFamily="34" charset="0"/>
              </a:rPr>
              <a:t>health service in England: integration, collaboration and other changes</a:t>
            </a:r>
            <a:endParaRPr lang="en-GB" sz="5100" b="0" i="0" dirty="0">
              <a:solidFill>
                <a:srgbClr val="000000"/>
              </a:solidFill>
              <a:effectLst/>
              <a:latin typeface="arial" panose="020B0604020202020204" pitchFamily="34" charset="0"/>
            </a:endParaRPr>
          </a:p>
          <a:p>
            <a:r>
              <a:rPr lang="en-GB" sz="5100" b="1" i="0" cap="small" dirty="0">
                <a:solidFill>
                  <a:srgbClr val="000000"/>
                </a:solidFill>
                <a:effectLst/>
                <a:latin typeface="arial" panose="020B0604020202020204" pitchFamily="34" charset="0"/>
              </a:rPr>
              <a:t>part 2 - </a:t>
            </a:r>
            <a:r>
              <a:rPr lang="en-GB" sz="5100" b="0" i="0" cap="small" dirty="0">
                <a:solidFill>
                  <a:srgbClr val="000000"/>
                </a:solidFill>
                <a:effectLst/>
                <a:latin typeface="arial" panose="020B0604020202020204" pitchFamily="34" charset="0"/>
              </a:rPr>
              <a:t>health and adult social care: information</a:t>
            </a:r>
            <a:endParaRPr lang="en-GB" sz="5100" b="0" i="0" dirty="0">
              <a:solidFill>
                <a:srgbClr val="000000"/>
              </a:solidFill>
              <a:effectLst/>
              <a:latin typeface="arial" panose="020B0604020202020204" pitchFamily="34" charset="0"/>
            </a:endParaRPr>
          </a:p>
          <a:p>
            <a:r>
              <a:rPr lang="en-GB" sz="5100" b="1" i="0" cap="small" dirty="0">
                <a:solidFill>
                  <a:srgbClr val="000000"/>
                </a:solidFill>
                <a:effectLst/>
                <a:latin typeface="arial" panose="020B0604020202020204" pitchFamily="34" charset="0"/>
              </a:rPr>
              <a:t>part 3 - </a:t>
            </a:r>
            <a:r>
              <a:rPr lang="en-GB" sz="5100" b="0" i="0" cap="small" dirty="0">
                <a:solidFill>
                  <a:srgbClr val="000000"/>
                </a:solidFill>
                <a:effectLst/>
                <a:latin typeface="arial" panose="020B0604020202020204" pitchFamily="34" charset="0"/>
              </a:rPr>
              <a:t>secretary of state's powers to transfer or delegate functions</a:t>
            </a:r>
          </a:p>
          <a:p>
            <a:r>
              <a:rPr lang="en-GB" sz="5100" b="1" i="0" cap="small" dirty="0">
                <a:solidFill>
                  <a:srgbClr val="000000"/>
                </a:solidFill>
                <a:effectLst/>
                <a:latin typeface="arial" panose="020B0604020202020204" pitchFamily="34" charset="0"/>
              </a:rPr>
              <a:t>part 4 - </a:t>
            </a:r>
            <a:r>
              <a:rPr lang="en-GB" sz="5100" b="0" i="0" cap="small" dirty="0">
                <a:solidFill>
                  <a:srgbClr val="000000"/>
                </a:solidFill>
                <a:effectLst/>
                <a:latin typeface="arial" panose="020B0604020202020204" pitchFamily="34" charset="0"/>
              </a:rPr>
              <a:t>the health services safety investigations body</a:t>
            </a:r>
            <a:endParaRPr lang="en-GB" sz="5100" b="0" i="0" dirty="0">
              <a:solidFill>
                <a:srgbClr val="000000"/>
              </a:solidFill>
              <a:effectLst/>
              <a:latin typeface="arial" panose="020B0604020202020204" pitchFamily="34" charset="0"/>
            </a:endParaRPr>
          </a:p>
          <a:p>
            <a:r>
              <a:rPr lang="en-GB" sz="5100" b="1" i="0" cap="small" dirty="0">
                <a:solidFill>
                  <a:srgbClr val="000000"/>
                </a:solidFill>
                <a:effectLst/>
                <a:latin typeface="arial" panose="020B0604020202020204" pitchFamily="34" charset="0"/>
              </a:rPr>
              <a:t>part 5 - </a:t>
            </a:r>
            <a:r>
              <a:rPr lang="en-GB" sz="5100" b="0" i="0" cap="small" dirty="0">
                <a:solidFill>
                  <a:srgbClr val="000000"/>
                </a:solidFill>
                <a:effectLst/>
                <a:latin typeface="arial" panose="020B0604020202020204" pitchFamily="34" charset="0"/>
              </a:rPr>
              <a:t>virginity testing and hymenoplasty offences</a:t>
            </a:r>
            <a:endParaRPr lang="en-GB" sz="5100" b="0" i="0" dirty="0">
              <a:solidFill>
                <a:srgbClr val="000000"/>
              </a:solidFill>
              <a:effectLst/>
              <a:latin typeface="arial" panose="020B0604020202020204" pitchFamily="34" charset="0"/>
            </a:endParaRPr>
          </a:p>
          <a:p>
            <a:pPr marL="0" indent="0">
              <a:buNone/>
            </a:pPr>
            <a:endParaRPr lang="en-GB" dirty="0">
              <a:hlinkClick r:id="rId3"/>
            </a:endParaRPr>
          </a:p>
          <a:p>
            <a:pPr marL="0" indent="0">
              <a:buNone/>
            </a:pPr>
            <a:r>
              <a:rPr lang="en-GB" sz="4200" b="1" dirty="0">
                <a:hlinkClick r:id="rId3"/>
              </a:rPr>
              <a:t>Health and Care Act 2022 (legislation.gov.uk)</a:t>
            </a:r>
            <a:endParaRPr lang="en-GB" sz="4200" b="1" dirty="0"/>
          </a:p>
        </p:txBody>
      </p:sp>
    </p:spTree>
    <p:extLst>
      <p:ext uri="{BB962C8B-B14F-4D97-AF65-F5344CB8AC3E}">
        <p14:creationId xmlns:p14="http://schemas.microsoft.com/office/powerpoint/2010/main" val="2567061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5C107-3304-B021-0D7B-2FD1D11EFC36}"/>
              </a:ext>
            </a:extLst>
          </p:cNvPr>
          <p:cNvSpPr>
            <a:spLocks noGrp="1"/>
          </p:cNvSpPr>
          <p:nvPr>
            <p:ph type="title"/>
          </p:nvPr>
        </p:nvSpPr>
        <p:spPr>
          <a:xfrm>
            <a:off x="179512" y="274638"/>
            <a:ext cx="8640960" cy="634082"/>
          </a:xfrm>
        </p:spPr>
        <p:txBody>
          <a:bodyPr>
            <a:normAutofit fontScale="90000"/>
          </a:bodyPr>
          <a:lstStyle/>
          <a:p>
            <a:r>
              <a:rPr lang="en-GB" sz="3600" b="1" dirty="0"/>
              <a:t>NHS and Health &amp; Social Care Services </a:t>
            </a:r>
          </a:p>
        </p:txBody>
      </p:sp>
      <p:sp>
        <p:nvSpPr>
          <p:cNvPr id="3" name="Content Placeholder 2">
            <a:extLst>
              <a:ext uri="{FF2B5EF4-FFF2-40B4-BE49-F238E27FC236}">
                <a16:creationId xmlns:a16="http://schemas.microsoft.com/office/drawing/2014/main" id="{1C0959D1-1BE2-8586-9225-EEBA683DED61}"/>
              </a:ext>
            </a:extLst>
          </p:cNvPr>
          <p:cNvSpPr>
            <a:spLocks noGrp="1"/>
          </p:cNvSpPr>
          <p:nvPr>
            <p:ph idx="1"/>
          </p:nvPr>
        </p:nvSpPr>
        <p:spPr>
          <a:xfrm>
            <a:off x="179512" y="908720"/>
            <a:ext cx="8918648" cy="5040560"/>
          </a:xfrm>
        </p:spPr>
        <p:txBody>
          <a:bodyPr>
            <a:normAutofit fontScale="92500" lnSpcReduction="20000"/>
          </a:bodyPr>
          <a:lstStyle/>
          <a:p>
            <a:pPr algn="l"/>
            <a:r>
              <a:rPr lang="en-GB" b="1" i="0" dirty="0">
                <a:solidFill>
                  <a:srgbClr val="1B3163"/>
                </a:solidFill>
                <a:effectLst/>
                <a:latin typeface="Arial" panose="020B0604020202020204" pitchFamily="34" charset="0"/>
                <a:cs typeface="Arial" panose="020B0604020202020204" pitchFamily="34" charset="0"/>
              </a:rPr>
              <a:t>The A to Z of NHS hospital departments and community health services in the UK.</a:t>
            </a:r>
          </a:p>
          <a:p>
            <a:pPr algn="l"/>
            <a:r>
              <a:rPr lang="en-GB" b="0" i="0" dirty="0">
                <a:effectLst/>
                <a:latin typeface="Arial" panose="020B0604020202020204" pitchFamily="34" charset="0"/>
                <a:cs typeface="Arial" panose="020B0604020202020204" pitchFamily="34" charset="0"/>
              </a:rPr>
              <a:t>These are the main departments you may come across when you visit an NHS hospital in the UK.</a:t>
            </a:r>
          </a:p>
          <a:p>
            <a:pPr algn="l"/>
            <a:r>
              <a:rPr lang="en-GB" b="0" i="0" dirty="0">
                <a:effectLst/>
                <a:latin typeface="Arial" panose="020B0604020202020204" pitchFamily="34" charset="0"/>
                <a:cs typeface="Arial" panose="020B0604020202020204" pitchFamily="34" charset="0"/>
              </a:rPr>
              <a:t>You may like to research one NHS and social care service area for your first assessment. </a:t>
            </a:r>
          </a:p>
          <a:p>
            <a:pPr algn="l"/>
            <a:r>
              <a:rPr lang="en-GB" dirty="0"/>
              <a:t>NHS and community care services Weblinks:</a:t>
            </a:r>
          </a:p>
          <a:p>
            <a:r>
              <a:rPr lang="en-GB" b="1" dirty="0">
                <a:hlinkClick r:id="rId3"/>
              </a:rPr>
              <a:t>Health topics A to Z | CKS | NICE</a:t>
            </a:r>
            <a:endParaRPr lang="en-GB" b="1" i="0" dirty="0">
              <a:effectLst/>
              <a:latin typeface="Arial" panose="020B0604020202020204" pitchFamily="34" charset="0"/>
              <a:cs typeface="Arial" panose="020B0604020202020204" pitchFamily="34" charset="0"/>
            </a:endParaRPr>
          </a:p>
          <a:p>
            <a:r>
              <a:rPr lang="en-GB" b="1" dirty="0">
                <a:hlinkClick r:id="rId4"/>
              </a:rPr>
              <a:t>NHS England » Community health services</a:t>
            </a:r>
            <a:r>
              <a:rPr lang="en-GB" b="1" dirty="0"/>
              <a:t> </a:t>
            </a:r>
          </a:p>
          <a:p>
            <a:r>
              <a:rPr lang="en-GB" b="1" dirty="0">
                <a:hlinkClick r:id="rId5"/>
              </a:rPr>
              <a:t>NHS England » What are community health services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268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94B685-CD8C-3087-C0DC-F24DD368B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98759F-559F-6702-A250-A072CEB40C5F}"/>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8EE30256-B880-7ED7-9899-3BAE177CE21E}"/>
              </a:ext>
            </a:extLst>
          </p:cNvPr>
          <p:cNvSpPr txBox="1">
            <a:spLocks/>
          </p:cNvSpPr>
          <p:nvPr/>
        </p:nvSpPr>
        <p:spPr>
          <a:xfrm>
            <a:off x="457200" y="1840259"/>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marL="0" indent="0">
              <a:lnSpc>
                <a:spcPct val="90000"/>
              </a:lnSpc>
              <a:buNone/>
            </a:pPr>
            <a:endParaRPr lang="en-US" sz="2200" dirty="0"/>
          </a:p>
          <a:p>
            <a:pPr>
              <a:lnSpc>
                <a:spcPct val="90000"/>
              </a:lnSpc>
            </a:pPr>
            <a:r>
              <a:rPr lang="en-US" sz="2200" dirty="0"/>
              <a:t>Week 2: </a:t>
            </a:r>
          </a:p>
          <a:p>
            <a:pPr marL="0" indent="0">
              <a:lnSpc>
                <a:spcPct val="90000"/>
              </a:lnSpc>
              <a:buNone/>
            </a:pPr>
            <a:r>
              <a:rPr lang="en-US" sz="2200" dirty="0"/>
              <a:t>Finding and Using Information Unit 1 Section 2: Stages of Information (includes Evaluating Sources) </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FC08B7E8-951F-DE1F-751E-DF3EFACBC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16551509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1133839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ctr" defTabSz="1377950">
                <a:lnSpc>
                  <a:spcPct val="90000"/>
                </a:lnSpc>
                <a:spcBef>
                  <a:spcPct val="0"/>
                </a:spcBef>
                <a:spcAft>
                  <a:spcPct val="35000"/>
                </a:spcAft>
                <a:buNone/>
              </a:pPr>
              <a:r>
                <a:rPr lang="en-GB" sz="3600" b="1" kern="1200" dirty="0"/>
                <a:t>Session 3 </a:t>
              </a:r>
            </a:p>
            <a:p>
              <a:pPr marL="0" lvl="0" indent="0" algn="ctr" defTabSz="1377950">
                <a:lnSpc>
                  <a:spcPct val="90000"/>
                </a:lnSpc>
                <a:spcBef>
                  <a:spcPct val="0"/>
                </a:spcBef>
                <a:spcAft>
                  <a:spcPct val="35000"/>
                </a:spcAft>
                <a:buNone/>
              </a:pPr>
              <a:r>
                <a:rPr lang="en-GB" sz="3600" b="1" kern="1200" dirty="0"/>
                <a:t>Group Work </a:t>
              </a:r>
              <a:r>
                <a:rPr lang="en-GB" sz="3600" b="1" dirty="0"/>
                <a:t>A</a:t>
              </a:r>
              <a:r>
                <a:rPr lang="en-GB" sz="3600" b="1" kern="1200" dirty="0"/>
                <a:t>ctivities </a:t>
              </a:r>
            </a:p>
          </p:txBody>
        </p:sp>
      </p:grpSp>
      <p:pic>
        <p:nvPicPr>
          <p:cNvPr id="2" name="Picture 1" descr="A group of people sitting at a table&#10;&#10;Description automatically generated with medium confidence">
            <a:extLst>
              <a:ext uri="{FF2B5EF4-FFF2-40B4-BE49-F238E27FC236}">
                <a16:creationId xmlns:a16="http://schemas.microsoft.com/office/drawing/2014/main" id="{279E480C-5AAE-DFEC-4A48-B6CB72D3806E}"/>
              </a:ext>
            </a:extLst>
          </p:cNvPr>
          <p:cNvPicPr>
            <a:picLocks noChangeAspect="1"/>
          </p:cNvPicPr>
          <p:nvPr/>
        </p:nvPicPr>
        <p:blipFill rotWithShape="1">
          <a:blip r:embed="rId3"/>
          <a:srcRect l="36624" t="13273" r="28788" b="40543"/>
          <a:stretch/>
        </p:blipFill>
        <p:spPr bwMode="auto">
          <a:xfrm>
            <a:off x="2987825" y="3068960"/>
            <a:ext cx="3024336" cy="19198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657762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406AB-61C9-63C8-2826-755D438DA9F0}"/>
              </a:ext>
            </a:extLst>
          </p:cNvPr>
          <p:cNvSpPr>
            <a:spLocks noGrp="1"/>
          </p:cNvSpPr>
          <p:nvPr>
            <p:ph type="title"/>
          </p:nvPr>
        </p:nvSpPr>
        <p:spPr>
          <a:xfrm>
            <a:off x="457200" y="0"/>
            <a:ext cx="8229600" cy="706090"/>
          </a:xfrm>
        </p:spPr>
        <p:txBody>
          <a:bodyPr>
            <a:normAutofit/>
          </a:bodyPr>
          <a:lstStyle/>
          <a:p>
            <a:r>
              <a:rPr lang="en-GB" sz="3200" b="1" dirty="0"/>
              <a:t>Activity in Groups</a:t>
            </a:r>
          </a:p>
        </p:txBody>
      </p:sp>
      <p:sp>
        <p:nvSpPr>
          <p:cNvPr id="3" name="Content Placeholder 2">
            <a:extLst>
              <a:ext uri="{FF2B5EF4-FFF2-40B4-BE49-F238E27FC236}">
                <a16:creationId xmlns:a16="http://schemas.microsoft.com/office/drawing/2014/main" id="{5D8AB731-1F3B-220D-096F-FD9C2C683254}"/>
              </a:ext>
            </a:extLst>
          </p:cNvPr>
          <p:cNvSpPr>
            <a:spLocks noGrp="1"/>
          </p:cNvSpPr>
          <p:nvPr>
            <p:ph idx="1"/>
          </p:nvPr>
        </p:nvSpPr>
        <p:spPr>
          <a:xfrm>
            <a:off x="302840" y="908720"/>
            <a:ext cx="8661648" cy="4680520"/>
          </a:xfrm>
        </p:spPr>
        <p:txBody>
          <a:bodyPr>
            <a:normAutofit fontScale="47500" lnSpcReduction="20000"/>
          </a:bodyPr>
          <a:lstStyle/>
          <a:p>
            <a:pPr lvl="0"/>
            <a:r>
              <a:rPr lang="en-GB" sz="3400" dirty="0"/>
              <a:t>Working in small groups you will be given one of the topic areas (below) to investigate and research for 20 minutes.</a:t>
            </a:r>
          </a:p>
          <a:p>
            <a:pPr lvl="0"/>
            <a:r>
              <a:rPr lang="en-GB" sz="3400" dirty="0"/>
              <a:t>Consider what information you need to include in your poster about the service area you have been allocated.</a:t>
            </a:r>
          </a:p>
          <a:p>
            <a:pPr lvl="0"/>
            <a:r>
              <a:rPr lang="en-GB" sz="3400" dirty="0"/>
              <a:t>Look up some key relevant legislation (such as the Care Act 2014 and the Health and Care Act 2022) to consider how you might include this in your assignment.</a:t>
            </a:r>
          </a:p>
          <a:p>
            <a:pPr lvl="0"/>
            <a:r>
              <a:rPr lang="en-GB" sz="3400" dirty="0"/>
              <a:t>During your research, find out what are the main features, functions and challenges within the service.</a:t>
            </a:r>
          </a:p>
          <a:p>
            <a:pPr lvl="0"/>
            <a:r>
              <a:rPr lang="en-GB" sz="3400" dirty="0"/>
              <a:t>Remember to make a note of ALL references that you find (write them down in Harvard format)</a:t>
            </a:r>
          </a:p>
          <a:p>
            <a:pPr lvl="0"/>
            <a:r>
              <a:rPr lang="en-GB" sz="3400" dirty="0"/>
              <a:t>Put your ideas onto a flipchart and present your findings to the whole group</a:t>
            </a:r>
          </a:p>
          <a:p>
            <a:pPr lvl="0"/>
            <a:endParaRPr lang="en-GB" sz="3400" dirty="0"/>
          </a:p>
          <a:p>
            <a:pPr marL="0" lvl="0" indent="0">
              <a:buNone/>
            </a:pPr>
            <a:r>
              <a:rPr lang="en-GB" sz="3400" b="1" dirty="0"/>
              <a:t>Services: </a:t>
            </a:r>
          </a:p>
          <a:p>
            <a:pPr marL="914400" lvl="1" indent="-514350">
              <a:buFont typeface="+mj-lt"/>
              <a:buAutoNum type="arabicPeriod"/>
            </a:pPr>
            <a:r>
              <a:rPr lang="en-GB" sz="3400" dirty="0"/>
              <a:t>Community Mental Health services</a:t>
            </a:r>
          </a:p>
          <a:p>
            <a:pPr marL="914400" lvl="1" indent="-514350">
              <a:buFont typeface="+mj-lt"/>
              <a:buAutoNum type="arabicPeriod"/>
            </a:pPr>
            <a:r>
              <a:rPr lang="en-GB" sz="3400" dirty="0"/>
              <a:t>Domiciliary care services</a:t>
            </a:r>
          </a:p>
          <a:p>
            <a:pPr marL="914400" lvl="1" indent="-514350">
              <a:buFont typeface="+mj-lt"/>
              <a:buAutoNum type="arabicPeriod"/>
            </a:pPr>
            <a:r>
              <a:rPr lang="en-GB" sz="3400" dirty="0"/>
              <a:t>Residential Care Home</a:t>
            </a:r>
          </a:p>
          <a:p>
            <a:pPr marL="914400" lvl="1" indent="-514350">
              <a:buFont typeface="+mj-lt"/>
              <a:buAutoNum type="arabicPeriod"/>
            </a:pPr>
            <a:r>
              <a:rPr lang="en-GB" sz="3400" dirty="0"/>
              <a:t>Community Disability services</a:t>
            </a:r>
          </a:p>
          <a:p>
            <a:pPr marL="0" lvl="0" indent="0">
              <a:buNone/>
            </a:pPr>
            <a:endParaRPr lang="en-GB" sz="3400" dirty="0">
              <a:latin typeface="Arial" panose="020B0604020202020204" pitchFamily="34" charset="0"/>
              <a:cs typeface="Arial" panose="020B0604020202020204" pitchFamily="34" charset="0"/>
            </a:endParaRPr>
          </a:p>
          <a:p>
            <a:pPr lvl="0"/>
            <a:r>
              <a:rPr lang="en-GB" sz="3400" dirty="0">
                <a:latin typeface="Arial" panose="020B0604020202020204" pitchFamily="34" charset="0"/>
                <a:cs typeface="Arial" panose="020B0604020202020204" pitchFamily="34" charset="0"/>
              </a:rPr>
              <a:t>4.  You will be presenting back what your findings are to the whole group.   </a:t>
            </a:r>
          </a:p>
          <a:p>
            <a:endParaRPr lang="en-GB" sz="3400" dirty="0"/>
          </a:p>
          <a:p>
            <a:endParaRPr lang="en-GB" dirty="0"/>
          </a:p>
        </p:txBody>
      </p:sp>
    </p:spTree>
    <p:extLst>
      <p:ext uri="{BB962C8B-B14F-4D97-AF65-F5344CB8AC3E}">
        <p14:creationId xmlns:p14="http://schemas.microsoft.com/office/powerpoint/2010/main" val="2268100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fade">
                                      <p:cBhvr>
                                        <p:cTn id="54" dur="1000"/>
                                        <p:tgtEl>
                                          <p:spTgt spid="3">
                                            <p:txEl>
                                              <p:pRg st="8" end="8"/>
                                            </p:txEl>
                                          </p:spTgt>
                                        </p:tgtEl>
                                      </p:cBhvr>
                                    </p:animEffect>
                                    <p:anim calcmode="lin" valueType="num">
                                      <p:cBhvr>
                                        <p:cTn id="5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Effect transition="in" filter="fade">
                                      <p:cBhvr>
                                        <p:cTn id="59" dur="1000"/>
                                        <p:tgtEl>
                                          <p:spTgt spid="3">
                                            <p:txEl>
                                              <p:pRg st="9" end="9"/>
                                            </p:txEl>
                                          </p:spTgt>
                                        </p:tgtEl>
                                      </p:cBhvr>
                                    </p:animEffect>
                                    <p:anim calcmode="lin" valueType="num">
                                      <p:cBhvr>
                                        <p:cTn id="6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3">
                                            <p:txEl>
                                              <p:pRg st="10" end="10"/>
                                            </p:txEl>
                                          </p:spTgt>
                                        </p:tgtEl>
                                        <p:attrNameLst>
                                          <p:attrName>style.visibility</p:attrName>
                                        </p:attrNameLst>
                                      </p:cBhvr>
                                      <p:to>
                                        <p:strVal val="visible"/>
                                      </p:to>
                                    </p:set>
                                    <p:animEffect transition="in" filter="fade">
                                      <p:cBhvr>
                                        <p:cTn id="64" dur="1000"/>
                                        <p:tgtEl>
                                          <p:spTgt spid="3">
                                            <p:txEl>
                                              <p:pRg st="10" end="10"/>
                                            </p:txEl>
                                          </p:spTgt>
                                        </p:tgtEl>
                                      </p:cBhvr>
                                    </p:animEffect>
                                    <p:anim calcmode="lin" valueType="num">
                                      <p:cBhvr>
                                        <p:cTn id="6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3">
                                            <p:txEl>
                                              <p:pRg st="11" end="11"/>
                                            </p:txEl>
                                          </p:spTgt>
                                        </p:tgtEl>
                                        <p:attrNameLst>
                                          <p:attrName>style.visibility</p:attrName>
                                        </p:attrNameLst>
                                      </p:cBhvr>
                                      <p:to>
                                        <p:strVal val="visible"/>
                                      </p:to>
                                    </p:set>
                                    <p:animEffect transition="in" filter="fade">
                                      <p:cBhvr>
                                        <p:cTn id="69" dur="1000"/>
                                        <p:tgtEl>
                                          <p:spTgt spid="3">
                                            <p:txEl>
                                              <p:pRg st="11" end="11"/>
                                            </p:txEl>
                                          </p:spTgt>
                                        </p:tgtEl>
                                      </p:cBhvr>
                                    </p:animEffect>
                                    <p:anim calcmode="lin" valueType="num">
                                      <p:cBhvr>
                                        <p:cTn id="7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3">
                                            <p:txEl>
                                              <p:pRg st="13" end="13"/>
                                            </p:txEl>
                                          </p:spTgt>
                                        </p:tgtEl>
                                        <p:attrNameLst>
                                          <p:attrName>style.visibility</p:attrName>
                                        </p:attrNameLst>
                                      </p:cBhvr>
                                      <p:to>
                                        <p:strVal val="visible"/>
                                      </p:to>
                                    </p:set>
                                    <p:animEffect transition="in" filter="fade">
                                      <p:cBhvr>
                                        <p:cTn id="76" dur="1000"/>
                                        <p:tgtEl>
                                          <p:spTgt spid="3">
                                            <p:txEl>
                                              <p:pRg st="13" end="13"/>
                                            </p:txEl>
                                          </p:spTgt>
                                        </p:tgtEl>
                                      </p:cBhvr>
                                    </p:animEffect>
                                    <p:anim calcmode="lin" valueType="num">
                                      <p:cBhvr>
                                        <p:cTn id="7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4 </a:t>
              </a:r>
            </a:p>
            <a:p>
              <a:pPr marL="0" lvl="0" indent="0" algn="ctr" defTabSz="1377950">
                <a:lnSpc>
                  <a:spcPct val="90000"/>
                </a:lnSpc>
                <a:spcBef>
                  <a:spcPct val="0"/>
                </a:spcBef>
                <a:spcAft>
                  <a:spcPct val="35000"/>
                </a:spcAft>
                <a:buNone/>
              </a:pPr>
              <a:r>
                <a:rPr lang="en-GB" sz="3200" b="1" kern="1200" dirty="0"/>
                <a:t>Group </a:t>
              </a:r>
              <a:r>
                <a:rPr lang="en-GB" sz="3200" b="1" dirty="0"/>
                <a:t>P</a:t>
              </a:r>
              <a:r>
                <a:rPr lang="en-GB" sz="3200" b="1" kern="1200" dirty="0"/>
                <a:t>resentations</a:t>
              </a:r>
            </a:p>
            <a:p>
              <a:pPr marL="0" lvl="0" indent="0" algn="l" defTabSz="1377950">
                <a:lnSpc>
                  <a:spcPct val="90000"/>
                </a:lnSpc>
                <a:spcBef>
                  <a:spcPct val="0"/>
                </a:spcBef>
                <a:spcAft>
                  <a:spcPct val="35000"/>
                </a:spcAft>
                <a:buNone/>
              </a:pPr>
              <a:endParaRPr lang="en-GB" sz="3100" b="1" dirty="0"/>
            </a:p>
          </p:txBody>
        </p:sp>
      </p:grpSp>
    </p:spTree>
    <p:extLst>
      <p:ext uri="{BB962C8B-B14F-4D97-AF65-F5344CB8AC3E}">
        <p14:creationId xmlns:p14="http://schemas.microsoft.com/office/powerpoint/2010/main" val="33172881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5</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2">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4053954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4788024" y="908720"/>
            <a:ext cx="3960440" cy="3816424"/>
          </a:xfrm>
          <a:prstGeom prst="rect">
            <a:avLst/>
          </a:prstGeom>
          <a:ln>
            <a:noFill/>
          </a:ln>
          <a:extLst>
            <a:ext uri="{53640926-AAD7-44D8-BBD7-CCE9431645EC}">
              <a14:shadowObscured xmlns:a14="http://schemas.microsoft.com/office/drawing/2010/main"/>
            </a:ext>
          </a:extLst>
        </p:spPr>
      </p:pic>
      <p:pic>
        <p:nvPicPr>
          <p:cNvPr id="2" name="Picture 1" descr="Text&#10;&#10;Description automatically generated">
            <a:extLst>
              <a:ext uri="{FF2B5EF4-FFF2-40B4-BE49-F238E27FC236}">
                <a16:creationId xmlns:a16="http://schemas.microsoft.com/office/drawing/2014/main" id="{6FE80645-830E-E435-59A5-2F7718C98072}"/>
              </a:ext>
            </a:extLst>
          </p:cNvPr>
          <p:cNvPicPr>
            <a:picLocks noChangeAspect="1"/>
          </p:cNvPicPr>
          <p:nvPr/>
        </p:nvPicPr>
        <p:blipFill rotWithShape="1">
          <a:blip r:embed="rId4"/>
          <a:srcRect l="14631" t="22883" r="38985" b="36067"/>
          <a:stretch/>
        </p:blipFill>
        <p:spPr bwMode="auto">
          <a:xfrm>
            <a:off x="395536" y="908720"/>
            <a:ext cx="4176464" cy="40324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620965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706090"/>
          </a:xfrm>
        </p:spPr>
        <p:txBody>
          <a:bodyPr>
            <a:normAutofit fontScale="90000"/>
          </a:bodyPr>
          <a:lstStyle/>
          <a:p>
            <a:r>
              <a:rPr lang="en-GB"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836712"/>
            <a:ext cx="8784976" cy="5328592"/>
          </a:xfrm>
        </p:spPr>
        <p:txBody>
          <a:bodyPr>
            <a:normAutofit fontScale="47500" lnSpcReduction="20000"/>
          </a:bodyPr>
          <a:lstStyle/>
          <a:p>
            <a:r>
              <a:rPr lang="en-GB" sz="29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Care Act 2014 (legislation.gov.uk)</a:t>
            </a:r>
            <a:r>
              <a:rPr lang="en-GB" sz="2900"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(Access 7</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a:t>
            </a:r>
            <a:endParaRPr lang="en-GB" sz="2900" dirty="0">
              <a:effectLst/>
              <a:latin typeface="Arial" panose="020B0604020202020204" pitchFamily="34" charset="0"/>
              <a:ea typeface="Calibri" panose="020F0502020204030204" pitchFamily="34" charset="0"/>
              <a:cs typeface="Arial" panose="020B0604020202020204" pitchFamily="34" charset="0"/>
            </a:endParaRPr>
          </a:p>
          <a:p>
            <a:r>
              <a:rPr lang="en-GB" sz="2900" dirty="0">
                <a:effectLst/>
                <a:latin typeface="Arial" panose="020B0604020202020204" pitchFamily="34" charset="0"/>
                <a:ea typeface="Times New Roman" panose="02020603050405020304" pitchFamily="18" charset="0"/>
                <a:cs typeface="Arial" panose="020B0604020202020204" pitchFamily="34" charset="0"/>
              </a:rPr>
              <a:t>Chambers, D. , Cantrell, A. and Booth, A. (2021</a:t>
            </a:r>
            <a:r>
              <a:rPr lang="en-GB" sz="2900" b="1" dirty="0">
                <a:effectLst/>
                <a:latin typeface="Arial" panose="020B0604020202020204" pitchFamily="34" charset="0"/>
                <a:ea typeface="Times New Roman" panose="02020603050405020304" pitchFamily="18" charset="0"/>
                <a:cs typeface="Arial" panose="020B0604020202020204" pitchFamily="34" charset="0"/>
              </a:rPr>
              <a:t>) Rapid evidence review : challenges to implementing digital and data-driven technologies in health and social care. Report</a:t>
            </a:r>
            <a:r>
              <a:rPr lang="en-GB" sz="2900" dirty="0">
                <a:effectLst/>
                <a:latin typeface="Arial" panose="020B0604020202020204" pitchFamily="34" charset="0"/>
                <a:ea typeface="Times New Roman" panose="02020603050405020304" pitchFamily="18" charset="0"/>
                <a:cs typeface="Arial" panose="020B0604020202020204" pitchFamily="34" charset="0"/>
              </a:rPr>
              <a:t>. The University of Sheffield , Sheffield.</a:t>
            </a:r>
          </a:p>
          <a:p>
            <a:r>
              <a:rPr lang="en-US" sz="2900" dirty="0">
                <a:effectLst/>
                <a:latin typeface="Arial" panose="020B0604020202020204" pitchFamily="34" charset="0"/>
                <a:ea typeface="Calibri" panose="020F0502020204030204" pitchFamily="34" charset="0"/>
                <a:cs typeface="Arial" panose="020B0604020202020204" pitchFamily="34" charset="0"/>
              </a:rPr>
              <a:t>Glasby, J. (2017) </a:t>
            </a:r>
            <a:r>
              <a:rPr lang="en-US" sz="2900" b="1" dirty="0">
                <a:effectLst/>
                <a:latin typeface="Arial" panose="020B0604020202020204" pitchFamily="34" charset="0"/>
                <a:ea typeface="Calibri" panose="020F0502020204030204" pitchFamily="34" charset="0"/>
                <a:cs typeface="Arial" panose="020B0604020202020204" pitchFamily="34" charset="0"/>
              </a:rPr>
              <a:t>Understanding health and social care (3</a:t>
            </a:r>
            <a:r>
              <a:rPr lang="en-US" sz="2900" b="1" baseline="30000" dirty="0">
                <a:effectLst/>
                <a:latin typeface="Arial" panose="020B0604020202020204" pitchFamily="34" charset="0"/>
                <a:ea typeface="Calibri" panose="020F0502020204030204" pitchFamily="34" charset="0"/>
                <a:cs typeface="Arial" panose="020B0604020202020204" pitchFamily="34" charset="0"/>
              </a:rPr>
              <a:t>rd</a:t>
            </a:r>
            <a:r>
              <a:rPr lang="en-US" sz="2900" b="1" dirty="0">
                <a:effectLst/>
                <a:latin typeface="Arial" panose="020B0604020202020204" pitchFamily="34" charset="0"/>
                <a:ea typeface="Calibri" panose="020F0502020204030204" pitchFamily="34" charset="0"/>
                <a:cs typeface="Arial" panose="020B0604020202020204" pitchFamily="34" charset="0"/>
              </a:rPr>
              <a:t> edition) </a:t>
            </a:r>
            <a:r>
              <a:rPr lang="en-US" sz="2900" dirty="0">
                <a:effectLst/>
                <a:latin typeface="Arial" panose="020B0604020202020204" pitchFamily="34" charset="0"/>
                <a:ea typeface="Calibri" panose="020F0502020204030204" pitchFamily="34" charset="0"/>
                <a:cs typeface="Arial" panose="020B0604020202020204" pitchFamily="34" charset="0"/>
              </a:rPr>
              <a:t>Bristol: The Policy Press.</a:t>
            </a:r>
            <a:endParaRPr lang="en-GB" sz="2900" dirty="0">
              <a:latin typeface="Arial" panose="020B0604020202020204" pitchFamily="34" charset="0"/>
              <a:ea typeface="Times New Roman" panose="02020603050405020304" pitchFamily="18" charset="0"/>
              <a:cs typeface="Arial" panose="020B0604020202020204" pitchFamily="34" charset="0"/>
            </a:endParaRPr>
          </a:p>
          <a:p>
            <a:r>
              <a:rPr lang="en-GB" sz="29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2900" b="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a:t>
            </a:r>
            <a:r>
              <a:rPr lang="en-GB" sz="2900" dirty="0">
                <a:effectLst/>
                <a:latin typeface="Arial" panose="020B0604020202020204" pitchFamily="34" charset="0"/>
                <a:ea typeface="Times New Roman" panose="02020603050405020304" pitchFamily="18" charset="0"/>
                <a:cs typeface="Arial" panose="020B0604020202020204" pitchFamily="34" charset="0"/>
              </a:rPr>
              <a:t> Bristol:  The Policy Press.</a:t>
            </a:r>
          </a:p>
          <a:p>
            <a:r>
              <a:rPr lang="en-GB" sz="2900" dirty="0">
                <a:latin typeface="Arial" panose="020B0604020202020204" pitchFamily="34" charset="0"/>
                <a:cs typeface="Arial" panose="020B0604020202020204" pitchFamily="34" charset="0"/>
                <a:hlinkClick r:id="rId4"/>
              </a:rPr>
              <a:t>Health and Care Act 2022 (legislation.gov.uk)</a:t>
            </a:r>
            <a:r>
              <a:rPr lang="en-GB" sz="2900" dirty="0">
                <a:latin typeface="Arial" panose="020B0604020202020204" pitchFamily="34" charset="0"/>
                <a:cs typeface="Arial" panose="020B0604020202020204" pitchFamily="34" charset="0"/>
              </a:rPr>
              <a:t> (Access 11</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May 2023)</a:t>
            </a: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r>
              <a:rPr lang="en-GB" sz="2900" b="1" dirty="0">
                <a:solidFill>
                  <a:schemeClr val="accent1">
                    <a:lumMod val="7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Healthcare UK - GOV.UK (www.gov.uk)</a:t>
            </a:r>
            <a:r>
              <a:rPr lang="en-GB" sz="2900" b="1" dirty="0">
                <a:solidFill>
                  <a:schemeClr val="accent1">
                    <a:lumMod val="75000"/>
                  </a:schemeClr>
                </a:solidFill>
                <a:latin typeface="Arial" panose="020B0604020202020204" pitchFamily="34" charset="0"/>
                <a:cs typeface="Arial" panose="020B0604020202020204" pitchFamily="34" charset="0"/>
              </a:rPr>
              <a:t> </a:t>
            </a:r>
            <a:r>
              <a:rPr lang="en-GB" sz="2900" dirty="0">
                <a:latin typeface="Arial" panose="020B0604020202020204" pitchFamily="34" charset="0"/>
                <a:cs typeface="Arial" panose="020B0604020202020204" pitchFamily="34" charset="0"/>
              </a:rPr>
              <a:t>(Access 7</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a:t>
            </a:r>
          </a:p>
          <a:p>
            <a:r>
              <a:rPr lang="en-GB" sz="2900" dirty="0" err="1">
                <a:effectLst/>
                <a:latin typeface="Arial" panose="020B0604020202020204" pitchFamily="34" charset="0"/>
                <a:ea typeface="Times New Roman" panose="02020603050405020304" pitchFamily="18" charset="0"/>
                <a:cs typeface="Arial" panose="020B0604020202020204" pitchFamily="34" charset="0"/>
              </a:rPr>
              <a:t>Haugan</a:t>
            </a:r>
            <a:r>
              <a:rPr lang="en-GB" sz="2900" dirty="0">
                <a:effectLst/>
                <a:latin typeface="Arial" panose="020B0604020202020204" pitchFamily="34" charset="0"/>
                <a:ea typeface="Times New Roman" panose="02020603050405020304" pitchFamily="18" charset="0"/>
                <a:cs typeface="Arial" panose="020B0604020202020204" pitchFamily="34" charset="0"/>
              </a:rPr>
              <a:t>, G. &amp; Eriksson, M. (2021) </a:t>
            </a:r>
            <a:r>
              <a:rPr lang="en-GB" sz="2900" b="1" dirty="0">
                <a:effectLst/>
                <a:latin typeface="Arial" panose="020B0604020202020204" pitchFamily="34" charset="0"/>
                <a:ea typeface="Times New Roman" panose="02020603050405020304" pitchFamily="18" charset="0"/>
                <a:cs typeface="Arial" panose="020B0604020202020204" pitchFamily="34" charset="0"/>
              </a:rPr>
              <a:t>Health Promotion in Health Care – Vital Theories and Research</a:t>
            </a:r>
            <a:r>
              <a:rPr lang="en-GB" sz="2900" dirty="0">
                <a:effectLst/>
                <a:latin typeface="Arial" panose="020B0604020202020204" pitchFamily="34" charset="0"/>
                <a:ea typeface="Times New Roman" panose="02020603050405020304" pitchFamily="18" charset="0"/>
                <a:cs typeface="Arial" panose="020B0604020202020204" pitchFamily="34" charset="0"/>
              </a:rPr>
              <a:t>.  Switzerland: Springer. </a:t>
            </a:r>
          </a:p>
          <a:p>
            <a:r>
              <a:rPr lang="en-GB" sz="2900" dirty="0">
                <a:latin typeface="Arial" panose="020B0604020202020204" pitchFamily="34" charset="0"/>
                <a:cs typeface="Arial" panose="020B0604020202020204" pitchFamily="34" charset="0"/>
                <a:hlinkClick r:id="rId6"/>
              </a:rPr>
              <a:t>Law resources and services – SCIE</a:t>
            </a:r>
            <a:r>
              <a:rPr lang="en-GB" sz="2900" dirty="0">
                <a:latin typeface="Arial" panose="020B0604020202020204" pitchFamily="34" charset="0"/>
                <a:cs typeface="Arial" panose="020B0604020202020204" pitchFamily="34" charset="0"/>
              </a:rPr>
              <a:t> (Accessed 14</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a:t>
            </a:r>
          </a:p>
          <a:p>
            <a:r>
              <a:rPr lang="en-GB" sz="2900" dirty="0">
                <a:latin typeface="Arial" panose="020B0604020202020204" pitchFamily="34" charset="0"/>
                <a:cs typeface="Arial" panose="020B0604020202020204" pitchFamily="34" charset="0"/>
                <a:hlinkClick r:id="rId7"/>
              </a:rPr>
              <a:t>Legislation in health and social care – DSDWEB: FREE STUDY GUIDES FOR CARE QUALIFICATIONS</a:t>
            </a:r>
            <a:r>
              <a:rPr lang="en-GB" sz="2900" dirty="0">
                <a:latin typeface="Arial" panose="020B0604020202020204" pitchFamily="34" charset="0"/>
                <a:cs typeface="Arial" panose="020B0604020202020204" pitchFamily="34" charset="0"/>
              </a:rPr>
              <a:t>(Access 21</a:t>
            </a:r>
            <a:r>
              <a:rPr lang="en-GB" sz="2900" baseline="30000" dirty="0">
                <a:latin typeface="Arial" panose="020B0604020202020204" pitchFamily="34" charset="0"/>
                <a:cs typeface="Arial" panose="020B0604020202020204" pitchFamily="34" charset="0"/>
              </a:rPr>
              <a:t>st</a:t>
            </a:r>
            <a:r>
              <a:rPr lang="en-GB" sz="2900" dirty="0">
                <a:latin typeface="Arial" panose="020B0604020202020204" pitchFamily="34" charset="0"/>
                <a:cs typeface="Arial" panose="020B0604020202020204" pitchFamily="34" charset="0"/>
              </a:rPr>
              <a:t> August 2022). </a:t>
            </a:r>
          </a:p>
          <a:p>
            <a:r>
              <a:rPr lang="en-GB" sz="2900" dirty="0">
                <a:latin typeface="Arial" panose="020B0604020202020204" pitchFamily="34" charset="0"/>
                <a:cs typeface="Arial" panose="020B0604020202020204" pitchFamily="34" charset="0"/>
              </a:rPr>
              <a:t>Maclean, S. (2015) </a:t>
            </a:r>
            <a:r>
              <a:rPr lang="en-GB" sz="2900" b="1" dirty="0">
                <a:latin typeface="Arial" panose="020B0604020202020204" pitchFamily="34" charset="0"/>
                <a:cs typeface="Arial" panose="020B0604020202020204" pitchFamily="34" charset="0"/>
              </a:rPr>
              <a:t>Social Work Theory Cards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Kirwin</a:t>
            </a:r>
            <a:r>
              <a:rPr lang="en-GB" sz="2900" dirty="0">
                <a:latin typeface="Arial" panose="020B0604020202020204" pitchFamily="34" charset="0"/>
                <a:cs typeface="Arial" panose="020B0604020202020204" pitchFamily="34" charset="0"/>
              </a:rPr>
              <a:t> Maclean Associates LTD: Lichfield.</a:t>
            </a:r>
          </a:p>
          <a:p>
            <a:r>
              <a:rPr lang="en-GB" sz="2900" dirty="0">
                <a:latin typeface="Arial" panose="020B0604020202020204" pitchFamily="34" charset="0"/>
                <a:cs typeface="Arial" panose="020B0604020202020204" pitchFamily="34" charset="0"/>
                <a:hlinkClick r:id="rId8"/>
              </a:rPr>
              <a:t>(572) Medical and Social Models of Disability – YouTube</a:t>
            </a:r>
            <a:r>
              <a:rPr lang="en-GB" sz="2900" dirty="0">
                <a:latin typeface="Arial" panose="020B0604020202020204" pitchFamily="34" charset="0"/>
                <a:cs typeface="Arial" panose="020B0604020202020204" pitchFamily="34" charset="0"/>
              </a:rPr>
              <a:t> (7</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a:t>
            </a:r>
          </a:p>
          <a:p>
            <a:r>
              <a:rPr lang="en-GB" sz="3200" dirty="0">
                <a:hlinkClick r:id="rId9"/>
              </a:rPr>
              <a:t>New reforms and independent commission to transform social care - GOV.UK</a:t>
            </a:r>
            <a:r>
              <a:rPr lang="en-GB" sz="3200" dirty="0"/>
              <a:t> (19</a:t>
            </a:r>
            <a:r>
              <a:rPr lang="en-GB" sz="3200" baseline="30000" dirty="0"/>
              <a:t>th</a:t>
            </a:r>
            <a:r>
              <a:rPr lang="en-GB" sz="3200" dirty="0"/>
              <a:t> January 2025)</a:t>
            </a:r>
            <a:endParaRPr lang="en-GB" sz="2900" dirty="0">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hlinkClick r:id="rId10"/>
              </a:rPr>
              <a:t>Our Plan for Health and Social Care - GOV.UK (www.gov.uk)</a:t>
            </a:r>
            <a:r>
              <a:rPr lang="en-GB" sz="2900" dirty="0">
                <a:latin typeface="Arial" panose="020B0604020202020204" pitchFamily="34" charset="0"/>
                <a:cs typeface="Arial" panose="020B0604020202020204" pitchFamily="34" charset="0"/>
              </a:rPr>
              <a:t> (14</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August 2022) </a:t>
            </a:r>
          </a:p>
          <a:p>
            <a:r>
              <a:rPr lang="en-GB" sz="2900" dirty="0">
                <a:solidFill>
                  <a:srgbClr val="0000FF"/>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What is the Difference between Healthcare and Social care? - </a:t>
            </a:r>
            <a:r>
              <a:rPr lang="en-GB" sz="2900" dirty="0" err="1">
                <a:solidFill>
                  <a:srgbClr val="0000FF"/>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St.Patrick's</a:t>
            </a:r>
            <a:r>
              <a:rPr lang="en-GB" sz="29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 (st-patricks.ac.uk)</a:t>
            </a:r>
            <a:r>
              <a:rPr lang="en-GB" sz="2900" dirty="0">
                <a:latin typeface="Arial" panose="020B0604020202020204" pitchFamily="34" charset="0"/>
                <a:cs typeface="Arial" panose="020B0604020202020204" pitchFamily="34" charset="0"/>
              </a:rPr>
              <a:t> (Accessed 21</a:t>
            </a:r>
            <a:r>
              <a:rPr lang="en-GB" sz="2900" baseline="30000" dirty="0">
                <a:latin typeface="Arial" panose="020B0604020202020204" pitchFamily="34" charset="0"/>
                <a:cs typeface="Arial" panose="020B0604020202020204" pitchFamily="34" charset="0"/>
              </a:rPr>
              <a:t>st</a:t>
            </a:r>
            <a:r>
              <a:rPr lang="en-GB" sz="2900" dirty="0">
                <a:latin typeface="Arial" panose="020B0604020202020204" pitchFamily="34" charset="0"/>
                <a:cs typeface="Arial" panose="020B0604020202020204" pitchFamily="34" charset="0"/>
              </a:rPr>
              <a:t> August 2022). </a:t>
            </a:r>
          </a:p>
          <a:p>
            <a:r>
              <a:rPr lang="en-GB" sz="2900" dirty="0">
                <a:latin typeface="Arial" panose="020B0604020202020204" pitchFamily="34" charset="0"/>
                <a:cs typeface="Arial" panose="020B0604020202020204" pitchFamily="34" charset="0"/>
                <a:hlinkClick r:id="rId12"/>
              </a:rPr>
              <a:t>World Health Organization(WHO) Definition Of Health - Public Health</a:t>
            </a:r>
            <a:r>
              <a:rPr lang="en-GB" sz="2900" dirty="0">
                <a:latin typeface="Arial" panose="020B0604020202020204" pitchFamily="34" charset="0"/>
                <a:cs typeface="Arial" panose="020B0604020202020204" pitchFamily="34" charset="0"/>
              </a:rPr>
              <a:t> (Access 7</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January 2023)</a:t>
            </a:r>
          </a:p>
          <a:p>
            <a:endParaRPr lang="en-GB" sz="2900" dirty="0">
              <a:latin typeface="Arial" panose="020B0604020202020204" pitchFamily="34" charset="0"/>
              <a:cs typeface="Arial" panose="020B0604020202020204" pitchFamily="34" charset="0"/>
            </a:endParaRPr>
          </a:p>
          <a:p>
            <a:endParaRPr lang="en-GB" sz="2400" dirty="0">
              <a:hlinkClick r:id="rId13"/>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63080</TotalTime>
  <Words>4252</Words>
  <Application>Microsoft Macintosh PowerPoint</Application>
  <PresentationFormat>On-screen Show (4:3)</PresentationFormat>
  <Paragraphs>360</Paragraphs>
  <Slides>45</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Amasis MT Pro Black</vt:lpstr>
      <vt:lpstr>Arial</vt:lpstr>
      <vt:lpstr>Arial</vt:lpstr>
      <vt:lpstr>Calibri</vt:lpstr>
      <vt:lpstr>GDS Transport</vt:lpstr>
      <vt:lpstr>Myriad Pro</vt:lpstr>
      <vt:lpstr>Symbol</vt:lpstr>
      <vt:lpstr>Times New Roman</vt:lpstr>
      <vt:lpstr>20140311PresentationUWTSDTemplate</vt:lpstr>
      <vt:lpstr> Module LCHS4003  Introduction to  Health and Social Care  WEEK 2  Module Leader Dr Helen Parsons: h.parsons@uwtsd.ac.uk Lecturer: [please insert here]   </vt:lpstr>
      <vt:lpstr>Record the Session</vt:lpstr>
      <vt:lpstr>Ice Breaker</vt:lpstr>
      <vt:lpstr>The Teaching Session Process</vt:lpstr>
      <vt:lpstr>Today we will…</vt:lpstr>
      <vt:lpstr>Aims and Objectives of the session</vt:lpstr>
      <vt:lpstr>Moodle Site Familiarity </vt:lpstr>
      <vt:lpstr>Session 1 Workshop 1 Portfolio Contents</vt:lpstr>
      <vt:lpstr>PowerPoint Presentation</vt:lpstr>
      <vt:lpstr>Submitting Assignments Correctly</vt:lpstr>
      <vt:lpstr>PowerPoint Presentation</vt:lpstr>
      <vt:lpstr>Parts of the UK where health and social care are located </vt:lpstr>
      <vt:lpstr>What is health care? </vt:lpstr>
      <vt:lpstr>PowerPoint Presentation</vt:lpstr>
      <vt:lpstr>What is social care? </vt:lpstr>
      <vt:lpstr>PowerPoint Presentation</vt:lpstr>
      <vt:lpstr>Glasby, (2017, p.74)  </vt:lpstr>
      <vt:lpstr>The Ministers for Health and  Social Care </vt:lpstr>
      <vt:lpstr>PowerPoint Presentation</vt:lpstr>
      <vt:lpstr>PowerPoint Presentation</vt:lpstr>
      <vt:lpstr>National  Developments  for Integrate Social Care </vt:lpstr>
      <vt:lpstr>PowerPoint Presentation</vt:lpstr>
      <vt:lpstr>New Reforms for Adult Social Care </vt:lpstr>
      <vt:lpstr>PowerPoint Presentation</vt:lpstr>
      <vt:lpstr>Health and Social Care Changes</vt:lpstr>
      <vt:lpstr>PowerPoint Presentation</vt:lpstr>
      <vt:lpstr>Integrated Care Systems (ICS’s)</vt:lpstr>
      <vt:lpstr>PowerPoint Presentation</vt:lpstr>
      <vt:lpstr>The Care Act 2014 </vt:lpstr>
      <vt:lpstr>PowerPoint Presentation</vt:lpstr>
      <vt:lpstr>PowerPoint Presentation</vt:lpstr>
      <vt:lpstr>PowerPoint Presentation</vt:lpstr>
      <vt:lpstr>Watch the video before  the group work activity</vt:lpstr>
      <vt:lpstr>The Care Act 2014</vt:lpstr>
      <vt:lpstr>Health and Care Act 2022 </vt:lpstr>
      <vt:lpstr>NHS and Health &amp; Social Care Services </vt:lpstr>
      <vt:lpstr>InfoSkills Gym Build up your academic skill base  </vt:lpstr>
      <vt:lpstr>PowerPoint Presentation</vt:lpstr>
      <vt:lpstr>PowerPoint Presentation</vt:lpstr>
      <vt:lpstr>Activity in Groups</vt:lpstr>
      <vt:lpstr>PowerPoint Presentation</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74</cp:revision>
  <dcterms:created xsi:type="dcterms:W3CDTF">2021-02-07T21:31:18Z</dcterms:created>
  <dcterms:modified xsi:type="dcterms:W3CDTF">2026-09-11T11:32:47Z</dcterms:modified>
</cp:coreProperties>
</file>