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26"/>
  </p:notesMasterIdLst>
  <p:handoutMasterIdLst>
    <p:handoutMasterId r:id="rId27"/>
  </p:handoutMasterIdLst>
  <p:sldIdLst>
    <p:sldId id="314" r:id="rId2"/>
    <p:sldId id="1237" r:id="rId3"/>
    <p:sldId id="1093" r:id="rId4"/>
    <p:sldId id="1094" r:id="rId5"/>
    <p:sldId id="1095" r:id="rId6"/>
    <p:sldId id="1238" r:id="rId7"/>
    <p:sldId id="1097" r:id="rId8"/>
    <p:sldId id="1098" r:id="rId9"/>
    <p:sldId id="1099" r:id="rId10"/>
    <p:sldId id="1239" r:id="rId11"/>
    <p:sldId id="1201" r:id="rId12"/>
    <p:sldId id="1190" r:id="rId13"/>
    <p:sldId id="1188" r:id="rId14"/>
    <p:sldId id="1096" r:id="rId15"/>
    <p:sldId id="1100" r:id="rId16"/>
    <p:sldId id="1144" r:id="rId17"/>
    <p:sldId id="1146" r:id="rId18"/>
    <p:sldId id="1149" r:id="rId19"/>
    <p:sldId id="1152" r:id="rId20"/>
    <p:sldId id="1240" r:id="rId21"/>
    <p:sldId id="1155" r:id="rId22"/>
    <p:sldId id="1154" r:id="rId23"/>
    <p:sldId id="1153" r:id="rId24"/>
    <p:sldId id="1241" r:id="rId25"/>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1237"/>
            <p14:sldId id="1093"/>
            <p14:sldId id="1094"/>
            <p14:sldId id="1095"/>
            <p14:sldId id="1238"/>
            <p14:sldId id="1097"/>
            <p14:sldId id="1098"/>
            <p14:sldId id="1099"/>
            <p14:sldId id="1239"/>
            <p14:sldId id="1201"/>
            <p14:sldId id="1190"/>
            <p14:sldId id="1188"/>
            <p14:sldId id="1096"/>
            <p14:sldId id="1100"/>
            <p14:sldId id="1144"/>
            <p14:sldId id="1146"/>
            <p14:sldId id="1149"/>
            <p14:sldId id="1152"/>
            <p14:sldId id="1240"/>
            <p14:sldId id="1155"/>
            <p14:sldId id="1154"/>
            <p14:sldId id="1153"/>
            <p14:sldId id="1241"/>
          </p14:sldIdLst>
        </p14:section>
        <p14:section name="Untitled Section" id="{F0775640-F074-4B4C-9F63-5684BD74D745}">
          <p14:sldIdLst/>
        </p14:section>
      </p14:sectionLst>
    </p:ext>
    <p:ext uri="{EFAFB233-063F-42B5-8137-9DF3F51BA10A}">
      <p15:sldGuideLst xmlns:p15="http://schemas.microsoft.com/office/powerpoint/2012/main">
        <p15:guide id="1" orient="horz" pos="2137" userDrawn="1">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3399FF"/>
    <a:srgbClr val="00487E"/>
    <a:srgbClr val="00589A"/>
    <a:srgbClr val="0067B4"/>
    <a:srgbClr val="0075CC"/>
    <a:srgbClr val="CCFF99"/>
    <a:srgbClr val="008080"/>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8" autoAdjust="0"/>
    <p:restoredTop sz="96433" autoAdjust="0"/>
  </p:normalViewPr>
  <p:slideViewPr>
    <p:cSldViewPr snapToGrid="0">
      <p:cViewPr varScale="1">
        <p:scale>
          <a:sx n="103" d="100"/>
          <a:sy n="103" d="100"/>
        </p:scale>
        <p:origin x="588" y="54"/>
      </p:cViewPr>
      <p:guideLst>
        <p:guide orient="horz" pos="2137"/>
        <p:guide pos="2880"/>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2649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a:t>Azure Application Gateway</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sp>
        <p:nvSpPr>
          <p:cNvPr id="2" name="TextBox 1">
            <a:extLst>
              <a:ext uri="{FF2B5EF4-FFF2-40B4-BE49-F238E27FC236}">
                <a16:creationId xmlns:a16="http://schemas.microsoft.com/office/drawing/2014/main" id="{798AAB8C-A8F9-4706-8063-4A03F950040D}"/>
              </a:ext>
            </a:extLst>
          </p:cNvPr>
          <p:cNvSpPr txBox="1"/>
          <p:nvPr/>
        </p:nvSpPr>
        <p:spPr>
          <a:xfrm>
            <a:off x="752887" y="5641075"/>
            <a:ext cx="7596951" cy="369332"/>
          </a:xfrm>
          <a:prstGeom prst="rect">
            <a:avLst/>
          </a:prstGeom>
          <a:noFill/>
        </p:spPr>
        <p:txBody>
          <a:bodyPr wrap="none" rtlCol="0">
            <a:spAutoFit/>
          </a:bodyPr>
          <a:lstStyle/>
          <a:p>
            <a:r>
              <a:rPr lang="en-GB" dirty="0"/>
              <a:t>https://docs.microsoft.com/en-us/learn/certifications/azure-fundamentals/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B6A27-0877-DA6B-F40C-C8DBECDA24B5}"/>
              </a:ext>
            </a:extLst>
          </p:cNvPr>
          <p:cNvSpPr>
            <a:spLocks noGrp="1"/>
          </p:cNvSpPr>
          <p:nvPr>
            <p:ph type="title"/>
          </p:nvPr>
        </p:nvSpPr>
        <p:spPr/>
        <p:txBody>
          <a:bodyPr/>
          <a:lstStyle/>
          <a:p>
            <a:r>
              <a:rPr lang="en-GB" dirty="0"/>
              <a:t>Overview</a:t>
            </a:r>
          </a:p>
        </p:txBody>
      </p:sp>
      <p:sp>
        <p:nvSpPr>
          <p:cNvPr id="4" name="Footer Placeholder 3">
            <a:extLst>
              <a:ext uri="{FF2B5EF4-FFF2-40B4-BE49-F238E27FC236}">
                <a16:creationId xmlns:a16="http://schemas.microsoft.com/office/drawing/2014/main" id="{D8E63DB5-B2CE-D661-5C1F-524EFB9409F3}"/>
              </a:ext>
            </a:extLst>
          </p:cNvPr>
          <p:cNvSpPr>
            <a:spLocks noGrp="1"/>
          </p:cNvSpPr>
          <p:nvPr>
            <p:ph type="ftr" sz="quarter" idx="10"/>
          </p:nvPr>
        </p:nvSpPr>
        <p:spPr/>
        <p:txBody>
          <a:bodyPr/>
          <a:lstStyle/>
          <a:p>
            <a:pPr>
              <a:defRPr/>
            </a:pPr>
            <a:r>
              <a:rPr lang="en-US" altLang="en-US" dirty="0"/>
              <a:t>WEB</a:t>
            </a:r>
          </a:p>
        </p:txBody>
      </p:sp>
      <p:sp>
        <p:nvSpPr>
          <p:cNvPr id="5" name="Rectangle 4">
            <a:extLst>
              <a:ext uri="{FF2B5EF4-FFF2-40B4-BE49-F238E27FC236}">
                <a16:creationId xmlns:a16="http://schemas.microsoft.com/office/drawing/2014/main" id="{FBA0FFF8-D8B9-D70E-8659-7A63E03573FE}"/>
              </a:ext>
            </a:extLst>
          </p:cNvPr>
          <p:cNvSpPr/>
          <p:nvPr/>
        </p:nvSpPr>
        <p:spPr bwMode="auto">
          <a:xfrm>
            <a:off x="2642909" y="2160639"/>
            <a:ext cx="1286061" cy="844550"/>
          </a:xfrm>
          <a:prstGeom prst="rect">
            <a:avLst/>
          </a:prstGeom>
          <a:solidFill>
            <a:schemeClr val="bg1">
              <a:lumMod val="9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Application</a:t>
            </a:r>
          </a:p>
          <a:p>
            <a:pPr marL="0" marR="0" indent="0" algn="ctr" defTabSz="914400" rtl="0" eaLnBrk="0" fontAlgn="base" latinLnBrk="0" hangingPunct="0">
              <a:lnSpc>
                <a:spcPct val="100000"/>
              </a:lnSpc>
              <a:spcBef>
                <a:spcPct val="0"/>
              </a:spcBef>
              <a:spcAft>
                <a:spcPct val="0"/>
              </a:spcAft>
              <a:buClrTx/>
              <a:buSzTx/>
              <a:buFontTx/>
              <a:buNone/>
              <a:tabLst/>
            </a:pPr>
            <a:r>
              <a:rPr lang="en-GB" dirty="0"/>
              <a:t>Gateway</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6" name="Cloud 5">
            <a:extLst>
              <a:ext uri="{FF2B5EF4-FFF2-40B4-BE49-F238E27FC236}">
                <a16:creationId xmlns:a16="http://schemas.microsoft.com/office/drawing/2014/main" id="{B861BAB0-F62B-95A3-10CD-914C72CF2B08}"/>
              </a:ext>
            </a:extLst>
          </p:cNvPr>
          <p:cNvSpPr/>
          <p:nvPr/>
        </p:nvSpPr>
        <p:spPr bwMode="auto">
          <a:xfrm>
            <a:off x="725619" y="2160639"/>
            <a:ext cx="1286060" cy="955695"/>
          </a:xfrm>
          <a:prstGeom prst="cloud">
            <a:avLst/>
          </a:prstGeom>
          <a:solidFill>
            <a:schemeClr val="bg1">
              <a:lumMod val="9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Internet</a:t>
            </a:r>
          </a:p>
        </p:txBody>
      </p:sp>
      <p:sp>
        <p:nvSpPr>
          <p:cNvPr id="7" name="Arrow: Right 6">
            <a:extLst>
              <a:ext uri="{FF2B5EF4-FFF2-40B4-BE49-F238E27FC236}">
                <a16:creationId xmlns:a16="http://schemas.microsoft.com/office/drawing/2014/main" id="{31BEB62B-BC43-ED8A-44EE-E2433A92B265}"/>
              </a:ext>
            </a:extLst>
          </p:cNvPr>
          <p:cNvSpPr/>
          <p:nvPr/>
        </p:nvSpPr>
        <p:spPr bwMode="auto">
          <a:xfrm>
            <a:off x="2029376" y="2422576"/>
            <a:ext cx="613533" cy="320675"/>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Rectangle 7">
            <a:extLst>
              <a:ext uri="{FF2B5EF4-FFF2-40B4-BE49-F238E27FC236}">
                <a16:creationId xmlns:a16="http://schemas.microsoft.com/office/drawing/2014/main" id="{E8184F0E-8403-7D54-D99E-CBB63815DBEF}"/>
              </a:ext>
            </a:extLst>
          </p:cNvPr>
          <p:cNvSpPr/>
          <p:nvPr/>
        </p:nvSpPr>
        <p:spPr bwMode="auto">
          <a:xfrm>
            <a:off x="4572000" y="2160639"/>
            <a:ext cx="1286061" cy="844550"/>
          </a:xfrm>
          <a:prstGeom prst="rect">
            <a:avLst/>
          </a:prstGeom>
          <a:solidFill>
            <a:schemeClr val="bg1">
              <a:lumMod val="9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dirty="0"/>
              <a:t>Load</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Balancer</a:t>
            </a:r>
          </a:p>
        </p:txBody>
      </p:sp>
      <p:sp>
        <p:nvSpPr>
          <p:cNvPr id="9" name="Arrow: Right 8">
            <a:extLst>
              <a:ext uri="{FF2B5EF4-FFF2-40B4-BE49-F238E27FC236}">
                <a16:creationId xmlns:a16="http://schemas.microsoft.com/office/drawing/2014/main" id="{58A9AA16-0E90-C3B2-FCD5-3B505F64CE97}"/>
              </a:ext>
            </a:extLst>
          </p:cNvPr>
          <p:cNvSpPr/>
          <p:nvPr/>
        </p:nvSpPr>
        <p:spPr bwMode="auto">
          <a:xfrm>
            <a:off x="3928970" y="2425121"/>
            <a:ext cx="613533" cy="320675"/>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Rectangle 9">
            <a:extLst>
              <a:ext uri="{FF2B5EF4-FFF2-40B4-BE49-F238E27FC236}">
                <a16:creationId xmlns:a16="http://schemas.microsoft.com/office/drawing/2014/main" id="{5D57E16C-2C5F-D7B7-CBA4-7F6069E744D2}"/>
              </a:ext>
            </a:extLst>
          </p:cNvPr>
          <p:cNvSpPr/>
          <p:nvPr/>
        </p:nvSpPr>
        <p:spPr bwMode="auto">
          <a:xfrm>
            <a:off x="6577783" y="1016164"/>
            <a:ext cx="1286061" cy="844550"/>
          </a:xfrm>
          <a:prstGeom prst="rect">
            <a:avLst/>
          </a:prstGeom>
          <a:solidFill>
            <a:schemeClr val="bg1">
              <a:lumMod val="9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dirty="0"/>
              <a:t>VM Scale</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Set</a:t>
            </a:r>
          </a:p>
        </p:txBody>
      </p:sp>
      <p:sp>
        <p:nvSpPr>
          <p:cNvPr id="12" name="Rectangle: Rounded Corners 11">
            <a:extLst>
              <a:ext uri="{FF2B5EF4-FFF2-40B4-BE49-F238E27FC236}">
                <a16:creationId xmlns:a16="http://schemas.microsoft.com/office/drawing/2014/main" id="{6F61029E-7D56-C53A-77DB-8EA75318CD96}"/>
              </a:ext>
            </a:extLst>
          </p:cNvPr>
          <p:cNvSpPr/>
          <p:nvPr/>
        </p:nvSpPr>
        <p:spPr bwMode="auto">
          <a:xfrm>
            <a:off x="6471594" y="894224"/>
            <a:ext cx="1486634" cy="2772696"/>
          </a:xfrm>
          <a:prstGeom prst="roundRect">
            <a:avLst/>
          </a:prstGeom>
          <a:no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Rectangle 12">
            <a:extLst>
              <a:ext uri="{FF2B5EF4-FFF2-40B4-BE49-F238E27FC236}">
                <a16:creationId xmlns:a16="http://schemas.microsoft.com/office/drawing/2014/main" id="{C58C3B41-58AB-B0F3-FA06-A3537315E69C}"/>
              </a:ext>
            </a:extLst>
          </p:cNvPr>
          <p:cNvSpPr/>
          <p:nvPr/>
        </p:nvSpPr>
        <p:spPr bwMode="auto">
          <a:xfrm>
            <a:off x="6896344" y="1964956"/>
            <a:ext cx="530942" cy="466049"/>
          </a:xfrm>
          <a:prstGeom prst="rect">
            <a:avLst/>
          </a:prstGeom>
          <a:solidFill>
            <a:schemeClr val="bg1">
              <a:lumMod val="9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14" name="Rectangle 13">
            <a:extLst>
              <a:ext uri="{FF2B5EF4-FFF2-40B4-BE49-F238E27FC236}">
                <a16:creationId xmlns:a16="http://schemas.microsoft.com/office/drawing/2014/main" id="{38781D80-2031-EB5F-4159-623C9825F799}"/>
              </a:ext>
            </a:extLst>
          </p:cNvPr>
          <p:cNvSpPr/>
          <p:nvPr/>
        </p:nvSpPr>
        <p:spPr bwMode="auto">
          <a:xfrm>
            <a:off x="6896344" y="2509171"/>
            <a:ext cx="530942" cy="466049"/>
          </a:xfrm>
          <a:prstGeom prst="rect">
            <a:avLst/>
          </a:prstGeom>
          <a:solidFill>
            <a:schemeClr val="bg1">
              <a:lumMod val="9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15" name="Rectangle 14">
            <a:extLst>
              <a:ext uri="{FF2B5EF4-FFF2-40B4-BE49-F238E27FC236}">
                <a16:creationId xmlns:a16="http://schemas.microsoft.com/office/drawing/2014/main" id="{74E372CF-50C6-C4AC-A3D2-FA0536C36E0C}"/>
              </a:ext>
            </a:extLst>
          </p:cNvPr>
          <p:cNvSpPr/>
          <p:nvPr/>
        </p:nvSpPr>
        <p:spPr bwMode="auto">
          <a:xfrm>
            <a:off x="6896344" y="3041855"/>
            <a:ext cx="530942" cy="466049"/>
          </a:xfrm>
          <a:prstGeom prst="rect">
            <a:avLst/>
          </a:prstGeom>
          <a:solidFill>
            <a:schemeClr val="bg1">
              <a:lumMod val="9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cxnSp>
        <p:nvCxnSpPr>
          <p:cNvPr id="17" name="Straight Arrow Connector 16">
            <a:extLst>
              <a:ext uri="{FF2B5EF4-FFF2-40B4-BE49-F238E27FC236}">
                <a16:creationId xmlns:a16="http://schemas.microsoft.com/office/drawing/2014/main" id="{DF65EFBF-6606-39F5-F1EC-4073B3BE1BF5}"/>
              </a:ext>
            </a:extLst>
          </p:cNvPr>
          <p:cNvCxnSpPr>
            <a:stCxn id="8" idx="3"/>
            <a:endCxn id="15" idx="1"/>
          </p:cNvCxnSpPr>
          <p:nvPr/>
        </p:nvCxnSpPr>
        <p:spPr bwMode="auto">
          <a:xfrm>
            <a:off x="5858061" y="2582914"/>
            <a:ext cx="1038283" cy="69196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 name="Straight Arrow Connector 17">
            <a:extLst>
              <a:ext uri="{FF2B5EF4-FFF2-40B4-BE49-F238E27FC236}">
                <a16:creationId xmlns:a16="http://schemas.microsoft.com/office/drawing/2014/main" id="{36C03DB8-EB52-80DD-82EB-5328E3FBD04B}"/>
              </a:ext>
            </a:extLst>
          </p:cNvPr>
          <p:cNvCxnSpPr>
            <a:stCxn id="8" idx="3"/>
            <a:endCxn id="14" idx="1"/>
          </p:cNvCxnSpPr>
          <p:nvPr/>
        </p:nvCxnSpPr>
        <p:spPr bwMode="auto">
          <a:xfrm>
            <a:off x="5858061" y="2582914"/>
            <a:ext cx="1038283" cy="15928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 name="Straight Arrow Connector 20">
            <a:extLst>
              <a:ext uri="{FF2B5EF4-FFF2-40B4-BE49-F238E27FC236}">
                <a16:creationId xmlns:a16="http://schemas.microsoft.com/office/drawing/2014/main" id="{B84B565B-2DC3-C7B7-A59D-72C9DC196D0F}"/>
              </a:ext>
            </a:extLst>
          </p:cNvPr>
          <p:cNvCxnSpPr>
            <a:stCxn id="8" idx="3"/>
            <a:endCxn id="13" idx="1"/>
          </p:cNvCxnSpPr>
          <p:nvPr/>
        </p:nvCxnSpPr>
        <p:spPr bwMode="auto">
          <a:xfrm flipV="1">
            <a:off x="5858061" y="2197981"/>
            <a:ext cx="1038283" cy="38493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4" name="Arc 23">
            <a:extLst>
              <a:ext uri="{FF2B5EF4-FFF2-40B4-BE49-F238E27FC236}">
                <a16:creationId xmlns:a16="http://schemas.microsoft.com/office/drawing/2014/main" id="{CAC12D9E-10F1-FCD1-EEE9-47B238B89D7F}"/>
              </a:ext>
            </a:extLst>
          </p:cNvPr>
          <p:cNvSpPr/>
          <p:nvPr/>
        </p:nvSpPr>
        <p:spPr bwMode="auto">
          <a:xfrm>
            <a:off x="6040937" y="2103591"/>
            <a:ext cx="241874" cy="1079582"/>
          </a:xfrm>
          <a:prstGeom prst="arc">
            <a:avLst>
              <a:gd name="adj1" fmla="val 15452741"/>
              <a:gd name="adj2" fmla="val 6446256"/>
            </a:avLst>
          </a:prstGeom>
          <a:noFill/>
          <a:ln w="28575" cap="flat" cmpd="sng" algn="ctr">
            <a:solidFill>
              <a:schemeClr val="tx1"/>
            </a:solidFill>
            <a:prstDash val="solid"/>
            <a:round/>
            <a:headEnd type="none" w="med" len="med"/>
            <a:tailEnd type="triangl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5" name="Rectangle 24">
            <a:extLst>
              <a:ext uri="{FF2B5EF4-FFF2-40B4-BE49-F238E27FC236}">
                <a16:creationId xmlns:a16="http://schemas.microsoft.com/office/drawing/2014/main" id="{3D26514E-0FE3-4F03-D6D5-87DACE6393B1}"/>
              </a:ext>
            </a:extLst>
          </p:cNvPr>
          <p:cNvSpPr/>
          <p:nvPr/>
        </p:nvSpPr>
        <p:spPr bwMode="auto">
          <a:xfrm>
            <a:off x="4572000" y="5027725"/>
            <a:ext cx="1286061" cy="844550"/>
          </a:xfrm>
          <a:prstGeom prst="rect">
            <a:avLst/>
          </a:prstGeom>
          <a:solidFill>
            <a:schemeClr val="bg1">
              <a:lumMod val="9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dirty="0"/>
              <a:t>Load</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Balancer</a:t>
            </a:r>
          </a:p>
        </p:txBody>
      </p:sp>
      <p:sp>
        <p:nvSpPr>
          <p:cNvPr id="26" name="Rectangle 25">
            <a:extLst>
              <a:ext uri="{FF2B5EF4-FFF2-40B4-BE49-F238E27FC236}">
                <a16:creationId xmlns:a16="http://schemas.microsoft.com/office/drawing/2014/main" id="{85F629B6-2A10-A39C-8B46-4B89A997457E}"/>
              </a:ext>
            </a:extLst>
          </p:cNvPr>
          <p:cNvSpPr/>
          <p:nvPr/>
        </p:nvSpPr>
        <p:spPr bwMode="auto">
          <a:xfrm>
            <a:off x="6577783" y="3883250"/>
            <a:ext cx="1286061" cy="844550"/>
          </a:xfrm>
          <a:prstGeom prst="rect">
            <a:avLst/>
          </a:prstGeom>
          <a:solidFill>
            <a:schemeClr val="bg1">
              <a:lumMod val="9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dirty="0"/>
              <a:t>VM Scale</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Set</a:t>
            </a:r>
          </a:p>
        </p:txBody>
      </p:sp>
      <p:sp>
        <p:nvSpPr>
          <p:cNvPr id="27" name="Rectangle: Rounded Corners 26">
            <a:extLst>
              <a:ext uri="{FF2B5EF4-FFF2-40B4-BE49-F238E27FC236}">
                <a16:creationId xmlns:a16="http://schemas.microsoft.com/office/drawing/2014/main" id="{8252D57B-06DA-5AE9-4559-DD2D0CA67ABD}"/>
              </a:ext>
            </a:extLst>
          </p:cNvPr>
          <p:cNvSpPr/>
          <p:nvPr/>
        </p:nvSpPr>
        <p:spPr bwMode="auto">
          <a:xfrm>
            <a:off x="6471594" y="3761310"/>
            <a:ext cx="1486634" cy="2772696"/>
          </a:xfrm>
          <a:prstGeom prst="roundRect">
            <a:avLst/>
          </a:prstGeom>
          <a:no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8" name="Rectangle 27">
            <a:extLst>
              <a:ext uri="{FF2B5EF4-FFF2-40B4-BE49-F238E27FC236}">
                <a16:creationId xmlns:a16="http://schemas.microsoft.com/office/drawing/2014/main" id="{1E9BCF11-81F8-1A40-7EF2-70261A9F6791}"/>
              </a:ext>
            </a:extLst>
          </p:cNvPr>
          <p:cNvSpPr/>
          <p:nvPr/>
        </p:nvSpPr>
        <p:spPr bwMode="auto">
          <a:xfrm>
            <a:off x="6896344" y="4832042"/>
            <a:ext cx="530942" cy="466049"/>
          </a:xfrm>
          <a:prstGeom prst="rect">
            <a:avLst/>
          </a:prstGeom>
          <a:solidFill>
            <a:schemeClr val="bg1">
              <a:lumMod val="9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29" name="Rectangle 28">
            <a:extLst>
              <a:ext uri="{FF2B5EF4-FFF2-40B4-BE49-F238E27FC236}">
                <a16:creationId xmlns:a16="http://schemas.microsoft.com/office/drawing/2014/main" id="{67E06A0C-409A-DE68-6736-B9601BAFFEBF}"/>
              </a:ext>
            </a:extLst>
          </p:cNvPr>
          <p:cNvSpPr/>
          <p:nvPr/>
        </p:nvSpPr>
        <p:spPr bwMode="auto">
          <a:xfrm>
            <a:off x="6896344" y="5376257"/>
            <a:ext cx="530942" cy="466049"/>
          </a:xfrm>
          <a:prstGeom prst="rect">
            <a:avLst/>
          </a:prstGeom>
          <a:solidFill>
            <a:schemeClr val="bg1">
              <a:lumMod val="9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30" name="Rectangle 29">
            <a:extLst>
              <a:ext uri="{FF2B5EF4-FFF2-40B4-BE49-F238E27FC236}">
                <a16:creationId xmlns:a16="http://schemas.microsoft.com/office/drawing/2014/main" id="{3E1E9F49-36EC-525A-9DB0-AD21D36CFF7A}"/>
              </a:ext>
            </a:extLst>
          </p:cNvPr>
          <p:cNvSpPr/>
          <p:nvPr/>
        </p:nvSpPr>
        <p:spPr bwMode="auto">
          <a:xfrm>
            <a:off x="6896344" y="5908941"/>
            <a:ext cx="530942" cy="466049"/>
          </a:xfrm>
          <a:prstGeom prst="rect">
            <a:avLst/>
          </a:prstGeom>
          <a:solidFill>
            <a:schemeClr val="bg1">
              <a:lumMod val="9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cxnSp>
        <p:nvCxnSpPr>
          <p:cNvPr id="31" name="Straight Arrow Connector 30">
            <a:extLst>
              <a:ext uri="{FF2B5EF4-FFF2-40B4-BE49-F238E27FC236}">
                <a16:creationId xmlns:a16="http://schemas.microsoft.com/office/drawing/2014/main" id="{DC341E88-267C-8345-B6FD-ABF8BD7650F1}"/>
              </a:ext>
            </a:extLst>
          </p:cNvPr>
          <p:cNvCxnSpPr>
            <a:stCxn id="25" idx="3"/>
            <a:endCxn id="30" idx="1"/>
          </p:cNvCxnSpPr>
          <p:nvPr/>
        </p:nvCxnSpPr>
        <p:spPr bwMode="auto">
          <a:xfrm>
            <a:off x="5858061" y="5450000"/>
            <a:ext cx="1038283" cy="69196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2" name="Straight Arrow Connector 31">
            <a:extLst>
              <a:ext uri="{FF2B5EF4-FFF2-40B4-BE49-F238E27FC236}">
                <a16:creationId xmlns:a16="http://schemas.microsoft.com/office/drawing/2014/main" id="{016D0303-DA21-2AC5-38B6-3A7CFF366EBC}"/>
              </a:ext>
            </a:extLst>
          </p:cNvPr>
          <p:cNvCxnSpPr>
            <a:stCxn id="25" idx="3"/>
            <a:endCxn id="29" idx="1"/>
          </p:cNvCxnSpPr>
          <p:nvPr/>
        </p:nvCxnSpPr>
        <p:spPr bwMode="auto">
          <a:xfrm>
            <a:off x="5858061" y="5450000"/>
            <a:ext cx="1038283" cy="15928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3" name="Straight Arrow Connector 32">
            <a:extLst>
              <a:ext uri="{FF2B5EF4-FFF2-40B4-BE49-F238E27FC236}">
                <a16:creationId xmlns:a16="http://schemas.microsoft.com/office/drawing/2014/main" id="{7381C042-E399-8A33-4AEE-A9AFD736972E}"/>
              </a:ext>
            </a:extLst>
          </p:cNvPr>
          <p:cNvCxnSpPr>
            <a:stCxn id="25" idx="3"/>
            <a:endCxn id="28" idx="1"/>
          </p:cNvCxnSpPr>
          <p:nvPr/>
        </p:nvCxnSpPr>
        <p:spPr bwMode="auto">
          <a:xfrm flipV="1">
            <a:off x="5858061" y="5065067"/>
            <a:ext cx="1038283" cy="38493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4" name="Arc 33">
            <a:extLst>
              <a:ext uri="{FF2B5EF4-FFF2-40B4-BE49-F238E27FC236}">
                <a16:creationId xmlns:a16="http://schemas.microsoft.com/office/drawing/2014/main" id="{E11465D2-38F8-6841-2137-0DEE002A8B88}"/>
              </a:ext>
            </a:extLst>
          </p:cNvPr>
          <p:cNvSpPr/>
          <p:nvPr/>
        </p:nvSpPr>
        <p:spPr bwMode="auto">
          <a:xfrm>
            <a:off x="6040937" y="4970677"/>
            <a:ext cx="241874" cy="1079582"/>
          </a:xfrm>
          <a:prstGeom prst="arc">
            <a:avLst>
              <a:gd name="adj1" fmla="val 15452741"/>
              <a:gd name="adj2" fmla="val 6446256"/>
            </a:avLst>
          </a:prstGeom>
          <a:noFill/>
          <a:ln w="28575" cap="flat" cmpd="sng" algn="ctr">
            <a:solidFill>
              <a:schemeClr val="tx1"/>
            </a:solidFill>
            <a:prstDash val="solid"/>
            <a:round/>
            <a:headEnd type="none" w="med" len="med"/>
            <a:tailEnd type="triangl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35" name="Arrow: Bent-Up 34">
            <a:extLst>
              <a:ext uri="{FF2B5EF4-FFF2-40B4-BE49-F238E27FC236}">
                <a16:creationId xmlns:a16="http://schemas.microsoft.com/office/drawing/2014/main" id="{D4FFE024-7420-DF92-53F2-96E74A720622}"/>
              </a:ext>
            </a:extLst>
          </p:cNvPr>
          <p:cNvSpPr/>
          <p:nvPr/>
        </p:nvSpPr>
        <p:spPr bwMode="auto">
          <a:xfrm rot="5400000">
            <a:off x="2534984" y="3620466"/>
            <a:ext cx="2652289" cy="1421742"/>
          </a:xfrm>
          <a:prstGeom prst="bentUpArrow">
            <a:avLst>
              <a:gd name="adj1" fmla="val 13382"/>
              <a:gd name="adj2" fmla="val 12136"/>
              <a:gd name="adj3" fmla="val 15456"/>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3" name="Oval 2">
            <a:extLst>
              <a:ext uri="{FF2B5EF4-FFF2-40B4-BE49-F238E27FC236}">
                <a16:creationId xmlns:a16="http://schemas.microsoft.com/office/drawing/2014/main" id="{09CC94FC-0923-2AB5-2B83-0010481C4AEB}"/>
              </a:ext>
            </a:extLst>
          </p:cNvPr>
          <p:cNvSpPr/>
          <p:nvPr/>
        </p:nvSpPr>
        <p:spPr bwMode="auto">
          <a:xfrm>
            <a:off x="2401039" y="1588079"/>
            <a:ext cx="1793402" cy="1804409"/>
          </a:xfrm>
          <a:prstGeom prst="ellipse">
            <a:avLst/>
          </a:prstGeom>
          <a:noFill/>
          <a:ln w="762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TextBox 10">
            <a:extLst>
              <a:ext uri="{FF2B5EF4-FFF2-40B4-BE49-F238E27FC236}">
                <a16:creationId xmlns:a16="http://schemas.microsoft.com/office/drawing/2014/main" id="{FA939955-4E1B-FA94-6D72-653E947E9C31}"/>
              </a:ext>
            </a:extLst>
          </p:cNvPr>
          <p:cNvSpPr txBox="1"/>
          <p:nvPr/>
        </p:nvSpPr>
        <p:spPr>
          <a:xfrm>
            <a:off x="206478" y="1057840"/>
            <a:ext cx="4275594" cy="369332"/>
          </a:xfrm>
          <a:prstGeom prst="rect">
            <a:avLst/>
          </a:prstGeom>
          <a:noFill/>
        </p:spPr>
        <p:txBody>
          <a:bodyPr wrap="none" rtlCol="0">
            <a:spAutoFit/>
          </a:bodyPr>
          <a:lstStyle/>
          <a:p>
            <a:r>
              <a:rPr lang="en-GB" dirty="0"/>
              <a:t>http://www.service.com</a:t>
            </a:r>
            <a:r>
              <a:rPr lang="en-GB" b="1" dirty="0"/>
              <a:t>/sales/</a:t>
            </a:r>
            <a:r>
              <a:rPr lang="en-GB" dirty="0"/>
              <a:t>hello.htm</a:t>
            </a:r>
          </a:p>
        </p:txBody>
      </p:sp>
      <p:sp>
        <p:nvSpPr>
          <p:cNvPr id="16" name="TextBox 15">
            <a:extLst>
              <a:ext uri="{FF2B5EF4-FFF2-40B4-BE49-F238E27FC236}">
                <a16:creationId xmlns:a16="http://schemas.microsoft.com/office/drawing/2014/main" id="{9B040B2E-0A69-13DD-B991-AD2C06A76E20}"/>
              </a:ext>
            </a:extLst>
          </p:cNvPr>
          <p:cNvSpPr txBox="1"/>
          <p:nvPr/>
        </p:nvSpPr>
        <p:spPr>
          <a:xfrm>
            <a:off x="4443774" y="4662445"/>
            <a:ext cx="966931" cy="369332"/>
          </a:xfrm>
          <a:prstGeom prst="rect">
            <a:avLst/>
          </a:prstGeom>
          <a:noFill/>
        </p:spPr>
        <p:txBody>
          <a:bodyPr wrap="none" rtlCol="0">
            <a:spAutoFit/>
          </a:bodyPr>
          <a:lstStyle/>
          <a:p>
            <a:r>
              <a:rPr lang="en-GB" dirty="0"/>
              <a:t>/</a:t>
            </a:r>
            <a:r>
              <a:rPr lang="en-GB" b="1" dirty="0"/>
              <a:t>orders</a:t>
            </a:r>
          </a:p>
        </p:txBody>
      </p:sp>
      <p:sp>
        <p:nvSpPr>
          <p:cNvPr id="19" name="TextBox 18">
            <a:extLst>
              <a:ext uri="{FF2B5EF4-FFF2-40B4-BE49-F238E27FC236}">
                <a16:creationId xmlns:a16="http://schemas.microsoft.com/office/drawing/2014/main" id="{5D29222D-6E88-6A13-FFE5-335292A2D883}"/>
              </a:ext>
            </a:extLst>
          </p:cNvPr>
          <p:cNvSpPr txBox="1"/>
          <p:nvPr/>
        </p:nvSpPr>
        <p:spPr>
          <a:xfrm>
            <a:off x="4453030" y="1836409"/>
            <a:ext cx="825867" cy="369332"/>
          </a:xfrm>
          <a:prstGeom prst="rect">
            <a:avLst/>
          </a:prstGeom>
          <a:noFill/>
        </p:spPr>
        <p:txBody>
          <a:bodyPr wrap="none" rtlCol="0">
            <a:spAutoFit/>
          </a:bodyPr>
          <a:lstStyle/>
          <a:p>
            <a:r>
              <a:rPr lang="en-GB" dirty="0"/>
              <a:t>/</a:t>
            </a:r>
            <a:r>
              <a:rPr lang="en-GB" b="1" dirty="0"/>
              <a:t>sales</a:t>
            </a:r>
          </a:p>
        </p:txBody>
      </p:sp>
      <p:sp>
        <p:nvSpPr>
          <p:cNvPr id="20" name="TextBox 19">
            <a:extLst>
              <a:ext uri="{FF2B5EF4-FFF2-40B4-BE49-F238E27FC236}">
                <a16:creationId xmlns:a16="http://schemas.microsoft.com/office/drawing/2014/main" id="{9BE3BD95-AE85-194B-31E7-BC019F641B4A}"/>
              </a:ext>
            </a:extLst>
          </p:cNvPr>
          <p:cNvSpPr txBox="1"/>
          <p:nvPr/>
        </p:nvSpPr>
        <p:spPr>
          <a:xfrm>
            <a:off x="483747" y="3543624"/>
            <a:ext cx="2277152" cy="1477328"/>
          </a:xfrm>
          <a:prstGeom prst="rect">
            <a:avLst/>
          </a:prstGeom>
          <a:noFill/>
        </p:spPr>
        <p:txBody>
          <a:bodyPr wrap="square" rtlCol="0">
            <a:spAutoFit/>
          </a:bodyPr>
          <a:lstStyle/>
          <a:p>
            <a:pPr algn="ctr"/>
            <a:r>
              <a:rPr lang="en-GB" dirty="0"/>
              <a:t>Only works with web traffic </a:t>
            </a:r>
          </a:p>
          <a:p>
            <a:pPr algn="ctr"/>
            <a:r>
              <a:rPr lang="en-GB" dirty="0"/>
              <a:t>(HTTP, HTTPS, WebSocket and HTTP/2)</a:t>
            </a:r>
          </a:p>
        </p:txBody>
      </p:sp>
      <p:cxnSp>
        <p:nvCxnSpPr>
          <p:cNvPr id="23" name="Straight Arrow Connector 22">
            <a:extLst>
              <a:ext uri="{FF2B5EF4-FFF2-40B4-BE49-F238E27FC236}">
                <a16:creationId xmlns:a16="http://schemas.microsoft.com/office/drawing/2014/main" id="{5D805DA2-34DE-7BA9-73E9-EC0F5D3D3E9A}"/>
              </a:ext>
            </a:extLst>
          </p:cNvPr>
          <p:cNvCxnSpPr>
            <a:cxnSpLocks/>
            <a:stCxn id="20" idx="0"/>
          </p:cNvCxnSpPr>
          <p:nvPr/>
        </p:nvCxnSpPr>
        <p:spPr bwMode="auto">
          <a:xfrm flipV="1">
            <a:off x="1622323" y="2742196"/>
            <a:ext cx="525042" cy="80142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 name="TextBox 21">
            <a:extLst>
              <a:ext uri="{FF2B5EF4-FFF2-40B4-BE49-F238E27FC236}">
                <a16:creationId xmlns:a16="http://schemas.microsoft.com/office/drawing/2014/main" id="{AAA57E97-1604-BBF0-6F4E-D54D1203A44E}"/>
              </a:ext>
            </a:extLst>
          </p:cNvPr>
          <p:cNvSpPr txBox="1"/>
          <p:nvPr/>
        </p:nvSpPr>
        <p:spPr>
          <a:xfrm>
            <a:off x="254657" y="5749047"/>
            <a:ext cx="2895600" cy="830997"/>
          </a:xfrm>
          <a:prstGeom prst="rect">
            <a:avLst/>
          </a:prstGeom>
          <a:noFill/>
        </p:spPr>
        <p:txBody>
          <a:bodyPr wrap="square" rtlCol="0">
            <a:spAutoFit/>
          </a:bodyPr>
          <a:lstStyle/>
          <a:p>
            <a:r>
              <a:rPr lang="en-GB" sz="800" i="1" dirty="0"/>
              <a:t>Note: the example shown here is using path-based routing, but an Application Gateway supports other types of routing such as by port number. However, it is just used for web applications. AWS refers to the ports-based approach as a “Classical Load Balancer” and the path-based approach as an “Application Load Balancer”</a:t>
            </a:r>
          </a:p>
        </p:txBody>
      </p:sp>
    </p:spTree>
    <p:extLst>
      <p:ext uri="{BB962C8B-B14F-4D97-AF65-F5344CB8AC3E}">
        <p14:creationId xmlns:p14="http://schemas.microsoft.com/office/powerpoint/2010/main" val="2028070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D8354-63C5-4180-B38D-5B6AD86265F7}"/>
              </a:ext>
            </a:extLst>
          </p:cNvPr>
          <p:cNvSpPr>
            <a:spLocks noGrp="1"/>
          </p:cNvSpPr>
          <p:nvPr>
            <p:ph type="title"/>
          </p:nvPr>
        </p:nvSpPr>
        <p:spPr/>
        <p:txBody>
          <a:bodyPr/>
          <a:lstStyle/>
          <a:p>
            <a:r>
              <a:rPr lang="en-GB" dirty="0"/>
              <a:t>Application Gateway (AG)</a:t>
            </a:r>
          </a:p>
        </p:txBody>
      </p:sp>
      <p:sp>
        <p:nvSpPr>
          <p:cNvPr id="4" name="Footer Placeholder 3">
            <a:extLst>
              <a:ext uri="{FF2B5EF4-FFF2-40B4-BE49-F238E27FC236}">
                <a16:creationId xmlns:a16="http://schemas.microsoft.com/office/drawing/2014/main" id="{E71474E9-325E-4D53-BCD2-9F4C11A26464}"/>
              </a:ext>
            </a:extLst>
          </p:cNvPr>
          <p:cNvSpPr>
            <a:spLocks noGrp="1"/>
          </p:cNvSpPr>
          <p:nvPr>
            <p:ph type="ftr" sz="quarter" idx="10"/>
          </p:nvPr>
        </p:nvSpPr>
        <p:spPr/>
        <p:txBody>
          <a:bodyPr/>
          <a:lstStyle/>
          <a:p>
            <a:pPr>
              <a:defRPr/>
            </a:pPr>
            <a:r>
              <a:rPr lang="en-US" altLang="en-US"/>
              <a:t>WEB</a:t>
            </a:r>
            <a:endParaRPr lang="en-US" altLang="en-US" dirty="0"/>
          </a:p>
        </p:txBody>
      </p:sp>
      <p:sp>
        <p:nvSpPr>
          <p:cNvPr id="8" name="TextBox 7">
            <a:extLst>
              <a:ext uri="{FF2B5EF4-FFF2-40B4-BE49-F238E27FC236}">
                <a16:creationId xmlns:a16="http://schemas.microsoft.com/office/drawing/2014/main" id="{431E29B2-8F73-432C-9D67-687DA7CDDD8C}"/>
              </a:ext>
            </a:extLst>
          </p:cNvPr>
          <p:cNvSpPr txBox="1"/>
          <p:nvPr/>
        </p:nvSpPr>
        <p:spPr>
          <a:xfrm>
            <a:off x="186519" y="762804"/>
            <a:ext cx="8757456" cy="5632311"/>
          </a:xfrm>
          <a:prstGeom prst="rect">
            <a:avLst/>
          </a:prstGeom>
          <a:noFill/>
        </p:spPr>
        <p:txBody>
          <a:bodyPr wrap="square" rtlCol="0">
            <a:spAutoFit/>
          </a:bodyPr>
          <a:lstStyle/>
          <a:p>
            <a:pPr marL="285750" indent="-285750">
              <a:buFont typeface="Wingdings" panose="05000000000000000000" pitchFamily="2" charset="2"/>
              <a:buChar char="v"/>
            </a:pPr>
            <a:r>
              <a:rPr lang="en-GB" dirty="0"/>
              <a:t>An Application Gateway works at the </a:t>
            </a:r>
            <a:r>
              <a:rPr lang="en-GB" b="1" dirty="0"/>
              <a:t>Application OSI Layer 7</a:t>
            </a:r>
            <a:r>
              <a:rPr lang="en-GB" dirty="0"/>
              <a:t>. Essentially it’s a Layer 7 switch for a web application.</a:t>
            </a:r>
          </a:p>
          <a:p>
            <a:pPr marL="285750" indent="-285750">
              <a:buFont typeface="Wingdings" panose="05000000000000000000" pitchFamily="2" charset="2"/>
              <a:buChar char="v"/>
            </a:pPr>
            <a:r>
              <a:rPr lang="en-GB" u="sng" dirty="0"/>
              <a:t>Specifically, the “application” uses HTTP/HTTPS/</a:t>
            </a:r>
            <a:r>
              <a:rPr lang="en-GB" u="sng" dirty="0" err="1"/>
              <a:t>WebSockets</a:t>
            </a:r>
            <a:r>
              <a:rPr lang="en-GB" u="sng" dirty="0"/>
              <a:t> </a:t>
            </a:r>
            <a:r>
              <a:rPr lang="en-GB" dirty="0"/>
              <a:t>so it can inspect HTTP Request packets and route them based on HTML headers or URLs</a:t>
            </a:r>
          </a:p>
          <a:p>
            <a:pPr marL="285750" indent="-285750">
              <a:buFont typeface="Wingdings" panose="05000000000000000000" pitchFamily="2" charset="2"/>
              <a:buChar char="v"/>
            </a:pPr>
            <a:r>
              <a:rPr lang="en-GB" dirty="0"/>
              <a:t>For example, if </a:t>
            </a:r>
            <a:r>
              <a:rPr lang="en-GB" b="1" dirty="0"/>
              <a:t>/images </a:t>
            </a:r>
            <a:r>
              <a:rPr lang="en-GB" dirty="0"/>
              <a:t>is in the incoming URL, you can route traffic to a specific set of servers (known as a pool) configured for images. If </a:t>
            </a:r>
            <a:r>
              <a:rPr lang="en-GB" b="1" dirty="0"/>
              <a:t>/video </a:t>
            </a:r>
            <a:r>
              <a:rPr lang="en-GB" dirty="0"/>
              <a:t>is in the URL, that traffic is routed to another pool that's optimized for videos.</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You can combine application gateways with load balancers (aka </a:t>
            </a:r>
            <a:r>
              <a:rPr lang="en-GB" i="1" dirty="0"/>
              <a:t>network load balancers</a:t>
            </a:r>
            <a:r>
              <a:rPr lang="en-GB" dirty="0"/>
              <a:t> because they operate at the Network OSI Layer 4) </a:t>
            </a:r>
          </a:p>
        </p:txBody>
      </p:sp>
      <p:pic>
        <p:nvPicPr>
          <p:cNvPr id="11" name="Content Placeholder 10" descr="Graphical user interface, diagram, application&#10;&#10;Description automatically generated">
            <a:extLst>
              <a:ext uri="{FF2B5EF4-FFF2-40B4-BE49-F238E27FC236}">
                <a16:creationId xmlns:a16="http://schemas.microsoft.com/office/drawing/2014/main" id="{2AE9C06A-62C0-4564-AC48-254A74F4F72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87021" y="2752965"/>
            <a:ext cx="4908645" cy="3006546"/>
          </a:xfrm>
          <a:ln>
            <a:solidFill>
              <a:schemeClr val="tx1"/>
            </a:solidFill>
          </a:ln>
        </p:spPr>
      </p:pic>
      <p:sp>
        <p:nvSpPr>
          <p:cNvPr id="13" name="TextBox 12">
            <a:extLst>
              <a:ext uri="{FF2B5EF4-FFF2-40B4-BE49-F238E27FC236}">
                <a16:creationId xmlns:a16="http://schemas.microsoft.com/office/drawing/2014/main" id="{02FAB487-3037-4B1A-B03A-103620DB975D}"/>
              </a:ext>
            </a:extLst>
          </p:cNvPr>
          <p:cNvSpPr txBox="1"/>
          <p:nvPr/>
        </p:nvSpPr>
        <p:spPr>
          <a:xfrm>
            <a:off x="632228" y="6427646"/>
            <a:ext cx="7511543" cy="369332"/>
          </a:xfrm>
          <a:prstGeom prst="rect">
            <a:avLst/>
          </a:prstGeom>
          <a:solidFill>
            <a:schemeClr val="bg1"/>
          </a:solidFill>
          <a:ln>
            <a:solidFill>
              <a:schemeClr val="tx1"/>
            </a:solidFill>
          </a:ln>
        </p:spPr>
        <p:txBody>
          <a:bodyPr wrap="none" rtlCol="0">
            <a:spAutoFit/>
          </a:bodyPr>
          <a:lstStyle/>
          <a:p>
            <a:r>
              <a:rPr lang="en-GB" dirty="0"/>
              <a:t>FYI: AWS refers to application gateways as Application Load Balancers </a:t>
            </a:r>
          </a:p>
        </p:txBody>
      </p:sp>
      <p:sp>
        <p:nvSpPr>
          <p:cNvPr id="14" name="TextBox 13">
            <a:extLst>
              <a:ext uri="{FF2B5EF4-FFF2-40B4-BE49-F238E27FC236}">
                <a16:creationId xmlns:a16="http://schemas.microsoft.com/office/drawing/2014/main" id="{F890CBE8-40A3-4DDD-82E2-260398436D3E}"/>
              </a:ext>
            </a:extLst>
          </p:cNvPr>
          <p:cNvSpPr txBox="1"/>
          <p:nvPr/>
        </p:nvSpPr>
        <p:spPr>
          <a:xfrm>
            <a:off x="5759356" y="3174576"/>
            <a:ext cx="3330052" cy="1200329"/>
          </a:xfrm>
          <a:prstGeom prst="rect">
            <a:avLst/>
          </a:prstGeom>
          <a:noFill/>
          <a:ln>
            <a:solidFill>
              <a:srgbClr val="FF0000"/>
            </a:solidFill>
          </a:ln>
        </p:spPr>
        <p:txBody>
          <a:bodyPr wrap="square" rtlCol="0">
            <a:spAutoFit/>
          </a:bodyPr>
          <a:lstStyle/>
          <a:p>
            <a:r>
              <a:rPr lang="en-GB" i="1" dirty="0">
                <a:solidFill>
                  <a:srgbClr val="FF0000"/>
                </a:solidFill>
              </a:rPr>
              <a:t>Note: it also provides a firewall so we should pretty much always use an application gateway</a:t>
            </a:r>
          </a:p>
        </p:txBody>
      </p:sp>
      <p:grpSp>
        <p:nvGrpSpPr>
          <p:cNvPr id="16" name="Group 15">
            <a:extLst>
              <a:ext uri="{FF2B5EF4-FFF2-40B4-BE49-F238E27FC236}">
                <a16:creationId xmlns:a16="http://schemas.microsoft.com/office/drawing/2014/main" id="{4B83643A-8099-4DC4-B634-922DE3D90E47}"/>
              </a:ext>
            </a:extLst>
          </p:cNvPr>
          <p:cNvGrpSpPr/>
          <p:nvPr/>
        </p:nvGrpSpPr>
        <p:grpSpPr>
          <a:xfrm>
            <a:off x="827965" y="3111265"/>
            <a:ext cx="3748992" cy="1725305"/>
            <a:chOff x="827965" y="3111265"/>
            <a:chExt cx="3748992" cy="1725305"/>
          </a:xfrm>
        </p:grpSpPr>
        <p:sp>
          <p:nvSpPr>
            <p:cNvPr id="3" name="TextBox 2">
              <a:extLst>
                <a:ext uri="{FF2B5EF4-FFF2-40B4-BE49-F238E27FC236}">
                  <a16:creationId xmlns:a16="http://schemas.microsoft.com/office/drawing/2014/main" id="{B9312AED-BAE1-4430-9283-5DB7743EC892}"/>
                </a:ext>
              </a:extLst>
            </p:cNvPr>
            <p:cNvSpPr txBox="1"/>
            <p:nvPr/>
          </p:nvSpPr>
          <p:spPr>
            <a:xfrm>
              <a:off x="1137401" y="3111265"/>
              <a:ext cx="1109599" cy="523220"/>
            </a:xfrm>
            <a:prstGeom prst="rect">
              <a:avLst/>
            </a:prstGeom>
            <a:noFill/>
          </p:spPr>
          <p:txBody>
            <a:bodyPr wrap="none" rtlCol="0">
              <a:spAutoFit/>
            </a:bodyPr>
            <a:lstStyle/>
            <a:p>
              <a:r>
                <a:rPr lang="en-GB" sz="1400" i="1" dirty="0">
                  <a:solidFill>
                    <a:srgbClr val="FF0000"/>
                  </a:solidFill>
                </a:rPr>
                <a:t>Frontend</a:t>
              </a:r>
            </a:p>
            <a:p>
              <a:r>
                <a:rPr lang="en-GB" sz="1400" i="1" dirty="0">
                  <a:solidFill>
                    <a:srgbClr val="FF0000"/>
                  </a:solidFill>
                </a:rPr>
                <a:t>Port 80/443</a:t>
              </a:r>
            </a:p>
          </p:txBody>
        </p:sp>
        <p:sp>
          <p:nvSpPr>
            <p:cNvPr id="5" name="Oval 4">
              <a:extLst>
                <a:ext uri="{FF2B5EF4-FFF2-40B4-BE49-F238E27FC236}">
                  <a16:creationId xmlns:a16="http://schemas.microsoft.com/office/drawing/2014/main" id="{F5FA8DFA-524A-4BB1-B122-89A17DF8E440}"/>
                </a:ext>
              </a:extLst>
            </p:cNvPr>
            <p:cNvSpPr/>
            <p:nvPr/>
          </p:nvSpPr>
          <p:spPr bwMode="auto">
            <a:xfrm>
              <a:off x="2428971" y="4072962"/>
              <a:ext cx="162802" cy="162802"/>
            </a:xfrm>
            <a:prstGeom prst="ellipse">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7" name="Straight Arrow Connector 6">
              <a:extLst>
                <a:ext uri="{FF2B5EF4-FFF2-40B4-BE49-F238E27FC236}">
                  <a16:creationId xmlns:a16="http://schemas.microsoft.com/office/drawing/2014/main" id="{37845715-5C19-4353-A9EA-7F15BFE9F4F6}"/>
                </a:ext>
              </a:extLst>
            </p:cNvPr>
            <p:cNvCxnSpPr>
              <a:stCxn id="3" idx="2"/>
              <a:endCxn id="5" idx="1"/>
            </p:cNvCxnSpPr>
            <p:nvPr/>
          </p:nvCxnSpPr>
          <p:spPr bwMode="auto">
            <a:xfrm>
              <a:off x="1692201" y="3634485"/>
              <a:ext cx="760612" cy="462319"/>
            </a:xfrm>
            <a:prstGeom prst="straightConnector1">
              <a:avLst/>
            </a:prstGeom>
            <a:solidFill>
              <a:schemeClr val="accent1"/>
            </a:solidFill>
            <a:ln w="9525" cap="flat" cmpd="sng" algn="ctr">
              <a:solidFill>
                <a:srgbClr val="FF0000"/>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Arrow: Right 8">
              <a:extLst>
                <a:ext uri="{FF2B5EF4-FFF2-40B4-BE49-F238E27FC236}">
                  <a16:creationId xmlns:a16="http://schemas.microsoft.com/office/drawing/2014/main" id="{17F64AA5-5983-45FC-A009-CC6988644CC2}"/>
                </a:ext>
              </a:extLst>
            </p:cNvPr>
            <p:cNvSpPr/>
            <p:nvPr/>
          </p:nvSpPr>
          <p:spPr bwMode="auto">
            <a:xfrm>
              <a:off x="1255682" y="4008479"/>
              <a:ext cx="1109599" cy="307777"/>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TextBox 9">
              <a:extLst>
                <a:ext uri="{FF2B5EF4-FFF2-40B4-BE49-F238E27FC236}">
                  <a16:creationId xmlns:a16="http://schemas.microsoft.com/office/drawing/2014/main" id="{7704A13F-BFB1-450C-84D5-26DE2391BB08}"/>
                </a:ext>
              </a:extLst>
            </p:cNvPr>
            <p:cNvSpPr txBox="1"/>
            <p:nvPr/>
          </p:nvSpPr>
          <p:spPr>
            <a:xfrm>
              <a:off x="827965" y="4374905"/>
              <a:ext cx="1642280" cy="461665"/>
            </a:xfrm>
            <a:prstGeom prst="rect">
              <a:avLst/>
            </a:prstGeom>
            <a:noFill/>
          </p:spPr>
          <p:txBody>
            <a:bodyPr wrap="square" rtlCol="0">
              <a:spAutoFit/>
            </a:bodyPr>
            <a:lstStyle/>
            <a:p>
              <a:r>
                <a:rPr lang="en-GB" sz="1200" i="1" dirty="0"/>
                <a:t>http://contso.com/images/myimage.png</a:t>
              </a:r>
            </a:p>
          </p:txBody>
        </p:sp>
        <p:sp>
          <p:nvSpPr>
            <p:cNvPr id="15" name="Arrow: Right 14">
              <a:extLst>
                <a:ext uri="{FF2B5EF4-FFF2-40B4-BE49-F238E27FC236}">
                  <a16:creationId xmlns:a16="http://schemas.microsoft.com/office/drawing/2014/main" id="{FB59336C-0715-42FD-894C-0F61E98E2381}"/>
                </a:ext>
              </a:extLst>
            </p:cNvPr>
            <p:cNvSpPr/>
            <p:nvPr/>
          </p:nvSpPr>
          <p:spPr bwMode="auto">
            <a:xfrm rot="19506418">
              <a:off x="3467358" y="3425070"/>
              <a:ext cx="1109599" cy="307777"/>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spTree>
    <p:extLst>
      <p:ext uri="{BB962C8B-B14F-4D97-AF65-F5344CB8AC3E}">
        <p14:creationId xmlns:p14="http://schemas.microsoft.com/office/powerpoint/2010/main" val="855730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1ECCE-9E99-D3EF-68DB-BE2CFC818DC1}"/>
              </a:ext>
            </a:extLst>
          </p:cNvPr>
          <p:cNvSpPr>
            <a:spLocks noGrp="1"/>
          </p:cNvSpPr>
          <p:nvPr>
            <p:ph type="title"/>
          </p:nvPr>
        </p:nvSpPr>
        <p:spPr/>
        <p:txBody>
          <a:bodyPr/>
          <a:lstStyle/>
          <a:p>
            <a:r>
              <a:rPr lang="en-GB" dirty="0"/>
              <a:t>Features</a:t>
            </a:r>
          </a:p>
        </p:txBody>
      </p:sp>
      <p:sp>
        <p:nvSpPr>
          <p:cNvPr id="3" name="Content Placeholder 2">
            <a:extLst>
              <a:ext uri="{FF2B5EF4-FFF2-40B4-BE49-F238E27FC236}">
                <a16:creationId xmlns:a16="http://schemas.microsoft.com/office/drawing/2014/main" id="{41816568-A4BA-68B0-3912-661B915243B8}"/>
              </a:ext>
            </a:extLst>
          </p:cNvPr>
          <p:cNvSpPr>
            <a:spLocks noGrp="1"/>
          </p:cNvSpPr>
          <p:nvPr>
            <p:ph idx="1"/>
          </p:nvPr>
        </p:nvSpPr>
        <p:spPr>
          <a:xfrm>
            <a:off x="1047750" y="1285875"/>
            <a:ext cx="7029450" cy="4114800"/>
          </a:xfrm>
        </p:spPr>
        <p:txBody>
          <a:bodyPr/>
          <a:lstStyle/>
          <a:p>
            <a:r>
              <a:rPr lang="en-GB" dirty="0"/>
              <a:t>Application Gateways can provide a number of features but we want to keep this discussion simple so we will concentrate on </a:t>
            </a:r>
            <a:r>
              <a:rPr lang="en-GB" b="1" dirty="0"/>
              <a:t>URL path based routing</a:t>
            </a:r>
          </a:p>
          <a:p>
            <a:endParaRPr lang="en-GB" dirty="0"/>
          </a:p>
        </p:txBody>
      </p:sp>
      <p:sp>
        <p:nvSpPr>
          <p:cNvPr id="4" name="Footer Placeholder 3">
            <a:extLst>
              <a:ext uri="{FF2B5EF4-FFF2-40B4-BE49-F238E27FC236}">
                <a16:creationId xmlns:a16="http://schemas.microsoft.com/office/drawing/2014/main" id="{35C7E9D3-269C-EF4E-5C88-C3419924705D}"/>
              </a:ext>
            </a:extLst>
          </p:cNvPr>
          <p:cNvSpPr>
            <a:spLocks noGrp="1"/>
          </p:cNvSpPr>
          <p:nvPr>
            <p:ph type="ftr" sz="quarter" idx="10"/>
          </p:nvPr>
        </p:nvSpPr>
        <p:spPr/>
        <p:txBody>
          <a:bodyPr/>
          <a:lstStyle/>
          <a:p>
            <a:pPr>
              <a:defRPr/>
            </a:pPr>
            <a:r>
              <a:rPr lang="en-US" altLang="en-US"/>
              <a:t>WEB</a:t>
            </a:r>
            <a:endParaRPr lang="en-US" altLang="en-US" dirty="0"/>
          </a:p>
        </p:txBody>
      </p:sp>
      <p:pic>
        <p:nvPicPr>
          <p:cNvPr id="5" name="Picture 4">
            <a:extLst>
              <a:ext uri="{FF2B5EF4-FFF2-40B4-BE49-F238E27FC236}">
                <a16:creationId xmlns:a16="http://schemas.microsoft.com/office/drawing/2014/main" id="{CB02B3EE-C22E-EFB0-FC14-A20E5D97403D}"/>
              </a:ext>
            </a:extLst>
          </p:cNvPr>
          <p:cNvPicPr>
            <a:picLocks noChangeAspect="1"/>
          </p:cNvPicPr>
          <p:nvPr/>
        </p:nvPicPr>
        <p:blipFill>
          <a:blip r:embed="rId2"/>
          <a:stretch>
            <a:fillRect/>
          </a:stretch>
        </p:blipFill>
        <p:spPr>
          <a:xfrm>
            <a:off x="872846" y="2492375"/>
            <a:ext cx="7398307" cy="2908300"/>
          </a:xfrm>
          <a:prstGeom prst="rect">
            <a:avLst/>
          </a:prstGeom>
        </p:spPr>
      </p:pic>
      <p:sp>
        <p:nvSpPr>
          <p:cNvPr id="6" name="TextBox 5">
            <a:extLst>
              <a:ext uri="{FF2B5EF4-FFF2-40B4-BE49-F238E27FC236}">
                <a16:creationId xmlns:a16="http://schemas.microsoft.com/office/drawing/2014/main" id="{8F49075F-0620-9F52-3486-A3F9E5CDB625}"/>
              </a:ext>
            </a:extLst>
          </p:cNvPr>
          <p:cNvSpPr txBox="1"/>
          <p:nvPr/>
        </p:nvSpPr>
        <p:spPr>
          <a:xfrm>
            <a:off x="872846" y="5452844"/>
            <a:ext cx="7585354" cy="646331"/>
          </a:xfrm>
          <a:prstGeom prst="rect">
            <a:avLst/>
          </a:prstGeom>
          <a:noFill/>
        </p:spPr>
        <p:txBody>
          <a:bodyPr wrap="square" rtlCol="0">
            <a:spAutoFit/>
          </a:bodyPr>
          <a:lstStyle/>
          <a:p>
            <a:r>
              <a:rPr lang="en-GB" dirty="0"/>
              <a:t>Create routing rules that make sure web traffic arrives at the appropriate servers in the pools.</a:t>
            </a:r>
          </a:p>
        </p:txBody>
      </p:sp>
    </p:spTree>
    <p:extLst>
      <p:ext uri="{BB962C8B-B14F-4D97-AF65-F5344CB8AC3E}">
        <p14:creationId xmlns:p14="http://schemas.microsoft.com/office/powerpoint/2010/main" val="905789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E55CD-0AE4-ABF1-1BDA-F24C973F8E8C}"/>
              </a:ext>
            </a:extLst>
          </p:cNvPr>
          <p:cNvSpPr>
            <a:spLocks noGrp="1"/>
          </p:cNvSpPr>
          <p:nvPr>
            <p:ph type="title"/>
          </p:nvPr>
        </p:nvSpPr>
        <p:spPr/>
        <p:txBody>
          <a:bodyPr/>
          <a:lstStyle/>
          <a:p>
            <a:r>
              <a:rPr lang="en-GB" dirty="0"/>
              <a:t>How it works</a:t>
            </a:r>
          </a:p>
        </p:txBody>
      </p:sp>
      <p:sp>
        <p:nvSpPr>
          <p:cNvPr id="4" name="Footer Placeholder 3">
            <a:extLst>
              <a:ext uri="{FF2B5EF4-FFF2-40B4-BE49-F238E27FC236}">
                <a16:creationId xmlns:a16="http://schemas.microsoft.com/office/drawing/2014/main" id="{ADFD3BF8-EE86-C494-117E-E3EED44CB250}"/>
              </a:ext>
            </a:extLst>
          </p:cNvPr>
          <p:cNvSpPr>
            <a:spLocks noGrp="1"/>
          </p:cNvSpPr>
          <p:nvPr>
            <p:ph type="ftr" sz="quarter" idx="10"/>
          </p:nvPr>
        </p:nvSpPr>
        <p:spPr/>
        <p:txBody>
          <a:bodyPr/>
          <a:lstStyle/>
          <a:p>
            <a:pPr>
              <a:defRPr/>
            </a:pPr>
            <a:r>
              <a:rPr lang="en-US" altLang="en-US"/>
              <a:t>WEB</a:t>
            </a:r>
            <a:endParaRPr lang="en-US" altLang="en-US" dirty="0"/>
          </a:p>
        </p:txBody>
      </p:sp>
      <p:pic>
        <p:nvPicPr>
          <p:cNvPr id="5" name="Picture 4">
            <a:extLst>
              <a:ext uri="{FF2B5EF4-FFF2-40B4-BE49-F238E27FC236}">
                <a16:creationId xmlns:a16="http://schemas.microsoft.com/office/drawing/2014/main" id="{DD818419-9B15-601B-F531-0FACCA2480FC}"/>
              </a:ext>
            </a:extLst>
          </p:cNvPr>
          <p:cNvPicPr>
            <a:picLocks noChangeAspect="1"/>
          </p:cNvPicPr>
          <p:nvPr/>
        </p:nvPicPr>
        <p:blipFill>
          <a:blip r:embed="rId2"/>
          <a:stretch>
            <a:fillRect/>
          </a:stretch>
        </p:blipFill>
        <p:spPr>
          <a:xfrm>
            <a:off x="269633" y="1029276"/>
            <a:ext cx="8599753" cy="3423569"/>
          </a:xfrm>
          <a:prstGeom prst="rect">
            <a:avLst/>
          </a:prstGeom>
          <a:ln>
            <a:solidFill>
              <a:schemeClr val="tx1"/>
            </a:solidFill>
          </a:ln>
        </p:spPr>
      </p:pic>
      <p:sp>
        <p:nvSpPr>
          <p:cNvPr id="6" name="Content Placeholder 2">
            <a:extLst>
              <a:ext uri="{FF2B5EF4-FFF2-40B4-BE49-F238E27FC236}">
                <a16:creationId xmlns:a16="http://schemas.microsoft.com/office/drawing/2014/main" id="{D0179241-5B88-7EE9-ED0C-8C4B3233CF44}"/>
              </a:ext>
            </a:extLst>
          </p:cNvPr>
          <p:cNvSpPr txBox="1">
            <a:spLocks/>
          </p:cNvSpPr>
          <p:nvPr/>
        </p:nvSpPr>
        <p:spPr bwMode="auto">
          <a:xfrm>
            <a:off x="269631" y="4534548"/>
            <a:ext cx="8599753" cy="1228077"/>
          </a:xfrm>
          <a:prstGeom prst="rect">
            <a:avLst/>
          </a:prstGeom>
          <a:solidFill>
            <a:schemeClr val="bg1"/>
          </a:solidFill>
          <a:ln>
            <a:solidFill>
              <a:schemeClr val="tx1"/>
            </a:solidFill>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Monotype Sorts" pitchFamily="2" charset="2"/>
              <a:buNone/>
            </a:pPr>
            <a:r>
              <a:rPr lang="en-GB" sz="1600" u="sng" dirty="0"/>
              <a:t>Before client sends request to the AG</a:t>
            </a:r>
          </a:p>
          <a:p>
            <a:r>
              <a:rPr lang="en-GB" sz="1600" dirty="0"/>
              <a:t>Client (e.g. web browser) makes </a:t>
            </a:r>
            <a:r>
              <a:rPr lang="en-GB" sz="1600" u="sng" dirty="0"/>
              <a:t>DNS request </a:t>
            </a:r>
            <a:r>
              <a:rPr lang="en-GB" sz="1600" dirty="0"/>
              <a:t>for the AG URL, and Azure resolves it since it provides a DNS server. </a:t>
            </a:r>
          </a:p>
          <a:p>
            <a:r>
              <a:rPr lang="en-GB" sz="1600" dirty="0"/>
              <a:t>This DNS server returns the frontend IP address of the AG.</a:t>
            </a:r>
          </a:p>
        </p:txBody>
      </p:sp>
      <p:sp>
        <p:nvSpPr>
          <p:cNvPr id="7" name="Arrow: Right 6">
            <a:extLst>
              <a:ext uri="{FF2B5EF4-FFF2-40B4-BE49-F238E27FC236}">
                <a16:creationId xmlns:a16="http://schemas.microsoft.com/office/drawing/2014/main" id="{7B96EC74-92E4-F935-DC93-3F37B374A435}"/>
              </a:ext>
            </a:extLst>
          </p:cNvPr>
          <p:cNvSpPr/>
          <p:nvPr/>
        </p:nvSpPr>
        <p:spPr bwMode="auto">
          <a:xfrm>
            <a:off x="572896" y="2762250"/>
            <a:ext cx="1398780" cy="723900"/>
          </a:xfrm>
          <a:prstGeom prst="rightArrow">
            <a:avLst/>
          </a:prstGeom>
          <a:solidFill>
            <a:srgbClr val="FF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Client traffic</a:t>
            </a:r>
          </a:p>
        </p:txBody>
      </p:sp>
      <p:sp>
        <p:nvSpPr>
          <p:cNvPr id="11" name="TextBox 10">
            <a:extLst>
              <a:ext uri="{FF2B5EF4-FFF2-40B4-BE49-F238E27FC236}">
                <a16:creationId xmlns:a16="http://schemas.microsoft.com/office/drawing/2014/main" id="{EF739312-D92C-EE8F-0D1D-46CB8454884E}"/>
              </a:ext>
            </a:extLst>
          </p:cNvPr>
          <p:cNvSpPr txBox="1"/>
          <p:nvPr/>
        </p:nvSpPr>
        <p:spPr>
          <a:xfrm>
            <a:off x="1527175" y="2007526"/>
            <a:ext cx="2036520" cy="338554"/>
          </a:xfrm>
          <a:prstGeom prst="rect">
            <a:avLst/>
          </a:prstGeom>
          <a:noFill/>
        </p:spPr>
        <p:txBody>
          <a:bodyPr wrap="none" rtlCol="0">
            <a:spAutoFit/>
          </a:bodyPr>
          <a:lstStyle/>
          <a:p>
            <a:r>
              <a:rPr lang="en-GB" sz="1600" i="1" dirty="0">
                <a:solidFill>
                  <a:srgbClr val="FF0000"/>
                </a:solidFill>
              </a:rPr>
              <a:t>Frontend IP address</a:t>
            </a:r>
          </a:p>
        </p:txBody>
      </p:sp>
      <p:sp>
        <p:nvSpPr>
          <p:cNvPr id="12" name="Oval 11">
            <a:extLst>
              <a:ext uri="{FF2B5EF4-FFF2-40B4-BE49-F238E27FC236}">
                <a16:creationId xmlns:a16="http://schemas.microsoft.com/office/drawing/2014/main" id="{E0BFF06F-BF8F-F1A9-7C33-E044714F0F67}"/>
              </a:ext>
            </a:extLst>
          </p:cNvPr>
          <p:cNvSpPr/>
          <p:nvPr/>
        </p:nvSpPr>
        <p:spPr bwMode="auto">
          <a:xfrm>
            <a:off x="1971675" y="2979131"/>
            <a:ext cx="266700" cy="266700"/>
          </a:xfrm>
          <a:prstGeom prst="ellipse">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14" name="Straight Arrow Connector 13">
            <a:extLst>
              <a:ext uri="{FF2B5EF4-FFF2-40B4-BE49-F238E27FC236}">
                <a16:creationId xmlns:a16="http://schemas.microsoft.com/office/drawing/2014/main" id="{BAD28886-2502-C145-F0E3-D970DFFE80AB}"/>
              </a:ext>
            </a:extLst>
          </p:cNvPr>
          <p:cNvCxnSpPr/>
          <p:nvPr/>
        </p:nvCxnSpPr>
        <p:spPr bwMode="auto">
          <a:xfrm flipH="1">
            <a:off x="2114550" y="2346080"/>
            <a:ext cx="314325" cy="55904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Content Placeholder 2">
            <a:extLst>
              <a:ext uri="{FF2B5EF4-FFF2-40B4-BE49-F238E27FC236}">
                <a16:creationId xmlns:a16="http://schemas.microsoft.com/office/drawing/2014/main" id="{06194334-7C86-E75E-5030-C6B4DFC60BE1}"/>
              </a:ext>
            </a:extLst>
          </p:cNvPr>
          <p:cNvSpPr txBox="1">
            <a:spLocks/>
          </p:cNvSpPr>
          <p:nvPr/>
        </p:nvSpPr>
        <p:spPr bwMode="auto">
          <a:xfrm>
            <a:off x="257175" y="5856968"/>
            <a:ext cx="8599753" cy="354952"/>
          </a:xfrm>
          <a:prstGeom prst="rect">
            <a:avLst/>
          </a:prstGeom>
          <a:solidFill>
            <a:schemeClr val="bg1"/>
          </a:solidFill>
          <a:ln>
            <a:solidFill>
              <a:schemeClr val="tx1"/>
            </a:solidFill>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t>Client sends traffic to AG using this IP address</a:t>
            </a:r>
          </a:p>
          <a:p>
            <a:endParaRPr lang="en-GB" sz="1600" dirty="0"/>
          </a:p>
        </p:txBody>
      </p:sp>
    </p:spTree>
    <p:extLst>
      <p:ext uri="{BB962C8B-B14F-4D97-AF65-F5344CB8AC3E}">
        <p14:creationId xmlns:p14="http://schemas.microsoft.com/office/powerpoint/2010/main" val="35033425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E305D-A917-D731-19E2-FB5823C2661D}"/>
              </a:ext>
            </a:extLst>
          </p:cNvPr>
          <p:cNvSpPr>
            <a:spLocks noGrp="1"/>
          </p:cNvSpPr>
          <p:nvPr>
            <p:ph type="title"/>
          </p:nvPr>
        </p:nvSpPr>
        <p:spPr/>
        <p:txBody>
          <a:bodyPr/>
          <a:lstStyle/>
          <a:p>
            <a:r>
              <a:rPr lang="en-GB" dirty="0"/>
              <a:t>DNS Reminder</a:t>
            </a:r>
          </a:p>
        </p:txBody>
      </p:sp>
      <p:sp>
        <p:nvSpPr>
          <p:cNvPr id="3" name="Content Placeholder 2">
            <a:extLst>
              <a:ext uri="{FF2B5EF4-FFF2-40B4-BE49-F238E27FC236}">
                <a16:creationId xmlns:a16="http://schemas.microsoft.com/office/drawing/2014/main" id="{424BBFE2-9244-AFC5-8ECB-DF2E6B256E7D}"/>
              </a:ext>
            </a:extLst>
          </p:cNvPr>
          <p:cNvSpPr>
            <a:spLocks noGrp="1"/>
          </p:cNvSpPr>
          <p:nvPr>
            <p:ph idx="1"/>
          </p:nvPr>
        </p:nvSpPr>
        <p:spPr>
          <a:xfrm>
            <a:off x="1047750" y="1067783"/>
            <a:ext cx="7029450" cy="4771042"/>
          </a:xfrm>
        </p:spPr>
        <p:txBody>
          <a:bodyPr/>
          <a:lstStyle/>
          <a:p>
            <a:r>
              <a:rPr lang="en-GB" dirty="0"/>
              <a:t>User on browser types in “www.myapp.com”</a:t>
            </a:r>
          </a:p>
        </p:txBody>
      </p:sp>
      <p:sp>
        <p:nvSpPr>
          <p:cNvPr id="4" name="Footer Placeholder 3">
            <a:extLst>
              <a:ext uri="{FF2B5EF4-FFF2-40B4-BE49-F238E27FC236}">
                <a16:creationId xmlns:a16="http://schemas.microsoft.com/office/drawing/2014/main" id="{A970B416-B6EB-1E02-0C9C-FD19E196865C}"/>
              </a:ext>
            </a:extLst>
          </p:cNvPr>
          <p:cNvSpPr>
            <a:spLocks noGrp="1"/>
          </p:cNvSpPr>
          <p:nvPr>
            <p:ph type="ftr" sz="quarter" idx="10"/>
          </p:nvPr>
        </p:nvSpPr>
        <p:spPr/>
        <p:txBody>
          <a:bodyPr/>
          <a:lstStyle/>
          <a:p>
            <a:pPr>
              <a:defRPr/>
            </a:pPr>
            <a:r>
              <a:rPr lang="en-US" altLang="en-US"/>
              <a:t>WEB</a:t>
            </a:r>
            <a:endParaRPr lang="en-US" altLang="en-US" dirty="0"/>
          </a:p>
        </p:txBody>
      </p:sp>
      <p:grpSp>
        <p:nvGrpSpPr>
          <p:cNvPr id="5" name="Group 5">
            <a:extLst>
              <a:ext uri="{FF2B5EF4-FFF2-40B4-BE49-F238E27FC236}">
                <a16:creationId xmlns:a16="http://schemas.microsoft.com/office/drawing/2014/main" id="{022EC082-2CFE-4650-CFC3-60E7DC1AC36F}"/>
              </a:ext>
            </a:extLst>
          </p:cNvPr>
          <p:cNvGrpSpPr>
            <a:grpSpLocks/>
          </p:cNvGrpSpPr>
          <p:nvPr/>
        </p:nvGrpSpPr>
        <p:grpSpPr bwMode="auto">
          <a:xfrm>
            <a:off x="1718689" y="2069578"/>
            <a:ext cx="6107112" cy="2886075"/>
            <a:chOff x="108339" y="4152266"/>
            <a:chExt cx="5553645" cy="2357207"/>
          </a:xfrm>
        </p:grpSpPr>
        <p:sp>
          <p:nvSpPr>
            <p:cNvPr id="6" name="Rounded Rectangle 6">
              <a:extLst>
                <a:ext uri="{FF2B5EF4-FFF2-40B4-BE49-F238E27FC236}">
                  <a16:creationId xmlns:a16="http://schemas.microsoft.com/office/drawing/2014/main" id="{B1115A75-AB4A-CA63-9501-2D5888F390B0}"/>
                </a:ext>
              </a:extLst>
            </p:cNvPr>
            <p:cNvSpPr>
              <a:spLocks noChangeArrowheads="1"/>
            </p:cNvSpPr>
            <p:nvPr/>
          </p:nvSpPr>
          <p:spPr bwMode="auto">
            <a:xfrm>
              <a:off x="3058829" y="4448364"/>
              <a:ext cx="1037583" cy="864375"/>
            </a:xfrm>
            <a:prstGeom prst="roundRect">
              <a:avLst>
                <a:gd name="adj" fmla="val 16667"/>
              </a:avLst>
            </a:prstGeom>
            <a:solidFill>
              <a:schemeClr val="accent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DNS </a:t>
              </a:r>
            </a:p>
            <a:p>
              <a:pPr algn="ctr">
                <a:spcBef>
                  <a:spcPct val="0"/>
                </a:spcBef>
                <a:buClrTx/>
                <a:buSzTx/>
                <a:buFontTx/>
                <a:buNone/>
              </a:pPr>
              <a:r>
                <a:rPr kumimoji="0" lang="en-GB" altLang="en-US" sz="1800"/>
                <a:t>Server</a:t>
              </a:r>
            </a:p>
          </p:txBody>
        </p:sp>
        <p:sp>
          <p:nvSpPr>
            <p:cNvPr id="7" name="Rounded Rectangle 7">
              <a:extLst>
                <a:ext uri="{FF2B5EF4-FFF2-40B4-BE49-F238E27FC236}">
                  <a16:creationId xmlns:a16="http://schemas.microsoft.com/office/drawing/2014/main" id="{5DD9DEC1-93C7-5ACD-2B6B-0990BCCD0384}"/>
                </a:ext>
              </a:extLst>
            </p:cNvPr>
            <p:cNvSpPr>
              <a:spLocks noChangeArrowheads="1"/>
            </p:cNvSpPr>
            <p:nvPr/>
          </p:nvSpPr>
          <p:spPr bwMode="auto">
            <a:xfrm>
              <a:off x="157814" y="5669339"/>
              <a:ext cx="1578153" cy="840134"/>
            </a:xfrm>
            <a:prstGeom prst="roundRect">
              <a:avLst>
                <a:gd name="adj" fmla="val 16667"/>
              </a:avLst>
            </a:prstGeom>
            <a:solidFill>
              <a:schemeClr val="accent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Client</a:t>
              </a:r>
            </a:p>
          </p:txBody>
        </p:sp>
        <p:cxnSp>
          <p:nvCxnSpPr>
            <p:cNvPr id="8" name="Elbow Connector 8">
              <a:extLst>
                <a:ext uri="{FF2B5EF4-FFF2-40B4-BE49-F238E27FC236}">
                  <a16:creationId xmlns:a16="http://schemas.microsoft.com/office/drawing/2014/main" id="{DB9E3C60-8758-E59D-285F-FC0BC2CF4F2D}"/>
                </a:ext>
              </a:extLst>
            </p:cNvPr>
            <p:cNvCxnSpPr>
              <a:cxnSpLocks noChangeShapeType="1"/>
            </p:cNvCxnSpPr>
            <p:nvPr/>
          </p:nvCxnSpPr>
          <p:spPr bwMode="auto">
            <a:xfrm flipV="1">
              <a:off x="524504" y="4640338"/>
              <a:ext cx="2550536" cy="1020132"/>
            </a:xfrm>
            <a:prstGeom prst="bentConnector3">
              <a:avLst>
                <a:gd name="adj1" fmla="val 866"/>
              </a:avLst>
            </a:prstGeom>
            <a:noFill/>
            <a:ln w="25400" algn="ctr">
              <a:solidFill>
                <a:schemeClr val="tx1"/>
              </a:solidFill>
              <a:round/>
              <a:headEnd/>
              <a:tailEnd type="arrow"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Elbow Connector 9">
              <a:extLst>
                <a:ext uri="{FF2B5EF4-FFF2-40B4-BE49-F238E27FC236}">
                  <a16:creationId xmlns:a16="http://schemas.microsoft.com/office/drawing/2014/main" id="{620EE249-B4A6-6B3E-BB62-EAAD4AB1D66A}"/>
                </a:ext>
              </a:extLst>
            </p:cNvPr>
            <p:cNvCxnSpPr>
              <a:cxnSpLocks noChangeShapeType="1"/>
            </p:cNvCxnSpPr>
            <p:nvPr/>
          </p:nvCxnSpPr>
          <p:spPr bwMode="auto">
            <a:xfrm rot="10800000" flipV="1">
              <a:off x="1299656" y="5096175"/>
              <a:ext cx="1759175" cy="568294"/>
            </a:xfrm>
            <a:prstGeom prst="bentConnector3">
              <a:avLst>
                <a:gd name="adj1" fmla="val 99866"/>
              </a:avLst>
            </a:prstGeom>
            <a:noFill/>
            <a:ln w="25400" algn="ctr">
              <a:solidFill>
                <a:schemeClr val="tx1"/>
              </a:solidFill>
              <a:round/>
              <a:headEnd/>
              <a:tailEnd type="arrow"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10">
              <a:extLst>
                <a:ext uri="{FF2B5EF4-FFF2-40B4-BE49-F238E27FC236}">
                  <a16:creationId xmlns:a16="http://schemas.microsoft.com/office/drawing/2014/main" id="{B3849695-AFE4-9C72-36A6-36F55B150F2A}"/>
                </a:ext>
              </a:extLst>
            </p:cNvPr>
            <p:cNvSpPr txBox="1">
              <a:spLocks noChangeArrowheads="1"/>
            </p:cNvSpPr>
            <p:nvPr/>
          </p:nvSpPr>
          <p:spPr bwMode="auto">
            <a:xfrm>
              <a:off x="108339" y="4152266"/>
              <a:ext cx="1753998" cy="527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dirty="0"/>
                <a:t>DNS </a:t>
              </a:r>
              <a:r>
                <a:rPr kumimoji="0" lang="en-GB" altLang="en-US" sz="1800" b="0" dirty="0" err="1"/>
                <a:t>Req</a:t>
              </a:r>
              <a:r>
                <a:rPr kumimoji="0" lang="en-GB" altLang="en-US" sz="1800" b="0" dirty="0"/>
                <a:t>: </a:t>
              </a:r>
            </a:p>
            <a:p>
              <a:pPr>
                <a:spcBef>
                  <a:spcPct val="0"/>
                </a:spcBef>
                <a:buClrTx/>
                <a:buSzTx/>
                <a:buFontTx/>
                <a:buNone/>
              </a:pPr>
              <a:r>
                <a:rPr kumimoji="0" lang="en-GB" altLang="en-US" sz="1800" b="0" dirty="0"/>
                <a:t>www.myapp.com</a:t>
              </a:r>
            </a:p>
          </p:txBody>
        </p:sp>
        <p:sp>
          <p:nvSpPr>
            <p:cNvPr id="11" name="TextBox 11">
              <a:extLst>
                <a:ext uri="{FF2B5EF4-FFF2-40B4-BE49-F238E27FC236}">
                  <a16:creationId xmlns:a16="http://schemas.microsoft.com/office/drawing/2014/main" id="{3CA30394-A93F-6E72-A084-3D41BDD7D27F}"/>
                </a:ext>
              </a:extLst>
            </p:cNvPr>
            <p:cNvSpPr txBox="1">
              <a:spLocks noChangeArrowheads="1"/>
            </p:cNvSpPr>
            <p:nvPr/>
          </p:nvSpPr>
          <p:spPr bwMode="auto">
            <a:xfrm>
              <a:off x="901349" y="4780909"/>
              <a:ext cx="23647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DNS Resp: 195.7.8.2</a:t>
              </a:r>
            </a:p>
          </p:txBody>
        </p:sp>
        <p:sp>
          <p:nvSpPr>
            <p:cNvPr id="12" name="Rounded Rectangle 12">
              <a:extLst>
                <a:ext uri="{FF2B5EF4-FFF2-40B4-BE49-F238E27FC236}">
                  <a16:creationId xmlns:a16="http://schemas.microsoft.com/office/drawing/2014/main" id="{4E527978-4177-F23C-F480-F6CEA6FB0B2F}"/>
                </a:ext>
              </a:extLst>
            </p:cNvPr>
            <p:cNvSpPr>
              <a:spLocks noChangeArrowheads="1"/>
            </p:cNvSpPr>
            <p:nvPr/>
          </p:nvSpPr>
          <p:spPr bwMode="auto">
            <a:xfrm>
              <a:off x="4636982" y="5746643"/>
              <a:ext cx="1025002" cy="762830"/>
            </a:xfrm>
            <a:prstGeom prst="roundRect">
              <a:avLst>
                <a:gd name="adj" fmla="val 16667"/>
              </a:avLst>
            </a:prstGeom>
            <a:solidFill>
              <a:schemeClr val="accent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Load </a:t>
              </a:r>
            </a:p>
            <a:p>
              <a:pPr algn="ctr">
                <a:spcBef>
                  <a:spcPct val="0"/>
                </a:spcBef>
                <a:buClrTx/>
                <a:buSzTx/>
                <a:buFontTx/>
                <a:buNone/>
              </a:pPr>
              <a:r>
                <a:rPr kumimoji="0" lang="en-GB" altLang="en-US" sz="1800"/>
                <a:t>Balancer</a:t>
              </a:r>
            </a:p>
          </p:txBody>
        </p:sp>
        <p:cxnSp>
          <p:nvCxnSpPr>
            <p:cNvPr id="13" name="Straight Arrow Connector 13">
              <a:extLst>
                <a:ext uri="{FF2B5EF4-FFF2-40B4-BE49-F238E27FC236}">
                  <a16:creationId xmlns:a16="http://schemas.microsoft.com/office/drawing/2014/main" id="{41E72BE4-2068-27EF-23D9-B7C9FD2DED8C}"/>
                </a:ext>
              </a:extLst>
            </p:cNvPr>
            <p:cNvCxnSpPr>
              <a:cxnSpLocks noChangeShapeType="1"/>
            </p:cNvCxnSpPr>
            <p:nvPr/>
          </p:nvCxnSpPr>
          <p:spPr bwMode="auto">
            <a:xfrm>
              <a:off x="1735967" y="5945920"/>
              <a:ext cx="2864608" cy="0"/>
            </a:xfrm>
            <a:prstGeom prst="straightConnector1">
              <a:avLst/>
            </a:prstGeom>
            <a:noFill/>
            <a:ln w="25400" algn="ctr">
              <a:solidFill>
                <a:schemeClr val="tx1"/>
              </a:solidFill>
              <a:round/>
              <a:headEnd/>
              <a:tailEnd type="arrow"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4">
              <a:extLst>
                <a:ext uri="{FF2B5EF4-FFF2-40B4-BE49-F238E27FC236}">
                  <a16:creationId xmlns:a16="http://schemas.microsoft.com/office/drawing/2014/main" id="{3D67D4E3-F8F3-62DD-435D-CB2BF7869F6F}"/>
                </a:ext>
              </a:extLst>
            </p:cNvPr>
            <p:cNvSpPr txBox="1">
              <a:spLocks noChangeArrowheads="1"/>
            </p:cNvSpPr>
            <p:nvPr/>
          </p:nvSpPr>
          <p:spPr bwMode="auto">
            <a:xfrm>
              <a:off x="1912952" y="5575502"/>
              <a:ext cx="236058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HTTP Req: 195.7.8.2</a:t>
              </a:r>
            </a:p>
          </p:txBody>
        </p:sp>
        <p:cxnSp>
          <p:nvCxnSpPr>
            <p:cNvPr id="15" name="Straight Arrow Connector 15">
              <a:extLst>
                <a:ext uri="{FF2B5EF4-FFF2-40B4-BE49-F238E27FC236}">
                  <a16:creationId xmlns:a16="http://schemas.microsoft.com/office/drawing/2014/main" id="{3DF35FE4-5878-F2FA-C46F-F33BFCF2AAC7}"/>
                </a:ext>
              </a:extLst>
            </p:cNvPr>
            <p:cNvCxnSpPr>
              <a:cxnSpLocks noChangeShapeType="1"/>
            </p:cNvCxnSpPr>
            <p:nvPr/>
          </p:nvCxnSpPr>
          <p:spPr bwMode="auto">
            <a:xfrm flipH="1">
              <a:off x="1735966" y="6352616"/>
              <a:ext cx="2901016" cy="0"/>
            </a:xfrm>
            <a:prstGeom prst="straightConnector1">
              <a:avLst/>
            </a:prstGeom>
            <a:noFill/>
            <a:ln w="25400" algn="ctr">
              <a:solidFill>
                <a:schemeClr val="tx1"/>
              </a:solidFill>
              <a:round/>
              <a:headEnd/>
              <a:tailEnd type="arrow"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6">
              <a:extLst>
                <a:ext uri="{FF2B5EF4-FFF2-40B4-BE49-F238E27FC236}">
                  <a16:creationId xmlns:a16="http://schemas.microsoft.com/office/drawing/2014/main" id="{9BD8150C-E92A-AC32-A2BD-6D2EE7E19ABF}"/>
                </a:ext>
              </a:extLst>
            </p:cNvPr>
            <p:cNvSpPr txBox="1">
              <a:spLocks noChangeArrowheads="1"/>
            </p:cNvSpPr>
            <p:nvPr/>
          </p:nvSpPr>
          <p:spPr bwMode="auto">
            <a:xfrm>
              <a:off x="1909599" y="6000556"/>
              <a:ext cx="141160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HTTP Resp</a:t>
              </a:r>
            </a:p>
          </p:txBody>
        </p:sp>
      </p:grpSp>
    </p:spTree>
    <p:extLst>
      <p:ext uri="{BB962C8B-B14F-4D97-AF65-F5344CB8AC3E}">
        <p14:creationId xmlns:p14="http://schemas.microsoft.com/office/powerpoint/2010/main" val="3718669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E55CD-0AE4-ABF1-1BDA-F24C973F8E8C}"/>
              </a:ext>
            </a:extLst>
          </p:cNvPr>
          <p:cNvSpPr>
            <a:spLocks noGrp="1"/>
          </p:cNvSpPr>
          <p:nvPr>
            <p:ph type="title"/>
          </p:nvPr>
        </p:nvSpPr>
        <p:spPr/>
        <p:txBody>
          <a:bodyPr/>
          <a:lstStyle/>
          <a:p>
            <a:r>
              <a:rPr lang="en-GB" dirty="0"/>
              <a:t>How it works</a:t>
            </a:r>
          </a:p>
        </p:txBody>
      </p:sp>
      <p:sp>
        <p:nvSpPr>
          <p:cNvPr id="4" name="Footer Placeholder 3">
            <a:extLst>
              <a:ext uri="{FF2B5EF4-FFF2-40B4-BE49-F238E27FC236}">
                <a16:creationId xmlns:a16="http://schemas.microsoft.com/office/drawing/2014/main" id="{ADFD3BF8-EE86-C494-117E-E3EED44CB250}"/>
              </a:ext>
            </a:extLst>
          </p:cNvPr>
          <p:cNvSpPr>
            <a:spLocks noGrp="1"/>
          </p:cNvSpPr>
          <p:nvPr>
            <p:ph type="ftr" sz="quarter" idx="10"/>
          </p:nvPr>
        </p:nvSpPr>
        <p:spPr/>
        <p:txBody>
          <a:bodyPr/>
          <a:lstStyle/>
          <a:p>
            <a:pPr>
              <a:defRPr/>
            </a:pPr>
            <a:r>
              <a:rPr lang="en-US" altLang="en-US"/>
              <a:t>WEB</a:t>
            </a:r>
            <a:endParaRPr lang="en-US" altLang="en-US" dirty="0"/>
          </a:p>
        </p:txBody>
      </p:sp>
      <p:pic>
        <p:nvPicPr>
          <p:cNvPr id="5" name="Picture 4">
            <a:extLst>
              <a:ext uri="{FF2B5EF4-FFF2-40B4-BE49-F238E27FC236}">
                <a16:creationId xmlns:a16="http://schemas.microsoft.com/office/drawing/2014/main" id="{DD818419-9B15-601B-F531-0FACCA2480FC}"/>
              </a:ext>
            </a:extLst>
          </p:cNvPr>
          <p:cNvPicPr>
            <a:picLocks noChangeAspect="1"/>
          </p:cNvPicPr>
          <p:nvPr/>
        </p:nvPicPr>
        <p:blipFill>
          <a:blip r:embed="rId2"/>
          <a:stretch>
            <a:fillRect/>
          </a:stretch>
        </p:blipFill>
        <p:spPr>
          <a:xfrm>
            <a:off x="269633" y="1276926"/>
            <a:ext cx="8599753" cy="3423569"/>
          </a:xfrm>
          <a:prstGeom prst="rect">
            <a:avLst/>
          </a:prstGeom>
          <a:ln>
            <a:solidFill>
              <a:schemeClr val="tx1"/>
            </a:solidFill>
          </a:ln>
        </p:spPr>
      </p:pic>
      <p:sp>
        <p:nvSpPr>
          <p:cNvPr id="6" name="Content Placeholder 2">
            <a:extLst>
              <a:ext uri="{FF2B5EF4-FFF2-40B4-BE49-F238E27FC236}">
                <a16:creationId xmlns:a16="http://schemas.microsoft.com/office/drawing/2014/main" id="{D0179241-5B88-7EE9-ED0C-8C4B3233CF44}"/>
              </a:ext>
            </a:extLst>
          </p:cNvPr>
          <p:cNvSpPr txBox="1">
            <a:spLocks/>
          </p:cNvSpPr>
          <p:nvPr/>
        </p:nvSpPr>
        <p:spPr bwMode="auto">
          <a:xfrm>
            <a:off x="269631" y="4782198"/>
            <a:ext cx="8599753" cy="862581"/>
          </a:xfrm>
          <a:prstGeom prst="rect">
            <a:avLst/>
          </a:prstGeom>
          <a:solidFill>
            <a:schemeClr val="bg1"/>
          </a:solidFill>
          <a:ln>
            <a:solidFill>
              <a:schemeClr val="tx1"/>
            </a:solidFill>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t>AG accepts incoming traffic on one or more listeners. Listener checks for connection requests. It's configured with a frontend IP address, protocol, and port number for connections from clients to the AG.</a:t>
            </a:r>
          </a:p>
          <a:p>
            <a:pPr marL="0" indent="0">
              <a:buNone/>
            </a:pPr>
            <a:endParaRPr lang="en-GB" sz="1600" dirty="0"/>
          </a:p>
        </p:txBody>
      </p:sp>
      <p:sp>
        <p:nvSpPr>
          <p:cNvPr id="7" name="Arrow: Right 6">
            <a:extLst>
              <a:ext uri="{FF2B5EF4-FFF2-40B4-BE49-F238E27FC236}">
                <a16:creationId xmlns:a16="http://schemas.microsoft.com/office/drawing/2014/main" id="{7B96EC74-92E4-F935-DC93-3F37B374A435}"/>
              </a:ext>
            </a:extLst>
          </p:cNvPr>
          <p:cNvSpPr/>
          <p:nvPr/>
        </p:nvSpPr>
        <p:spPr bwMode="auto">
          <a:xfrm>
            <a:off x="2686050" y="3014047"/>
            <a:ext cx="952500" cy="723900"/>
          </a:xfrm>
          <a:prstGeom prst="rightArrow">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3" name="TextBox 2">
            <a:extLst>
              <a:ext uri="{FF2B5EF4-FFF2-40B4-BE49-F238E27FC236}">
                <a16:creationId xmlns:a16="http://schemas.microsoft.com/office/drawing/2014/main" id="{27EBD350-171C-42BD-CA78-4D7E05DEA95C}"/>
              </a:ext>
            </a:extLst>
          </p:cNvPr>
          <p:cNvSpPr txBox="1"/>
          <p:nvPr/>
        </p:nvSpPr>
        <p:spPr>
          <a:xfrm>
            <a:off x="2379856" y="2398434"/>
            <a:ext cx="1891865" cy="584775"/>
          </a:xfrm>
          <a:prstGeom prst="rect">
            <a:avLst/>
          </a:prstGeom>
          <a:noFill/>
        </p:spPr>
        <p:txBody>
          <a:bodyPr wrap="none" rtlCol="0">
            <a:spAutoFit/>
          </a:bodyPr>
          <a:lstStyle/>
          <a:p>
            <a:r>
              <a:rPr lang="en-GB" sz="1600" i="1" dirty="0">
                <a:solidFill>
                  <a:srgbClr val="FF0000"/>
                </a:solidFill>
              </a:rPr>
              <a:t>Protocol TCP/UDP</a:t>
            </a:r>
            <a:br>
              <a:rPr lang="en-GB" sz="1600" i="1" dirty="0">
                <a:solidFill>
                  <a:srgbClr val="FF0000"/>
                </a:solidFill>
              </a:rPr>
            </a:br>
            <a:r>
              <a:rPr lang="en-GB" sz="1600" i="1" dirty="0">
                <a:solidFill>
                  <a:srgbClr val="FF0000"/>
                </a:solidFill>
              </a:rPr>
              <a:t>Port number</a:t>
            </a:r>
          </a:p>
        </p:txBody>
      </p:sp>
    </p:spTree>
    <p:extLst>
      <p:ext uri="{BB962C8B-B14F-4D97-AF65-F5344CB8AC3E}">
        <p14:creationId xmlns:p14="http://schemas.microsoft.com/office/powerpoint/2010/main" val="245211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E55CD-0AE4-ABF1-1BDA-F24C973F8E8C}"/>
              </a:ext>
            </a:extLst>
          </p:cNvPr>
          <p:cNvSpPr>
            <a:spLocks noGrp="1"/>
          </p:cNvSpPr>
          <p:nvPr>
            <p:ph type="title"/>
          </p:nvPr>
        </p:nvSpPr>
        <p:spPr/>
        <p:txBody>
          <a:bodyPr/>
          <a:lstStyle/>
          <a:p>
            <a:r>
              <a:rPr lang="en-GB" dirty="0"/>
              <a:t>How it works</a:t>
            </a:r>
          </a:p>
        </p:txBody>
      </p:sp>
      <p:sp>
        <p:nvSpPr>
          <p:cNvPr id="4" name="Footer Placeholder 3">
            <a:extLst>
              <a:ext uri="{FF2B5EF4-FFF2-40B4-BE49-F238E27FC236}">
                <a16:creationId xmlns:a16="http://schemas.microsoft.com/office/drawing/2014/main" id="{ADFD3BF8-EE86-C494-117E-E3EED44CB250}"/>
              </a:ext>
            </a:extLst>
          </p:cNvPr>
          <p:cNvSpPr>
            <a:spLocks noGrp="1"/>
          </p:cNvSpPr>
          <p:nvPr>
            <p:ph type="ftr" sz="quarter" idx="10"/>
          </p:nvPr>
        </p:nvSpPr>
        <p:spPr/>
        <p:txBody>
          <a:bodyPr/>
          <a:lstStyle/>
          <a:p>
            <a:pPr>
              <a:defRPr/>
            </a:pPr>
            <a:r>
              <a:rPr lang="en-US" altLang="en-US"/>
              <a:t>WEB</a:t>
            </a:r>
            <a:endParaRPr lang="en-US" altLang="en-US" dirty="0"/>
          </a:p>
        </p:txBody>
      </p:sp>
      <p:pic>
        <p:nvPicPr>
          <p:cNvPr id="5" name="Picture 4">
            <a:extLst>
              <a:ext uri="{FF2B5EF4-FFF2-40B4-BE49-F238E27FC236}">
                <a16:creationId xmlns:a16="http://schemas.microsoft.com/office/drawing/2014/main" id="{DD818419-9B15-601B-F531-0FACCA2480FC}"/>
              </a:ext>
            </a:extLst>
          </p:cNvPr>
          <p:cNvPicPr>
            <a:picLocks noChangeAspect="1"/>
          </p:cNvPicPr>
          <p:nvPr/>
        </p:nvPicPr>
        <p:blipFill>
          <a:blip r:embed="rId2"/>
          <a:stretch>
            <a:fillRect/>
          </a:stretch>
        </p:blipFill>
        <p:spPr>
          <a:xfrm>
            <a:off x="269633" y="1219776"/>
            <a:ext cx="8599753" cy="3423569"/>
          </a:xfrm>
          <a:prstGeom prst="rect">
            <a:avLst/>
          </a:prstGeom>
          <a:ln>
            <a:solidFill>
              <a:schemeClr val="tx1"/>
            </a:solidFill>
          </a:ln>
        </p:spPr>
      </p:pic>
      <p:sp>
        <p:nvSpPr>
          <p:cNvPr id="6" name="Content Placeholder 2">
            <a:extLst>
              <a:ext uri="{FF2B5EF4-FFF2-40B4-BE49-F238E27FC236}">
                <a16:creationId xmlns:a16="http://schemas.microsoft.com/office/drawing/2014/main" id="{D0179241-5B88-7EE9-ED0C-8C4B3233CF44}"/>
              </a:ext>
            </a:extLst>
          </p:cNvPr>
          <p:cNvSpPr txBox="1">
            <a:spLocks/>
          </p:cNvSpPr>
          <p:nvPr/>
        </p:nvSpPr>
        <p:spPr bwMode="auto">
          <a:xfrm>
            <a:off x="269631" y="4725049"/>
            <a:ext cx="8599753" cy="913752"/>
          </a:xfrm>
          <a:prstGeom prst="rect">
            <a:avLst/>
          </a:prstGeom>
          <a:solidFill>
            <a:schemeClr val="bg1"/>
          </a:solidFill>
          <a:ln>
            <a:solidFill>
              <a:schemeClr val="tx1"/>
            </a:solidFill>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t>If a web application firewall (WAF) is in use, the application gateway checks the request headers and the body, if present, against WAF rules. Valid requests are routed to the backend.</a:t>
            </a:r>
          </a:p>
        </p:txBody>
      </p:sp>
      <p:sp>
        <p:nvSpPr>
          <p:cNvPr id="7" name="Arrow: Right 6">
            <a:extLst>
              <a:ext uri="{FF2B5EF4-FFF2-40B4-BE49-F238E27FC236}">
                <a16:creationId xmlns:a16="http://schemas.microsoft.com/office/drawing/2014/main" id="{7B96EC74-92E4-F935-DC93-3F37B374A435}"/>
              </a:ext>
            </a:extLst>
          </p:cNvPr>
          <p:cNvSpPr/>
          <p:nvPr/>
        </p:nvSpPr>
        <p:spPr bwMode="auto">
          <a:xfrm>
            <a:off x="4093257" y="3007762"/>
            <a:ext cx="952500" cy="723900"/>
          </a:xfrm>
          <a:prstGeom prst="rightArrow">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6962333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E55CD-0AE4-ABF1-1BDA-F24C973F8E8C}"/>
              </a:ext>
            </a:extLst>
          </p:cNvPr>
          <p:cNvSpPr>
            <a:spLocks noGrp="1"/>
          </p:cNvSpPr>
          <p:nvPr>
            <p:ph type="title"/>
          </p:nvPr>
        </p:nvSpPr>
        <p:spPr>
          <a:xfrm>
            <a:off x="257175" y="0"/>
            <a:ext cx="8686800" cy="653132"/>
          </a:xfrm>
        </p:spPr>
        <p:txBody>
          <a:bodyPr/>
          <a:lstStyle/>
          <a:p>
            <a:r>
              <a:rPr lang="en-GB" dirty="0"/>
              <a:t>How it works</a:t>
            </a:r>
          </a:p>
        </p:txBody>
      </p:sp>
      <p:sp>
        <p:nvSpPr>
          <p:cNvPr id="4" name="Footer Placeholder 3">
            <a:extLst>
              <a:ext uri="{FF2B5EF4-FFF2-40B4-BE49-F238E27FC236}">
                <a16:creationId xmlns:a16="http://schemas.microsoft.com/office/drawing/2014/main" id="{ADFD3BF8-EE86-C494-117E-E3EED44CB250}"/>
              </a:ext>
            </a:extLst>
          </p:cNvPr>
          <p:cNvSpPr>
            <a:spLocks noGrp="1"/>
          </p:cNvSpPr>
          <p:nvPr>
            <p:ph type="ftr" sz="quarter" idx="10"/>
          </p:nvPr>
        </p:nvSpPr>
        <p:spPr/>
        <p:txBody>
          <a:bodyPr/>
          <a:lstStyle/>
          <a:p>
            <a:pPr>
              <a:defRPr/>
            </a:pPr>
            <a:r>
              <a:rPr lang="en-US" altLang="en-US"/>
              <a:t>WEB</a:t>
            </a:r>
            <a:endParaRPr lang="en-US" altLang="en-US" dirty="0"/>
          </a:p>
        </p:txBody>
      </p:sp>
      <p:pic>
        <p:nvPicPr>
          <p:cNvPr id="5" name="Picture 4">
            <a:extLst>
              <a:ext uri="{FF2B5EF4-FFF2-40B4-BE49-F238E27FC236}">
                <a16:creationId xmlns:a16="http://schemas.microsoft.com/office/drawing/2014/main" id="{DD818419-9B15-601B-F531-0FACCA2480FC}"/>
              </a:ext>
            </a:extLst>
          </p:cNvPr>
          <p:cNvPicPr>
            <a:picLocks noChangeAspect="1"/>
          </p:cNvPicPr>
          <p:nvPr/>
        </p:nvPicPr>
        <p:blipFill>
          <a:blip r:embed="rId2"/>
          <a:stretch>
            <a:fillRect/>
          </a:stretch>
        </p:blipFill>
        <p:spPr>
          <a:xfrm>
            <a:off x="269633" y="653132"/>
            <a:ext cx="8599753" cy="3423569"/>
          </a:xfrm>
          <a:prstGeom prst="rect">
            <a:avLst/>
          </a:prstGeom>
          <a:ln>
            <a:solidFill>
              <a:schemeClr val="tx1"/>
            </a:solidFill>
          </a:ln>
        </p:spPr>
      </p:pic>
      <p:sp>
        <p:nvSpPr>
          <p:cNvPr id="6" name="Content Placeholder 2">
            <a:extLst>
              <a:ext uri="{FF2B5EF4-FFF2-40B4-BE49-F238E27FC236}">
                <a16:creationId xmlns:a16="http://schemas.microsoft.com/office/drawing/2014/main" id="{D0179241-5B88-7EE9-ED0C-8C4B3233CF44}"/>
              </a:ext>
            </a:extLst>
          </p:cNvPr>
          <p:cNvSpPr txBox="1">
            <a:spLocks/>
          </p:cNvSpPr>
          <p:nvPr/>
        </p:nvSpPr>
        <p:spPr bwMode="auto">
          <a:xfrm>
            <a:off x="269631" y="4152506"/>
            <a:ext cx="8599753" cy="2705494"/>
          </a:xfrm>
          <a:prstGeom prst="rect">
            <a:avLst/>
          </a:prstGeom>
          <a:solidFill>
            <a:schemeClr val="bg1"/>
          </a:solidFill>
          <a:ln>
            <a:solidFill>
              <a:schemeClr val="tx1"/>
            </a:solidFill>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t>The AG evaluates the request routing rule that's associated with the listener. </a:t>
            </a:r>
          </a:p>
          <a:p>
            <a:r>
              <a:rPr lang="en-GB" sz="1600" dirty="0"/>
              <a:t>Requests can all be routed to the same backend pool, to different backend pools based on the URL path or redirected to another port or external site.</a:t>
            </a:r>
          </a:p>
          <a:p>
            <a:r>
              <a:rPr lang="en-GB" sz="1600" dirty="0"/>
              <a:t>The AG opens a new TCP connection to the pool using the provided HTTP Settings to specify the required protocol and port that this connection should use e.g. when connecting to a VM in the pool. </a:t>
            </a:r>
            <a:r>
              <a:rPr lang="en-GB" sz="1600" b="1" dirty="0"/>
              <a:t>This means the frontend protocol/port and backend protocol/port can be different</a:t>
            </a:r>
            <a:r>
              <a:rPr lang="en-GB" sz="1600" dirty="0"/>
              <a:t>, so that the pools can contain servers using different protocols and ports. </a:t>
            </a:r>
          </a:p>
          <a:p>
            <a:r>
              <a:rPr lang="en-GB" sz="1600" dirty="0"/>
              <a:t>In addition, if the incoming traffic uses the same protocol/port then different URLs can used to map traffic to different pools (path-based routing) and their servers.</a:t>
            </a:r>
          </a:p>
        </p:txBody>
      </p:sp>
      <p:sp>
        <p:nvSpPr>
          <p:cNvPr id="7" name="Arrow: Right 6">
            <a:extLst>
              <a:ext uri="{FF2B5EF4-FFF2-40B4-BE49-F238E27FC236}">
                <a16:creationId xmlns:a16="http://schemas.microsoft.com/office/drawing/2014/main" id="{7B96EC74-92E4-F935-DC93-3F37B374A435}"/>
              </a:ext>
            </a:extLst>
          </p:cNvPr>
          <p:cNvSpPr/>
          <p:nvPr/>
        </p:nvSpPr>
        <p:spPr bwMode="auto">
          <a:xfrm>
            <a:off x="4924424" y="2902987"/>
            <a:ext cx="359457" cy="723900"/>
          </a:xfrm>
          <a:prstGeom prst="rightArrow">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3" name="Arrow: Right 2">
            <a:extLst>
              <a:ext uri="{FF2B5EF4-FFF2-40B4-BE49-F238E27FC236}">
                <a16:creationId xmlns:a16="http://schemas.microsoft.com/office/drawing/2014/main" id="{14189728-6F8E-3AC5-1A0D-199633E63A89}"/>
              </a:ext>
            </a:extLst>
          </p:cNvPr>
          <p:cNvSpPr/>
          <p:nvPr/>
        </p:nvSpPr>
        <p:spPr bwMode="auto">
          <a:xfrm>
            <a:off x="6112557" y="2902987"/>
            <a:ext cx="459693" cy="723900"/>
          </a:xfrm>
          <a:prstGeom prst="rightArrow">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8" name="Oval 7">
            <a:extLst>
              <a:ext uri="{FF2B5EF4-FFF2-40B4-BE49-F238E27FC236}">
                <a16:creationId xmlns:a16="http://schemas.microsoft.com/office/drawing/2014/main" id="{3CF2BF29-624A-6E9E-61B4-2C567E37D590}"/>
              </a:ext>
            </a:extLst>
          </p:cNvPr>
          <p:cNvSpPr/>
          <p:nvPr/>
        </p:nvSpPr>
        <p:spPr bwMode="auto">
          <a:xfrm>
            <a:off x="5091329" y="2371725"/>
            <a:ext cx="1195171" cy="1255162"/>
          </a:xfrm>
          <a:prstGeom prst="ellipse">
            <a:avLst/>
          </a:prstGeom>
          <a:noFill/>
          <a:ln w="28575"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TextBox 8">
            <a:extLst>
              <a:ext uri="{FF2B5EF4-FFF2-40B4-BE49-F238E27FC236}">
                <a16:creationId xmlns:a16="http://schemas.microsoft.com/office/drawing/2014/main" id="{75299121-E43A-CC55-7019-CCD28A672A16}"/>
              </a:ext>
            </a:extLst>
          </p:cNvPr>
          <p:cNvSpPr txBox="1"/>
          <p:nvPr/>
        </p:nvSpPr>
        <p:spPr>
          <a:xfrm>
            <a:off x="6372225" y="103693"/>
            <a:ext cx="2509619" cy="830997"/>
          </a:xfrm>
          <a:prstGeom prst="rect">
            <a:avLst/>
          </a:prstGeom>
          <a:solidFill>
            <a:schemeClr val="bg1"/>
          </a:solidFill>
          <a:ln>
            <a:solidFill>
              <a:srgbClr val="FF0000"/>
            </a:solidFill>
          </a:ln>
        </p:spPr>
        <p:txBody>
          <a:bodyPr wrap="square" rtlCol="0">
            <a:spAutoFit/>
          </a:bodyPr>
          <a:lstStyle/>
          <a:p>
            <a:r>
              <a:rPr lang="en-GB" sz="1200" i="1" dirty="0">
                <a:solidFill>
                  <a:srgbClr val="FF0000"/>
                </a:solidFill>
              </a:rPr>
              <a:t>Request routing rule: determines the backend pool to use and creates a TCP connection using the provided HTTP settings </a:t>
            </a:r>
          </a:p>
        </p:txBody>
      </p:sp>
      <p:cxnSp>
        <p:nvCxnSpPr>
          <p:cNvPr id="11" name="Straight Arrow Connector 10">
            <a:extLst>
              <a:ext uri="{FF2B5EF4-FFF2-40B4-BE49-F238E27FC236}">
                <a16:creationId xmlns:a16="http://schemas.microsoft.com/office/drawing/2014/main" id="{55FD6360-063D-AE7B-4DB4-F87EAF741051}"/>
              </a:ext>
            </a:extLst>
          </p:cNvPr>
          <p:cNvCxnSpPr/>
          <p:nvPr/>
        </p:nvCxnSpPr>
        <p:spPr bwMode="auto">
          <a:xfrm flipH="1">
            <a:off x="5924550" y="920355"/>
            <a:ext cx="714375" cy="1270395"/>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6452010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962AA-7A03-3884-234E-4B196C0F9578}"/>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88CF8D9F-CE5B-EEC4-0705-E3E52E90340A}"/>
              </a:ext>
            </a:extLst>
          </p:cNvPr>
          <p:cNvSpPr>
            <a:spLocks noGrp="1"/>
          </p:cNvSpPr>
          <p:nvPr>
            <p:ph idx="1"/>
          </p:nvPr>
        </p:nvSpPr>
        <p:spPr>
          <a:xfrm>
            <a:off x="1047750" y="1068387"/>
            <a:ext cx="7029450" cy="1049482"/>
          </a:xfrm>
        </p:spPr>
        <p:txBody>
          <a:bodyPr/>
          <a:lstStyle/>
          <a:p>
            <a:r>
              <a:rPr lang="en-GB" dirty="0"/>
              <a:t>Essentially we the way are service “looks” to the clients can be different to the actual requirements for the service running on the target servers</a:t>
            </a:r>
          </a:p>
        </p:txBody>
      </p:sp>
      <p:sp>
        <p:nvSpPr>
          <p:cNvPr id="4" name="Footer Placeholder 3">
            <a:extLst>
              <a:ext uri="{FF2B5EF4-FFF2-40B4-BE49-F238E27FC236}">
                <a16:creationId xmlns:a16="http://schemas.microsoft.com/office/drawing/2014/main" id="{1A0F265D-542A-C925-29A1-B926954BC83B}"/>
              </a:ext>
            </a:extLst>
          </p:cNvPr>
          <p:cNvSpPr>
            <a:spLocks noGrp="1"/>
          </p:cNvSpPr>
          <p:nvPr>
            <p:ph type="ftr" sz="quarter" idx="10"/>
          </p:nvPr>
        </p:nvSpPr>
        <p:spPr/>
        <p:txBody>
          <a:bodyPr/>
          <a:lstStyle/>
          <a:p>
            <a:pPr>
              <a:defRPr/>
            </a:pPr>
            <a:r>
              <a:rPr lang="en-US" altLang="en-US"/>
              <a:t>WEB</a:t>
            </a:r>
            <a:endParaRPr lang="en-US" altLang="en-US" dirty="0"/>
          </a:p>
        </p:txBody>
      </p:sp>
      <p:sp>
        <p:nvSpPr>
          <p:cNvPr id="6" name="Rounded Rectangle 32">
            <a:extLst>
              <a:ext uri="{FF2B5EF4-FFF2-40B4-BE49-F238E27FC236}">
                <a16:creationId xmlns:a16="http://schemas.microsoft.com/office/drawing/2014/main" id="{B99F628D-7D09-1152-F2B6-6F2C13DBD6CE}"/>
              </a:ext>
            </a:extLst>
          </p:cNvPr>
          <p:cNvSpPr>
            <a:spLocks noChangeArrowheads="1"/>
          </p:cNvSpPr>
          <p:nvPr/>
        </p:nvSpPr>
        <p:spPr bwMode="auto">
          <a:xfrm>
            <a:off x="5589609" y="2725570"/>
            <a:ext cx="1630362" cy="2703512"/>
          </a:xfrm>
          <a:prstGeom prst="roundRect">
            <a:avLst>
              <a:gd name="adj" fmla="val 16667"/>
            </a:avLst>
          </a:prstGeom>
          <a:solidFill>
            <a:schemeClr val="bg2"/>
          </a:solidFill>
          <a:ln w="9525" algn="ctr">
            <a:solidFill>
              <a:schemeClr val="tx1"/>
            </a:solidFill>
            <a:round/>
            <a:headEnd/>
            <a:tailEnd/>
          </a:ln>
        </p:spPr>
        <p:txBody>
          <a:bodyPr wrap="none"/>
          <a:lstStyle>
            <a:lvl1pPr>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Subnet</a:t>
            </a:r>
          </a:p>
        </p:txBody>
      </p:sp>
      <p:sp>
        <p:nvSpPr>
          <p:cNvPr id="7" name="Rectangle 4">
            <a:extLst>
              <a:ext uri="{FF2B5EF4-FFF2-40B4-BE49-F238E27FC236}">
                <a16:creationId xmlns:a16="http://schemas.microsoft.com/office/drawing/2014/main" id="{FF944E46-E407-A6E5-368A-26F41D8FDE91}"/>
              </a:ext>
            </a:extLst>
          </p:cNvPr>
          <p:cNvSpPr>
            <a:spLocks noChangeArrowheads="1"/>
          </p:cNvSpPr>
          <p:nvPr/>
        </p:nvSpPr>
        <p:spPr bwMode="auto">
          <a:xfrm>
            <a:off x="1012846" y="3427525"/>
            <a:ext cx="957263" cy="520700"/>
          </a:xfrm>
          <a:prstGeom prst="rect">
            <a:avLst/>
          </a:prstGeom>
          <a:solidFill>
            <a:schemeClr val="accent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Client</a:t>
            </a:r>
          </a:p>
        </p:txBody>
      </p:sp>
      <p:sp>
        <p:nvSpPr>
          <p:cNvPr id="8" name="Rectangle 5">
            <a:extLst>
              <a:ext uri="{FF2B5EF4-FFF2-40B4-BE49-F238E27FC236}">
                <a16:creationId xmlns:a16="http://schemas.microsoft.com/office/drawing/2014/main" id="{5FAC66F9-1488-08ED-F68E-E86A61B1F79B}"/>
              </a:ext>
            </a:extLst>
          </p:cNvPr>
          <p:cNvSpPr>
            <a:spLocks noChangeArrowheads="1"/>
          </p:cNvSpPr>
          <p:nvPr/>
        </p:nvSpPr>
        <p:spPr bwMode="auto">
          <a:xfrm>
            <a:off x="469921" y="4068875"/>
            <a:ext cx="955675" cy="520700"/>
          </a:xfrm>
          <a:prstGeom prst="rect">
            <a:avLst/>
          </a:prstGeom>
          <a:solidFill>
            <a:schemeClr val="accent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Client</a:t>
            </a:r>
          </a:p>
        </p:txBody>
      </p:sp>
      <p:sp>
        <p:nvSpPr>
          <p:cNvPr id="9" name="Rectangle 6">
            <a:extLst>
              <a:ext uri="{FF2B5EF4-FFF2-40B4-BE49-F238E27FC236}">
                <a16:creationId xmlns:a16="http://schemas.microsoft.com/office/drawing/2014/main" id="{D337393C-8F02-CB9B-A578-59700D4F2534}"/>
              </a:ext>
            </a:extLst>
          </p:cNvPr>
          <p:cNvSpPr>
            <a:spLocks noChangeArrowheads="1"/>
          </p:cNvSpPr>
          <p:nvPr/>
        </p:nvSpPr>
        <p:spPr bwMode="auto">
          <a:xfrm>
            <a:off x="947759" y="4767375"/>
            <a:ext cx="955675" cy="520700"/>
          </a:xfrm>
          <a:prstGeom prst="rect">
            <a:avLst/>
          </a:prstGeom>
          <a:solidFill>
            <a:schemeClr val="accent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Client</a:t>
            </a:r>
          </a:p>
        </p:txBody>
      </p:sp>
      <p:sp>
        <p:nvSpPr>
          <p:cNvPr id="10" name="Rounded Rectangle 7">
            <a:extLst>
              <a:ext uri="{FF2B5EF4-FFF2-40B4-BE49-F238E27FC236}">
                <a16:creationId xmlns:a16="http://schemas.microsoft.com/office/drawing/2014/main" id="{3272682C-6A7A-C71D-550B-9F8C2CA68364}"/>
              </a:ext>
            </a:extLst>
          </p:cNvPr>
          <p:cNvSpPr>
            <a:spLocks noChangeArrowheads="1"/>
          </p:cNvSpPr>
          <p:nvPr/>
        </p:nvSpPr>
        <p:spPr bwMode="auto">
          <a:xfrm>
            <a:off x="2838471" y="3891075"/>
            <a:ext cx="1539875" cy="1001713"/>
          </a:xfrm>
          <a:prstGeom prst="roundRect">
            <a:avLst>
              <a:gd name="adj" fmla="val 16667"/>
            </a:avLst>
          </a:prstGeom>
          <a:solidFill>
            <a:schemeClr val="accent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Listener</a:t>
            </a:r>
          </a:p>
        </p:txBody>
      </p:sp>
      <p:cxnSp>
        <p:nvCxnSpPr>
          <p:cNvPr id="11" name="Straight Arrow Connector 9">
            <a:extLst>
              <a:ext uri="{FF2B5EF4-FFF2-40B4-BE49-F238E27FC236}">
                <a16:creationId xmlns:a16="http://schemas.microsoft.com/office/drawing/2014/main" id="{0F0F7F3D-44D8-4DF8-3043-1E1D1A6FC599}"/>
              </a:ext>
            </a:extLst>
          </p:cNvPr>
          <p:cNvCxnSpPr>
            <a:cxnSpLocks noChangeShapeType="1"/>
            <a:stCxn id="7" idx="3"/>
            <a:endCxn id="28" idx="1"/>
          </p:cNvCxnSpPr>
          <p:nvPr/>
        </p:nvCxnSpPr>
        <p:spPr bwMode="auto">
          <a:xfrm>
            <a:off x="1970109" y="3687875"/>
            <a:ext cx="738187" cy="525463"/>
          </a:xfrm>
          <a:prstGeom prst="straightConnector1">
            <a:avLst/>
          </a:prstGeom>
          <a:noFill/>
          <a:ln w="9525" algn="ctr">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a:extLst>
              <a:ext uri="{FF2B5EF4-FFF2-40B4-BE49-F238E27FC236}">
                <a16:creationId xmlns:a16="http://schemas.microsoft.com/office/drawing/2014/main" id="{04B33851-DD5B-D17F-76F5-EB1A47EA6F69}"/>
              </a:ext>
            </a:extLst>
          </p:cNvPr>
          <p:cNvCxnSpPr>
            <a:cxnSpLocks noChangeShapeType="1"/>
            <a:stCxn id="8" idx="3"/>
            <a:endCxn id="28" idx="2"/>
          </p:cNvCxnSpPr>
          <p:nvPr/>
        </p:nvCxnSpPr>
        <p:spPr bwMode="auto">
          <a:xfrm>
            <a:off x="1425596" y="4329225"/>
            <a:ext cx="1214438" cy="49213"/>
          </a:xfrm>
          <a:prstGeom prst="straightConnector1">
            <a:avLst/>
          </a:prstGeom>
          <a:noFill/>
          <a:ln w="9525" algn="ctr">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3">
            <a:extLst>
              <a:ext uri="{FF2B5EF4-FFF2-40B4-BE49-F238E27FC236}">
                <a16:creationId xmlns:a16="http://schemas.microsoft.com/office/drawing/2014/main" id="{34462B6B-0D15-2C11-B0D2-7D351EADEB85}"/>
              </a:ext>
            </a:extLst>
          </p:cNvPr>
          <p:cNvCxnSpPr>
            <a:cxnSpLocks noChangeShapeType="1"/>
            <a:stCxn id="9" idx="3"/>
            <a:endCxn id="28" idx="3"/>
          </p:cNvCxnSpPr>
          <p:nvPr/>
        </p:nvCxnSpPr>
        <p:spPr bwMode="auto">
          <a:xfrm flipV="1">
            <a:off x="1903434" y="4543538"/>
            <a:ext cx="804862" cy="484187"/>
          </a:xfrm>
          <a:prstGeom prst="straightConnector1">
            <a:avLst/>
          </a:prstGeom>
          <a:noFill/>
          <a:ln w="9525" algn="ctr">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4">
            <a:extLst>
              <a:ext uri="{FF2B5EF4-FFF2-40B4-BE49-F238E27FC236}">
                <a16:creationId xmlns:a16="http://schemas.microsoft.com/office/drawing/2014/main" id="{2B31BB96-4BB0-E1A1-2291-657675FA392E}"/>
              </a:ext>
            </a:extLst>
          </p:cNvPr>
          <p:cNvSpPr txBox="1">
            <a:spLocks noChangeArrowheads="1"/>
          </p:cNvSpPr>
          <p:nvPr/>
        </p:nvSpPr>
        <p:spPr bwMode="auto">
          <a:xfrm>
            <a:off x="1985984" y="2721088"/>
            <a:ext cx="118494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dirty="0"/>
              <a:t>Incoming</a:t>
            </a:r>
          </a:p>
          <a:p>
            <a:pPr>
              <a:spcBef>
                <a:spcPct val="0"/>
              </a:spcBef>
              <a:buClrTx/>
              <a:buSzTx/>
              <a:buFontTx/>
              <a:buNone/>
            </a:pPr>
            <a:r>
              <a:rPr kumimoji="0" lang="en-GB" altLang="en-US" sz="1800" b="0" dirty="0"/>
              <a:t>HTTP</a:t>
            </a:r>
          </a:p>
          <a:p>
            <a:pPr>
              <a:spcBef>
                <a:spcPct val="0"/>
              </a:spcBef>
              <a:buClrTx/>
              <a:buSzTx/>
              <a:buFontTx/>
              <a:buNone/>
            </a:pPr>
            <a:r>
              <a:rPr kumimoji="0" lang="en-GB" altLang="en-US" sz="1800" b="0" dirty="0"/>
              <a:t>Port 8080</a:t>
            </a:r>
          </a:p>
        </p:txBody>
      </p:sp>
      <p:sp>
        <p:nvSpPr>
          <p:cNvPr id="15" name="Oval 17">
            <a:extLst>
              <a:ext uri="{FF2B5EF4-FFF2-40B4-BE49-F238E27FC236}">
                <a16:creationId xmlns:a16="http://schemas.microsoft.com/office/drawing/2014/main" id="{D78FD1F4-82EF-7CA9-1630-258DACBB1ABE}"/>
              </a:ext>
            </a:extLst>
          </p:cNvPr>
          <p:cNvSpPr>
            <a:spLocks noChangeArrowheads="1"/>
          </p:cNvSpPr>
          <p:nvPr/>
        </p:nvSpPr>
        <p:spPr bwMode="auto">
          <a:xfrm>
            <a:off x="5840434" y="3200232"/>
            <a:ext cx="1271587" cy="595313"/>
          </a:xfrm>
          <a:prstGeom prst="ellipse">
            <a:avLst/>
          </a:prstGeom>
          <a:solidFill>
            <a:schemeClr val="accent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b="0"/>
              <a:t>Target</a:t>
            </a:r>
          </a:p>
        </p:txBody>
      </p:sp>
      <p:sp>
        <p:nvSpPr>
          <p:cNvPr id="16" name="Oval 18">
            <a:extLst>
              <a:ext uri="{FF2B5EF4-FFF2-40B4-BE49-F238E27FC236}">
                <a16:creationId xmlns:a16="http://schemas.microsoft.com/office/drawing/2014/main" id="{A23D5FBD-E13C-8A6E-C6D0-862CAA277961}"/>
              </a:ext>
            </a:extLst>
          </p:cNvPr>
          <p:cNvSpPr>
            <a:spLocks noChangeArrowheads="1"/>
          </p:cNvSpPr>
          <p:nvPr/>
        </p:nvSpPr>
        <p:spPr bwMode="auto">
          <a:xfrm>
            <a:off x="5807096" y="3981282"/>
            <a:ext cx="1271588" cy="593725"/>
          </a:xfrm>
          <a:prstGeom prst="ellipse">
            <a:avLst/>
          </a:prstGeom>
          <a:solidFill>
            <a:schemeClr val="accent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b="0"/>
              <a:t>Target</a:t>
            </a:r>
          </a:p>
        </p:txBody>
      </p:sp>
      <p:sp>
        <p:nvSpPr>
          <p:cNvPr id="17" name="Oval 19">
            <a:extLst>
              <a:ext uri="{FF2B5EF4-FFF2-40B4-BE49-F238E27FC236}">
                <a16:creationId xmlns:a16="http://schemas.microsoft.com/office/drawing/2014/main" id="{211F9450-D7E9-19D4-97DF-478758187D18}"/>
              </a:ext>
            </a:extLst>
          </p:cNvPr>
          <p:cNvSpPr>
            <a:spLocks noChangeArrowheads="1"/>
          </p:cNvSpPr>
          <p:nvPr/>
        </p:nvSpPr>
        <p:spPr bwMode="auto">
          <a:xfrm>
            <a:off x="5807096" y="4762332"/>
            <a:ext cx="1271588" cy="593725"/>
          </a:xfrm>
          <a:prstGeom prst="ellipse">
            <a:avLst/>
          </a:prstGeom>
          <a:solidFill>
            <a:schemeClr val="accent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b="0"/>
              <a:t>Target</a:t>
            </a:r>
          </a:p>
        </p:txBody>
      </p:sp>
      <p:cxnSp>
        <p:nvCxnSpPr>
          <p:cNvPr id="19" name="Straight Arrow Connector 22">
            <a:extLst>
              <a:ext uri="{FF2B5EF4-FFF2-40B4-BE49-F238E27FC236}">
                <a16:creationId xmlns:a16="http://schemas.microsoft.com/office/drawing/2014/main" id="{43703D16-09C6-9553-349E-7D49C2944FEC}"/>
              </a:ext>
            </a:extLst>
          </p:cNvPr>
          <p:cNvCxnSpPr>
            <a:cxnSpLocks noChangeShapeType="1"/>
            <a:stCxn id="10" idx="3"/>
            <a:endCxn id="15" idx="2"/>
          </p:cNvCxnSpPr>
          <p:nvPr/>
        </p:nvCxnSpPr>
        <p:spPr bwMode="auto">
          <a:xfrm flipV="1">
            <a:off x="4378346" y="3497889"/>
            <a:ext cx="1462088" cy="894043"/>
          </a:xfrm>
          <a:prstGeom prst="straightConnector1">
            <a:avLst/>
          </a:prstGeom>
          <a:noFill/>
          <a:ln w="9525" algn="ctr">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0" name="Straight Arrow Connector 24">
            <a:extLst>
              <a:ext uri="{FF2B5EF4-FFF2-40B4-BE49-F238E27FC236}">
                <a16:creationId xmlns:a16="http://schemas.microsoft.com/office/drawing/2014/main" id="{07E69C8C-8145-1804-CF4B-4528E91C7B44}"/>
              </a:ext>
            </a:extLst>
          </p:cNvPr>
          <p:cNvCxnSpPr>
            <a:cxnSpLocks noChangeShapeType="1"/>
            <a:stCxn id="10" idx="3"/>
            <a:endCxn id="16" idx="2"/>
          </p:cNvCxnSpPr>
          <p:nvPr/>
        </p:nvCxnSpPr>
        <p:spPr bwMode="auto">
          <a:xfrm flipV="1">
            <a:off x="4378346" y="4278145"/>
            <a:ext cx="1428750" cy="113787"/>
          </a:xfrm>
          <a:prstGeom prst="straightConnector1">
            <a:avLst/>
          </a:prstGeom>
          <a:noFill/>
          <a:ln w="9525" algn="ctr">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 name="Straight Arrow Connector 26">
            <a:extLst>
              <a:ext uri="{FF2B5EF4-FFF2-40B4-BE49-F238E27FC236}">
                <a16:creationId xmlns:a16="http://schemas.microsoft.com/office/drawing/2014/main" id="{D800DF36-E99C-30BB-0C8B-BAA7ADC2B0A0}"/>
              </a:ext>
            </a:extLst>
          </p:cNvPr>
          <p:cNvCxnSpPr>
            <a:cxnSpLocks noChangeShapeType="1"/>
            <a:stCxn id="10" idx="3"/>
            <a:endCxn id="17" idx="2"/>
          </p:cNvCxnSpPr>
          <p:nvPr/>
        </p:nvCxnSpPr>
        <p:spPr bwMode="auto">
          <a:xfrm>
            <a:off x="4378346" y="4391932"/>
            <a:ext cx="1428750" cy="667263"/>
          </a:xfrm>
          <a:prstGeom prst="straightConnector1">
            <a:avLst/>
          </a:prstGeom>
          <a:noFill/>
          <a:ln w="9525" algn="ctr">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3" name="TextBox 29">
            <a:extLst>
              <a:ext uri="{FF2B5EF4-FFF2-40B4-BE49-F238E27FC236}">
                <a16:creationId xmlns:a16="http://schemas.microsoft.com/office/drawing/2014/main" id="{33BCB577-F157-D202-BE87-F033EE18E8B5}"/>
              </a:ext>
            </a:extLst>
          </p:cNvPr>
          <p:cNvSpPr txBox="1">
            <a:spLocks noChangeArrowheads="1"/>
          </p:cNvSpPr>
          <p:nvPr/>
        </p:nvSpPr>
        <p:spPr bwMode="auto">
          <a:xfrm>
            <a:off x="4148159" y="2287700"/>
            <a:ext cx="928459"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dirty="0"/>
              <a:t>Target</a:t>
            </a:r>
          </a:p>
          <a:p>
            <a:pPr>
              <a:spcBef>
                <a:spcPct val="0"/>
              </a:spcBef>
              <a:buClrTx/>
              <a:buSzTx/>
              <a:buFontTx/>
              <a:buNone/>
            </a:pPr>
            <a:r>
              <a:rPr kumimoji="0" lang="en-GB" altLang="en-US" sz="1800" b="0" dirty="0"/>
              <a:t>HTTP</a:t>
            </a:r>
          </a:p>
          <a:p>
            <a:pPr>
              <a:spcBef>
                <a:spcPct val="0"/>
              </a:spcBef>
              <a:buClrTx/>
              <a:buSzTx/>
              <a:buFontTx/>
              <a:buNone/>
            </a:pPr>
            <a:r>
              <a:rPr kumimoji="0" lang="en-GB" altLang="en-US" sz="1800" b="0" dirty="0"/>
              <a:t>Port 80</a:t>
            </a:r>
          </a:p>
        </p:txBody>
      </p:sp>
      <p:sp>
        <p:nvSpPr>
          <p:cNvPr id="24" name="TextBox 30">
            <a:extLst>
              <a:ext uri="{FF2B5EF4-FFF2-40B4-BE49-F238E27FC236}">
                <a16:creationId xmlns:a16="http://schemas.microsoft.com/office/drawing/2014/main" id="{A7BC6922-20B0-20CB-BAB5-38748A7F3874}"/>
              </a:ext>
            </a:extLst>
          </p:cNvPr>
          <p:cNvSpPr txBox="1">
            <a:spLocks noChangeArrowheads="1"/>
          </p:cNvSpPr>
          <p:nvPr/>
        </p:nvSpPr>
        <p:spPr bwMode="auto">
          <a:xfrm>
            <a:off x="3238521" y="5159488"/>
            <a:ext cx="227171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dirty="0"/>
              <a:t>Load Balancer evenly distributes traffic across targets (round robin)</a:t>
            </a:r>
          </a:p>
        </p:txBody>
      </p:sp>
      <p:sp>
        <p:nvSpPr>
          <p:cNvPr id="25" name="TextBox 31">
            <a:extLst>
              <a:ext uri="{FF2B5EF4-FFF2-40B4-BE49-F238E27FC236}">
                <a16:creationId xmlns:a16="http://schemas.microsoft.com/office/drawing/2014/main" id="{8917CE1C-3E9D-AA0E-03E0-63BEBF209092}"/>
              </a:ext>
            </a:extLst>
          </p:cNvPr>
          <p:cNvSpPr txBox="1">
            <a:spLocks noChangeArrowheads="1"/>
          </p:cNvSpPr>
          <p:nvPr/>
        </p:nvSpPr>
        <p:spPr bwMode="auto">
          <a:xfrm>
            <a:off x="7296171" y="3145319"/>
            <a:ext cx="1622425" cy="20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dirty="0"/>
              <a:t>Targets all run the same application and handle data arriving on </a:t>
            </a:r>
            <a:r>
              <a:rPr kumimoji="0" lang="en-GB" altLang="en-US" sz="1800" b="0"/>
              <a:t>port 80 </a:t>
            </a:r>
            <a:r>
              <a:rPr kumimoji="0" lang="en-GB" altLang="en-US" sz="1800" b="0" dirty="0"/>
              <a:t>identically</a:t>
            </a:r>
          </a:p>
        </p:txBody>
      </p:sp>
      <p:sp>
        <p:nvSpPr>
          <p:cNvPr id="26" name="TextBox 1">
            <a:extLst>
              <a:ext uri="{FF2B5EF4-FFF2-40B4-BE49-F238E27FC236}">
                <a16:creationId xmlns:a16="http://schemas.microsoft.com/office/drawing/2014/main" id="{D0E82200-3F9F-8A1A-46E7-60F750FDA843}"/>
              </a:ext>
            </a:extLst>
          </p:cNvPr>
          <p:cNvSpPr txBox="1">
            <a:spLocks noChangeArrowheads="1"/>
          </p:cNvSpPr>
          <p:nvPr/>
        </p:nvSpPr>
        <p:spPr bwMode="auto">
          <a:xfrm>
            <a:off x="1263671" y="5664313"/>
            <a:ext cx="1947863"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Single point of access for DNS</a:t>
            </a:r>
          </a:p>
        </p:txBody>
      </p:sp>
      <p:cxnSp>
        <p:nvCxnSpPr>
          <p:cNvPr id="27" name="Straight Arrow Connector 3">
            <a:extLst>
              <a:ext uri="{FF2B5EF4-FFF2-40B4-BE49-F238E27FC236}">
                <a16:creationId xmlns:a16="http://schemas.microsoft.com/office/drawing/2014/main" id="{8F493D44-78A1-1E80-9DBB-5CB43E3C099C}"/>
              </a:ext>
            </a:extLst>
          </p:cNvPr>
          <p:cNvCxnSpPr>
            <a:cxnSpLocks noChangeShapeType="1"/>
          </p:cNvCxnSpPr>
          <p:nvPr/>
        </p:nvCxnSpPr>
        <p:spPr bwMode="auto">
          <a:xfrm flipV="1">
            <a:off x="2370159" y="4638788"/>
            <a:ext cx="401637" cy="1000125"/>
          </a:xfrm>
          <a:prstGeom prst="straightConnector1">
            <a:avLst/>
          </a:prstGeom>
          <a:noFill/>
          <a:ln w="9525" algn="ctr">
            <a:solidFill>
              <a:schemeClr val="tx1"/>
            </a:solidFill>
            <a:prstDash val="dash"/>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8" name="Oval 4">
            <a:extLst>
              <a:ext uri="{FF2B5EF4-FFF2-40B4-BE49-F238E27FC236}">
                <a16:creationId xmlns:a16="http://schemas.microsoft.com/office/drawing/2014/main" id="{80016773-49AD-C92F-81CB-A0C2D986EBD7}"/>
              </a:ext>
            </a:extLst>
          </p:cNvPr>
          <p:cNvSpPr>
            <a:spLocks noChangeArrowheads="1"/>
          </p:cNvSpPr>
          <p:nvPr/>
        </p:nvSpPr>
        <p:spPr bwMode="auto">
          <a:xfrm>
            <a:off x="2640034" y="4145075"/>
            <a:ext cx="466725" cy="466725"/>
          </a:xfrm>
          <a:prstGeom prst="ellipse">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9" name="Arc 28">
            <a:extLst>
              <a:ext uri="{FF2B5EF4-FFF2-40B4-BE49-F238E27FC236}">
                <a16:creationId xmlns:a16="http://schemas.microsoft.com/office/drawing/2014/main" id="{9EA9B8BB-27B2-A6C0-8BF5-1126940F0E90}"/>
              </a:ext>
            </a:extLst>
          </p:cNvPr>
          <p:cNvSpPr/>
          <p:nvPr/>
        </p:nvSpPr>
        <p:spPr bwMode="auto">
          <a:xfrm>
            <a:off x="4646634" y="3500550"/>
            <a:ext cx="404812" cy="1584325"/>
          </a:xfrm>
          <a:prstGeom prst="arc">
            <a:avLst>
              <a:gd name="adj1" fmla="val 16200000"/>
              <a:gd name="adj2" fmla="val 5258925"/>
            </a:avLst>
          </a:prstGeom>
          <a:noFill/>
          <a:ln w="28575" cap="flat" cmpd="sng" algn="ctr">
            <a:solidFill>
              <a:schemeClr val="tx1"/>
            </a:solidFill>
            <a:prstDash val="dash"/>
            <a:round/>
            <a:headEnd type="none" w="med" len="med"/>
            <a:tailEnd type="none" w="med" len="med"/>
          </a:ln>
          <a:effectLst/>
        </p:spPr>
        <p:txBody>
          <a:bodyPr wrap="none" anchor="ctr"/>
          <a:lstStyle/>
          <a:p>
            <a:pPr algn="ctr">
              <a:defRPr/>
            </a:pPr>
            <a:endParaRPr lang="en-GB"/>
          </a:p>
        </p:txBody>
      </p:sp>
    </p:spTree>
    <p:extLst>
      <p:ext uri="{BB962C8B-B14F-4D97-AF65-F5344CB8AC3E}">
        <p14:creationId xmlns:p14="http://schemas.microsoft.com/office/powerpoint/2010/main" val="41753945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E55CD-0AE4-ABF1-1BDA-F24C973F8E8C}"/>
              </a:ext>
            </a:extLst>
          </p:cNvPr>
          <p:cNvSpPr>
            <a:spLocks noGrp="1"/>
          </p:cNvSpPr>
          <p:nvPr>
            <p:ph type="title"/>
          </p:nvPr>
        </p:nvSpPr>
        <p:spPr>
          <a:xfrm>
            <a:off x="257175" y="0"/>
            <a:ext cx="8686800" cy="653132"/>
          </a:xfrm>
        </p:spPr>
        <p:txBody>
          <a:bodyPr/>
          <a:lstStyle/>
          <a:p>
            <a:r>
              <a:rPr lang="en-GB" dirty="0"/>
              <a:t>How it works</a:t>
            </a:r>
          </a:p>
        </p:txBody>
      </p:sp>
      <p:sp>
        <p:nvSpPr>
          <p:cNvPr id="4" name="Footer Placeholder 3">
            <a:extLst>
              <a:ext uri="{FF2B5EF4-FFF2-40B4-BE49-F238E27FC236}">
                <a16:creationId xmlns:a16="http://schemas.microsoft.com/office/drawing/2014/main" id="{ADFD3BF8-EE86-C494-117E-E3EED44CB250}"/>
              </a:ext>
            </a:extLst>
          </p:cNvPr>
          <p:cNvSpPr>
            <a:spLocks noGrp="1"/>
          </p:cNvSpPr>
          <p:nvPr>
            <p:ph type="ftr" sz="quarter" idx="10"/>
          </p:nvPr>
        </p:nvSpPr>
        <p:spPr/>
        <p:txBody>
          <a:bodyPr/>
          <a:lstStyle/>
          <a:p>
            <a:pPr>
              <a:defRPr/>
            </a:pPr>
            <a:r>
              <a:rPr lang="en-US" altLang="en-US"/>
              <a:t>WEB</a:t>
            </a:r>
            <a:endParaRPr lang="en-US" altLang="en-US" dirty="0"/>
          </a:p>
        </p:txBody>
      </p:sp>
      <p:pic>
        <p:nvPicPr>
          <p:cNvPr id="5" name="Picture 4">
            <a:extLst>
              <a:ext uri="{FF2B5EF4-FFF2-40B4-BE49-F238E27FC236}">
                <a16:creationId xmlns:a16="http://schemas.microsoft.com/office/drawing/2014/main" id="{DD818419-9B15-601B-F531-0FACCA2480FC}"/>
              </a:ext>
            </a:extLst>
          </p:cNvPr>
          <p:cNvPicPr>
            <a:picLocks noChangeAspect="1"/>
          </p:cNvPicPr>
          <p:nvPr/>
        </p:nvPicPr>
        <p:blipFill>
          <a:blip r:embed="rId2"/>
          <a:stretch>
            <a:fillRect/>
          </a:stretch>
        </p:blipFill>
        <p:spPr>
          <a:xfrm>
            <a:off x="269633" y="751747"/>
            <a:ext cx="8599753" cy="3423569"/>
          </a:xfrm>
          <a:prstGeom prst="rect">
            <a:avLst/>
          </a:prstGeom>
          <a:ln>
            <a:solidFill>
              <a:schemeClr val="tx1"/>
            </a:solidFill>
          </a:ln>
        </p:spPr>
      </p:pic>
      <p:sp>
        <p:nvSpPr>
          <p:cNvPr id="6" name="Content Placeholder 2">
            <a:extLst>
              <a:ext uri="{FF2B5EF4-FFF2-40B4-BE49-F238E27FC236}">
                <a16:creationId xmlns:a16="http://schemas.microsoft.com/office/drawing/2014/main" id="{D0179241-5B88-7EE9-ED0C-8C4B3233CF44}"/>
              </a:ext>
            </a:extLst>
          </p:cNvPr>
          <p:cNvSpPr txBox="1">
            <a:spLocks/>
          </p:cNvSpPr>
          <p:nvPr/>
        </p:nvSpPr>
        <p:spPr bwMode="auto">
          <a:xfrm>
            <a:off x="269631" y="4251121"/>
            <a:ext cx="8599753" cy="2203470"/>
          </a:xfrm>
          <a:prstGeom prst="rect">
            <a:avLst/>
          </a:prstGeom>
          <a:solidFill>
            <a:schemeClr val="bg1"/>
          </a:solidFill>
          <a:ln>
            <a:solidFill>
              <a:schemeClr val="tx1"/>
            </a:solidFill>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t>Sometimes, the TCP session between the AG and the backend pool needs to be altered to match the expectations of the servers in the pool</a:t>
            </a:r>
          </a:p>
          <a:p>
            <a:r>
              <a:rPr lang="en-GB" sz="1600" dirty="0"/>
              <a:t>Rewrite rules allow us to “rewrite” or modify the HTTP headers and/or URL being passed to these servers.</a:t>
            </a:r>
          </a:p>
          <a:p>
            <a:r>
              <a:rPr lang="en-GB" sz="1600" dirty="0"/>
              <a:t>For example, say we have incoming traffic for URL /sales/* and our Nginx webserver in the backend pool only expects HTTP Requests using the default URL path /*. Then we can change the URL in the TCP session to be /* as the AG copies the data from the original incoming packets into the new TCP packets being passed to the pool.</a:t>
            </a:r>
          </a:p>
          <a:p>
            <a:endParaRPr lang="en-GB" sz="1600" dirty="0"/>
          </a:p>
        </p:txBody>
      </p:sp>
      <p:sp>
        <p:nvSpPr>
          <p:cNvPr id="3" name="Arrow: Right 2">
            <a:extLst>
              <a:ext uri="{FF2B5EF4-FFF2-40B4-BE49-F238E27FC236}">
                <a16:creationId xmlns:a16="http://schemas.microsoft.com/office/drawing/2014/main" id="{14189728-6F8E-3AC5-1A0D-199633E63A89}"/>
              </a:ext>
            </a:extLst>
          </p:cNvPr>
          <p:cNvSpPr/>
          <p:nvPr/>
        </p:nvSpPr>
        <p:spPr bwMode="auto">
          <a:xfrm>
            <a:off x="6480112" y="1678130"/>
            <a:ext cx="879913" cy="723900"/>
          </a:xfrm>
          <a:prstGeom prst="rightArrow">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0" name="Rectangle 9">
            <a:extLst>
              <a:ext uri="{FF2B5EF4-FFF2-40B4-BE49-F238E27FC236}">
                <a16:creationId xmlns:a16="http://schemas.microsoft.com/office/drawing/2014/main" id="{4C782151-92CE-0C0B-15C9-3054A4EE8EA9}"/>
              </a:ext>
            </a:extLst>
          </p:cNvPr>
          <p:cNvSpPr/>
          <p:nvPr/>
        </p:nvSpPr>
        <p:spPr bwMode="auto">
          <a:xfrm>
            <a:off x="6628028" y="992502"/>
            <a:ext cx="548220" cy="394447"/>
          </a:xfrm>
          <a:prstGeom prst="rect">
            <a:avLst/>
          </a:prstGeom>
          <a:solidFill>
            <a:srgbClr val="00B0F0"/>
          </a:solidFill>
          <a:ln w="9525" cap="flat" cmpd="sng" algn="ctr">
            <a:solidFill>
              <a:srgbClr val="3399FF"/>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13" name="Straight Arrow Connector 12">
            <a:extLst>
              <a:ext uri="{FF2B5EF4-FFF2-40B4-BE49-F238E27FC236}">
                <a16:creationId xmlns:a16="http://schemas.microsoft.com/office/drawing/2014/main" id="{1C6AA672-2438-26CE-C81E-E592F1F3B359}"/>
              </a:ext>
            </a:extLst>
          </p:cNvPr>
          <p:cNvCxnSpPr>
            <a:endCxn id="10" idx="1"/>
          </p:cNvCxnSpPr>
          <p:nvPr/>
        </p:nvCxnSpPr>
        <p:spPr bwMode="auto">
          <a:xfrm rot="5400000" flipH="1" flipV="1">
            <a:off x="5617606" y="1640414"/>
            <a:ext cx="1461110" cy="559734"/>
          </a:xfrm>
          <a:prstGeom prst="bentConnector2">
            <a:avLst/>
          </a:prstGeom>
          <a:solidFill>
            <a:schemeClr val="accent1"/>
          </a:solidFill>
          <a:ln w="28575" cap="flat" cmpd="sng" algn="ctr">
            <a:solidFill>
              <a:srgbClr val="00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a:extLst>
              <a:ext uri="{FF2B5EF4-FFF2-40B4-BE49-F238E27FC236}">
                <a16:creationId xmlns:a16="http://schemas.microsoft.com/office/drawing/2014/main" id="{751C6112-0CA2-451C-6FED-CA8CF06AE062}"/>
              </a:ext>
            </a:extLst>
          </p:cNvPr>
          <p:cNvSpPr txBox="1"/>
          <p:nvPr/>
        </p:nvSpPr>
        <p:spPr>
          <a:xfrm>
            <a:off x="6267188" y="741321"/>
            <a:ext cx="1269899" cy="307777"/>
          </a:xfrm>
          <a:prstGeom prst="rect">
            <a:avLst/>
          </a:prstGeom>
          <a:noFill/>
        </p:spPr>
        <p:txBody>
          <a:bodyPr wrap="none" rtlCol="0">
            <a:spAutoFit/>
          </a:bodyPr>
          <a:lstStyle/>
          <a:p>
            <a:r>
              <a:rPr lang="en-GB" sz="1400" b="1" dirty="0">
                <a:solidFill>
                  <a:srgbClr val="000000"/>
                </a:solidFill>
              </a:rPr>
              <a:t>Rewrite Rule</a:t>
            </a:r>
          </a:p>
        </p:txBody>
      </p:sp>
    </p:spTree>
    <p:extLst>
      <p:ext uri="{BB962C8B-B14F-4D97-AF65-F5344CB8AC3E}">
        <p14:creationId xmlns:p14="http://schemas.microsoft.com/office/powerpoint/2010/main" val="26340462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F90C4-DD3A-8FE6-B28C-D0E7F7DF63D2}"/>
              </a:ext>
            </a:extLst>
          </p:cNvPr>
          <p:cNvSpPr>
            <a:spLocks noGrp="1"/>
          </p:cNvSpPr>
          <p:nvPr>
            <p:ph type="title"/>
          </p:nvPr>
        </p:nvSpPr>
        <p:spPr/>
        <p:txBody>
          <a:bodyPr/>
          <a:lstStyle/>
          <a:p>
            <a:r>
              <a:rPr lang="en-GB" dirty="0"/>
              <a:t>HTTP Settings</a:t>
            </a:r>
          </a:p>
        </p:txBody>
      </p:sp>
      <p:sp>
        <p:nvSpPr>
          <p:cNvPr id="3" name="Content Placeholder 2">
            <a:extLst>
              <a:ext uri="{FF2B5EF4-FFF2-40B4-BE49-F238E27FC236}">
                <a16:creationId xmlns:a16="http://schemas.microsoft.com/office/drawing/2014/main" id="{F44216C3-A7C6-2A87-FB96-55947F5A9226}"/>
              </a:ext>
            </a:extLst>
          </p:cNvPr>
          <p:cNvSpPr>
            <a:spLocks noGrp="1"/>
          </p:cNvSpPr>
          <p:nvPr>
            <p:ph idx="1"/>
          </p:nvPr>
        </p:nvSpPr>
        <p:spPr>
          <a:xfrm>
            <a:off x="509516" y="982639"/>
            <a:ext cx="8102220" cy="3962400"/>
          </a:xfrm>
        </p:spPr>
        <p:txBody>
          <a:bodyPr/>
          <a:lstStyle/>
          <a:p>
            <a:r>
              <a:rPr lang="en-GB" dirty="0"/>
              <a:t>After the application gateway determines the backend server, it </a:t>
            </a:r>
            <a:r>
              <a:rPr lang="en-GB" b="1" dirty="0"/>
              <a:t>opens a new TCP session with the backend server</a:t>
            </a:r>
            <a:r>
              <a:rPr lang="en-GB" dirty="0"/>
              <a:t> based on HTTP settings. </a:t>
            </a:r>
          </a:p>
          <a:p>
            <a:pPr lvl="1"/>
            <a:r>
              <a:rPr lang="en-GB" dirty="0"/>
              <a:t>In other words, as the traffic is forwarded to the backend pool, it is altered by the Gateway to match the requirements of the VMs in the backend pool</a:t>
            </a:r>
          </a:p>
          <a:p>
            <a:r>
              <a:rPr lang="en-GB" dirty="0"/>
              <a:t>HTTP settings specify the protocol, port, and other routing-related settings that are required to establish a new session with the backend server</a:t>
            </a:r>
          </a:p>
          <a:p>
            <a:pPr lvl="1"/>
            <a:r>
              <a:rPr lang="en-GB" dirty="0"/>
              <a:t>The HTTP Settings define how this traffic should be forwarded including </a:t>
            </a:r>
            <a:r>
              <a:rPr lang="en-GB" b="1" u="sng" dirty="0"/>
              <a:t>changing</a:t>
            </a:r>
            <a:r>
              <a:rPr lang="en-GB" dirty="0"/>
              <a:t> the protocol, port, URL</a:t>
            </a:r>
            <a:r>
              <a:rPr lang="en-GB" baseline="30000" dirty="0"/>
              <a:t>#</a:t>
            </a:r>
            <a:r>
              <a:rPr lang="en-GB" dirty="0"/>
              <a:t> and other HTTP </a:t>
            </a:r>
            <a:r>
              <a:rPr lang="en-GB"/>
              <a:t>headers</a:t>
            </a:r>
            <a:r>
              <a:rPr lang="en-GB" baseline="30000"/>
              <a:t>@</a:t>
            </a:r>
            <a:r>
              <a:rPr lang="en-GB"/>
              <a:t> used </a:t>
            </a:r>
            <a:r>
              <a:rPr lang="en-GB" dirty="0"/>
              <a:t>in the new TCP session.</a:t>
            </a:r>
          </a:p>
        </p:txBody>
      </p:sp>
      <p:sp>
        <p:nvSpPr>
          <p:cNvPr id="4" name="Footer Placeholder 3">
            <a:extLst>
              <a:ext uri="{FF2B5EF4-FFF2-40B4-BE49-F238E27FC236}">
                <a16:creationId xmlns:a16="http://schemas.microsoft.com/office/drawing/2014/main" id="{93D11A51-26AD-15AE-C691-893546FB3711}"/>
              </a:ext>
            </a:extLst>
          </p:cNvPr>
          <p:cNvSpPr>
            <a:spLocks noGrp="1"/>
          </p:cNvSpPr>
          <p:nvPr>
            <p:ph type="ftr" sz="quarter" idx="10"/>
          </p:nvPr>
        </p:nvSpPr>
        <p:spPr/>
        <p:txBody>
          <a:bodyPr/>
          <a:lstStyle/>
          <a:p>
            <a:pPr>
              <a:defRPr/>
            </a:pPr>
            <a:r>
              <a:rPr lang="en-US" altLang="en-US"/>
              <a:t>WEB</a:t>
            </a:r>
            <a:endParaRPr lang="en-US" altLang="en-US" dirty="0"/>
          </a:p>
        </p:txBody>
      </p:sp>
      <p:sp>
        <p:nvSpPr>
          <p:cNvPr id="29" name="TextBox 28">
            <a:extLst>
              <a:ext uri="{FF2B5EF4-FFF2-40B4-BE49-F238E27FC236}">
                <a16:creationId xmlns:a16="http://schemas.microsoft.com/office/drawing/2014/main" id="{E12524BA-F39E-D131-A873-F1722204F292}"/>
              </a:ext>
            </a:extLst>
          </p:cNvPr>
          <p:cNvSpPr txBox="1"/>
          <p:nvPr/>
        </p:nvSpPr>
        <p:spPr>
          <a:xfrm>
            <a:off x="1364275" y="5088721"/>
            <a:ext cx="6415449" cy="954107"/>
          </a:xfrm>
          <a:prstGeom prst="rect">
            <a:avLst/>
          </a:prstGeom>
          <a:noFill/>
        </p:spPr>
        <p:txBody>
          <a:bodyPr wrap="square" rtlCol="0">
            <a:spAutoFit/>
          </a:bodyPr>
          <a:lstStyle/>
          <a:p>
            <a:r>
              <a:rPr lang="en-GB" sz="1400" i="1" dirty="0"/>
              <a:t># You can override the backend path for all HTTP requests OR you can use rewrite sets and rules to provide different URLs for each backend pool when using URL path based routing</a:t>
            </a:r>
          </a:p>
          <a:p>
            <a:r>
              <a:rPr lang="en-GB" sz="1400" i="1" dirty="0"/>
              <a:t>@ Using rewrite rules</a:t>
            </a:r>
          </a:p>
        </p:txBody>
      </p:sp>
    </p:spTree>
    <p:extLst>
      <p:ext uri="{BB962C8B-B14F-4D97-AF65-F5344CB8AC3E}">
        <p14:creationId xmlns:p14="http://schemas.microsoft.com/office/powerpoint/2010/main" val="5886321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F90C4-DD3A-8FE6-B28C-D0E7F7DF63D2}"/>
              </a:ext>
            </a:extLst>
          </p:cNvPr>
          <p:cNvSpPr>
            <a:spLocks noGrp="1"/>
          </p:cNvSpPr>
          <p:nvPr>
            <p:ph type="title"/>
          </p:nvPr>
        </p:nvSpPr>
        <p:spPr/>
        <p:txBody>
          <a:bodyPr/>
          <a:lstStyle/>
          <a:p>
            <a:r>
              <a:rPr lang="en-GB" dirty="0"/>
              <a:t>HTTP Settings</a:t>
            </a:r>
          </a:p>
        </p:txBody>
      </p:sp>
      <p:sp>
        <p:nvSpPr>
          <p:cNvPr id="4" name="Footer Placeholder 3">
            <a:extLst>
              <a:ext uri="{FF2B5EF4-FFF2-40B4-BE49-F238E27FC236}">
                <a16:creationId xmlns:a16="http://schemas.microsoft.com/office/drawing/2014/main" id="{93D11A51-26AD-15AE-C691-893546FB3711}"/>
              </a:ext>
            </a:extLst>
          </p:cNvPr>
          <p:cNvSpPr>
            <a:spLocks noGrp="1"/>
          </p:cNvSpPr>
          <p:nvPr>
            <p:ph type="ftr" sz="quarter" idx="10"/>
          </p:nvPr>
        </p:nvSpPr>
        <p:spPr/>
        <p:txBody>
          <a:bodyPr/>
          <a:lstStyle/>
          <a:p>
            <a:pPr>
              <a:defRPr/>
            </a:pPr>
            <a:r>
              <a:rPr lang="en-US" altLang="en-US"/>
              <a:t>WEB</a:t>
            </a:r>
            <a:endParaRPr lang="en-US" altLang="en-US" dirty="0"/>
          </a:p>
        </p:txBody>
      </p:sp>
      <p:sp>
        <p:nvSpPr>
          <p:cNvPr id="5" name="Rectangle 4">
            <a:extLst>
              <a:ext uri="{FF2B5EF4-FFF2-40B4-BE49-F238E27FC236}">
                <a16:creationId xmlns:a16="http://schemas.microsoft.com/office/drawing/2014/main" id="{32685A68-F00D-72CA-D0FA-A47902F34A23}"/>
              </a:ext>
            </a:extLst>
          </p:cNvPr>
          <p:cNvSpPr/>
          <p:nvPr/>
        </p:nvSpPr>
        <p:spPr bwMode="auto">
          <a:xfrm>
            <a:off x="2315573" y="2543025"/>
            <a:ext cx="1519451" cy="541361"/>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Listener</a:t>
            </a:r>
          </a:p>
        </p:txBody>
      </p:sp>
      <p:sp>
        <p:nvSpPr>
          <p:cNvPr id="6" name="Oval 5">
            <a:extLst>
              <a:ext uri="{FF2B5EF4-FFF2-40B4-BE49-F238E27FC236}">
                <a16:creationId xmlns:a16="http://schemas.microsoft.com/office/drawing/2014/main" id="{584A3B1B-2AF0-96C1-C878-0A74237684EB}"/>
              </a:ext>
            </a:extLst>
          </p:cNvPr>
          <p:cNvSpPr/>
          <p:nvPr/>
        </p:nvSpPr>
        <p:spPr bwMode="auto">
          <a:xfrm>
            <a:off x="2038069" y="2631759"/>
            <a:ext cx="277504" cy="277504"/>
          </a:xfrm>
          <a:prstGeom prst="ellipse">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a:extLst>
              <a:ext uri="{FF2B5EF4-FFF2-40B4-BE49-F238E27FC236}">
                <a16:creationId xmlns:a16="http://schemas.microsoft.com/office/drawing/2014/main" id="{32D984EA-D768-B067-01E6-55E9D0F98A6D}"/>
              </a:ext>
            </a:extLst>
          </p:cNvPr>
          <p:cNvSpPr txBox="1"/>
          <p:nvPr/>
        </p:nvSpPr>
        <p:spPr>
          <a:xfrm>
            <a:off x="1253239" y="1729358"/>
            <a:ext cx="1569660" cy="646331"/>
          </a:xfrm>
          <a:prstGeom prst="rect">
            <a:avLst/>
          </a:prstGeom>
          <a:noFill/>
        </p:spPr>
        <p:txBody>
          <a:bodyPr wrap="none" rtlCol="0">
            <a:spAutoFit/>
          </a:bodyPr>
          <a:lstStyle/>
          <a:p>
            <a:r>
              <a:rPr lang="en-GB" dirty="0"/>
              <a:t>Frontend port</a:t>
            </a:r>
          </a:p>
          <a:p>
            <a:r>
              <a:rPr lang="en-GB" dirty="0"/>
              <a:t>(8080)</a:t>
            </a:r>
          </a:p>
        </p:txBody>
      </p:sp>
      <p:cxnSp>
        <p:nvCxnSpPr>
          <p:cNvPr id="9" name="Straight Arrow Connector 8">
            <a:extLst>
              <a:ext uri="{FF2B5EF4-FFF2-40B4-BE49-F238E27FC236}">
                <a16:creationId xmlns:a16="http://schemas.microsoft.com/office/drawing/2014/main" id="{89801C74-7FE2-670D-5C92-F7F03503B5CE}"/>
              </a:ext>
            </a:extLst>
          </p:cNvPr>
          <p:cNvCxnSpPr>
            <a:stCxn id="7" idx="2"/>
            <a:endCxn id="6" idx="0"/>
          </p:cNvCxnSpPr>
          <p:nvPr/>
        </p:nvCxnSpPr>
        <p:spPr bwMode="auto">
          <a:xfrm>
            <a:off x="2038069" y="2375689"/>
            <a:ext cx="138752" cy="25607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Rectangle 10">
            <a:extLst>
              <a:ext uri="{FF2B5EF4-FFF2-40B4-BE49-F238E27FC236}">
                <a16:creationId xmlns:a16="http://schemas.microsoft.com/office/drawing/2014/main" id="{C7E80A8E-4985-A5C5-8CDE-33ED9AA25DFE}"/>
              </a:ext>
            </a:extLst>
          </p:cNvPr>
          <p:cNvSpPr/>
          <p:nvPr/>
        </p:nvSpPr>
        <p:spPr bwMode="auto">
          <a:xfrm>
            <a:off x="1139354" y="2506829"/>
            <a:ext cx="898715" cy="53306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Public IP</a:t>
            </a:r>
          </a:p>
          <a:p>
            <a:pPr marL="0" marR="0" indent="0" algn="ctr" defTabSz="914400" rtl="0" eaLnBrk="0" fontAlgn="base" latinLnBrk="0" hangingPunct="0">
              <a:lnSpc>
                <a:spcPct val="100000"/>
              </a:lnSpc>
              <a:spcBef>
                <a:spcPct val="0"/>
              </a:spcBef>
              <a:spcAft>
                <a:spcPct val="0"/>
              </a:spcAft>
              <a:buClrTx/>
              <a:buSzTx/>
              <a:buFontTx/>
              <a:buNone/>
              <a:tabLst/>
            </a:pPr>
            <a:r>
              <a:rPr lang="en-GB" dirty="0"/>
              <a:t>(AG IP)</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2" name="Arrow: Right 11">
            <a:extLst>
              <a:ext uri="{FF2B5EF4-FFF2-40B4-BE49-F238E27FC236}">
                <a16:creationId xmlns:a16="http://schemas.microsoft.com/office/drawing/2014/main" id="{131B3D8B-4CB3-5DD4-9A0B-45316D068C3D}"/>
              </a:ext>
            </a:extLst>
          </p:cNvPr>
          <p:cNvSpPr/>
          <p:nvPr/>
        </p:nvSpPr>
        <p:spPr bwMode="auto">
          <a:xfrm>
            <a:off x="618701" y="2543025"/>
            <a:ext cx="520653" cy="533069"/>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aphicFrame>
        <p:nvGraphicFramePr>
          <p:cNvPr id="14" name="Table 14">
            <a:extLst>
              <a:ext uri="{FF2B5EF4-FFF2-40B4-BE49-F238E27FC236}">
                <a16:creationId xmlns:a16="http://schemas.microsoft.com/office/drawing/2014/main" id="{B21937CC-7783-C9B7-9DE5-1F1CD64A22DA}"/>
              </a:ext>
            </a:extLst>
          </p:cNvPr>
          <p:cNvGraphicFramePr>
            <a:graphicFrameLocks noGrp="1"/>
          </p:cNvGraphicFramePr>
          <p:nvPr/>
        </p:nvGraphicFramePr>
        <p:xfrm>
          <a:off x="3150502" y="1705156"/>
          <a:ext cx="4947172" cy="609600"/>
        </p:xfrm>
        <a:graphic>
          <a:graphicData uri="http://schemas.openxmlformats.org/drawingml/2006/table">
            <a:tbl>
              <a:tblPr firstRow="1" bandRow="1">
                <a:tableStyleId>{7E9639D4-E3E2-4D34-9284-5A2195B3D0D7}</a:tableStyleId>
              </a:tblPr>
              <a:tblGrid>
                <a:gridCol w="725464">
                  <a:extLst>
                    <a:ext uri="{9D8B030D-6E8A-4147-A177-3AD203B41FA5}">
                      <a16:colId xmlns:a16="http://schemas.microsoft.com/office/drawing/2014/main" val="3951898766"/>
                    </a:ext>
                  </a:extLst>
                </a:gridCol>
                <a:gridCol w="900752">
                  <a:extLst>
                    <a:ext uri="{9D8B030D-6E8A-4147-A177-3AD203B41FA5}">
                      <a16:colId xmlns:a16="http://schemas.microsoft.com/office/drawing/2014/main" val="1175399684"/>
                    </a:ext>
                  </a:extLst>
                </a:gridCol>
                <a:gridCol w="900752">
                  <a:extLst>
                    <a:ext uri="{9D8B030D-6E8A-4147-A177-3AD203B41FA5}">
                      <a16:colId xmlns:a16="http://schemas.microsoft.com/office/drawing/2014/main" val="3336034261"/>
                    </a:ext>
                  </a:extLst>
                </a:gridCol>
                <a:gridCol w="1014484">
                  <a:extLst>
                    <a:ext uri="{9D8B030D-6E8A-4147-A177-3AD203B41FA5}">
                      <a16:colId xmlns:a16="http://schemas.microsoft.com/office/drawing/2014/main" val="2110235178"/>
                    </a:ext>
                  </a:extLst>
                </a:gridCol>
                <a:gridCol w="1405720">
                  <a:extLst>
                    <a:ext uri="{9D8B030D-6E8A-4147-A177-3AD203B41FA5}">
                      <a16:colId xmlns:a16="http://schemas.microsoft.com/office/drawing/2014/main" val="1669654477"/>
                    </a:ext>
                  </a:extLst>
                </a:gridCol>
              </a:tblGrid>
              <a:tr h="172882">
                <a:tc>
                  <a:txBody>
                    <a:bodyPr/>
                    <a:lstStyle/>
                    <a:p>
                      <a:r>
                        <a:rPr lang="en-GB" sz="1400" dirty="0" err="1"/>
                        <a:t>Dst</a:t>
                      </a:r>
                      <a:r>
                        <a:rPr lang="en-GB" sz="1400" dirty="0"/>
                        <a:t> IP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err="1"/>
                        <a:t>Dst</a:t>
                      </a:r>
                      <a:r>
                        <a:rPr lang="en-GB" sz="1400" dirty="0"/>
                        <a:t> Port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err="1"/>
                        <a:t>Src</a:t>
                      </a:r>
                      <a:r>
                        <a:rPr lang="en-GB" sz="1400" dirty="0"/>
                        <a:t> IP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err="1"/>
                        <a:t>Src</a:t>
                      </a:r>
                      <a:r>
                        <a:rPr lang="en-GB" sz="1400" dirty="0"/>
                        <a:t> Port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DATA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45567007"/>
                  </a:ext>
                </a:extLst>
              </a:tr>
              <a:tr h="167183">
                <a:tc>
                  <a:txBody>
                    <a:bodyPr/>
                    <a:lstStyle/>
                    <a:p>
                      <a:r>
                        <a:rPr lang="en-GB" sz="1400" dirty="0"/>
                        <a:t>AG IP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solidFill>
                            <a:srgbClr val="FF0000"/>
                          </a:solidFill>
                        </a:rPr>
                        <a:t>8080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Client IP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Client Port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solidFill>
                            <a:srgbClr val="FF0000"/>
                          </a:solidFill>
                        </a:rPr>
                        <a:t>HTTPS /Sales/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02723668"/>
                  </a:ext>
                </a:extLst>
              </a:tr>
            </a:tbl>
          </a:graphicData>
        </a:graphic>
      </p:graphicFrame>
      <p:sp>
        <p:nvSpPr>
          <p:cNvPr id="15" name="TextBox 14">
            <a:extLst>
              <a:ext uri="{FF2B5EF4-FFF2-40B4-BE49-F238E27FC236}">
                <a16:creationId xmlns:a16="http://schemas.microsoft.com/office/drawing/2014/main" id="{E8AAA5A0-D2CC-8DA5-CDFA-6800AEF62926}"/>
              </a:ext>
            </a:extLst>
          </p:cNvPr>
          <p:cNvSpPr txBox="1"/>
          <p:nvPr/>
        </p:nvSpPr>
        <p:spPr>
          <a:xfrm>
            <a:off x="3083534" y="1427652"/>
            <a:ext cx="2300117" cy="307777"/>
          </a:xfrm>
          <a:prstGeom prst="rect">
            <a:avLst/>
          </a:prstGeom>
          <a:noFill/>
        </p:spPr>
        <p:txBody>
          <a:bodyPr wrap="none" rtlCol="0">
            <a:spAutoFit/>
          </a:bodyPr>
          <a:lstStyle/>
          <a:p>
            <a:r>
              <a:rPr lang="en-GB" sz="1400" i="1" dirty="0"/>
              <a:t>Incoming Encrypted Traffic</a:t>
            </a:r>
          </a:p>
        </p:txBody>
      </p:sp>
      <p:sp>
        <p:nvSpPr>
          <p:cNvPr id="16" name="Arrow: Right 15">
            <a:extLst>
              <a:ext uri="{FF2B5EF4-FFF2-40B4-BE49-F238E27FC236}">
                <a16:creationId xmlns:a16="http://schemas.microsoft.com/office/drawing/2014/main" id="{1807512B-23D5-0478-C57C-19D6F1A0BD76}"/>
              </a:ext>
            </a:extLst>
          </p:cNvPr>
          <p:cNvSpPr/>
          <p:nvPr/>
        </p:nvSpPr>
        <p:spPr bwMode="auto">
          <a:xfrm>
            <a:off x="3835024" y="2551317"/>
            <a:ext cx="3220868" cy="533069"/>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7" name="Rectangle 16">
            <a:extLst>
              <a:ext uri="{FF2B5EF4-FFF2-40B4-BE49-F238E27FC236}">
                <a16:creationId xmlns:a16="http://schemas.microsoft.com/office/drawing/2014/main" id="{6B345892-FC55-9CC3-BE60-C46DFE462206}"/>
              </a:ext>
            </a:extLst>
          </p:cNvPr>
          <p:cNvSpPr/>
          <p:nvPr/>
        </p:nvSpPr>
        <p:spPr bwMode="auto">
          <a:xfrm>
            <a:off x="7083194" y="2534733"/>
            <a:ext cx="1519451" cy="541361"/>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tx1"/>
                </a:solidFill>
                <a:effectLst/>
                <a:latin typeface="Helvetica" panose="020B0604020202020204" pitchFamily="34" charset="0"/>
              </a:rPr>
              <a:t>HttpSettings</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8" name="Rectangle 17">
            <a:extLst>
              <a:ext uri="{FF2B5EF4-FFF2-40B4-BE49-F238E27FC236}">
                <a16:creationId xmlns:a16="http://schemas.microsoft.com/office/drawing/2014/main" id="{CB2FC18E-A65C-BED7-B018-599FCE680B4E}"/>
              </a:ext>
            </a:extLst>
          </p:cNvPr>
          <p:cNvSpPr/>
          <p:nvPr/>
        </p:nvSpPr>
        <p:spPr bwMode="auto">
          <a:xfrm>
            <a:off x="6839803" y="4046553"/>
            <a:ext cx="2008496" cy="1844731"/>
          </a:xfrm>
          <a:prstGeom prst="rect">
            <a:avLst/>
          </a:prstGeom>
          <a:no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Backend Pool</a:t>
            </a:r>
          </a:p>
        </p:txBody>
      </p:sp>
      <p:sp>
        <p:nvSpPr>
          <p:cNvPr id="19" name="Rectangle 18">
            <a:extLst>
              <a:ext uri="{FF2B5EF4-FFF2-40B4-BE49-F238E27FC236}">
                <a16:creationId xmlns:a16="http://schemas.microsoft.com/office/drawing/2014/main" id="{F7E45426-6EED-564D-67DF-DD2C78C5B769}"/>
              </a:ext>
            </a:extLst>
          </p:cNvPr>
          <p:cNvSpPr/>
          <p:nvPr/>
        </p:nvSpPr>
        <p:spPr bwMode="auto">
          <a:xfrm>
            <a:off x="7055892" y="4539486"/>
            <a:ext cx="1642281" cy="1276988"/>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 (VM IP)</a:t>
            </a:r>
          </a:p>
        </p:txBody>
      </p:sp>
      <p:sp>
        <p:nvSpPr>
          <p:cNvPr id="20" name="Arrow: Right 19">
            <a:extLst>
              <a:ext uri="{FF2B5EF4-FFF2-40B4-BE49-F238E27FC236}">
                <a16:creationId xmlns:a16="http://schemas.microsoft.com/office/drawing/2014/main" id="{55B0A5B7-C963-C155-0906-C79A3A592841}"/>
              </a:ext>
            </a:extLst>
          </p:cNvPr>
          <p:cNvSpPr/>
          <p:nvPr/>
        </p:nvSpPr>
        <p:spPr bwMode="auto">
          <a:xfrm rot="5400000">
            <a:off x="7357684" y="3294790"/>
            <a:ext cx="970461" cy="533069"/>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aphicFrame>
        <p:nvGraphicFramePr>
          <p:cNvPr id="21" name="Table 14">
            <a:extLst>
              <a:ext uri="{FF2B5EF4-FFF2-40B4-BE49-F238E27FC236}">
                <a16:creationId xmlns:a16="http://schemas.microsoft.com/office/drawing/2014/main" id="{714E9374-6F8A-E50F-BDB5-2A7C1A8A2829}"/>
              </a:ext>
            </a:extLst>
          </p:cNvPr>
          <p:cNvGraphicFramePr>
            <a:graphicFrameLocks noGrp="1"/>
          </p:cNvGraphicFramePr>
          <p:nvPr>
            <p:extLst>
              <p:ext uri="{D42A27DB-BD31-4B8C-83A1-F6EECF244321}">
                <p14:modId xmlns:p14="http://schemas.microsoft.com/office/powerpoint/2010/main" val="643070981"/>
              </p:ext>
            </p:extLst>
          </p:nvPr>
        </p:nvGraphicFramePr>
        <p:xfrm>
          <a:off x="2243789" y="4394092"/>
          <a:ext cx="4364865" cy="609600"/>
        </p:xfrm>
        <a:graphic>
          <a:graphicData uri="http://schemas.openxmlformats.org/drawingml/2006/table">
            <a:tbl>
              <a:tblPr firstRow="1" bandRow="1">
                <a:tableStyleId>{7E9639D4-E3E2-4D34-9284-5A2195B3D0D7}</a:tableStyleId>
              </a:tblPr>
              <a:tblGrid>
                <a:gridCol w="725464">
                  <a:extLst>
                    <a:ext uri="{9D8B030D-6E8A-4147-A177-3AD203B41FA5}">
                      <a16:colId xmlns:a16="http://schemas.microsoft.com/office/drawing/2014/main" val="3951898766"/>
                    </a:ext>
                  </a:extLst>
                </a:gridCol>
                <a:gridCol w="900752">
                  <a:extLst>
                    <a:ext uri="{9D8B030D-6E8A-4147-A177-3AD203B41FA5}">
                      <a16:colId xmlns:a16="http://schemas.microsoft.com/office/drawing/2014/main" val="1175399684"/>
                    </a:ext>
                  </a:extLst>
                </a:gridCol>
                <a:gridCol w="900752">
                  <a:extLst>
                    <a:ext uri="{9D8B030D-6E8A-4147-A177-3AD203B41FA5}">
                      <a16:colId xmlns:a16="http://schemas.microsoft.com/office/drawing/2014/main" val="3336034261"/>
                    </a:ext>
                  </a:extLst>
                </a:gridCol>
                <a:gridCol w="1014484">
                  <a:extLst>
                    <a:ext uri="{9D8B030D-6E8A-4147-A177-3AD203B41FA5}">
                      <a16:colId xmlns:a16="http://schemas.microsoft.com/office/drawing/2014/main" val="2110235178"/>
                    </a:ext>
                  </a:extLst>
                </a:gridCol>
                <a:gridCol w="823413">
                  <a:extLst>
                    <a:ext uri="{9D8B030D-6E8A-4147-A177-3AD203B41FA5}">
                      <a16:colId xmlns:a16="http://schemas.microsoft.com/office/drawing/2014/main" val="1669654477"/>
                    </a:ext>
                  </a:extLst>
                </a:gridCol>
              </a:tblGrid>
              <a:tr h="172882">
                <a:tc>
                  <a:txBody>
                    <a:bodyPr/>
                    <a:lstStyle/>
                    <a:p>
                      <a:r>
                        <a:rPr lang="en-GB" sz="1400" dirty="0" err="1"/>
                        <a:t>Dst</a:t>
                      </a:r>
                      <a:r>
                        <a:rPr lang="en-GB" sz="1400" dirty="0"/>
                        <a:t> IP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err="1"/>
                        <a:t>Dst</a:t>
                      </a:r>
                      <a:r>
                        <a:rPr lang="en-GB" sz="1400" dirty="0"/>
                        <a:t> Port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err="1"/>
                        <a:t>Src</a:t>
                      </a:r>
                      <a:r>
                        <a:rPr lang="en-GB" sz="1400" dirty="0"/>
                        <a:t> IP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err="1"/>
                        <a:t>Src</a:t>
                      </a:r>
                      <a:r>
                        <a:rPr lang="en-GB" sz="1400" dirty="0"/>
                        <a:t> Port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DATA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45567007"/>
                  </a:ext>
                </a:extLst>
              </a:tr>
              <a:tr h="167183">
                <a:tc>
                  <a:txBody>
                    <a:bodyPr/>
                    <a:lstStyle/>
                    <a:p>
                      <a:r>
                        <a:rPr lang="en-GB" sz="1400" dirty="0"/>
                        <a:t>VM IP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solidFill>
                            <a:srgbClr val="FF0000"/>
                          </a:solidFill>
                        </a:rPr>
                        <a:t>80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Client IP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Client Port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solidFill>
                            <a:srgbClr val="FF0000"/>
                          </a:solidFill>
                        </a:rPr>
                        <a:t>HTTP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02723668"/>
                  </a:ext>
                </a:extLst>
              </a:tr>
            </a:tbl>
          </a:graphicData>
        </a:graphic>
      </p:graphicFrame>
      <p:sp>
        <p:nvSpPr>
          <p:cNvPr id="22" name="TextBox 21">
            <a:extLst>
              <a:ext uri="{FF2B5EF4-FFF2-40B4-BE49-F238E27FC236}">
                <a16:creationId xmlns:a16="http://schemas.microsoft.com/office/drawing/2014/main" id="{A72B2F8F-A4C8-3F79-ED69-0A615616E998}"/>
              </a:ext>
            </a:extLst>
          </p:cNvPr>
          <p:cNvSpPr txBox="1"/>
          <p:nvPr/>
        </p:nvSpPr>
        <p:spPr>
          <a:xfrm>
            <a:off x="2176821" y="4116588"/>
            <a:ext cx="1415259" cy="307777"/>
          </a:xfrm>
          <a:prstGeom prst="rect">
            <a:avLst/>
          </a:prstGeom>
          <a:noFill/>
        </p:spPr>
        <p:txBody>
          <a:bodyPr wrap="none" rtlCol="0">
            <a:spAutoFit/>
          </a:bodyPr>
          <a:lstStyle/>
          <a:p>
            <a:r>
              <a:rPr lang="en-GB" sz="1400" i="1" dirty="0"/>
              <a:t>Backend Traffic</a:t>
            </a:r>
          </a:p>
        </p:txBody>
      </p:sp>
      <p:sp>
        <p:nvSpPr>
          <p:cNvPr id="24" name="TextBox 23">
            <a:extLst>
              <a:ext uri="{FF2B5EF4-FFF2-40B4-BE49-F238E27FC236}">
                <a16:creationId xmlns:a16="http://schemas.microsoft.com/office/drawing/2014/main" id="{BA705EA7-69BF-04F9-BE0E-1144E60AB5FF}"/>
              </a:ext>
            </a:extLst>
          </p:cNvPr>
          <p:cNvSpPr txBox="1"/>
          <p:nvPr/>
        </p:nvSpPr>
        <p:spPr>
          <a:xfrm>
            <a:off x="2870868" y="5294037"/>
            <a:ext cx="3968935" cy="954107"/>
          </a:xfrm>
          <a:prstGeom prst="rect">
            <a:avLst/>
          </a:prstGeom>
          <a:noFill/>
        </p:spPr>
        <p:txBody>
          <a:bodyPr wrap="square" rtlCol="0">
            <a:spAutoFit/>
          </a:bodyPr>
          <a:lstStyle/>
          <a:p>
            <a:r>
              <a:rPr lang="en-GB" sz="1400" i="1" dirty="0"/>
              <a:t>For example, an Nginx server might be hosting the sales home page in the default / path and we do not want/need to encrypt the traffic so we just send it unencrypted HTTP</a:t>
            </a:r>
          </a:p>
        </p:txBody>
      </p:sp>
      <p:sp>
        <p:nvSpPr>
          <p:cNvPr id="25" name="TextBox 24">
            <a:extLst>
              <a:ext uri="{FF2B5EF4-FFF2-40B4-BE49-F238E27FC236}">
                <a16:creationId xmlns:a16="http://schemas.microsoft.com/office/drawing/2014/main" id="{8EB21B2B-5667-00FD-D5FB-CD0BD9890DD4}"/>
              </a:ext>
            </a:extLst>
          </p:cNvPr>
          <p:cNvSpPr txBox="1"/>
          <p:nvPr/>
        </p:nvSpPr>
        <p:spPr>
          <a:xfrm>
            <a:off x="121756" y="5608059"/>
            <a:ext cx="2262965" cy="954107"/>
          </a:xfrm>
          <a:prstGeom prst="rect">
            <a:avLst/>
          </a:prstGeom>
          <a:noFill/>
        </p:spPr>
        <p:txBody>
          <a:bodyPr wrap="square" rtlCol="0">
            <a:spAutoFit/>
          </a:bodyPr>
          <a:lstStyle/>
          <a:p>
            <a:r>
              <a:rPr lang="en-GB" sz="1400" i="1" dirty="0"/>
              <a:t>The Backend pool picks a VM to receive the packet which is used for the destination IP address</a:t>
            </a:r>
          </a:p>
        </p:txBody>
      </p:sp>
      <p:sp>
        <p:nvSpPr>
          <p:cNvPr id="26" name="Oval 25">
            <a:extLst>
              <a:ext uri="{FF2B5EF4-FFF2-40B4-BE49-F238E27FC236}">
                <a16:creationId xmlns:a16="http://schemas.microsoft.com/office/drawing/2014/main" id="{341C2CC4-AC79-2926-52D8-3786D6685CB3}"/>
              </a:ext>
            </a:extLst>
          </p:cNvPr>
          <p:cNvSpPr/>
          <p:nvPr/>
        </p:nvSpPr>
        <p:spPr bwMode="auto">
          <a:xfrm>
            <a:off x="2176821" y="4621617"/>
            <a:ext cx="825527" cy="427517"/>
          </a:xfrm>
          <a:prstGeom prst="ellipse">
            <a:avLst/>
          </a:prstGeom>
          <a:no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28" name="Connector: Elbow 27">
            <a:extLst>
              <a:ext uri="{FF2B5EF4-FFF2-40B4-BE49-F238E27FC236}">
                <a16:creationId xmlns:a16="http://schemas.microsoft.com/office/drawing/2014/main" id="{7D955E72-57AC-B1B2-5711-83E3C9272791}"/>
              </a:ext>
            </a:extLst>
          </p:cNvPr>
          <p:cNvCxnSpPr>
            <a:stCxn id="25" idx="0"/>
            <a:endCxn id="26" idx="2"/>
          </p:cNvCxnSpPr>
          <p:nvPr/>
        </p:nvCxnSpPr>
        <p:spPr bwMode="auto">
          <a:xfrm rot="5400000" flipH="1" flipV="1">
            <a:off x="1328689" y="4759927"/>
            <a:ext cx="772683" cy="923582"/>
          </a:xfrm>
          <a:prstGeom prst="bentConnector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36" name="Group 35">
            <a:extLst>
              <a:ext uri="{FF2B5EF4-FFF2-40B4-BE49-F238E27FC236}">
                <a16:creationId xmlns:a16="http://schemas.microsoft.com/office/drawing/2014/main" id="{27FD5C20-FFFE-C795-D413-F7B1D7243CDF}"/>
              </a:ext>
            </a:extLst>
          </p:cNvPr>
          <p:cNvGrpSpPr/>
          <p:nvPr/>
        </p:nvGrpSpPr>
        <p:grpSpPr>
          <a:xfrm>
            <a:off x="7143740" y="4927712"/>
            <a:ext cx="1446663" cy="770437"/>
            <a:chOff x="8020334" y="3633270"/>
            <a:chExt cx="1446663" cy="770437"/>
          </a:xfrm>
        </p:grpSpPr>
        <p:sp>
          <p:nvSpPr>
            <p:cNvPr id="34" name="Rectangle 33">
              <a:extLst>
                <a:ext uri="{FF2B5EF4-FFF2-40B4-BE49-F238E27FC236}">
                  <a16:creationId xmlns:a16="http://schemas.microsoft.com/office/drawing/2014/main" id="{6A7016CF-C70E-7049-EAB8-F08FD18BA547}"/>
                </a:ext>
              </a:extLst>
            </p:cNvPr>
            <p:cNvSpPr/>
            <p:nvPr/>
          </p:nvSpPr>
          <p:spPr bwMode="auto">
            <a:xfrm>
              <a:off x="8020334" y="3762233"/>
              <a:ext cx="1446663" cy="64147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Nginx</a:t>
              </a:r>
            </a:p>
            <a:p>
              <a:pPr marL="0" marR="0" indent="0" algn="ctr" defTabSz="914400" rtl="0" eaLnBrk="0" fontAlgn="base" latinLnBrk="0" hangingPunct="0">
                <a:lnSpc>
                  <a:spcPct val="100000"/>
                </a:lnSpc>
                <a:spcBef>
                  <a:spcPct val="0"/>
                </a:spcBef>
                <a:spcAft>
                  <a:spcPct val="0"/>
                </a:spcAft>
                <a:buClrTx/>
                <a:buSzTx/>
                <a:buFontTx/>
                <a:buNone/>
                <a:tabLst/>
              </a:pPr>
              <a:r>
                <a:rPr lang="en-GB" dirty="0"/>
                <a:t>/index.html</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35" name="Oval 34">
              <a:extLst>
                <a:ext uri="{FF2B5EF4-FFF2-40B4-BE49-F238E27FC236}">
                  <a16:creationId xmlns:a16="http://schemas.microsoft.com/office/drawing/2014/main" id="{D539C824-B8AD-D8F8-7EA1-B87DA6AB7E85}"/>
                </a:ext>
              </a:extLst>
            </p:cNvPr>
            <p:cNvSpPr/>
            <p:nvPr/>
          </p:nvSpPr>
          <p:spPr bwMode="auto">
            <a:xfrm>
              <a:off x="8061276" y="3633270"/>
              <a:ext cx="277504" cy="277504"/>
            </a:xfrm>
            <a:prstGeom prst="ellipse">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80</a:t>
              </a:r>
            </a:p>
          </p:txBody>
        </p:sp>
      </p:grpSp>
      <p:sp>
        <p:nvSpPr>
          <p:cNvPr id="3" name="TextBox 2">
            <a:extLst>
              <a:ext uri="{FF2B5EF4-FFF2-40B4-BE49-F238E27FC236}">
                <a16:creationId xmlns:a16="http://schemas.microsoft.com/office/drawing/2014/main" id="{3955606C-0689-FE73-D969-16B6E60714A6}"/>
              </a:ext>
            </a:extLst>
          </p:cNvPr>
          <p:cNvSpPr txBox="1"/>
          <p:nvPr/>
        </p:nvSpPr>
        <p:spPr>
          <a:xfrm>
            <a:off x="1607726" y="3309418"/>
            <a:ext cx="5359453" cy="830997"/>
          </a:xfrm>
          <a:prstGeom prst="rect">
            <a:avLst/>
          </a:prstGeom>
          <a:noFill/>
        </p:spPr>
        <p:txBody>
          <a:bodyPr wrap="square" rtlCol="0">
            <a:spAutoFit/>
          </a:bodyPr>
          <a:lstStyle/>
          <a:p>
            <a:r>
              <a:rPr lang="en-GB" sz="1600" i="1" dirty="0">
                <a:solidFill>
                  <a:srgbClr val="FF0000"/>
                </a:solidFill>
              </a:rPr>
              <a:t>The application gateway changes the packet header in the TCP connection to the backend pool. The HTTP settings specify port 80 should be used for the VM</a:t>
            </a:r>
          </a:p>
        </p:txBody>
      </p:sp>
    </p:spTree>
    <p:extLst>
      <p:ext uri="{BB962C8B-B14F-4D97-AF65-F5344CB8AC3E}">
        <p14:creationId xmlns:p14="http://schemas.microsoft.com/office/powerpoint/2010/main" val="19409052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DBF44-5E00-DDEF-3419-1499AB3BC92D}"/>
              </a:ext>
            </a:extLst>
          </p:cNvPr>
          <p:cNvSpPr>
            <a:spLocks noGrp="1"/>
          </p:cNvSpPr>
          <p:nvPr>
            <p:ph type="title"/>
          </p:nvPr>
        </p:nvSpPr>
        <p:spPr/>
        <p:txBody>
          <a:bodyPr/>
          <a:lstStyle/>
          <a:p>
            <a:r>
              <a:rPr lang="en-GB" dirty="0"/>
              <a:t>AG and Scale Set</a:t>
            </a:r>
          </a:p>
        </p:txBody>
      </p:sp>
      <p:sp>
        <p:nvSpPr>
          <p:cNvPr id="4" name="Footer Placeholder 3">
            <a:extLst>
              <a:ext uri="{FF2B5EF4-FFF2-40B4-BE49-F238E27FC236}">
                <a16:creationId xmlns:a16="http://schemas.microsoft.com/office/drawing/2014/main" id="{E898127E-32D2-7AFC-7417-EBB3D7190A54}"/>
              </a:ext>
            </a:extLst>
          </p:cNvPr>
          <p:cNvSpPr>
            <a:spLocks noGrp="1"/>
          </p:cNvSpPr>
          <p:nvPr>
            <p:ph type="ftr" sz="quarter" idx="10"/>
          </p:nvPr>
        </p:nvSpPr>
        <p:spPr/>
        <p:txBody>
          <a:bodyPr/>
          <a:lstStyle/>
          <a:p>
            <a:pPr>
              <a:defRPr/>
            </a:pPr>
            <a:r>
              <a:rPr lang="en-US" altLang="en-US"/>
              <a:t>WEB</a:t>
            </a:r>
            <a:endParaRPr lang="en-US" altLang="en-US" dirty="0"/>
          </a:p>
        </p:txBody>
      </p:sp>
      <p:pic>
        <p:nvPicPr>
          <p:cNvPr id="48" name="Picture 47">
            <a:extLst>
              <a:ext uri="{FF2B5EF4-FFF2-40B4-BE49-F238E27FC236}">
                <a16:creationId xmlns:a16="http://schemas.microsoft.com/office/drawing/2014/main" id="{FF1A6C3D-FC93-0A64-F2E9-86EE317F1772}"/>
              </a:ext>
            </a:extLst>
          </p:cNvPr>
          <p:cNvPicPr>
            <a:picLocks noChangeAspect="1"/>
          </p:cNvPicPr>
          <p:nvPr/>
        </p:nvPicPr>
        <p:blipFill>
          <a:blip r:embed="rId2"/>
          <a:stretch>
            <a:fillRect/>
          </a:stretch>
        </p:blipFill>
        <p:spPr>
          <a:xfrm>
            <a:off x="3509963" y="3615020"/>
            <a:ext cx="5434012" cy="2267644"/>
          </a:xfrm>
          <a:prstGeom prst="rect">
            <a:avLst/>
          </a:prstGeom>
          <a:ln>
            <a:solidFill>
              <a:schemeClr val="tx1"/>
            </a:solidFill>
          </a:ln>
        </p:spPr>
      </p:pic>
      <p:sp>
        <p:nvSpPr>
          <p:cNvPr id="49" name="Content Placeholder 48">
            <a:extLst>
              <a:ext uri="{FF2B5EF4-FFF2-40B4-BE49-F238E27FC236}">
                <a16:creationId xmlns:a16="http://schemas.microsoft.com/office/drawing/2014/main" id="{6E20CADF-50B8-3EEA-3C0A-D3DCFAFE6961}"/>
              </a:ext>
            </a:extLst>
          </p:cNvPr>
          <p:cNvSpPr>
            <a:spLocks noGrp="1"/>
          </p:cNvSpPr>
          <p:nvPr>
            <p:ph idx="1"/>
          </p:nvPr>
        </p:nvSpPr>
        <p:spPr>
          <a:xfrm>
            <a:off x="257176" y="1390389"/>
            <a:ext cx="3024644" cy="4448436"/>
          </a:xfrm>
        </p:spPr>
        <p:txBody>
          <a:bodyPr/>
          <a:lstStyle/>
          <a:p>
            <a:r>
              <a:rPr lang="en-GB" dirty="0"/>
              <a:t>You can combine an AG with a load balancer and a VM Scale Set  </a:t>
            </a:r>
          </a:p>
        </p:txBody>
      </p:sp>
      <p:pic>
        <p:nvPicPr>
          <p:cNvPr id="55" name="Picture 54">
            <a:extLst>
              <a:ext uri="{FF2B5EF4-FFF2-40B4-BE49-F238E27FC236}">
                <a16:creationId xmlns:a16="http://schemas.microsoft.com/office/drawing/2014/main" id="{8F5AE75B-DEDB-2147-0464-4A16172C1907}"/>
              </a:ext>
            </a:extLst>
          </p:cNvPr>
          <p:cNvPicPr>
            <a:picLocks noChangeAspect="1"/>
          </p:cNvPicPr>
          <p:nvPr/>
        </p:nvPicPr>
        <p:blipFill>
          <a:blip r:embed="rId3"/>
          <a:stretch>
            <a:fillRect/>
          </a:stretch>
        </p:blipFill>
        <p:spPr>
          <a:xfrm>
            <a:off x="3489242" y="1501526"/>
            <a:ext cx="5475454" cy="1535286"/>
          </a:xfrm>
          <a:prstGeom prst="rect">
            <a:avLst/>
          </a:prstGeom>
          <a:ln>
            <a:solidFill>
              <a:schemeClr val="tx1"/>
            </a:solidFill>
          </a:ln>
        </p:spPr>
      </p:pic>
      <p:sp>
        <p:nvSpPr>
          <p:cNvPr id="56" name="Rectangle 55">
            <a:extLst>
              <a:ext uri="{FF2B5EF4-FFF2-40B4-BE49-F238E27FC236}">
                <a16:creationId xmlns:a16="http://schemas.microsoft.com/office/drawing/2014/main" id="{C9414167-15B3-01E1-4C69-F44741413C18}"/>
              </a:ext>
            </a:extLst>
          </p:cNvPr>
          <p:cNvSpPr/>
          <p:nvPr/>
        </p:nvSpPr>
        <p:spPr bwMode="auto">
          <a:xfrm>
            <a:off x="6619875" y="4991099"/>
            <a:ext cx="1228725" cy="200025"/>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Helvetica" panose="020B0604020202020204" pitchFamily="34" charset="0"/>
              </a:rPr>
              <a:t>Load Balancer</a:t>
            </a:r>
          </a:p>
        </p:txBody>
      </p:sp>
    </p:spTree>
    <p:extLst>
      <p:ext uri="{BB962C8B-B14F-4D97-AF65-F5344CB8AC3E}">
        <p14:creationId xmlns:p14="http://schemas.microsoft.com/office/powerpoint/2010/main" val="22886950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5C127-547E-681E-F507-2F0B41F0BFAF}"/>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A60B5D0C-37B6-886E-BCA8-3E077D072439}"/>
              </a:ext>
            </a:extLst>
          </p:cNvPr>
          <p:cNvSpPr>
            <a:spLocks noGrp="1"/>
          </p:cNvSpPr>
          <p:nvPr>
            <p:ph idx="1"/>
          </p:nvPr>
        </p:nvSpPr>
        <p:spPr>
          <a:xfrm>
            <a:off x="1047750" y="962025"/>
            <a:ext cx="7029450" cy="4876800"/>
          </a:xfrm>
        </p:spPr>
        <p:txBody>
          <a:bodyPr/>
          <a:lstStyle/>
          <a:p>
            <a:r>
              <a:rPr lang="en-GB" dirty="0"/>
              <a:t>Create an AG with a couple of VMs</a:t>
            </a:r>
          </a:p>
          <a:p>
            <a:pPr lvl="1"/>
            <a:r>
              <a:rPr lang="en-GB" dirty="0"/>
              <a:t>We will keep it simple and avoid using a load balancer/scale set</a:t>
            </a:r>
          </a:p>
          <a:p>
            <a:r>
              <a:rPr lang="en-GB" dirty="0"/>
              <a:t>Path based routing</a:t>
            </a:r>
          </a:p>
        </p:txBody>
      </p:sp>
      <p:sp>
        <p:nvSpPr>
          <p:cNvPr id="4" name="Footer Placeholder 3">
            <a:extLst>
              <a:ext uri="{FF2B5EF4-FFF2-40B4-BE49-F238E27FC236}">
                <a16:creationId xmlns:a16="http://schemas.microsoft.com/office/drawing/2014/main" id="{A728932B-4DA8-BFE4-343C-A8BFF142EFF4}"/>
              </a:ext>
            </a:extLst>
          </p:cNvPr>
          <p:cNvSpPr>
            <a:spLocks noGrp="1"/>
          </p:cNvSpPr>
          <p:nvPr>
            <p:ph type="ftr" sz="quarter" idx="10"/>
          </p:nvPr>
        </p:nvSpPr>
        <p:spPr/>
        <p:txBody>
          <a:bodyPr/>
          <a:lstStyle/>
          <a:p>
            <a:pPr>
              <a:defRPr/>
            </a:pPr>
            <a:r>
              <a:rPr lang="en-US" altLang="en-US"/>
              <a:t>WEB</a:t>
            </a:r>
            <a:endParaRPr lang="en-US" altLang="en-US" dirty="0"/>
          </a:p>
        </p:txBody>
      </p:sp>
      <p:sp>
        <p:nvSpPr>
          <p:cNvPr id="6" name="Rectangle 5">
            <a:extLst>
              <a:ext uri="{FF2B5EF4-FFF2-40B4-BE49-F238E27FC236}">
                <a16:creationId xmlns:a16="http://schemas.microsoft.com/office/drawing/2014/main" id="{9B4F87E9-75A7-EF3F-18BB-92B4AB57B79A}"/>
              </a:ext>
            </a:extLst>
          </p:cNvPr>
          <p:cNvSpPr/>
          <p:nvPr/>
        </p:nvSpPr>
        <p:spPr bwMode="auto">
          <a:xfrm>
            <a:off x="79375" y="5122606"/>
            <a:ext cx="8950325" cy="971247"/>
          </a:xfrm>
          <a:prstGeom prst="rect">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effectLst/>
                <a:latin typeface="Helvetica" panose="020B0604020202020204" pitchFamily="34" charset="0"/>
              </a:rPr>
              <a:t>vNet</a:t>
            </a:r>
            <a:endParaRPr kumimoji="0" lang="en-GB" sz="1800" b="0" i="0" u="none" strike="noStrike" cap="none" normalizeH="0" baseline="0" dirty="0">
              <a:ln>
                <a:noFill/>
              </a:ln>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r>
              <a:rPr lang="en-GB" dirty="0"/>
              <a:t>10.21.0.0/16</a:t>
            </a:r>
            <a:endParaRPr kumimoji="0" lang="en-GB" sz="1800" b="0" i="0" u="none" strike="noStrike" cap="none" normalizeH="0" baseline="0" dirty="0">
              <a:ln>
                <a:noFill/>
              </a:ln>
              <a:effectLst/>
              <a:latin typeface="Helvetica" panose="020B0604020202020204" pitchFamily="34" charset="0"/>
            </a:endParaRPr>
          </a:p>
        </p:txBody>
      </p:sp>
      <p:sp>
        <p:nvSpPr>
          <p:cNvPr id="7" name="Rectangle: Rounded Corners 6">
            <a:extLst>
              <a:ext uri="{FF2B5EF4-FFF2-40B4-BE49-F238E27FC236}">
                <a16:creationId xmlns:a16="http://schemas.microsoft.com/office/drawing/2014/main" id="{28FC898C-F644-C9EF-E639-F88C73020AC0}"/>
              </a:ext>
            </a:extLst>
          </p:cNvPr>
          <p:cNvSpPr/>
          <p:nvPr/>
        </p:nvSpPr>
        <p:spPr bwMode="auto">
          <a:xfrm>
            <a:off x="1575184" y="5246893"/>
            <a:ext cx="2344993" cy="722671"/>
          </a:xfrm>
          <a:prstGeom prst="roundRect">
            <a:avLst/>
          </a:prstGeom>
          <a:solidFill>
            <a:schemeClr val="bg1"/>
          </a:solidFill>
          <a:ln w="12700" cap="flat" cmpd="sng" algn="ctr">
            <a:solidFill>
              <a:schemeClr val="tx1">
                <a:lumMod val="40000"/>
                <a:lumOff val="60000"/>
              </a:schemeClr>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tx1"/>
                </a:solidFill>
                <a:effectLst/>
                <a:latin typeface="Helvetica" panose="020B0604020202020204" pitchFamily="34" charset="0"/>
              </a:rPr>
              <a:t>myAGSubnet</a:t>
            </a:r>
            <a:endParaRPr kumimoji="0" lang="en-GB" sz="1800" b="0" i="0" u="none" strike="noStrike" cap="none" normalizeH="0" baseline="0" dirty="0">
              <a:ln>
                <a:noFill/>
              </a:ln>
              <a:solidFill>
                <a:schemeClr val="tx1"/>
              </a:solidFill>
              <a:effectLst/>
              <a:latin typeface="Helvetica" panose="020B0604020202020204" pitchFamily="34" charset="0"/>
            </a:endParaRPr>
          </a:p>
          <a:p>
            <a:pPr marL="0" marR="0" indent="0" algn="ctr" defTabSz="914400" rtl="0" eaLnBrk="0" fontAlgn="base" latinLnBrk="0" hangingPunct="0">
              <a:lnSpc>
                <a:spcPct val="100000"/>
              </a:lnSpc>
              <a:spcBef>
                <a:spcPct val="0"/>
              </a:spcBef>
              <a:spcAft>
                <a:spcPct val="0"/>
              </a:spcAft>
              <a:buClrTx/>
              <a:buSzTx/>
              <a:buFontTx/>
              <a:buNone/>
              <a:tabLst/>
            </a:pPr>
            <a:r>
              <a:rPr lang="en-GB" dirty="0"/>
              <a:t>10.21.1.0/24</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8" name="Rectangle: Rounded Corners 7">
            <a:extLst>
              <a:ext uri="{FF2B5EF4-FFF2-40B4-BE49-F238E27FC236}">
                <a16:creationId xmlns:a16="http://schemas.microsoft.com/office/drawing/2014/main" id="{007C9954-4973-D964-4579-0EC76F74B010}"/>
              </a:ext>
            </a:extLst>
          </p:cNvPr>
          <p:cNvSpPr/>
          <p:nvPr/>
        </p:nvSpPr>
        <p:spPr bwMode="auto">
          <a:xfrm>
            <a:off x="4018274" y="5246496"/>
            <a:ext cx="4246251" cy="722671"/>
          </a:xfrm>
          <a:prstGeom prst="roundRect">
            <a:avLst/>
          </a:prstGeom>
          <a:solidFill>
            <a:schemeClr val="bg1"/>
          </a:solidFill>
          <a:ln w="12700" cap="flat" cmpd="sng" algn="ctr">
            <a:solidFill>
              <a:schemeClr val="tx1">
                <a:lumMod val="40000"/>
                <a:lumOff val="60000"/>
              </a:schemeClr>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tx1"/>
                </a:solidFill>
                <a:effectLst/>
                <a:latin typeface="Helvetica" panose="020B0604020202020204" pitchFamily="34" charset="0"/>
              </a:rPr>
              <a:t>myBackendSubnet</a:t>
            </a:r>
            <a:endParaRPr kumimoji="0" lang="en-GB" sz="1800" b="0" i="0" u="none" strike="noStrike" cap="none" normalizeH="0" baseline="0" dirty="0">
              <a:ln>
                <a:noFill/>
              </a:ln>
              <a:solidFill>
                <a:schemeClr val="tx1"/>
              </a:solidFill>
              <a:effectLst/>
              <a:latin typeface="Helvetica" panose="020B0604020202020204" pitchFamily="34" charset="0"/>
            </a:endParaRPr>
          </a:p>
          <a:p>
            <a:pPr marL="0" marR="0" indent="0" algn="ctr" defTabSz="914400" rtl="0" eaLnBrk="0" fontAlgn="base" latinLnBrk="0" hangingPunct="0">
              <a:lnSpc>
                <a:spcPct val="100000"/>
              </a:lnSpc>
              <a:spcBef>
                <a:spcPct val="0"/>
              </a:spcBef>
              <a:spcAft>
                <a:spcPct val="0"/>
              </a:spcAft>
              <a:buClrTx/>
              <a:buSzTx/>
              <a:buFontTx/>
              <a:buNone/>
              <a:tabLst/>
            </a:pPr>
            <a:r>
              <a:rPr lang="en-GB" dirty="0"/>
              <a:t>10.21.2.0/24</a:t>
            </a:r>
            <a:endParaRPr kumimoji="0" lang="en-GB" sz="1800" b="0" i="0" u="none" strike="noStrike" cap="none" normalizeH="0" baseline="0" dirty="0">
              <a:ln>
                <a:noFill/>
              </a:ln>
              <a:solidFill>
                <a:schemeClr val="tx1"/>
              </a:solidFill>
              <a:effectLst/>
              <a:latin typeface="Helvetica" panose="020B0604020202020204" pitchFamily="34" charset="0"/>
            </a:endParaRPr>
          </a:p>
        </p:txBody>
      </p:sp>
      <p:pic>
        <p:nvPicPr>
          <p:cNvPr id="9" name="Graphic 8" descr="Internet Of Things with solid fill">
            <a:extLst>
              <a:ext uri="{FF2B5EF4-FFF2-40B4-BE49-F238E27FC236}">
                <a16:creationId xmlns:a16="http://schemas.microsoft.com/office/drawing/2014/main" id="{FFE336E4-D829-6C06-F3B9-731EBEA88AF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90480" y="3748551"/>
            <a:ext cx="914400" cy="914400"/>
          </a:xfrm>
          <a:prstGeom prst="rect">
            <a:avLst/>
          </a:prstGeom>
        </p:spPr>
      </p:pic>
      <p:pic>
        <p:nvPicPr>
          <p:cNvPr id="10" name="Graphic 9" descr="DVD player outline">
            <a:extLst>
              <a:ext uri="{FF2B5EF4-FFF2-40B4-BE49-F238E27FC236}">
                <a16:creationId xmlns:a16="http://schemas.microsoft.com/office/drawing/2014/main" id="{3880F592-847D-A4D5-492D-38A5B7AE2D6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881056" y="3824565"/>
            <a:ext cx="914400" cy="754484"/>
          </a:xfrm>
          <a:prstGeom prst="rect">
            <a:avLst/>
          </a:prstGeom>
        </p:spPr>
      </p:pic>
      <p:cxnSp>
        <p:nvCxnSpPr>
          <p:cNvPr id="12" name="Connector: Elbow 11">
            <a:extLst>
              <a:ext uri="{FF2B5EF4-FFF2-40B4-BE49-F238E27FC236}">
                <a16:creationId xmlns:a16="http://schemas.microsoft.com/office/drawing/2014/main" id="{223E4638-5015-5F3A-258E-404E8E369D80}"/>
              </a:ext>
            </a:extLst>
          </p:cNvPr>
          <p:cNvCxnSpPr>
            <a:cxnSpLocks/>
            <a:stCxn id="10" idx="2"/>
          </p:cNvCxnSpPr>
          <p:nvPr/>
        </p:nvCxnSpPr>
        <p:spPr bwMode="auto">
          <a:xfrm rot="5400000">
            <a:off x="4004533" y="4912772"/>
            <a:ext cx="667446" cy="12700"/>
          </a:xfrm>
          <a:prstGeom prst="bentConnector3">
            <a:avLst/>
          </a:prstGeom>
          <a:solidFill>
            <a:schemeClr val="accent1"/>
          </a:solidFill>
          <a:ln w="317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Connector: Elbow 13">
            <a:extLst>
              <a:ext uri="{FF2B5EF4-FFF2-40B4-BE49-F238E27FC236}">
                <a16:creationId xmlns:a16="http://schemas.microsoft.com/office/drawing/2014/main" id="{9D31E996-1A2D-3CF6-A3FF-D91B9AFEB683}"/>
              </a:ext>
            </a:extLst>
          </p:cNvPr>
          <p:cNvCxnSpPr>
            <a:stCxn id="7" idx="0"/>
            <a:endCxn id="9" idx="2"/>
          </p:cNvCxnSpPr>
          <p:nvPr/>
        </p:nvCxnSpPr>
        <p:spPr bwMode="auto">
          <a:xfrm rot="16200000" flipV="1">
            <a:off x="2455710" y="4954921"/>
            <a:ext cx="583942" cy="1"/>
          </a:xfrm>
          <a:prstGeom prst="bentConnector3">
            <a:avLst/>
          </a:prstGeom>
          <a:solidFill>
            <a:schemeClr val="accent1"/>
          </a:solidFill>
          <a:ln w="317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TextBox 14">
            <a:extLst>
              <a:ext uri="{FF2B5EF4-FFF2-40B4-BE49-F238E27FC236}">
                <a16:creationId xmlns:a16="http://schemas.microsoft.com/office/drawing/2014/main" id="{97BCF93C-5DDB-1867-6BB2-E268D2D29D88}"/>
              </a:ext>
            </a:extLst>
          </p:cNvPr>
          <p:cNvSpPr txBox="1"/>
          <p:nvPr/>
        </p:nvSpPr>
        <p:spPr>
          <a:xfrm>
            <a:off x="860425" y="3882585"/>
            <a:ext cx="1381253" cy="646331"/>
          </a:xfrm>
          <a:prstGeom prst="rect">
            <a:avLst/>
          </a:prstGeom>
          <a:noFill/>
        </p:spPr>
        <p:txBody>
          <a:bodyPr wrap="square" rtlCol="0">
            <a:spAutoFit/>
          </a:bodyPr>
          <a:lstStyle/>
          <a:p>
            <a:pPr algn="ctr"/>
            <a:r>
              <a:rPr lang="en-GB" dirty="0"/>
              <a:t>Application Gateway</a:t>
            </a:r>
          </a:p>
        </p:txBody>
      </p:sp>
      <p:sp>
        <p:nvSpPr>
          <p:cNvPr id="16" name="TextBox 15">
            <a:extLst>
              <a:ext uri="{FF2B5EF4-FFF2-40B4-BE49-F238E27FC236}">
                <a16:creationId xmlns:a16="http://schemas.microsoft.com/office/drawing/2014/main" id="{1C76D7B8-8A4C-E790-8A38-4EF7587F0C82}"/>
              </a:ext>
            </a:extLst>
          </p:cNvPr>
          <p:cNvSpPr txBox="1"/>
          <p:nvPr/>
        </p:nvSpPr>
        <p:spPr>
          <a:xfrm>
            <a:off x="3989662" y="3711338"/>
            <a:ext cx="714720" cy="369332"/>
          </a:xfrm>
          <a:prstGeom prst="rect">
            <a:avLst/>
          </a:prstGeom>
          <a:noFill/>
        </p:spPr>
        <p:txBody>
          <a:bodyPr wrap="square" rtlCol="0">
            <a:spAutoFit/>
          </a:bodyPr>
          <a:lstStyle/>
          <a:p>
            <a:pPr algn="ctr"/>
            <a:r>
              <a:rPr lang="en-GB" dirty="0"/>
              <a:t>VM1</a:t>
            </a:r>
          </a:p>
        </p:txBody>
      </p:sp>
      <p:pic>
        <p:nvPicPr>
          <p:cNvPr id="19" name="Graphic 18" descr="DVD player outline">
            <a:extLst>
              <a:ext uri="{FF2B5EF4-FFF2-40B4-BE49-F238E27FC236}">
                <a16:creationId xmlns:a16="http://schemas.microsoft.com/office/drawing/2014/main" id="{76AF8EEC-E083-AAF1-AC91-C87604125F5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532334" y="3831082"/>
            <a:ext cx="914400" cy="754484"/>
          </a:xfrm>
          <a:prstGeom prst="rect">
            <a:avLst/>
          </a:prstGeom>
        </p:spPr>
      </p:pic>
      <p:cxnSp>
        <p:nvCxnSpPr>
          <p:cNvPr id="20" name="Connector: Elbow 19">
            <a:extLst>
              <a:ext uri="{FF2B5EF4-FFF2-40B4-BE49-F238E27FC236}">
                <a16:creationId xmlns:a16="http://schemas.microsoft.com/office/drawing/2014/main" id="{034C2204-1691-D02F-F01B-36032E3648A8}"/>
              </a:ext>
            </a:extLst>
          </p:cNvPr>
          <p:cNvCxnSpPr>
            <a:cxnSpLocks/>
            <a:stCxn id="19" idx="2"/>
          </p:cNvCxnSpPr>
          <p:nvPr/>
        </p:nvCxnSpPr>
        <p:spPr bwMode="auto">
          <a:xfrm rot="16200000" flipH="1">
            <a:off x="5658206" y="4916894"/>
            <a:ext cx="667447" cy="4790"/>
          </a:xfrm>
          <a:prstGeom prst="bentConnector3">
            <a:avLst/>
          </a:prstGeom>
          <a:solidFill>
            <a:schemeClr val="accent1"/>
          </a:solidFill>
          <a:ln w="317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1" name="TextBox 20">
            <a:extLst>
              <a:ext uri="{FF2B5EF4-FFF2-40B4-BE49-F238E27FC236}">
                <a16:creationId xmlns:a16="http://schemas.microsoft.com/office/drawing/2014/main" id="{0D7B1BA3-94E2-1290-75E3-4AB17A7D2F3C}"/>
              </a:ext>
            </a:extLst>
          </p:cNvPr>
          <p:cNvSpPr txBox="1"/>
          <p:nvPr/>
        </p:nvSpPr>
        <p:spPr>
          <a:xfrm>
            <a:off x="5640940" y="3717855"/>
            <a:ext cx="714720" cy="369332"/>
          </a:xfrm>
          <a:prstGeom prst="rect">
            <a:avLst/>
          </a:prstGeom>
          <a:noFill/>
        </p:spPr>
        <p:txBody>
          <a:bodyPr wrap="square" rtlCol="0">
            <a:spAutoFit/>
          </a:bodyPr>
          <a:lstStyle/>
          <a:p>
            <a:pPr algn="ctr"/>
            <a:r>
              <a:rPr lang="en-GB" dirty="0"/>
              <a:t>VM2</a:t>
            </a:r>
          </a:p>
        </p:txBody>
      </p:sp>
      <p:sp>
        <p:nvSpPr>
          <p:cNvPr id="22" name="TextBox 21">
            <a:extLst>
              <a:ext uri="{FF2B5EF4-FFF2-40B4-BE49-F238E27FC236}">
                <a16:creationId xmlns:a16="http://schemas.microsoft.com/office/drawing/2014/main" id="{3C80D27C-EBA3-8873-DB92-622C883AD5E5}"/>
              </a:ext>
            </a:extLst>
          </p:cNvPr>
          <p:cNvSpPr txBox="1"/>
          <p:nvPr/>
        </p:nvSpPr>
        <p:spPr>
          <a:xfrm>
            <a:off x="3881056" y="4624227"/>
            <a:ext cx="493394" cy="461665"/>
          </a:xfrm>
          <a:prstGeom prst="rect">
            <a:avLst/>
          </a:prstGeom>
          <a:noFill/>
        </p:spPr>
        <p:txBody>
          <a:bodyPr wrap="square" rtlCol="0">
            <a:spAutoFit/>
          </a:bodyPr>
          <a:lstStyle/>
          <a:p>
            <a:r>
              <a:rPr lang="en-GB" sz="2400" dirty="0"/>
              <a:t>/*</a:t>
            </a:r>
          </a:p>
        </p:txBody>
      </p:sp>
      <p:sp>
        <p:nvSpPr>
          <p:cNvPr id="23" name="TextBox 22">
            <a:extLst>
              <a:ext uri="{FF2B5EF4-FFF2-40B4-BE49-F238E27FC236}">
                <a16:creationId xmlns:a16="http://schemas.microsoft.com/office/drawing/2014/main" id="{AF140219-F804-835A-ED18-3D13F43DD969}"/>
              </a:ext>
            </a:extLst>
          </p:cNvPr>
          <p:cNvSpPr txBox="1"/>
          <p:nvPr/>
        </p:nvSpPr>
        <p:spPr>
          <a:xfrm>
            <a:off x="4777568" y="4615844"/>
            <a:ext cx="1221411" cy="461665"/>
          </a:xfrm>
          <a:prstGeom prst="rect">
            <a:avLst/>
          </a:prstGeom>
          <a:noFill/>
        </p:spPr>
        <p:txBody>
          <a:bodyPr wrap="square" rtlCol="0">
            <a:spAutoFit/>
          </a:bodyPr>
          <a:lstStyle/>
          <a:p>
            <a:r>
              <a:rPr lang="en-GB" sz="2400" dirty="0"/>
              <a:t>/sales/*</a:t>
            </a:r>
          </a:p>
        </p:txBody>
      </p:sp>
      <p:pic>
        <p:nvPicPr>
          <p:cNvPr id="26" name="Graphic 25" descr="DVD player outline">
            <a:extLst>
              <a:ext uri="{FF2B5EF4-FFF2-40B4-BE49-F238E27FC236}">
                <a16:creationId xmlns:a16="http://schemas.microsoft.com/office/drawing/2014/main" id="{75DF591A-B580-B53E-C8CB-1D067B18BDA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316362" y="3831082"/>
            <a:ext cx="914400" cy="754484"/>
          </a:xfrm>
          <a:prstGeom prst="rect">
            <a:avLst/>
          </a:prstGeom>
        </p:spPr>
      </p:pic>
      <p:cxnSp>
        <p:nvCxnSpPr>
          <p:cNvPr id="27" name="Connector: Elbow 26">
            <a:extLst>
              <a:ext uri="{FF2B5EF4-FFF2-40B4-BE49-F238E27FC236}">
                <a16:creationId xmlns:a16="http://schemas.microsoft.com/office/drawing/2014/main" id="{80BC4F35-0206-B20D-6F93-0E8632356A5D}"/>
              </a:ext>
            </a:extLst>
          </p:cNvPr>
          <p:cNvCxnSpPr>
            <a:cxnSpLocks/>
            <a:stCxn id="26" idx="2"/>
          </p:cNvCxnSpPr>
          <p:nvPr/>
        </p:nvCxnSpPr>
        <p:spPr bwMode="auto">
          <a:xfrm rot="16200000" flipH="1">
            <a:off x="7442234" y="4916894"/>
            <a:ext cx="667447" cy="4790"/>
          </a:xfrm>
          <a:prstGeom prst="bentConnector3">
            <a:avLst/>
          </a:prstGeom>
          <a:solidFill>
            <a:schemeClr val="accent1"/>
          </a:solidFill>
          <a:ln w="317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8" name="TextBox 27">
            <a:extLst>
              <a:ext uri="{FF2B5EF4-FFF2-40B4-BE49-F238E27FC236}">
                <a16:creationId xmlns:a16="http://schemas.microsoft.com/office/drawing/2014/main" id="{2D68AC9A-9343-63AF-54F8-A2A9D24EE446}"/>
              </a:ext>
            </a:extLst>
          </p:cNvPr>
          <p:cNvSpPr txBox="1"/>
          <p:nvPr/>
        </p:nvSpPr>
        <p:spPr>
          <a:xfrm>
            <a:off x="7424968" y="3717855"/>
            <a:ext cx="714720" cy="369332"/>
          </a:xfrm>
          <a:prstGeom prst="rect">
            <a:avLst/>
          </a:prstGeom>
          <a:noFill/>
        </p:spPr>
        <p:txBody>
          <a:bodyPr wrap="square" rtlCol="0">
            <a:spAutoFit/>
          </a:bodyPr>
          <a:lstStyle/>
          <a:p>
            <a:pPr algn="ctr"/>
            <a:r>
              <a:rPr lang="en-GB" dirty="0"/>
              <a:t>VM3</a:t>
            </a:r>
          </a:p>
        </p:txBody>
      </p:sp>
      <p:sp>
        <p:nvSpPr>
          <p:cNvPr id="29" name="TextBox 28">
            <a:extLst>
              <a:ext uri="{FF2B5EF4-FFF2-40B4-BE49-F238E27FC236}">
                <a16:creationId xmlns:a16="http://schemas.microsoft.com/office/drawing/2014/main" id="{076A5E17-A3E8-35D6-5CA8-C6445258862B}"/>
              </a:ext>
            </a:extLst>
          </p:cNvPr>
          <p:cNvSpPr txBox="1"/>
          <p:nvPr/>
        </p:nvSpPr>
        <p:spPr>
          <a:xfrm>
            <a:off x="6431941" y="4607104"/>
            <a:ext cx="1427347" cy="461665"/>
          </a:xfrm>
          <a:prstGeom prst="rect">
            <a:avLst/>
          </a:prstGeom>
          <a:noFill/>
        </p:spPr>
        <p:txBody>
          <a:bodyPr wrap="square" rtlCol="0">
            <a:spAutoFit/>
          </a:bodyPr>
          <a:lstStyle/>
          <a:p>
            <a:r>
              <a:rPr lang="en-GB" sz="2400" dirty="0"/>
              <a:t>/orders/*</a:t>
            </a:r>
          </a:p>
        </p:txBody>
      </p:sp>
      <p:sp>
        <p:nvSpPr>
          <p:cNvPr id="5" name="TextBox 4">
            <a:extLst>
              <a:ext uri="{FF2B5EF4-FFF2-40B4-BE49-F238E27FC236}">
                <a16:creationId xmlns:a16="http://schemas.microsoft.com/office/drawing/2014/main" id="{5C0371BC-DA72-2575-4466-A168A54F2056}"/>
              </a:ext>
            </a:extLst>
          </p:cNvPr>
          <p:cNvSpPr txBox="1"/>
          <p:nvPr/>
        </p:nvSpPr>
        <p:spPr>
          <a:xfrm>
            <a:off x="5239102" y="3282611"/>
            <a:ext cx="1646605" cy="369332"/>
          </a:xfrm>
          <a:prstGeom prst="rect">
            <a:avLst/>
          </a:prstGeom>
          <a:noFill/>
        </p:spPr>
        <p:txBody>
          <a:bodyPr wrap="none" rtlCol="0">
            <a:spAutoFit/>
          </a:bodyPr>
          <a:lstStyle/>
          <a:p>
            <a:r>
              <a:rPr lang="en-GB" dirty="0"/>
              <a:t>Nginx: Port 80</a:t>
            </a:r>
          </a:p>
        </p:txBody>
      </p:sp>
      <p:sp>
        <p:nvSpPr>
          <p:cNvPr id="11" name="TextBox 10">
            <a:extLst>
              <a:ext uri="{FF2B5EF4-FFF2-40B4-BE49-F238E27FC236}">
                <a16:creationId xmlns:a16="http://schemas.microsoft.com/office/drawing/2014/main" id="{65322C62-5FF5-16B1-36B4-6193B9DBF9F8}"/>
              </a:ext>
            </a:extLst>
          </p:cNvPr>
          <p:cNvSpPr txBox="1"/>
          <p:nvPr/>
        </p:nvSpPr>
        <p:spPr>
          <a:xfrm>
            <a:off x="1559952" y="4669420"/>
            <a:ext cx="1184940" cy="369332"/>
          </a:xfrm>
          <a:prstGeom prst="rect">
            <a:avLst/>
          </a:prstGeom>
          <a:noFill/>
        </p:spPr>
        <p:txBody>
          <a:bodyPr wrap="none" rtlCol="0">
            <a:spAutoFit/>
          </a:bodyPr>
          <a:lstStyle/>
          <a:p>
            <a:r>
              <a:rPr lang="en-GB" dirty="0"/>
              <a:t>Port 8080</a:t>
            </a:r>
          </a:p>
        </p:txBody>
      </p:sp>
    </p:spTree>
    <p:extLst>
      <p:ext uri="{BB962C8B-B14F-4D97-AF65-F5344CB8AC3E}">
        <p14:creationId xmlns:p14="http://schemas.microsoft.com/office/powerpoint/2010/main" val="20348562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7C1B3-D703-4C5F-BCC1-5CF212650A15}"/>
              </a:ext>
            </a:extLst>
          </p:cNvPr>
          <p:cNvSpPr>
            <a:spLocks noGrp="1"/>
          </p:cNvSpPr>
          <p:nvPr>
            <p:ph type="title"/>
          </p:nvPr>
        </p:nvSpPr>
        <p:spPr>
          <a:xfrm>
            <a:off x="257175" y="0"/>
            <a:ext cx="8686800" cy="619125"/>
          </a:xfrm>
        </p:spPr>
        <p:txBody>
          <a:bodyPr/>
          <a:lstStyle/>
          <a:p>
            <a:r>
              <a:rPr lang="en-GB" dirty="0"/>
              <a:t>Answer</a:t>
            </a:r>
          </a:p>
        </p:txBody>
      </p:sp>
      <p:sp>
        <p:nvSpPr>
          <p:cNvPr id="4" name="Footer Placeholder 3">
            <a:extLst>
              <a:ext uri="{FF2B5EF4-FFF2-40B4-BE49-F238E27FC236}">
                <a16:creationId xmlns:a16="http://schemas.microsoft.com/office/drawing/2014/main" id="{57FCAB00-42D2-4922-853F-40F960B6A3C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1C3BB72-7307-4728-B660-FEEF4C38379B}"/>
              </a:ext>
            </a:extLst>
          </p:cNvPr>
          <p:cNvSpPr txBox="1"/>
          <p:nvPr/>
        </p:nvSpPr>
        <p:spPr>
          <a:xfrm>
            <a:off x="101139" y="1216009"/>
            <a:ext cx="8941721" cy="3385542"/>
          </a:xfrm>
          <a:prstGeom prst="rect">
            <a:avLst/>
          </a:prstGeom>
          <a:solidFill>
            <a:srgbClr val="000000"/>
          </a:solidFill>
          <a:ln w="9525">
            <a:noFill/>
          </a:ln>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create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--location </a:t>
            </a:r>
            <a:r>
              <a:rPr lang="en-GB" dirty="0" err="1">
                <a:solidFill>
                  <a:srgbClr val="FFC000"/>
                </a:solidFill>
              </a:rPr>
              <a:t>ukwest</a:t>
            </a:r>
            <a:endParaRPr lang="en-GB" dirty="0">
              <a:solidFill>
                <a:srgbClr val="FFC000"/>
              </a:solidFill>
            </a:endParaRPr>
          </a:p>
          <a:p>
            <a:endParaRPr lang="en-GB" i="1" dirty="0">
              <a:solidFill>
                <a:schemeClr val="bg1"/>
              </a:solidFill>
            </a:endParaRPr>
          </a:p>
          <a:p>
            <a:r>
              <a:rPr lang="en-GB" i="1" dirty="0">
                <a:solidFill>
                  <a:schemeClr val="bg1"/>
                </a:solidFill>
              </a:rPr>
              <a:t>CREATE A VNET. MAKE THE DEFAULT SUBNET FOR THIS VNET THE APPLICATION GATEWAY SUBNET</a:t>
            </a:r>
            <a:br>
              <a:rPr lang="en-GB" i="1" dirty="0">
                <a:solidFill>
                  <a:schemeClr val="bg1"/>
                </a:solidFill>
              </a:rPr>
            </a:br>
            <a:r>
              <a:rPr lang="en-GB" sz="1600" i="1" dirty="0">
                <a:solidFill>
                  <a:schemeClr val="bg1"/>
                </a:solidFill>
              </a:rPr>
              <a:t>Only the Application Gateway can be in this subnet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vnet</a:t>
            </a:r>
            <a:r>
              <a:rPr lang="en-GB" dirty="0">
                <a:solidFill>
                  <a:schemeClr val="accent1">
                    <a:lumMod val="50000"/>
                  </a:schemeClr>
                </a:solidFill>
              </a:rPr>
              <a:t> create --name </a:t>
            </a:r>
            <a:r>
              <a:rPr lang="en-GB" dirty="0" err="1">
                <a:solidFill>
                  <a:srgbClr val="FFC000"/>
                </a:solidFill>
              </a:rPr>
              <a:t>myVNet</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--location </a:t>
            </a:r>
            <a:r>
              <a:rPr lang="en-GB" dirty="0" err="1">
                <a:solidFill>
                  <a:srgbClr val="FFC000"/>
                </a:solidFill>
              </a:rPr>
              <a:t>ukwest</a:t>
            </a:r>
            <a:r>
              <a:rPr lang="en-GB" dirty="0">
                <a:solidFill>
                  <a:schemeClr val="accent1">
                    <a:lumMod val="50000"/>
                  </a:schemeClr>
                </a:solidFill>
              </a:rPr>
              <a:t> --address-prefix </a:t>
            </a:r>
            <a:r>
              <a:rPr lang="en-GB" dirty="0">
                <a:solidFill>
                  <a:srgbClr val="FFC000"/>
                </a:solidFill>
              </a:rPr>
              <a:t>10.21.0.0/16</a:t>
            </a:r>
            <a:r>
              <a:rPr lang="en-GB" dirty="0">
                <a:solidFill>
                  <a:schemeClr val="accent1">
                    <a:lumMod val="50000"/>
                  </a:schemeClr>
                </a:solidFill>
              </a:rPr>
              <a:t> --subnet-name </a:t>
            </a:r>
            <a:r>
              <a:rPr lang="en-GB" dirty="0" err="1">
                <a:solidFill>
                  <a:srgbClr val="FFC000"/>
                </a:solidFill>
              </a:rPr>
              <a:t>myAGSubnet</a:t>
            </a:r>
            <a:r>
              <a:rPr lang="en-GB" dirty="0">
                <a:solidFill>
                  <a:schemeClr val="accent1">
                    <a:lumMod val="50000"/>
                  </a:schemeClr>
                </a:solidFill>
              </a:rPr>
              <a:t> --subnet-prefix </a:t>
            </a:r>
            <a:r>
              <a:rPr lang="en-GB" dirty="0">
                <a:solidFill>
                  <a:srgbClr val="FFC000"/>
                </a:solidFill>
              </a:rPr>
              <a:t>10.21.1.0/24</a:t>
            </a:r>
          </a:p>
          <a:p>
            <a:endParaRPr lang="en-GB" i="1" dirty="0">
              <a:solidFill>
                <a:schemeClr val="bg1"/>
              </a:solidFill>
            </a:endParaRPr>
          </a:p>
          <a:p>
            <a:r>
              <a:rPr lang="en-GB" i="1" dirty="0">
                <a:solidFill>
                  <a:schemeClr val="bg1"/>
                </a:solidFill>
              </a:rPr>
              <a:t>CREATE A SUBNET FOR THE BACKEND POOL OF VMs</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vnet</a:t>
            </a:r>
            <a:r>
              <a:rPr lang="en-GB" dirty="0">
                <a:solidFill>
                  <a:schemeClr val="accent1">
                    <a:lumMod val="50000"/>
                  </a:schemeClr>
                </a:solidFill>
              </a:rPr>
              <a:t> subnet create --name </a:t>
            </a:r>
            <a:r>
              <a:rPr lang="en-GB" dirty="0" err="1">
                <a:solidFill>
                  <a:srgbClr val="FFC000"/>
                </a:solidFill>
              </a:rPr>
              <a:t>myBackendSubnet</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vnet</a:t>
            </a:r>
            <a:r>
              <a:rPr lang="en-GB" dirty="0">
                <a:solidFill>
                  <a:schemeClr val="accent1">
                    <a:lumMod val="50000"/>
                  </a:schemeClr>
                </a:solidFill>
              </a:rPr>
              <a:t>-name </a:t>
            </a:r>
            <a:r>
              <a:rPr lang="en-GB" dirty="0" err="1">
                <a:solidFill>
                  <a:srgbClr val="FFC000"/>
                </a:solidFill>
              </a:rPr>
              <a:t>myVNet</a:t>
            </a:r>
            <a:r>
              <a:rPr lang="en-GB" dirty="0">
                <a:solidFill>
                  <a:schemeClr val="accent1">
                    <a:lumMod val="50000"/>
                  </a:schemeClr>
                </a:solidFill>
              </a:rPr>
              <a:t>  --address-prefix </a:t>
            </a:r>
            <a:r>
              <a:rPr lang="en-GB" dirty="0">
                <a:solidFill>
                  <a:srgbClr val="FFC000"/>
                </a:solidFill>
              </a:rPr>
              <a:t>10.21.2.0/24</a:t>
            </a:r>
          </a:p>
        </p:txBody>
      </p:sp>
      <p:sp>
        <p:nvSpPr>
          <p:cNvPr id="3" name="TextBox 2">
            <a:extLst>
              <a:ext uri="{FF2B5EF4-FFF2-40B4-BE49-F238E27FC236}">
                <a16:creationId xmlns:a16="http://schemas.microsoft.com/office/drawing/2014/main" id="{98153239-66CD-367F-FF14-7BB4FE836DF3}"/>
              </a:ext>
            </a:extLst>
          </p:cNvPr>
          <p:cNvSpPr txBox="1"/>
          <p:nvPr/>
        </p:nvSpPr>
        <p:spPr>
          <a:xfrm>
            <a:off x="2276475" y="5581650"/>
            <a:ext cx="6638356" cy="523220"/>
          </a:xfrm>
          <a:prstGeom prst="rect">
            <a:avLst/>
          </a:prstGeom>
          <a:noFill/>
        </p:spPr>
        <p:txBody>
          <a:bodyPr wrap="none" rtlCol="0">
            <a:spAutoFit/>
          </a:bodyPr>
          <a:lstStyle/>
          <a:p>
            <a:r>
              <a:rPr lang="en-GB" sz="1400" i="1"/>
              <a:t>https://learn.microsoft.com/en-us/azure/application-gateway/create-url-route-portal</a:t>
            </a:r>
          </a:p>
          <a:p>
            <a:r>
              <a:rPr lang="en-GB" sz="1400" i="1" dirty="0"/>
              <a:t>https://learn.microsoft.com/en-us/azure/application-gateway/tutorial-url-redirect-cli</a:t>
            </a:r>
          </a:p>
        </p:txBody>
      </p:sp>
    </p:spTree>
    <p:extLst>
      <p:ext uri="{BB962C8B-B14F-4D97-AF65-F5344CB8AC3E}">
        <p14:creationId xmlns:p14="http://schemas.microsoft.com/office/powerpoint/2010/main" val="3392808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7C1B3-D703-4C5F-BCC1-5CF212650A15}"/>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DCD7150D-EBC9-4AB1-BA29-2B443BFD38FE}"/>
              </a:ext>
            </a:extLst>
          </p:cNvPr>
          <p:cNvSpPr>
            <a:spLocks noGrp="1"/>
          </p:cNvSpPr>
          <p:nvPr>
            <p:ph idx="1"/>
          </p:nvPr>
        </p:nvSpPr>
        <p:spPr/>
        <p:txBody>
          <a:bodyPr/>
          <a:lstStyle/>
          <a:p>
            <a:endParaRPr lang="en-GB" dirty="0"/>
          </a:p>
        </p:txBody>
      </p:sp>
      <p:sp>
        <p:nvSpPr>
          <p:cNvPr id="4" name="Footer Placeholder 3">
            <a:extLst>
              <a:ext uri="{FF2B5EF4-FFF2-40B4-BE49-F238E27FC236}">
                <a16:creationId xmlns:a16="http://schemas.microsoft.com/office/drawing/2014/main" id="{57FCAB00-42D2-4922-853F-40F960B6A3C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1C3BB72-7307-4728-B660-FEEF4C38379B}"/>
              </a:ext>
            </a:extLst>
          </p:cNvPr>
          <p:cNvSpPr txBox="1"/>
          <p:nvPr/>
        </p:nvSpPr>
        <p:spPr>
          <a:xfrm>
            <a:off x="101139" y="1623736"/>
            <a:ext cx="8941721" cy="3416320"/>
          </a:xfrm>
          <a:prstGeom prst="rect">
            <a:avLst/>
          </a:prstGeom>
          <a:solidFill>
            <a:srgbClr val="000000"/>
          </a:solidFill>
          <a:ln w="9525">
            <a:noFill/>
          </a:ln>
        </p:spPr>
        <p:txBody>
          <a:bodyPr wrap="square" rtlCol="0">
            <a:spAutoFit/>
          </a:bodyPr>
          <a:lstStyle/>
          <a:p>
            <a:r>
              <a:rPr lang="en-GB" i="1" dirty="0">
                <a:solidFill>
                  <a:schemeClr val="bg1"/>
                </a:solidFill>
              </a:rPr>
              <a:t>CREATE THE FIRST VM ON THE BACKEND POOL SUBNET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a:solidFill>
                  <a:srgbClr val="FFC000"/>
                </a:solidFill>
              </a:rPr>
              <a:t>myVM1</a:t>
            </a:r>
            <a:r>
              <a:rPr lang="en-GB" dirty="0">
                <a:solidFill>
                  <a:schemeClr val="accent1">
                    <a:lumMod val="50000"/>
                  </a:schemeClr>
                </a:solidFill>
              </a:rPr>
              <a:t> --image </a:t>
            </a:r>
            <a:r>
              <a:rPr lang="en-GB" dirty="0" err="1">
                <a:solidFill>
                  <a:srgbClr val="FFC000"/>
                </a:solidFill>
              </a:rPr>
              <a:t>UbuntuLTS</a:t>
            </a:r>
            <a:r>
              <a:rPr lang="en-GB" dirty="0">
                <a:solidFill>
                  <a:schemeClr val="accent1">
                    <a:lumMod val="50000"/>
                  </a:schemeClr>
                </a:solidFill>
              </a:rPr>
              <a:t> --admin-username </a:t>
            </a:r>
            <a:r>
              <a:rPr lang="en-GB" dirty="0" err="1">
                <a:solidFill>
                  <a:srgbClr val="FFC000"/>
                </a:solidFill>
              </a:rPr>
              <a:t>azureuser</a:t>
            </a:r>
            <a:r>
              <a:rPr lang="en-GB" dirty="0">
                <a:solidFill>
                  <a:schemeClr val="accent1">
                    <a:lumMod val="50000"/>
                  </a:schemeClr>
                </a:solidFill>
              </a:rPr>
              <a:t> --generate-ssh-keys --</a:t>
            </a:r>
            <a:r>
              <a:rPr lang="en-GB" dirty="0" err="1">
                <a:solidFill>
                  <a:schemeClr val="accent1">
                    <a:lumMod val="50000"/>
                  </a:schemeClr>
                </a:solidFill>
              </a:rPr>
              <a:t>vnet</a:t>
            </a:r>
            <a:r>
              <a:rPr lang="en-GB" dirty="0">
                <a:solidFill>
                  <a:schemeClr val="accent1">
                    <a:lumMod val="50000"/>
                  </a:schemeClr>
                </a:solidFill>
              </a:rPr>
              <a:t>-name </a:t>
            </a:r>
            <a:r>
              <a:rPr lang="en-GB" dirty="0" err="1">
                <a:solidFill>
                  <a:srgbClr val="FFC000"/>
                </a:solidFill>
              </a:rPr>
              <a:t>myVNet</a:t>
            </a:r>
            <a:r>
              <a:rPr lang="en-GB" dirty="0">
                <a:solidFill>
                  <a:schemeClr val="accent1">
                    <a:lumMod val="50000"/>
                  </a:schemeClr>
                </a:solidFill>
              </a:rPr>
              <a:t> --subnet </a:t>
            </a:r>
            <a:r>
              <a:rPr lang="en-GB" dirty="0" err="1">
                <a:solidFill>
                  <a:srgbClr val="FFC000"/>
                </a:solidFill>
              </a:rPr>
              <a:t>myBackendSubnet</a:t>
            </a:r>
            <a:r>
              <a:rPr lang="en-GB" dirty="0">
                <a:solidFill>
                  <a:schemeClr val="accent1">
                    <a:lumMod val="50000"/>
                  </a:schemeClr>
                </a:solidFill>
              </a:rPr>
              <a:t> --public-</a:t>
            </a:r>
            <a:r>
              <a:rPr lang="en-GB" dirty="0" err="1">
                <a:solidFill>
                  <a:schemeClr val="accent1">
                    <a:lumMod val="50000"/>
                  </a:schemeClr>
                </a:solidFill>
              </a:rPr>
              <a:t>ip</a:t>
            </a:r>
            <a:r>
              <a:rPr lang="en-GB" dirty="0">
                <a:solidFill>
                  <a:schemeClr val="accent1">
                    <a:lumMod val="50000"/>
                  </a:schemeClr>
                </a:solidFill>
              </a:rPr>
              <a:t>-address </a:t>
            </a:r>
            <a:r>
              <a:rPr lang="en-GB" dirty="0">
                <a:solidFill>
                  <a:srgbClr val="FFC000"/>
                </a:solidFill>
              </a:rPr>
              <a:t>""</a:t>
            </a:r>
          </a:p>
          <a:p>
            <a:endParaRPr lang="en-GB" i="1" dirty="0">
              <a:solidFill>
                <a:schemeClr val="bg1"/>
              </a:solidFill>
            </a:endParaRPr>
          </a:p>
          <a:p>
            <a:r>
              <a:rPr lang="en-GB" i="1" dirty="0">
                <a:solidFill>
                  <a:schemeClr val="bg1"/>
                </a:solidFill>
              </a:rPr>
              <a:t>USE A VM EXTENSION TO INSTALL THE NGINX WEB SERVER</a:t>
            </a:r>
            <a:endParaRPr lang="en-GB" dirty="0">
              <a:solidFill>
                <a:schemeClr val="bg1"/>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extension set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-name </a:t>
            </a:r>
            <a:r>
              <a:rPr lang="en-GB" dirty="0">
                <a:solidFill>
                  <a:srgbClr val="FFC000"/>
                </a:solidFill>
              </a:rPr>
              <a:t>myVM1</a:t>
            </a:r>
            <a:r>
              <a:rPr lang="en-GB" dirty="0">
                <a:solidFill>
                  <a:schemeClr val="accent1">
                    <a:lumMod val="50000"/>
                  </a:schemeClr>
                </a:solidFill>
              </a:rPr>
              <a:t> --publisher </a:t>
            </a:r>
            <a:r>
              <a:rPr lang="en-GB" dirty="0" err="1">
                <a:solidFill>
                  <a:srgbClr val="FFC000"/>
                </a:solidFill>
              </a:rPr>
              <a:t>Microsoft.Azure.Extensions</a:t>
            </a:r>
            <a:r>
              <a:rPr lang="en-GB" dirty="0">
                <a:solidFill>
                  <a:srgbClr val="FFC000"/>
                </a:solidFill>
              </a:rPr>
              <a:t> </a:t>
            </a:r>
            <a:r>
              <a:rPr lang="en-GB" dirty="0">
                <a:solidFill>
                  <a:schemeClr val="accent1">
                    <a:lumMod val="50000"/>
                  </a:schemeClr>
                </a:solidFill>
              </a:rPr>
              <a:t>--name </a:t>
            </a:r>
            <a:r>
              <a:rPr lang="en-GB" dirty="0" err="1">
                <a:solidFill>
                  <a:srgbClr val="FFC000"/>
                </a:solidFill>
              </a:rPr>
              <a:t>CustomScript</a:t>
            </a:r>
            <a:r>
              <a:rPr lang="en-GB" dirty="0">
                <a:solidFill>
                  <a:schemeClr val="accent1">
                    <a:lumMod val="50000"/>
                  </a:schemeClr>
                </a:solidFill>
              </a:rPr>
              <a:t> --version </a:t>
            </a:r>
            <a:r>
              <a:rPr lang="en-GB" dirty="0">
                <a:solidFill>
                  <a:srgbClr val="FFC000"/>
                </a:solidFill>
              </a:rPr>
              <a:t>2.0</a:t>
            </a:r>
            <a:r>
              <a:rPr lang="en-GB" dirty="0">
                <a:solidFill>
                  <a:schemeClr val="accent1">
                    <a:lumMod val="50000"/>
                  </a:schemeClr>
                </a:solidFill>
              </a:rPr>
              <a:t>  --settings </a:t>
            </a:r>
            <a:r>
              <a:rPr lang="en-GB" dirty="0">
                <a:solidFill>
                  <a:srgbClr val="FFC000"/>
                </a:solidFill>
              </a:rPr>
              <a:t>'{"</a:t>
            </a:r>
            <a:r>
              <a:rPr lang="en-GB" dirty="0" err="1">
                <a:solidFill>
                  <a:srgbClr val="FFC000"/>
                </a:solidFill>
              </a:rPr>
              <a:t>fileUris</a:t>
            </a:r>
            <a:r>
              <a:rPr lang="en-GB" dirty="0">
                <a:solidFill>
                  <a:srgbClr val="FFC000"/>
                </a:solidFill>
              </a:rPr>
              <a:t>":["https://raw.githubusercontent.com/</a:t>
            </a:r>
            <a:r>
              <a:rPr lang="en-GB" dirty="0" err="1">
                <a:solidFill>
                  <a:srgbClr val="FFC000"/>
                </a:solidFill>
              </a:rPr>
              <a:t>UWTSDStudents</a:t>
            </a:r>
            <a:r>
              <a:rPr lang="en-GB" dirty="0">
                <a:solidFill>
                  <a:srgbClr val="FFC000"/>
                </a:solidFill>
              </a:rPr>
              <a:t>/</a:t>
            </a:r>
            <a:r>
              <a:rPr lang="en-GB" dirty="0" err="1">
                <a:solidFill>
                  <a:srgbClr val="FFC000"/>
                </a:solidFill>
              </a:rPr>
              <a:t>nginxquickapp</a:t>
            </a:r>
            <a:r>
              <a:rPr lang="en-GB" dirty="0">
                <a:solidFill>
                  <a:srgbClr val="FFC000"/>
                </a:solidFill>
              </a:rPr>
              <a:t>/refs/heads/main/automate_ngnix.sh"], "</a:t>
            </a:r>
            <a:r>
              <a:rPr lang="en-GB" dirty="0" err="1">
                <a:solidFill>
                  <a:srgbClr val="FFC000"/>
                </a:solidFill>
              </a:rPr>
              <a:t>commandToExecute</a:t>
            </a:r>
            <a:r>
              <a:rPr lang="en-GB" dirty="0">
                <a:solidFill>
                  <a:srgbClr val="FFC000"/>
                </a:solidFill>
              </a:rPr>
              <a:t>":"./automate_ngnix.sh"}'</a:t>
            </a:r>
          </a:p>
          <a:p>
            <a:endParaRPr lang="en-GB" dirty="0">
              <a:solidFill>
                <a:srgbClr val="FFC000"/>
              </a:solidFill>
            </a:endParaRPr>
          </a:p>
          <a:p>
            <a:r>
              <a:rPr lang="en-GB" i="1" dirty="0">
                <a:solidFill>
                  <a:schemeClr val="bg1"/>
                </a:solidFill>
              </a:rPr>
              <a:t>REPEAT THE ABOVE FOR myVM2 AND myVM3</a:t>
            </a:r>
          </a:p>
        </p:txBody>
      </p:sp>
    </p:spTree>
    <p:extLst>
      <p:ext uri="{BB962C8B-B14F-4D97-AF65-F5344CB8AC3E}">
        <p14:creationId xmlns:p14="http://schemas.microsoft.com/office/powerpoint/2010/main" val="8534378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7C1B3-D703-4C5F-BCC1-5CF212650A15}"/>
              </a:ext>
            </a:extLst>
          </p:cNvPr>
          <p:cNvSpPr>
            <a:spLocks noGrp="1"/>
          </p:cNvSpPr>
          <p:nvPr>
            <p:ph type="title"/>
          </p:nvPr>
        </p:nvSpPr>
        <p:spPr/>
        <p:txBody>
          <a:bodyPr/>
          <a:lstStyle/>
          <a:p>
            <a:r>
              <a:rPr lang="en-GB" dirty="0"/>
              <a:t>Answer</a:t>
            </a:r>
          </a:p>
        </p:txBody>
      </p:sp>
      <p:sp>
        <p:nvSpPr>
          <p:cNvPr id="4" name="Footer Placeholder 3">
            <a:extLst>
              <a:ext uri="{FF2B5EF4-FFF2-40B4-BE49-F238E27FC236}">
                <a16:creationId xmlns:a16="http://schemas.microsoft.com/office/drawing/2014/main" id="{57FCAB00-42D2-4922-853F-40F960B6A3C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1C3BB72-7307-4728-B660-FEEF4C38379B}"/>
              </a:ext>
            </a:extLst>
          </p:cNvPr>
          <p:cNvSpPr txBox="1"/>
          <p:nvPr/>
        </p:nvSpPr>
        <p:spPr>
          <a:xfrm>
            <a:off x="91614" y="643977"/>
            <a:ext cx="8941721" cy="6186309"/>
          </a:xfrm>
          <a:prstGeom prst="rect">
            <a:avLst/>
          </a:prstGeom>
          <a:solidFill>
            <a:srgbClr val="000000"/>
          </a:solidFill>
          <a:ln w="9525">
            <a:noFill/>
          </a:ln>
        </p:spPr>
        <p:txBody>
          <a:bodyPr wrap="square" rtlCol="0">
            <a:spAutoFit/>
          </a:bodyPr>
          <a:lstStyle/>
          <a:p>
            <a:r>
              <a:rPr lang="en-GB" i="1" dirty="0">
                <a:solidFill>
                  <a:schemeClr val="bg1"/>
                </a:solidFill>
              </a:rPr>
              <a:t>CREATE A </a:t>
            </a:r>
            <a:r>
              <a:rPr lang="en-GB" i="1" u="sng" dirty="0">
                <a:solidFill>
                  <a:schemeClr val="bg1"/>
                </a:solidFill>
              </a:rPr>
              <a:t>STATIC</a:t>
            </a:r>
            <a:r>
              <a:rPr lang="en-GB" i="1" dirty="0">
                <a:solidFill>
                  <a:schemeClr val="bg1"/>
                </a:solidFill>
              </a:rPr>
              <a:t> PUBLIC IP ADDRESS FOR THE APPLICATION GATEWAY</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public-</a:t>
            </a:r>
            <a:r>
              <a:rPr lang="en-GB" dirty="0" err="1">
                <a:solidFill>
                  <a:schemeClr val="accent1">
                    <a:lumMod val="50000"/>
                  </a:schemeClr>
                </a:solidFill>
              </a:rPr>
              <a:t>ip</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myAGPublicIPAddress</a:t>
            </a:r>
            <a:r>
              <a:rPr lang="en-GB" dirty="0">
                <a:solidFill>
                  <a:schemeClr val="accent1">
                    <a:lumMod val="50000"/>
                  </a:schemeClr>
                </a:solidFill>
              </a:rPr>
              <a:t> --allocation-method </a:t>
            </a:r>
            <a:r>
              <a:rPr lang="en-GB" dirty="0">
                <a:solidFill>
                  <a:srgbClr val="FFC000"/>
                </a:solidFill>
              </a:rPr>
              <a:t>Static</a:t>
            </a:r>
            <a:r>
              <a:rPr lang="en-GB" dirty="0">
                <a:solidFill>
                  <a:schemeClr val="accent1">
                    <a:lumMod val="50000"/>
                  </a:schemeClr>
                </a:solidFill>
              </a:rPr>
              <a:t> --</a:t>
            </a:r>
            <a:r>
              <a:rPr lang="en-GB" dirty="0" err="1">
                <a:solidFill>
                  <a:schemeClr val="accent1">
                    <a:lumMod val="50000"/>
                  </a:schemeClr>
                </a:solidFill>
              </a:rPr>
              <a:t>sku</a:t>
            </a:r>
            <a:r>
              <a:rPr lang="en-GB" dirty="0">
                <a:solidFill>
                  <a:schemeClr val="accent1">
                    <a:lumMod val="50000"/>
                  </a:schemeClr>
                </a:solidFill>
              </a:rPr>
              <a:t> </a:t>
            </a:r>
            <a:r>
              <a:rPr lang="en-GB" dirty="0">
                <a:solidFill>
                  <a:srgbClr val="FFC000"/>
                </a:solidFill>
              </a:rPr>
              <a:t>Standard</a:t>
            </a:r>
          </a:p>
          <a:p>
            <a:endParaRPr lang="en-GB" i="1" dirty="0">
              <a:solidFill>
                <a:schemeClr val="bg1"/>
              </a:solidFill>
            </a:endParaRPr>
          </a:p>
          <a:p>
            <a:r>
              <a:rPr lang="en-GB" i="1" dirty="0">
                <a:solidFill>
                  <a:schemeClr val="bg1"/>
                </a:solidFill>
              </a:rPr>
              <a:t>LIST THE PRIVATE IPs OF THE VMs IN THE BACKEND POOL</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nic</a:t>
            </a:r>
            <a:r>
              <a:rPr lang="en-GB" dirty="0">
                <a:solidFill>
                  <a:schemeClr val="accent1">
                    <a:lumMod val="50000"/>
                  </a:schemeClr>
                </a:solidFill>
              </a:rPr>
              <a:t> list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--query [].</a:t>
            </a:r>
            <a:r>
              <a:rPr lang="en-GB" dirty="0" err="1">
                <a:solidFill>
                  <a:schemeClr val="accent1">
                    <a:lumMod val="50000"/>
                  </a:schemeClr>
                </a:solidFill>
              </a:rPr>
              <a:t>ipConfigurations</a:t>
            </a:r>
            <a:r>
              <a:rPr lang="en-GB" dirty="0">
                <a:solidFill>
                  <a:schemeClr val="accent1">
                    <a:lumMod val="50000"/>
                  </a:schemeClr>
                </a:solidFill>
              </a:rPr>
              <a:t>[0].</a:t>
            </a:r>
            <a:r>
              <a:rPr lang="en-GB" dirty="0" err="1">
                <a:solidFill>
                  <a:schemeClr val="accent1">
                    <a:lumMod val="50000"/>
                  </a:schemeClr>
                </a:solidFill>
              </a:rPr>
              <a:t>privateIPAddress</a:t>
            </a:r>
            <a:endParaRPr lang="en-GB" dirty="0">
              <a:solidFill>
                <a:schemeClr val="accent1">
                  <a:lumMod val="50000"/>
                </a:schemeClr>
              </a:solidFill>
            </a:endParaRPr>
          </a:p>
          <a:p>
            <a:endParaRPr lang="en-GB" i="1" dirty="0">
              <a:solidFill>
                <a:schemeClr val="bg1"/>
              </a:solidFill>
            </a:endParaRPr>
          </a:p>
          <a:p>
            <a:endParaRPr lang="en-GB" i="1" dirty="0">
              <a:solidFill>
                <a:schemeClr val="bg1"/>
              </a:solidFill>
            </a:endParaRPr>
          </a:p>
          <a:p>
            <a:r>
              <a:rPr lang="en-GB" i="1" dirty="0">
                <a:solidFill>
                  <a:schemeClr val="bg1"/>
                </a:solidFill>
              </a:rPr>
              <a:t>CREATE THE APPLICATION GATEWAY</a:t>
            </a:r>
          </a:p>
          <a:p>
            <a:r>
              <a:rPr lang="en-GB" i="1" dirty="0">
                <a:solidFill>
                  <a:schemeClr val="bg1"/>
                </a:solidFill>
              </a:rPr>
              <a:t>Note: A number of gateway objects are being create for use here. These include a frontend-port and a </a:t>
            </a:r>
            <a:r>
              <a:rPr lang="en-GB" i="1" dirty="0" err="1">
                <a:solidFill>
                  <a:schemeClr val="bg1"/>
                </a:solidFill>
              </a:rPr>
              <a:t>HttpSettings</a:t>
            </a:r>
            <a:r>
              <a:rPr lang="en-GB" i="1" dirty="0">
                <a:solidFill>
                  <a:schemeClr val="bg1"/>
                </a:solidFill>
              </a:rPr>
              <a:t> object. The former defines the port at which incoming traffic to the gateway will be received and the latter defines how the traffic should be routed (forwarded) to the backend pool. In our case, the traffic is forwarded to a VM (by IP address) in a backend pool using the HTTP protocol to port 80. It also create a default request routing rule "rule1" which we give a priority 10, which describes</a:t>
            </a:r>
          </a:p>
          <a:p>
            <a:r>
              <a:rPr lang="en-GB" i="1" dirty="0">
                <a:solidFill>
                  <a:schemeClr val="bg1"/>
                </a:solidFill>
              </a:rPr>
              <a:t># the request route from the listener to backend pool.</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application-gateway create --name </a:t>
            </a:r>
            <a:r>
              <a:rPr lang="en-GB" dirty="0" err="1">
                <a:solidFill>
                  <a:srgbClr val="FFC000"/>
                </a:solidFill>
              </a:rPr>
              <a:t>myAppGateway</a:t>
            </a:r>
            <a:r>
              <a:rPr lang="en-GB" dirty="0">
                <a:solidFill>
                  <a:schemeClr val="accent1">
                    <a:lumMod val="50000"/>
                  </a:schemeClr>
                </a:solidFill>
              </a:rPr>
              <a:t> --location </a:t>
            </a:r>
            <a:r>
              <a:rPr lang="en-GB" dirty="0" err="1">
                <a:solidFill>
                  <a:srgbClr val="FFC000"/>
                </a:solidFill>
              </a:rPr>
              <a:t>ukwest</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sku</a:t>
            </a:r>
            <a:r>
              <a:rPr lang="en-GB" dirty="0">
                <a:solidFill>
                  <a:schemeClr val="accent1">
                    <a:lumMod val="50000"/>
                  </a:schemeClr>
                </a:solidFill>
              </a:rPr>
              <a:t> </a:t>
            </a:r>
            <a:r>
              <a:rPr lang="en-GB" dirty="0">
                <a:solidFill>
                  <a:srgbClr val="FFC000"/>
                </a:solidFill>
              </a:rPr>
              <a:t>Standard_v2 </a:t>
            </a:r>
            <a:r>
              <a:rPr lang="en-GB" dirty="0">
                <a:solidFill>
                  <a:schemeClr val="accent1">
                    <a:lumMod val="50000"/>
                  </a:schemeClr>
                </a:solidFill>
              </a:rPr>
              <a:t>--public-</a:t>
            </a:r>
            <a:r>
              <a:rPr lang="en-GB" dirty="0" err="1">
                <a:solidFill>
                  <a:schemeClr val="accent1">
                    <a:lumMod val="50000"/>
                  </a:schemeClr>
                </a:solidFill>
              </a:rPr>
              <a:t>ip</a:t>
            </a:r>
            <a:r>
              <a:rPr lang="en-GB" dirty="0">
                <a:solidFill>
                  <a:schemeClr val="accent1">
                    <a:lumMod val="50000"/>
                  </a:schemeClr>
                </a:solidFill>
              </a:rPr>
              <a:t>-address </a:t>
            </a:r>
            <a:r>
              <a:rPr lang="en-GB" dirty="0" err="1">
                <a:solidFill>
                  <a:srgbClr val="FFC000"/>
                </a:solidFill>
              </a:rPr>
              <a:t>myAGPublicIPAddress</a:t>
            </a:r>
            <a:r>
              <a:rPr lang="en-GB" dirty="0">
                <a:solidFill>
                  <a:schemeClr val="accent1">
                    <a:lumMod val="50000"/>
                  </a:schemeClr>
                </a:solidFill>
              </a:rPr>
              <a:t> --</a:t>
            </a:r>
            <a:r>
              <a:rPr lang="en-GB" dirty="0" err="1">
                <a:solidFill>
                  <a:schemeClr val="accent1">
                    <a:lumMod val="50000"/>
                  </a:schemeClr>
                </a:solidFill>
              </a:rPr>
              <a:t>vnet</a:t>
            </a:r>
            <a:r>
              <a:rPr lang="en-GB" dirty="0">
                <a:solidFill>
                  <a:schemeClr val="accent1">
                    <a:lumMod val="50000"/>
                  </a:schemeClr>
                </a:solidFill>
              </a:rPr>
              <a:t>-name </a:t>
            </a:r>
            <a:r>
              <a:rPr lang="en-GB" dirty="0" err="1">
                <a:solidFill>
                  <a:srgbClr val="FFC000"/>
                </a:solidFill>
              </a:rPr>
              <a:t>myVNet</a:t>
            </a:r>
            <a:r>
              <a:rPr lang="en-GB" dirty="0">
                <a:solidFill>
                  <a:schemeClr val="accent1">
                    <a:lumMod val="50000"/>
                  </a:schemeClr>
                </a:solidFill>
              </a:rPr>
              <a:t> --subnet </a:t>
            </a:r>
            <a:r>
              <a:rPr lang="en-GB" dirty="0" err="1">
                <a:solidFill>
                  <a:srgbClr val="FFC000"/>
                </a:solidFill>
              </a:rPr>
              <a:t>myAGSubnet</a:t>
            </a:r>
            <a:r>
              <a:rPr lang="en-GB" dirty="0">
                <a:solidFill>
                  <a:schemeClr val="accent1">
                    <a:lumMod val="50000"/>
                  </a:schemeClr>
                </a:solidFill>
              </a:rPr>
              <a:t> --frontend-port </a:t>
            </a:r>
            <a:r>
              <a:rPr lang="en-GB" dirty="0">
                <a:solidFill>
                  <a:srgbClr val="FFC000"/>
                </a:solidFill>
              </a:rPr>
              <a:t>80</a:t>
            </a:r>
            <a:r>
              <a:rPr lang="en-GB" dirty="0">
                <a:solidFill>
                  <a:schemeClr val="accent1">
                    <a:lumMod val="50000"/>
                  </a:schemeClr>
                </a:solidFill>
              </a:rPr>
              <a:t> --http-settings-port </a:t>
            </a:r>
            <a:r>
              <a:rPr lang="en-GB" dirty="0">
                <a:solidFill>
                  <a:srgbClr val="FFC000"/>
                </a:solidFill>
              </a:rPr>
              <a:t>80</a:t>
            </a:r>
            <a:r>
              <a:rPr lang="en-GB" dirty="0">
                <a:solidFill>
                  <a:schemeClr val="accent1">
                    <a:lumMod val="50000"/>
                  </a:schemeClr>
                </a:solidFill>
              </a:rPr>
              <a:t> --http-settings-protocol </a:t>
            </a:r>
            <a:r>
              <a:rPr lang="en-GB" dirty="0">
                <a:solidFill>
                  <a:srgbClr val="FFC000"/>
                </a:solidFill>
              </a:rPr>
              <a:t>Http</a:t>
            </a:r>
            <a:r>
              <a:rPr lang="en-GB" dirty="0">
                <a:solidFill>
                  <a:schemeClr val="accent1">
                    <a:lumMod val="50000"/>
                  </a:schemeClr>
                </a:solidFill>
              </a:rPr>
              <a:t> --http-settings-cookie-based-affinity </a:t>
            </a:r>
            <a:r>
              <a:rPr lang="en-GB" dirty="0">
                <a:solidFill>
                  <a:srgbClr val="FFC000"/>
                </a:solidFill>
              </a:rPr>
              <a:t>Disabled</a:t>
            </a:r>
            <a:r>
              <a:rPr lang="en-GB" dirty="0">
                <a:solidFill>
                  <a:schemeClr val="accent1">
                    <a:lumMod val="50000"/>
                  </a:schemeClr>
                </a:solidFill>
              </a:rPr>
              <a:t> --priority </a:t>
            </a:r>
            <a:r>
              <a:rPr lang="en-GB" dirty="0">
                <a:solidFill>
                  <a:srgbClr val="FFC000"/>
                </a:solidFill>
              </a:rPr>
              <a:t>10</a:t>
            </a:r>
          </a:p>
        </p:txBody>
      </p:sp>
      <p:sp>
        <p:nvSpPr>
          <p:cNvPr id="9" name="TextBox 8">
            <a:extLst>
              <a:ext uri="{FF2B5EF4-FFF2-40B4-BE49-F238E27FC236}">
                <a16:creationId xmlns:a16="http://schemas.microsoft.com/office/drawing/2014/main" id="{669B95A4-1FCC-BAD2-4FC3-27228E288E91}"/>
              </a:ext>
            </a:extLst>
          </p:cNvPr>
          <p:cNvSpPr txBox="1"/>
          <p:nvPr/>
        </p:nvSpPr>
        <p:spPr>
          <a:xfrm>
            <a:off x="110665" y="2640929"/>
            <a:ext cx="4796506" cy="307777"/>
          </a:xfrm>
          <a:prstGeom prst="rect">
            <a:avLst/>
          </a:prstGeom>
          <a:noFill/>
        </p:spPr>
        <p:txBody>
          <a:bodyPr wrap="none" rtlCol="0">
            <a:spAutoFit/>
          </a:bodyPr>
          <a:lstStyle/>
          <a:p>
            <a:r>
              <a:rPr lang="en-GB" sz="1400" dirty="0">
                <a:solidFill>
                  <a:schemeClr val="bg1"/>
                </a:solidFill>
                <a:sym typeface="Wingdings" panose="05000000000000000000" pitchFamily="2" charset="2"/>
              </a:rPr>
              <a:t> I will assume we get </a:t>
            </a:r>
            <a:r>
              <a:rPr lang="en-GB" sz="1400" dirty="0">
                <a:solidFill>
                  <a:srgbClr val="FF0000"/>
                </a:solidFill>
                <a:sym typeface="Wingdings" panose="05000000000000000000" pitchFamily="2" charset="2"/>
              </a:rPr>
              <a:t>10.21.2.4, 10.21.2.5 and 10.21.2.6</a:t>
            </a:r>
            <a:endParaRPr lang="en-GB" sz="1400" dirty="0">
              <a:solidFill>
                <a:srgbClr val="FF0000"/>
              </a:solidFill>
            </a:endParaRPr>
          </a:p>
        </p:txBody>
      </p:sp>
      <p:sp>
        <p:nvSpPr>
          <p:cNvPr id="3" name="TextBox 2">
            <a:extLst>
              <a:ext uri="{FF2B5EF4-FFF2-40B4-BE49-F238E27FC236}">
                <a16:creationId xmlns:a16="http://schemas.microsoft.com/office/drawing/2014/main" id="{497E632E-EF7D-DC1A-44A0-73B344B3192A}"/>
              </a:ext>
            </a:extLst>
          </p:cNvPr>
          <p:cNvSpPr txBox="1"/>
          <p:nvPr/>
        </p:nvSpPr>
        <p:spPr>
          <a:xfrm>
            <a:off x="110665" y="1457787"/>
            <a:ext cx="7391767" cy="369332"/>
          </a:xfrm>
          <a:prstGeom prst="rect">
            <a:avLst/>
          </a:prstGeom>
          <a:noFill/>
        </p:spPr>
        <p:txBody>
          <a:bodyPr wrap="none" rtlCol="0">
            <a:spAutoFit/>
          </a:bodyPr>
          <a:lstStyle/>
          <a:p>
            <a:r>
              <a:rPr lang="en-GB" dirty="0">
                <a:solidFill>
                  <a:srgbClr val="FF0000"/>
                </a:solidFill>
              </a:rPr>
              <a:t>&lt;</a:t>
            </a:r>
            <a:r>
              <a:rPr lang="en-GB" dirty="0" err="1">
                <a:solidFill>
                  <a:srgbClr val="FF0000"/>
                </a:solidFill>
              </a:rPr>
              <a:t>ip</a:t>
            </a:r>
            <a:r>
              <a:rPr lang="en-GB" dirty="0">
                <a:solidFill>
                  <a:srgbClr val="FF0000"/>
                </a:solidFill>
              </a:rPr>
              <a:t>-address&gt;: make a note of the application gateway address for later</a:t>
            </a:r>
          </a:p>
        </p:txBody>
      </p:sp>
    </p:spTree>
    <p:extLst>
      <p:ext uri="{BB962C8B-B14F-4D97-AF65-F5344CB8AC3E}">
        <p14:creationId xmlns:p14="http://schemas.microsoft.com/office/powerpoint/2010/main" val="24289155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7C1B3-D703-4C5F-BCC1-5CF212650A15}"/>
              </a:ext>
            </a:extLst>
          </p:cNvPr>
          <p:cNvSpPr>
            <a:spLocks noGrp="1"/>
          </p:cNvSpPr>
          <p:nvPr>
            <p:ph type="title"/>
          </p:nvPr>
        </p:nvSpPr>
        <p:spPr>
          <a:xfrm>
            <a:off x="257175" y="0"/>
            <a:ext cx="8686800" cy="596780"/>
          </a:xfrm>
        </p:spPr>
        <p:txBody>
          <a:bodyPr/>
          <a:lstStyle/>
          <a:p>
            <a:r>
              <a:rPr lang="en-GB" dirty="0"/>
              <a:t>Answer</a:t>
            </a:r>
          </a:p>
        </p:txBody>
      </p:sp>
      <p:sp>
        <p:nvSpPr>
          <p:cNvPr id="3" name="Content Placeholder 2">
            <a:extLst>
              <a:ext uri="{FF2B5EF4-FFF2-40B4-BE49-F238E27FC236}">
                <a16:creationId xmlns:a16="http://schemas.microsoft.com/office/drawing/2014/main" id="{DCD7150D-EBC9-4AB1-BA29-2B443BFD38FE}"/>
              </a:ext>
            </a:extLst>
          </p:cNvPr>
          <p:cNvSpPr>
            <a:spLocks noGrp="1"/>
          </p:cNvSpPr>
          <p:nvPr>
            <p:ph idx="1"/>
          </p:nvPr>
        </p:nvSpPr>
        <p:spPr>
          <a:xfrm>
            <a:off x="91614" y="5610225"/>
            <a:ext cx="8926261" cy="1343023"/>
          </a:xfrm>
        </p:spPr>
        <p:txBody>
          <a:bodyPr/>
          <a:lstStyle/>
          <a:p>
            <a:r>
              <a:rPr lang="en-GB" dirty="0"/>
              <a:t>I am specifically adding each VM to a different backend pool.</a:t>
            </a:r>
          </a:p>
          <a:p>
            <a:r>
              <a:rPr lang="en-GB" dirty="0"/>
              <a:t>Obviously the better approach is to attach a VM scale set to each pool.</a:t>
            </a:r>
          </a:p>
        </p:txBody>
      </p:sp>
      <p:sp>
        <p:nvSpPr>
          <p:cNvPr id="4" name="Footer Placeholder 3">
            <a:extLst>
              <a:ext uri="{FF2B5EF4-FFF2-40B4-BE49-F238E27FC236}">
                <a16:creationId xmlns:a16="http://schemas.microsoft.com/office/drawing/2014/main" id="{57FCAB00-42D2-4922-853F-40F960B6A3C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1C3BB72-7307-4728-B660-FEEF4C38379B}"/>
              </a:ext>
            </a:extLst>
          </p:cNvPr>
          <p:cNvSpPr txBox="1"/>
          <p:nvPr/>
        </p:nvSpPr>
        <p:spPr>
          <a:xfrm>
            <a:off x="91614" y="648338"/>
            <a:ext cx="8941721" cy="4801314"/>
          </a:xfrm>
          <a:prstGeom prst="rect">
            <a:avLst/>
          </a:prstGeom>
          <a:solidFill>
            <a:srgbClr val="000000"/>
          </a:solidFill>
          <a:ln w="9525">
            <a:noFill/>
          </a:ln>
        </p:spPr>
        <p:txBody>
          <a:bodyPr wrap="square" rtlCol="0">
            <a:spAutoFit/>
          </a:bodyPr>
          <a:lstStyle/>
          <a:p>
            <a:r>
              <a:rPr lang="en-GB" i="1" dirty="0">
                <a:solidFill>
                  <a:schemeClr val="bg1"/>
                </a:solidFill>
              </a:rPr>
              <a:t>ADD THE FIRST VM TO THE DEFAULT BACKEND POOL CREATED BY THE APPLICATION GATEWAY</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application-gateway address-pool list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--gateway-name </a:t>
            </a:r>
            <a:r>
              <a:rPr lang="en-GB" dirty="0" err="1">
                <a:solidFill>
                  <a:srgbClr val="FFC000"/>
                </a:solidFill>
              </a:rPr>
              <a:t>myAppGateway</a:t>
            </a:r>
            <a:r>
              <a:rPr lang="en-GB" dirty="0">
                <a:solidFill>
                  <a:schemeClr val="accent1">
                    <a:lumMod val="50000"/>
                  </a:schemeClr>
                </a:solidFill>
              </a:rPr>
              <a:t> -o table</a:t>
            </a:r>
          </a:p>
          <a:p>
            <a:r>
              <a:rPr lang="en-GB" sz="1600" dirty="0" err="1">
                <a:solidFill>
                  <a:srgbClr val="FF0000"/>
                </a:solidFill>
              </a:rPr>
              <a:t>appGatewayBackendPool</a:t>
            </a:r>
            <a:endParaRPr lang="en-GB" sz="1600" dirty="0">
              <a:solidFill>
                <a:srgbClr val="FF0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application-gateway address-pool update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--gateway-name </a:t>
            </a:r>
            <a:r>
              <a:rPr lang="en-GB" dirty="0" err="1">
                <a:solidFill>
                  <a:srgbClr val="FFC000"/>
                </a:solidFill>
              </a:rPr>
              <a:t>myAppGateway</a:t>
            </a:r>
            <a:r>
              <a:rPr lang="en-GB" dirty="0">
                <a:solidFill>
                  <a:schemeClr val="accent1">
                    <a:lumMod val="50000"/>
                  </a:schemeClr>
                </a:solidFill>
              </a:rPr>
              <a:t> --name </a:t>
            </a:r>
            <a:r>
              <a:rPr lang="en-GB" dirty="0" err="1">
                <a:solidFill>
                  <a:srgbClr val="FFC000"/>
                </a:solidFill>
              </a:rPr>
              <a:t>appGatewayBackendPool</a:t>
            </a:r>
            <a:r>
              <a:rPr lang="en-GB" dirty="0">
                <a:solidFill>
                  <a:schemeClr val="accent1">
                    <a:lumMod val="50000"/>
                  </a:schemeClr>
                </a:solidFill>
              </a:rPr>
              <a:t> --servers </a:t>
            </a:r>
            <a:r>
              <a:rPr lang="en-GB" dirty="0">
                <a:solidFill>
                  <a:srgbClr val="FFC000"/>
                </a:solidFill>
              </a:rPr>
              <a:t>10.21.2.4</a:t>
            </a:r>
            <a:r>
              <a:rPr lang="en-GB" dirty="0">
                <a:solidFill>
                  <a:schemeClr val="accent1">
                    <a:lumMod val="50000"/>
                  </a:schemeClr>
                </a:solidFill>
              </a:rPr>
              <a:t> </a:t>
            </a:r>
          </a:p>
          <a:p>
            <a:endParaRPr lang="en-GB" i="1" dirty="0">
              <a:solidFill>
                <a:schemeClr val="bg1"/>
              </a:solidFill>
            </a:endParaRPr>
          </a:p>
          <a:p>
            <a:r>
              <a:rPr lang="en-GB" i="1" dirty="0">
                <a:solidFill>
                  <a:schemeClr val="bg1"/>
                </a:solidFill>
              </a:rPr>
              <a:t>CREATE THREE BACKEND POOLS, ONE FOR EACH PATH AND ADD ONE VM TO EACH</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application-gateway address-pool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--gateway-name </a:t>
            </a:r>
            <a:r>
              <a:rPr lang="en-GB" dirty="0" err="1">
                <a:solidFill>
                  <a:srgbClr val="FFC000"/>
                </a:solidFill>
              </a:rPr>
              <a:t>myAppGateway</a:t>
            </a:r>
            <a:r>
              <a:rPr lang="en-GB" dirty="0">
                <a:solidFill>
                  <a:schemeClr val="accent1">
                    <a:lumMod val="50000"/>
                  </a:schemeClr>
                </a:solidFill>
              </a:rPr>
              <a:t> --name </a:t>
            </a:r>
            <a:r>
              <a:rPr lang="en-GB" dirty="0" err="1">
                <a:solidFill>
                  <a:srgbClr val="FFC000"/>
                </a:solidFill>
              </a:rPr>
              <a:t>salesBackendPool</a:t>
            </a:r>
            <a:r>
              <a:rPr lang="en-GB" dirty="0">
                <a:solidFill>
                  <a:schemeClr val="accent1">
                    <a:lumMod val="50000"/>
                  </a:schemeClr>
                </a:solidFill>
              </a:rPr>
              <a:t> --servers </a:t>
            </a:r>
            <a:r>
              <a:rPr lang="en-GB" dirty="0">
                <a:solidFill>
                  <a:srgbClr val="FFC000"/>
                </a:solidFill>
              </a:rPr>
              <a:t>10.21.2.5</a:t>
            </a:r>
            <a:r>
              <a:rPr lang="en-GB" dirty="0">
                <a:solidFill>
                  <a:schemeClr val="accent1">
                    <a:lumMod val="50000"/>
                  </a:schemeClr>
                </a:solidFill>
              </a:rPr>
              <a:t> </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application-gateway address-pool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--gateway-name </a:t>
            </a:r>
            <a:r>
              <a:rPr lang="en-GB" dirty="0" err="1">
                <a:solidFill>
                  <a:srgbClr val="FFC000"/>
                </a:solidFill>
              </a:rPr>
              <a:t>myAppGateway</a:t>
            </a:r>
            <a:r>
              <a:rPr lang="en-GB" dirty="0">
                <a:solidFill>
                  <a:schemeClr val="accent1">
                    <a:lumMod val="50000"/>
                  </a:schemeClr>
                </a:solidFill>
              </a:rPr>
              <a:t> --name </a:t>
            </a:r>
            <a:r>
              <a:rPr lang="en-GB" dirty="0" err="1">
                <a:solidFill>
                  <a:srgbClr val="FFC000"/>
                </a:solidFill>
              </a:rPr>
              <a:t>ordersBackendPool</a:t>
            </a:r>
            <a:r>
              <a:rPr lang="en-GB" dirty="0">
                <a:solidFill>
                  <a:schemeClr val="accent1">
                    <a:lumMod val="50000"/>
                  </a:schemeClr>
                </a:solidFill>
              </a:rPr>
              <a:t> --servers </a:t>
            </a:r>
            <a:r>
              <a:rPr lang="en-GB" dirty="0">
                <a:solidFill>
                  <a:srgbClr val="FFC000"/>
                </a:solidFill>
              </a:rPr>
              <a:t>10.21.2.6</a:t>
            </a:r>
            <a:r>
              <a:rPr lang="en-GB" dirty="0">
                <a:solidFill>
                  <a:schemeClr val="accent1">
                    <a:lumMod val="50000"/>
                  </a:schemeClr>
                </a:solidFill>
              </a:rPr>
              <a:t> </a:t>
            </a:r>
            <a:endParaRPr lang="en-GB" sz="1600" dirty="0">
              <a:solidFill>
                <a:srgbClr val="C00000"/>
              </a:solidFill>
            </a:endParaRPr>
          </a:p>
        </p:txBody>
      </p:sp>
    </p:spTree>
    <p:extLst>
      <p:ext uri="{BB962C8B-B14F-4D97-AF65-F5344CB8AC3E}">
        <p14:creationId xmlns:p14="http://schemas.microsoft.com/office/powerpoint/2010/main" val="2069876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9BC23-18BB-80A4-C3A9-D858C01FDDF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888B45-D08F-373F-2DB7-43BC72C4A3D8}"/>
              </a:ext>
            </a:extLst>
          </p:cNvPr>
          <p:cNvSpPr>
            <a:spLocks noGrp="1"/>
          </p:cNvSpPr>
          <p:nvPr>
            <p:ph idx="1"/>
          </p:nvPr>
        </p:nvSpPr>
        <p:spPr/>
        <p:txBody>
          <a:bodyPr/>
          <a:lstStyle/>
          <a:p>
            <a:endParaRPr lang="en-GB" dirty="0"/>
          </a:p>
        </p:txBody>
      </p:sp>
      <p:sp>
        <p:nvSpPr>
          <p:cNvPr id="4" name="Footer Placeholder 3">
            <a:extLst>
              <a:ext uri="{FF2B5EF4-FFF2-40B4-BE49-F238E27FC236}">
                <a16:creationId xmlns:a16="http://schemas.microsoft.com/office/drawing/2014/main" id="{DEBF5846-0A8D-5B47-D56C-6D60F1E5F7D6}"/>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a:extLst>
              <a:ext uri="{FF2B5EF4-FFF2-40B4-BE49-F238E27FC236}">
                <a16:creationId xmlns:a16="http://schemas.microsoft.com/office/drawing/2014/main" id="{77DEB1E5-AF48-CF5F-5459-CF19AEDFD7BF}"/>
              </a:ext>
            </a:extLst>
          </p:cNvPr>
          <p:cNvPicPr>
            <a:picLocks noChangeAspect="1"/>
          </p:cNvPicPr>
          <p:nvPr/>
        </p:nvPicPr>
        <p:blipFill>
          <a:blip r:embed="rId2"/>
          <a:stretch>
            <a:fillRect/>
          </a:stretch>
        </p:blipFill>
        <p:spPr>
          <a:xfrm>
            <a:off x="257175" y="3392488"/>
            <a:ext cx="7886700" cy="1885950"/>
          </a:xfrm>
          <a:prstGeom prst="rect">
            <a:avLst/>
          </a:prstGeom>
        </p:spPr>
      </p:pic>
      <p:pic>
        <p:nvPicPr>
          <p:cNvPr id="8" name="Picture 7">
            <a:extLst>
              <a:ext uri="{FF2B5EF4-FFF2-40B4-BE49-F238E27FC236}">
                <a16:creationId xmlns:a16="http://schemas.microsoft.com/office/drawing/2014/main" id="{386F2E80-A0A9-E87C-D1F3-EC1E7859F2CE}"/>
              </a:ext>
            </a:extLst>
          </p:cNvPr>
          <p:cNvPicPr>
            <a:picLocks noChangeAspect="1"/>
          </p:cNvPicPr>
          <p:nvPr/>
        </p:nvPicPr>
        <p:blipFill>
          <a:blip r:embed="rId3"/>
          <a:stretch>
            <a:fillRect/>
          </a:stretch>
        </p:blipFill>
        <p:spPr>
          <a:xfrm>
            <a:off x="257175" y="844550"/>
            <a:ext cx="4400550" cy="2438400"/>
          </a:xfrm>
          <a:prstGeom prst="rect">
            <a:avLst/>
          </a:prstGeom>
        </p:spPr>
      </p:pic>
      <p:sp>
        <p:nvSpPr>
          <p:cNvPr id="9" name="Rectangle 8">
            <a:extLst>
              <a:ext uri="{FF2B5EF4-FFF2-40B4-BE49-F238E27FC236}">
                <a16:creationId xmlns:a16="http://schemas.microsoft.com/office/drawing/2014/main" id="{0C7A5888-7465-B476-8E2C-893C98CE473C}"/>
              </a:ext>
            </a:extLst>
          </p:cNvPr>
          <p:cNvSpPr/>
          <p:nvPr/>
        </p:nvSpPr>
        <p:spPr bwMode="auto">
          <a:xfrm>
            <a:off x="257175" y="1867711"/>
            <a:ext cx="1226293" cy="1415239"/>
          </a:xfrm>
          <a:prstGeom prst="rect">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Rectangle 9">
            <a:extLst>
              <a:ext uri="{FF2B5EF4-FFF2-40B4-BE49-F238E27FC236}">
                <a16:creationId xmlns:a16="http://schemas.microsoft.com/office/drawing/2014/main" id="{3A3ADBE9-8006-8257-0A29-B1885DE860D5}"/>
              </a:ext>
            </a:extLst>
          </p:cNvPr>
          <p:cNvSpPr/>
          <p:nvPr/>
        </p:nvSpPr>
        <p:spPr bwMode="auto">
          <a:xfrm>
            <a:off x="257174" y="4740322"/>
            <a:ext cx="2604307" cy="596616"/>
          </a:xfrm>
          <a:prstGeom prst="rect">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5" name="TextBox 4">
            <a:extLst>
              <a:ext uri="{FF2B5EF4-FFF2-40B4-BE49-F238E27FC236}">
                <a16:creationId xmlns:a16="http://schemas.microsoft.com/office/drawing/2014/main" id="{5563CEAC-6469-6A0D-DAB3-10BBF2C68BD0}"/>
              </a:ext>
            </a:extLst>
          </p:cNvPr>
          <p:cNvSpPr txBox="1"/>
          <p:nvPr/>
        </p:nvSpPr>
        <p:spPr>
          <a:xfrm>
            <a:off x="79375" y="5541743"/>
            <a:ext cx="8941721" cy="646331"/>
          </a:xfrm>
          <a:prstGeom prst="rect">
            <a:avLst/>
          </a:prstGeom>
          <a:solidFill>
            <a:srgbClr val="000000"/>
          </a:solidFill>
          <a:ln w="9525">
            <a:noFill/>
          </a:ln>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nic</a:t>
            </a:r>
            <a:r>
              <a:rPr lang="en-GB" dirty="0">
                <a:solidFill>
                  <a:schemeClr val="accent1">
                    <a:lumMod val="50000"/>
                  </a:schemeClr>
                </a:solidFill>
              </a:rPr>
              <a:t> list --resource-group </a:t>
            </a:r>
            <a:r>
              <a:rPr lang="en-GB" dirty="0" err="1">
                <a:solidFill>
                  <a:schemeClr val="bg2">
                    <a:lumMod val="90000"/>
                  </a:schemeClr>
                </a:solidFill>
              </a:rPr>
              <a:t>myvm</a:t>
            </a:r>
            <a:r>
              <a:rPr lang="en-GB" dirty="0">
                <a:solidFill>
                  <a:schemeClr val="bg2">
                    <a:lumMod val="90000"/>
                  </a:schemeClr>
                </a:solidFill>
              </a:rPr>
              <a:t>-resource-</a:t>
            </a:r>
            <a:r>
              <a:rPr lang="en-GB" dirty="0" err="1">
                <a:solidFill>
                  <a:schemeClr val="bg2">
                    <a:lumMod val="90000"/>
                  </a:schemeClr>
                </a:solidFill>
              </a:rPr>
              <a:t>gp</a:t>
            </a:r>
            <a:r>
              <a:rPr lang="en-GB" dirty="0">
                <a:solidFill>
                  <a:schemeClr val="accent1">
                    <a:lumMod val="50000"/>
                  </a:schemeClr>
                </a:solidFill>
              </a:rPr>
              <a:t> --query [].</a:t>
            </a:r>
            <a:r>
              <a:rPr lang="en-GB" dirty="0" err="1">
                <a:solidFill>
                  <a:schemeClr val="accent1">
                    <a:lumMod val="50000"/>
                  </a:schemeClr>
                </a:solidFill>
              </a:rPr>
              <a:t>ipConfigurations</a:t>
            </a:r>
            <a:r>
              <a:rPr lang="en-GB" dirty="0">
                <a:solidFill>
                  <a:schemeClr val="accent1">
                    <a:lumMod val="50000"/>
                  </a:schemeClr>
                </a:solidFill>
              </a:rPr>
              <a:t>[].</a:t>
            </a:r>
            <a:r>
              <a:rPr lang="en-GB" dirty="0" err="1">
                <a:solidFill>
                  <a:schemeClr val="accent1">
                    <a:lumMod val="50000"/>
                  </a:schemeClr>
                </a:solidFill>
              </a:rPr>
              <a:t>privateIPAddress</a:t>
            </a:r>
            <a:r>
              <a:rPr lang="en-GB" dirty="0">
                <a:solidFill>
                  <a:schemeClr val="accent1">
                    <a:lumMod val="50000"/>
                  </a:schemeClr>
                </a:solidFill>
              </a:rPr>
              <a:t> -o table</a:t>
            </a:r>
            <a:endParaRPr lang="en-GB" sz="1600" dirty="0">
              <a:solidFill>
                <a:srgbClr val="C00000"/>
              </a:solidFill>
            </a:endParaRPr>
          </a:p>
        </p:txBody>
      </p:sp>
    </p:spTree>
    <p:extLst>
      <p:ext uri="{BB962C8B-B14F-4D97-AF65-F5344CB8AC3E}">
        <p14:creationId xmlns:p14="http://schemas.microsoft.com/office/powerpoint/2010/main" val="19084676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8958E-5426-5664-BA35-D0F7719CEDB5}"/>
              </a:ext>
            </a:extLst>
          </p:cNvPr>
          <p:cNvSpPr>
            <a:spLocks noGrp="1"/>
          </p:cNvSpPr>
          <p:nvPr>
            <p:ph type="title"/>
          </p:nvPr>
        </p:nvSpPr>
        <p:spPr>
          <a:xfrm>
            <a:off x="257175" y="0"/>
            <a:ext cx="8686800" cy="643950"/>
          </a:xfrm>
        </p:spPr>
        <p:txBody>
          <a:bodyPr/>
          <a:lstStyle/>
          <a:p>
            <a:r>
              <a:rPr lang="en-GB" dirty="0"/>
              <a:t>Answer</a:t>
            </a:r>
          </a:p>
        </p:txBody>
      </p:sp>
      <p:sp>
        <p:nvSpPr>
          <p:cNvPr id="4" name="Footer Placeholder 3">
            <a:extLst>
              <a:ext uri="{FF2B5EF4-FFF2-40B4-BE49-F238E27FC236}">
                <a16:creationId xmlns:a16="http://schemas.microsoft.com/office/drawing/2014/main" id="{CB65ED2F-49BC-DE7C-E34E-0E4C4E68E0BC}"/>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C34F7E8-60EF-2910-FCE8-9CB6C0EA800D}"/>
              </a:ext>
            </a:extLst>
          </p:cNvPr>
          <p:cNvSpPr txBox="1"/>
          <p:nvPr/>
        </p:nvSpPr>
        <p:spPr>
          <a:xfrm>
            <a:off x="79374" y="1120865"/>
            <a:ext cx="8941721" cy="2277547"/>
          </a:xfrm>
          <a:prstGeom prst="rect">
            <a:avLst/>
          </a:prstGeom>
          <a:solidFill>
            <a:srgbClr val="000000"/>
          </a:solidFill>
          <a:ln w="9525">
            <a:noFill/>
          </a:ln>
        </p:spPr>
        <p:txBody>
          <a:bodyPr wrap="square" rtlCol="0">
            <a:spAutoFit/>
          </a:bodyPr>
          <a:lstStyle/>
          <a:p>
            <a:r>
              <a:rPr lang="en-GB" i="1" dirty="0">
                <a:solidFill>
                  <a:schemeClr val="bg1"/>
                </a:solidFill>
              </a:rPr>
              <a:t>UPDATE THE HTTP SETTINGS TO REWRITE THE URL TO THE BACKEND POOL BECAUSE ALL ARE NGINX SERVERS ARE USING THE DEFAULT URL PATH /*</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application-gateway http-settings list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--gateway-name </a:t>
            </a:r>
            <a:r>
              <a:rPr lang="en-GB" dirty="0" err="1">
                <a:solidFill>
                  <a:srgbClr val="FFC000"/>
                </a:solidFill>
              </a:rPr>
              <a:t>myAppGateway</a:t>
            </a:r>
            <a:r>
              <a:rPr lang="en-GB" dirty="0">
                <a:solidFill>
                  <a:schemeClr val="accent1">
                    <a:lumMod val="50000"/>
                  </a:schemeClr>
                </a:solidFill>
              </a:rPr>
              <a:t> -o table</a:t>
            </a:r>
            <a:endParaRPr lang="en-GB" dirty="0">
              <a:solidFill>
                <a:srgbClr val="FFC000"/>
              </a:solidFill>
            </a:endParaRPr>
          </a:p>
          <a:p>
            <a:r>
              <a:rPr lang="en-GB" sz="1600" i="1" dirty="0" err="1">
                <a:solidFill>
                  <a:srgbClr val="FF0000"/>
                </a:solidFill>
              </a:rPr>
              <a:t>appGatewayBackendHttpSettings</a:t>
            </a:r>
            <a:endParaRPr lang="en-GB" sz="1600" dirty="0">
              <a:solidFill>
                <a:srgbClr val="FF0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application-gateway http-settings update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--gateway-name </a:t>
            </a:r>
            <a:r>
              <a:rPr lang="en-GB" dirty="0" err="1">
                <a:solidFill>
                  <a:srgbClr val="FFC000"/>
                </a:solidFill>
              </a:rPr>
              <a:t>myAppGateway</a:t>
            </a:r>
            <a:r>
              <a:rPr lang="en-GB" dirty="0">
                <a:solidFill>
                  <a:schemeClr val="accent1">
                    <a:lumMod val="50000"/>
                  </a:schemeClr>
                </a:solidFill>
              </a:rPr>
              <a:t> --name </a:t>
            </a:r>
            <a:r>
              <a:rPr lang="en-GB" dirty="0" err="1">
                <a:solidFill>
                  <a:srgbClr val="FFC000"/>
                </a:solidFill>
              </a:rPr>
              <a:t>appGatewayBackendHttpSettings</a:t>
            </a:r>
            <a:r>
              <a:rPr lang="en-GB" dirty="0">
                <a:solidFill>
                  <a:schemeClr val="accent1">
                    <a:lumMod val="50000"/>
                  </a:schemeClr>
                </a:solidFill>
              </a:rPr>
              <a:t> --path </a:t>
            </a:r>
            <a:r>
              <a:rPr lang="en-GB" dirty="0">
                <a:solidFill>
                  <a:srgbClr val="FFC000"/>
                </a:solidFill>
              </a:rPr>
              <a:t>/</a:t>
            </a:r>
          </a:p>
        </p:txBody>
      </p:sp>
      <p:pic>
        <p:nvPicPr>
          <p:cNvPr id="6" name="Picture 5">
            <a:extLst>
              <a:ext uri="{FF2B5EF4-FFF2-40B4-BE49-F238E27FC236}">
                <a16:creationId xmlns:a16="http://schemas.microsoft.com/office/drawing/2014/main" id="{62ABED17-7C1C-EBA4-13CE-C3BFFB17B95D}"/>
              </a:ext>
            </a:extLst>
          </p:cNvPr>
          <p:cNvPicPr>
            <a:picLocks noChangeAspect="1"/>
          </p:cNvPicPr>
          <p:nvPr/>
        </p:nvPicPr>
        <p:blipFill>
          <a:blip r:embed="rId2"/>
          <a:stretch>
            <a:fillRect/>
          </a:stretch>
        </p:blipFill>
        <p:spPr>
          <a:xfrm>
            <a:off x="79374" y="4439517"/>
            <a:ext cx="9144000" cy="1056703"/>
          </a:xfrm>
          <a:prstGeom prst="rect">
            <a:avLst/>
          </a:prstGeom>
        </p:spPr>
      </p:pic>
      <p:sp>
        <p:nvSpPr>
          <p:cNvPr id="7" name="Rectangle 6">
            <a:extLst>
              <a:ext uri="{FF2B5EF4-FFF2-40B4-BE49-F238E27FC236}">
                <a16:creationId xmlns:a16="http://schemas.microsoft.com/office/drawing/2014/main" id="{87C951B9-813D-A23E-3A44-2E990DC58534}"/>
              </a:ext>
            </a:extLst>
          </p:cNvPr>
          <p:cNvSpPr/>
          <p:nvPr/>
        </p:nvSpPr>
        <p:spPr bwMode="auto">
          <a:xfrm>
            <a:off x="1947080" y="5181600"/>
            <a:ext cx="2624919" cy="314620"/>
          </a:xfrm>
          <a:prstGeom prst="rect">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4490144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8958E-5426-5664-BA35-D0F7719CEDB5}"/>
              </a:ext>
            </a:extLst>
          </p:cNvPr>
          <p:cNvSpPr>
            <a:spLocks noGrp="1"/>
          </p:cNvSpPr>
          <p:nvPr>
            <p:ph type="title"/>
          </p:nvPr>
        </p:nvSpPr>
        <p:spPr>
          <a:xfrm>
            <a:off x="257175" y="0"/>
            <a:ext cx="8686800" cy="643950"/>
          </a:xfrm>
        </p:spPr>
        <p:txBody>
          <a:bodyPr/>
          <a:lstStyle/>
          <a:p>
            <a:r>
              <a:rPr lang="en-GB" dirty="0"/>
              <a:t>Answer</a:t>
            </a:r>
          </a:p>
        </p:txBody>
      </p:sp>
      <p:sp>
        <p:nvSpPr>
          <p:cNvPr id="4" name="Footer Placeholder 3">
            <a:extLst>
              <a:ext uri="{FF2B5EF4-FFF2-40B4-BE49-F238E27FC236}">
                <a16:creationId xmlns:a16="http://schemas.microsoft.com/office/drawing/2014/main" id="{CB65ED2F-49BC-DE7C-E34E-0E4C4E68E0BC}"/>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C34F7E8-60EF-2910-FCE8-9CB6C0EA800D}"/>
              </a:ext>
            </a:extLst>
          </p:cNvPr>
          <p:cNvSpPr txBox="1"/>
          <p:nvPr/>
        </p:nvSpPr>
        <p:spPr>
          <a:xfrm>
            <a:off x="79375" y="834638"/>
            <a:ext cx="8941721" cy="5078313"/>
          </a:xfrm>
          <a:prstGeom prst="rect">
            <a:avLst/>
          </a:prstGeom>
          <a:solidFill>
            <a:srgbClr val="000000"/>
          </a:solidFill>
          <a:ln w="9525">
            <a:noFill/>
          </a:ln>
        </p:spPr>
        <p:txBody>
          <a:bodyPr wrap="square" rtlCol="0">
            <a:spAutoFit/>
          </a:bodyPr>
          <a:lstStyle/>
          <a:p>
            <a:r>
              <a:rPr lang="en-GB" i="1" dirty="0">
                <a:solidFill>
                  <a:schemeClr val="bg1"/>
                </a:solidFill>
              </a:rPr>
              <a:t>WE ARE USING PATH BASED ROUTING, SO HERE WE SET UP THE PATHS (URLs) WE NEED</a:t>
            </a:r>
          </a:p>
          <a:p>
            <a:endParaRPr lang="en-GB" i="1" dirty="0">
              <a:solidFill>
                <a:schemeClr val="bg1"/>
              </a:solidFill>
            </a:endParaRPr>
          </a:p>
          <a:p>
            <a:r>
              <a:rPr lang="en-GB" i="1" dirty="0">
                <a:solidFill>
                  <a:schemeClr val="bg1"/>
                </a:solidFill>
              </a:rPr>
              <a:t>ADD ROUTING RULES FOR THE DEFAULT URL /* AND THE /sales/* URL</a:t>
            </a:r>
          </a:p>
          <a:p>
            <a:r>
              <a:rPr lang="en-GB" i="1" dirty="0">
                <a:solidFill>
                  <a:schemeClr val="bg1"/>
                </a:solidFill>
              </a:rPr>
              <a:t>When you create the URL path map you may add a default path and/or the first rule </a:t>
            </a:r>
            <a:endParaRPr lang="en-GB" dirty="0">
              <a:solidFill>
                <a:schemeClr val="bg1"/>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application-gateway </a:t>
            </a:r>
            <a:r>
              <a:rPr lang="en-GB" dirty="0" err="1">
                <a:solidFill>
                  <a:schemeClr val="accent1">
                    <a:lumMod val="50000"/>
                  </a:schemeClr>
                </a:solidFill>
              </a:rPr>
              <a:t>url</a:t>
            </a:r>
            <a:r>
              <a:rPr lang="en-GB" dirty="0">
                <a:solidFill>
                  <a:schemeClr val="accent1">
                    <a:lumMod val="50000"/>
                  </a:schemeClr>
                </a:solidFill>
              </a:rPr>
              <a:t>-path-map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--gateway-name </a:t>
            </a:r>
            <a:r>
              <a:rPr lang="en-GB" dirty="0" err="1">
                <a:solidFill>
                  <a:srgbClr val="FFC000"/>
                </a:solidFill>
              </a:rPr>
              <a:t>myAppGateway</a:t>
            </a:r>
            <a:r>
              <a:rPr lang="en-GB" dirty="0">
                <a:solidFill>
                  <a:schemeClr val="accent1">
                    <a:lumMod val="50000"/>
                  </a:schemeClr>
                </a:solidFill>
              </a:rPr>
              <a:t> --name </a:t>
            </a:r>
            <a:r>
              <a:rPr lang="en-GB" dirty="0" err="1">
                <a:solidFill>
                  <a:srgbClr val="FFC000"/>
                </a:solidFill>
              </a:rPr>
              <a:t>urlPathMap</a:t>
            </a:r>
            <a:r>
              <a:rPr lang="en-GB" dirty="0">
                <a:solidFill>
                  <a:schemeClr val="accent1">
                    <a:lumMod val="50000"/>
                  </a:schemeClr>
                </a:solidFill>
              </a:rPr>
              <a:t> --default-address-pool </a:t>
            </a:r>
            <a:r>
              <a:rPr lang="en-GB" dirty="0" err="1">
                <a:solidFill>
                  <a:srgbClr val="FFC000"/>
                </a:solidFill>
              </a:rPr>
              <a:t>appGatewayBackendPool</a:t>
            </a:r>
            <a:r>
              <a:rPr lang="en-GB" dirty="0">
                <a:solidFill>
                  <a:schemeClr val="accent1">
                    <a:lumMod val="50000"/>
                  </a:schemeClr>
                </a:solidFill>
              </a:rPr>
              <a:t> --default-http-settings </a:t>
            </a:r>
            <a:r>
              <a:rPr lang="en-GB" dirty="0" err="1">
                <a:solidFill>
                  <a:srgbClr val="FFC000"/>
                </a:solidFill>
              </a:rPr>
              <a:t>appGatewayBackendHttpSettings</a:t>
            </a:r>
            <a:r>
              <a:rPr lang="en-GB" dirty="0">
                <a:solidFill>
                  <a:schemeClr val="accent1">
                    <a:lumMod val="50000"/>
                  </a:schemeClr>
                </a:solidFill>
              </a:rPr>
              <a:t> --rule-name </a:t>
            </a:r>
            <a:r>
              <a:rPr lang="en-GB" dirty="0" err="1">
                <a:solidFill>
                  <a:srgbClr val="FFC000"/>
                </a:solidFill>
              </a:rPr>
              <a:t>salesPathRule</a:t>
            </a:r>
            <a:r>
              <a:rPr lang="en-GB" dirty="0">
                <a:solidFill>
                  <a:schemeClr val="accent1">
                    <a:lumMod val="50000"/>
                  </a:schemeClr>
                </a:solidFill>
              </a:rPr>
              <a:t> --paths </a:t>
            </a:r>
            <a:r>
              <a:rPr lang="en-GB" dirty="0">
                <a:solidFill>
                  <a:srgbClr val="FFC000"/>
                </a:solidFill>
              </a:rPr>
              <a:t>/sales/*</a:t>
            </a:r>
            <a:r>
              <a:rPr lang="en-GB" dirty="0">
                <a:solidFill>
                  <a:schemeClr val="accent1">
                    <a:lumMod val="50000"/>
                  </a:schemeClr>
                </a:solidFill>
              </a:rPr>
              <a:t> --address-pool </a:t>
            </a:r>
            <a:r>
              <a:rPr lang="en-GB" dirty="0" err="1">
                <a:solidFill>
                  <a:srgbClr val="FFC000"/>
                </a:solidFill>
              </a:rPr>
              <a:t>salesBackendPool</a:t>
            </a:r>
            <a:r>
              <a:rPr lang="en-GB" dirty="0">
                <a:solidFill>
                  <a:schemeClr val="accent1">
                    <a:lumMod val="50000"/>
                  </a:schemeClr>
                </a:solidFill>
              </a:rPr>
              <a:t> --http-settings </a:t>
            </a:r>
            <a:r>
              <a:rPr lang="en-GB" dirty="0" err="1">
                <a:solidFill>
                  <a:srgbClr val="FFC000"/>
                </a:solidFill>
              </a:rPr>
              <a:t>appGatewayBackendHttpSettings</a:t>
            </a:r>
            <a:endParaRPr lang="en-GB" dirty="0">
              <a:solidFill>
                <a:srgbClr val="FFC000"/>
              </a:solidFill>
            </a:endParaRPr>
          </a:p>
          <a:p>
            <a:endParaRPr lang="en-GB" dirty="0">
              <a:solidFill>
                <a:srgbClr val="FFC000"/>
              </a:solidFill>
            </a:endParaRPr>
          </a:p>
          <a:p>
            <a:endParaRPr lang="en-GB" dirty="0">
              <a:solidFill>
                <a:schemeClr val="bg1"/>
              </a:solidFill>
            </a:endParaRPr>
          </a:p>
          <a:p>
            <a:r>
              <a:rPr lang="en-GB" i="1" dirty="0">
                <a:solidFill>
                  <a:schemeClr val="bg1"/>
                </a:solidFill>
              </a:rPr>
              <a:t>ADD ANOTHER ROUTING A RULE TO THE URL MAP FOR THE /orders/* URL </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application-gateway </a:t>
            </a:r>
            <a:r>
              <a:rPr lang="en-GB" dirty="0" err="1">
                <a:solidFill>
                  <a:schemeClr val="accent1">
                    <a:lumMod val="50000"/>
                  </a:schemeClr>
                </a:solidFill>
              </a:rPr>
              <a:t>url</a:t>
            </a:r>
            <a:r>
              <a:rPr lang="en-GB" dirty="0">
                <a:solidFill>
                  <a:schemeClr val="accent1">
                    <a:lumMod val="50000"/>
                  </a:schemeClr>
                </a:solidFill>
              </a:rPr>
              <a:t>-path-map rule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--gateway-name </a:t>
            </a:r>
            <a:r>
              <a:rPr lang="en-GB" dirty="0" err="1">
                <a:solidFill>
                  <a:srgbClr val="FFC000"/>
                </a:solidFill>
              </a:rPr>
              <a:t>myAppGateway</a:t>
            </a:r>
            <a:r>
              <a:rPr lang="en-GB" dirty="0">
                <a:solidFill>
                  <a:schemeClr val="accent1">
                    <a:lumMod val="50000"/>
                  </a:schemeClr>
                </a:solidFill>
              </a:rPr>
              <a:t> --name </a:t>
            </a:r>
            <a:r>
              <a:rPr lang="en-GB" dirty="0" err="1">
                <a:solidFill>
                  <a:srgbClr val="FFC000"/>
                </a:solidFill>
              </a:rPr>
              <a:t>ordersPathRule</a:t>
            </a:r>
            <a:r>
              <a:rPr lang="en-GB" dirty="0">
                <a:solidFill>
                  <a:schemeClr val="accent1">
                    <a:lumMod val="50000"/>
                  </a:schemeClr>
                </a:solidFill>
              </a:rPr>
              <a:t> --path-map-name </a:t>
            </a:r>
            <a:r>
              <a:rPr lang="en-GB" dirty="0" err="1">
                <a:solidFill>
                  <a:srgbClr val="FFC000"/>
                </a:solidFill>
              </a:rPr>
              <a:t>urlPathMap</a:t>
            </a:r>
            <a:r>
              <a:rPr lang="en-GB" dirty="0">
                <a:solidFill>
                  <a:schemeClr val="accent1">
                    <a:lumMod val="50000"/>
                  </a:schemeClr>
                </a:solidFill>
              </a:rPr>
              <a:t> --paths </a:t>
            </a:r>
            <a:r>
              <a:rPr lang="en-GB" dirty="0">
                <a:solidFill>
                  <a:srgbClr val="FFC000"/>
                </a:solidFill>
              </a:rPr>
              <a:t>/orders/* </a:t>
            </a:r>
            <a:r>
              <a:rPr lang="en-GB" dirty="0">
                <a:solidFill>
                  <a:schemeClr val="accent1">
                    <a:lumMod val="50000"/>
                  </a:schemeClr>
                </a:solidFill>
              </a:rPr>
              <a:t>--address-pool </a:t>
            </a:r>
            <a:r>
              <a:rPr lang="en-GB" dirty="0" err="1">
                <a:solidFill>
                  <a:srgbClr val="FFC000"/>
                </a:solidFill>
              </a:rPr>
              <a:t>ordersBackendPool</a:t>
            </a:r>
            <a:r>
              <a:rPr lang="en-GB" dirty="0">
                <a:solidFill>
                  <a:schemeClr val="accent1">
                    <a:lumMod val="50000"/>
                  </a:schemeClr>
                </a:solidFill>
              </a:rPr>
              <a:t> --http-settings </a:t>
            </a:r>
            <a:r>
              <a:rPr lang="en-GB" dirty="0" err="1">
                <a:solidFill>
                  <a:srgbClr val="FFC000"/>
                </a:solidFill>
              </a:rPr>
              <a:t>appGatewayBackendHttpSettings</a:t>
            </a:r>
            <a:endParaRPr lang="en-GB" dirty="0">
              <a:solidFill>
                <a:srgbClr val="FFC000"/>
              </a:solidFill>
            </a:endParaRPr>
          </a:p>
          <a:p>
            <a:endParaRPr lang="en-GB" dirty="0">
              <a:solidFill>
                <a:srgbClr val="FFC000"/>
              </a:solidFill>
            </a:endParaRPr>
          </a:p>
        </p:txBody>
      </p:sp>
    </p:spTree>
    <p:extLst>
      <p:ext uri="{BB962C8B-B14F-4D97-AF65-F5344CB8AC3E}">
        <p14:creationId xmlns:p14="http://schemas.microsoft.com/office/powerpoint/2010/main" val="42614642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EB2A9-C04B-4ED6-5F7B-5A260BE99F6F}"/>
              </a:ext>
            </a:extLst>
          </p:cNvPr>
          <p:cNvSpPr>
            <a:spLocks noGrp="1"/>
          </p:cNvSpPr>
          <p:nvPr>
            <p:ph type="title"/>
          </p:nvPr>
        </p:nvSpPr>
        <p:spPr/>
        <p:txBody>
          <a:bodyPr/>
          <a:lstStyle/>
          <a:p>
            <a:r>
              <a:rPr lang="en-GB" dirty="0"/>
              <a:t>Answer</a:t>
            </a:r>
          </a:p>
        </p:txBody>
      </p:sp>
      <p:sp>
        <p:nvSpPr>
          <p:cNvPr id="4" name="Footer Placeholder 3">
            <a:extLst>
              <a:ext uri="{FF2B5EF4-FFF2-40B4-BE49-F238E27FC236}">
                <a16:creationId xmlns:a16="http://schemas.microsoft.com/office/drawing/2014/main" id="{73FBA802-3B6D-D54A-11D1-4F1B5F6B08E9}"/>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5CFA143-5A0F-69E4-F936-E69E45401456}"/>
              </a:ext>
            </a:extLst>
          </p:cNvPr>
          <p:cNvSpPr txBox="1"/>
          <p:nvPr/>
        </p:nvSpPr>
        <p:spPr>
          <a:xfrm>
            <a:off x="101139" y="657161"/>
            <a:ext cx="8941721" cy="4524315"/>
          </a:xfrm>
          <a:prstGeom prst="rect">
            <a:avLst/>
          </a:prstGeom>
          <a:solidFill>
            <a:srgbClr val="000000"/>
          </a:solidFill>
          <a:ln w="9525">
            <a:noFill/>
          </a:ln>
        </p:spPr>
        <p:txBody>
          <a:bodyPr wrap="square" rtlCol="0">
            <a:spAutoFit/>
          </a:bodyPr>
          <a:lstStyle/>
          <a:p>
            <a:r>
              <a:rPr lang="en-GB" i="1" dirty="0">
                <a:solidFill>
                  <a:schemeClr val="bg1"/>
                </a:solidFill>
              </a:rPr>
              <a:t>UPDATE THE DEFAULT REQUEST ROUTING RULE THAT WAS CREATED BY THE APPLICATION GATEWAY SO THAT IT USES PATH BASED ROUTING WITH OUR URL PATH MAP</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application-gateway rule list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--gateway-name </a:t>
            </a:r>
            <a:r>
              <a:rPr lang="en-GB" dirty="0" err="1">
                <a:solidFill>
                  <a:srgbClr val="FFC000"/>
                </a:solidFill>
              </a:rPr>
              <a:t>myAppGateway</a:t>
            </a:r>
            <a:r>
              <a:rPr lang="en-GB" dirty="0">
                <a:solidFill>
                  <a:schemeClr val="accent1">
                    <a:lumMod val="50000"/>
                  </a:schemeClr>
                </a:solidFill>
              </a:rPr>
              <a:t> -o table </a:t>
            </a:r>
          </a:p>
          <a:p>
            <a:r>
              <a:rPr lang="en-GB" i="1" dirty="0">
                <a:solidFill>
                  <a:srgbClr val="FF0000"/>
                </a:solidFill>
              </a:rPr>
              <a:t>rule1</a:t>
            </a:r>
            <a:endParaRPr lang="en-GB" sz="1800" dirty="0">
              <a:solidFill>
                <a:srgbClr val="FF0000"/>
              </a:solidFill>
            </a:endParaRPr>
          </a:p>
          <a:p>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application-gateway rule update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--gateway-name </a:t>
            </a:r>
            <a:r>
              <a:rPr lang="en-GB" dirty="0" err="1">
                <a:solidFill>
                  <a:srgbClr val="FFC000"/>
                </a:solidFill>
              </a:rPr>
              <a:t>myAppGateway</a:t>
            </a:r>
            <a:r>
              <a:rPr lang="en-GB" dirty="0">
                <a:solidFill>
                  <a:schemeClr val="accent1">
                    <a:lumMod val="50000"/>
                  </a:schemeClr>
                </a:solidFill>
              </a:rPr>
              <a:t> --name </a:t>
            </a:r>
            <a:r>
              <a:rPr lang="en-GB" dirty="0">
                <a:solidFill>
                  <a:srgbClr val="FFC000"/>
                </a:solidFill>
              </a:rPr>
              <a:t>rule1</a:t>
            </a:r>
            <a:r>
              <a:rPr lang="en-GB" dirty="0">
                <a:solidFill>
                  <a:schemeClr val="accent1">
                    <a:lumMod val="50000"/>
                  </a:schemeClr>
                </a:solidFill>
              </a:rPr>
              <a:t> --rule-type </a:t>
            </a:r>
            <a:r>
              <a:rPr lang="en-GB" dirty="0" err="1">
                <a:solidFill>
                  <a:srgbClr val="FFC000"/>
                </a:solidFill>
              </a:rPr>
              <a:t>PathBasedRouting</a:t>
            </a:r>
            <a:r>
              <a:rPr lang="en-GB" dirty="0">
                <a:solidFill>
                  <a:schemeClr val="accent1">
                    <a:lumMod val="50000"/>
                  </a:schemeClr>
                </a:solidFill>
              </a:rPr>
              <a:t> --</a:t>
            </a:r>
            <a:r>
              <a:rPr lang="en-GB" dirty="0" err="1">
                <a:solidFill>
                  <a:schemeClr val="accent1">
                    <a:lumMod val="50000"/>
                  </a:schemeClr>
                </a:solidFill>
              </a:rPr>
              <a:t>url</a:t>
            </a:r>
            <a:r>
              <a:rPr lang="en-GB" dirty="0">
                <a:solidFill>
                  <a:schemeClr val="accent1">
                    <a:lumMod val="50000"/>
                  </a:schemeClr>
                </a:solidFill>
              </a:rPr>
              <a:t>-path-map </a:t>
            </a:r>
            <a:r>
              <a:rPr lang="en-GB" dirty="0" err="1">
                <a:solidFill>
                  <a:srgbClr val="FFC000"/>
                </a:solidFill>
              </a:rPr>
              <a:t>urlPathMap</a:t>
            </a:r>
            <a:endParaRPr lang="en-GB" dirty="0">
              <a:solidFill>
                <a:srgbClr val="FFC000"/>
              </a:solidFill>
            </a:endParaRPr>
          </a:p>
          <a:p>
            <a:endParaRPr lang="en-GB" dirty="0">
              <a:solidFill>
                <a:srgbClr val="FFC000"/>
              </a:solidFill>
            </a:endParaRPr>
          </a:p>
          <a:p>
            <a:r>
              <a:rPr lang="en-GB" dirty="0">
                <a:solidFill>
                  <a:schemeClr val="bg1"/>
                </a:solidFill>
              </a:rPr>
              <a:t>TRY THE URLs </a:t>
            </a:r>
          </a:p>
          <a:p>
            <a:r>
              <a:rPr lang="en-GB" dirty="0">
                <a:solidFill>
                  <a:schemeClr val="bg1"/>
                </a:solidFill>
              </a:rPr>
              <a:t>http://&lt;ip-address&gt;</a:t>
            </a:r>
          </a:p>
          <a:p>
            <a:r>
              <a:rPr lang="en-GB" dirty="0">
                <a:solidFill>
                  <a:schemeClr val="bg1"/>
                </a:solidFill>
              </a:rPr>
              <a:t>http://&lt;ip-address&gt;/sales/   </a:t>
            </a:r>
            <a:r>
              <a:rPr lang="en-GB" dirty="0">
                <a:solidFill>
                  <a:schemeClr val="bg1"/>
                </a:solidFill>
                <a:sym typeface="Wingdings" panose="05000000000000000000" pitchFamily="2" charset="2"/>
              </a:rPr>
              <a:t> IMPORTANT: Must include the trailing /</a:t>
            </a:r>
            <a:endParaRPr lang="en-GB" dirty="0">
              <a:solidFill>
                <a:schemeClr val="bg1"/>
              </a:solidFill>
            </a:endParaRPr>
          </a:p>
          <a:p>
            <a:r>
              <a:rPr lang="en-GB" dirty="0">
                <a:solidFill>
                  <a:schemeClr val="bg1"/>
                </a:solidFill>
              </a:rPr>
              <a:t>http://&lt;ip-address&gt;/orders/</a:t>
            </a:r>
          </a:p>
          <a:p>
            <a:r>
              <a:rPr lang="en-GB" dirty="0">
                <a:solidFill>
                  <a:schemeClr val="bg1"/>
                </a:solidFill>
              </a:rPr>
              <a:t>replacing &lt;</a:t>
            </a:r>
            <a:r>
              <a:rPr lang="en-GB" dirty="0" err="1">
                <a:solidFill>
                  <a:schemeClr val="bg1"/>
                </a:solidFill>
              </a:rPr>
              <a:t>ip</a:t>
            </a:r>
            <a:r>
              <a:rPr lang="en-GB" dirty="0">
                <a:solidFill>
                  <a:schemeClr val="bg1"/>
                </a:solidFill>
              </a:rPr>
              <a:t>-address&gt; with the public IP address of </a:t>
            </a:r>
            <a:r>
              <a:rPr lang="en-GB" dirty="0" err="1">
                <a:solidFill>
                  <a:schemeClr val="bg1"/>
                </a:solidFill>
              </a:rPr>
              <a:t>myAppGateway</a:t>
            </a:r>
            <a:endParaRPr lang="en-GB" dirty="0">
              <a:solidFill>
                <a:schemeClr val="bg1"/>
              </a:solidFill>
            </a:endParaRPr>
          </a:p>
        </p:txBody>
      </p:sp>
      <p:pic>
        <p:nvPicPr>
          <p:cNvPr id="6" name="Picture 5">
            <a:extLst>
              <a:ext uri="{FF2B5EF4-FFF2-40B4-BE49-F238E27FC236}">
                <a16:creationId xmlns:a16="http://schemas.microsoft.com/office/drawing/2014/main" id="{20E98CA6-AAEE-49F1-C2EB-4CF2CA6651FA}"/>
              </a:ext>
            </a:extLst>
          </p:cNvPr>
          <p:cNvPicPr>
            <a:picLocks noChangeAspect="1"/>
          </p:cNvPicPr>
          <p:nvPr/>
        </p:nvPicPr>
        <p:blipFill>
          <a:blip r:embed="rId2"/>
          <a:stretch>
            <a:fillRect/>
          </a:stretch>
        </p:blipFill>
        <p:spPr>
          <a:xfrm>
            <a:off x="1187450" y="5312113"/>
            <a:ext cx="7877175" cy="1447800"/>
          </a:xfrm>
          <a:prstGeom prst="rect">
            <a:avLst/>
          </a:prstGeom>
        </p:spPr>
      </p:pic>
      <p:sp>
        <p:nvSpPr>
          <p:cNvPr id="7" name="Rectangle 6">
            <a:extLst>
              <a:ext uri="{FF2B5EF4-FFF2-40B4-BE49-F238E27FC236}">
                <a16:creationId xmlns:a16="http://schemas.microsoft.com/office/drawing/2014/main" id="{B8652B97-46F1-AA71-5479-CAEA006639FD}"/>
              </a:ext>
            </a:extLst>
          </p:cNvPr>
          <p:cNvSpPr/>
          <p:nvPr/>
        </p:nvSpPr>
        <p:spPr bwMode="auto">
          <a:xfrm>
            <a:off x="1187450" y="6353079"/>
            <a:ext cx="755081" cy="320675"/>
          </a:xfrm>
          <a:prstGeom prst="rect">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3" name="TextBox 2">
            <a:extLst>
              <a:ext uri="{FF2B5EF4-FFF2-40B4-BE49-F238E27FC236}">
                <a16:creationId xmlns:a16="http://schemas.microsoft.com/office/drawing/2014/main" id="{B627B017-2BCC-5BA3-D21C-5E3BE31C6024}"/>
              </a:ext>
            </a:extLst>
          </p:cNvPr>
          <p:cNvSpPr txBox="1"/>
          <p:nvPr/>
        </p:nvSpPr>
        <p:spPr>
          <a:xfrm>
            <a:off x="2678686" y="3476220"/>
            <a:ext cx="6005794" cy="523220"/>
          </a:xfrm>
          <a:prstGeom prst="rect">
            <a:avLst/>
          </a:prstGeom>
          <a:solidFill>
            <a:srgbClr val="000000"/>
          </a:solidFill>
          <a:ln w="9525">
            <a:solidFill>
              <a:schemeClr val="bg1"/>
            </a:solidFill>
          </a:ln>
        </p:spPr>
        <p:txBody>
          <a:bodyPr wrap="square" rtlCol="0">
            <a:spAutoFit/>
          </a:bodyPr>
          <a:lstStyle/>
          <a:p>
            <a:r>
              <a:rPr lang="en-GB" sz="1400" dirty="0">
                <a:solidFill>
                  <a:schemeClr val="bg1"/>
                </a:solidFill>
              </a:rPr>
              <a:t>$ </a:t>
            </a:r>
            <a:r>
              <a:rPr lang="en-GB" sz="1400" dirty="0" err="1">
                <a:solidFill>
                  <a:schemeClr val="accent1">
                    <a:lumMod val="50000"/>
                  </a:schemeClr>
                </a:solidFill>
              </a:rPr>
              <a:t>az</a:t>
            </a:r>
            <a:r>
              <a:rPr lang="en-GB" sz="1400" dirty="0">
                <a:solidFill>
                  <a:schemeClr val="accent1">
                    <a:lumMod val="50000"/>
                  </a:schemeClr>
                </a:solidFill>
              </a:rPr>
              <a:t> network public-</a:t>
            </a:r>
            <a:r>
              <a:rPr lang="en-GB" sz="1400" dirty="0" err="1">
                <a:solidFill>
                  <a:schemeClr val="accent1">
                    <a:lumMod val="50000"/>
                  </a:schemeClr>
                </a:solidFill>
              </a:rPr>
              <a:t>ip</a:t>
            </a:r>
            <a:r>
              <a:rPr lang="en-GB" sz="1400" dirty="0">
                <a:solidFill>
                  <a:schemeClr val="accent1">
                    <a:lumMod val="50000"/>
                  </a:schemeClr>
                </a:solidFill>
              </a:rPr>
              <a:t> show --resource-group </a:t>
            </a:r>
            <a:r>
              <a:rPr lang="en-GB" sz="1400" dirty="0" err="1">
                <a:solidFill>
                  <a:schemeClr val="bg2">
                    <a:lumMod val="90000"/>
                  </a:schemeClr>
                </a:solidFill>
              </a:rPr>
              <a:t>myvm</a:t>
            </a:r>
            <a:r>
              <a:rPr lang="en-GB" sz="1400" dirty="0">
                <a:solidFill>
                  <a:schemeClr val="bg2">
                    <a:lumMod val="90000"/>
                  </a:schemeClr>
                </a:solidFill>
              </a:rPr>
              <a:t>-resource-</a:t>
            </a:r>
            <a:r>
              <a:rPr lang="en-GB" sz="1400" dirty="0" err="1">
                <a:solidFill>
                  <a:schemeClr val="bg2">
                    <a:lumMod val="90000"/>
                  </a:schemeClr>
                </a:solidFill>
              </a:rPr>
              <a:t>gp</a:t>
            </a:r>
            <a:r>
              <a:rPr lang="en-GB" sz="1400" dirty="0">
                <a:solidFill>
                  <a:schemeClr val="accent1">
                    <a:lumMod val="50000"/>
                  </a:schemeClr>
                </a:solidFill>
              </a:rPr>
              <a:t> --name </a:t>
            </a:r>
            <a:r>
              <a:rPr lang="en-GB" sz="1400" dirty="0" err="1">
                <a:solidFill>
                  <a:schemeClr val="bg2">
                    <a:lumMod val="90000"/>
                  </a:schemeClr>
                </a:solidFill>
              </a:rPr>
              <a:t>myAGPublicIPAddress</a:t>
            </a:r>
            <a:r>
              <a:rPr lang="en-GB" sz="1400" dirty="0">
                <a:solidFill>
                  <a:schemeClr val="accent1">
                    <a:lumMod val="50000"/>
                  </a:schemeClr>
                </a:solidFill>
              </a:rPr>
              <a:t> --query </a:t>
            </a:r>
            <a:r>
              <a:rPr lang="en-GB" sz="1400" dirty="0" err="1">
                <a:solidFill>
                  <a:schemeClr val="accent1">
                    <a:lumMod val="50000"/>
                  </a:schemeClr>
                </a:solidFill>
              </a:rPr>
              <a:t>ipAddress</a:t>
            </a:r>
            <a:r>
              <a:rPr lang="en-GB" sz="1400" dirty="0">
                <a:solidFill>
                  <a:schemeClr val="accent1">
                    <a:lumMod val="50000"/>
                  </a:schemeClr>
                </a:solidFill>
              </a:rPr>
              <a:t> -o </a:t>
            </a:r>
            <a:r>
              <a:rPr lang="en-GB" sz="1400" dirty="0" err="1">
                <a:solidFill>
                  <a:schemeClr val="accent1">
                    <a:lumMod val="50000"/>
                  </a:schemeClr>
                </a:solidFill>
              </a:rPr>
              <a:t>tsv</a:t>
            </a:r>
            <a:endParaRPr lang="en-GB" sz="1200" dirty="0">
              <a:solidFill>
                <a:srgbClr val="C00000"/>
              </a:solidFill>
            </a:endParaRPr>
          </a:p>
        </p:txBody>
      </p:sp>
    </p:spTree>
    <p:extLst>
      <p:ext uri="{BB962C8B-B14F-4D97-AF65-F5344CB8AC3E}">
        <p14:creationId xmlns:p14="http://schemas.microsoft.com/office/powerpoint/2010/main" val="40813143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363C2-0D23-0D67-8CD2-1E85613EDC9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CAF11F2-5D17-22BD-4F8B-3F046869B506}"/>
              </a:ext>
            </a:extLst>
          </p:cNvPr>
          <p:cNvSpPr>
            <a:spLocks noGrp="1"/>
          </p:cNvSpPr>
          <p:nvPr>
            <p:ph idx="1"/>
          </p:nvPr>
        </p:nvSpPr>
        <p:spPr/>
        <p:txBody>
          <a:bodyPr/>
          <a:lstStyle/>
          <a:p>
            <a:endParaRPr lang="en-GB" dirty="0"/>
          </a:p>
        </p:txBody>
      </p:sp>
      <p:sp>
        <p:nvSpPr>
          <p:cNvPr id="4" name="Footer Placeholder 3">
            <a:extLst>
              <a:ext uri="{FF2B5EF4-FFF2-40B4-BE49-F238E27FC236}">
                <a16:creationId xmlns:a16="http://schemas.microsoft.com/office/drawing/2014/main" id="{AE3A4D2A-2AF4-8407-C092-6E43B5CE6252}"/>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a:extLst>
              <a:ext uri="{FF2B5EF4-FFF2-40B4-BE49-F238E27FC236}">
                <a16:creationId xmlns:a16="http://schemas.microsoft.com/office/drawing/2014/main" id="{D11C4185-06DA-30D6-069A-97F658F64699}"/>
              </a:ext>
            </a:extLst>
          </p:cNvPr>
          <p:cNvPicPr>
            <a:picLocks noChangeAspect="1"/>
          </p:cNvPicPr>
          <p:nvPr/>
        </p:nvPicPr>
        <p:blipFill>
          <a:blip r:embed="rId2"/>
          <a:stretch>
            <a:fillRect/>
          </a:stretch>
        </p:blipFill>
        <p:spPr>
          <a:xfrm>
            <a:off x="200025" y="918418"/>
            <a:ext cx="3857625" cy="1428750"/>
          </a:xfrm>
          <a:prstGeom prst="rect">
            <a:avLst/>
          </a:prstGeom>
        </p:spPr>
      </p:pic>
      <p:pic>
        <p:nvPicPr>
          <p:cNvPr id="8" name="Picture 7">
            <a:extLst>
              <a:ext uri="{FF2B5EF4-FFF2-40B4-BE49-F238E27FC236}">
                <a16:creationId xmlns:a16="http://schemas.microsoft.com/office/drawing/2014/main" id="{AD60B282-AE7C-7055-34D2-23CD5B2D783F}"/>
              </a:ext>
            </a:extLst>
          </p:cNvPr>
          <p:cNvPicPr>
            <a:picLocks noChangeAspect="1"/>
          </p:cNvPicPr>
          <p:nvPr/>
        </p:nvPicPr>
        <p:blipFill>
          <a:blip r:embed="rId3"/>
          <a:stretch>
            <a:fillRect/>
          </a:stretch>
        </p:blipFill>
        <p:spPr>
          <a:xfrm>
            <a:off x="2074459" y="2786906"/>
            <a:ext cx="4114800" cy="1438275"/>
          </a:xfrm>
          <a:prstGeom prst="rect">
            <a:avLst/>
          </a:prstGeom>
        </p:spPr>
      </p:pic>
      <p:pic>
        <p:nvPicPr>
          <p:cNvPr id="10" name="Picture 9">
            <a:extLst>
              <a:ext uri="{FF2B5EF4-FFF2-40B4-BE49-F238E27FC236}">
                <a16:creationId xmlns:a16="http://schemas.microsoft.com/office/drawing/2014/main" id="{4217744C-74D7-6C5C-9BBC-5ECEFD442EB5}"/>
              </a:ext>
            </a:extLst>
          </p:cNvPr>
          <p:cNvPicPr>
            <a:picLocks noChangeAspect="1"/>
          </p:cNvPicPr>
          <p:nvPr/>
        </p:nvPicPr>
        <p:blipFill>
          <a:blip r:embed="rId4"/>
          <a:stretch>
            <a:fillRect/>
          </a:stretch>
        </p:blipFill>
        <p:spPr>
          <a:xfrm>
            <a:off x="3829050" y="4664919"/>
            <a:ext cx="4248150" cy="1419225"/>
          </a:xfrm>
          <a:prstGeom prst="rect">
            <a:avLst/>
          </a:prstGeom>
        </p:spPr>
      </p:pic>
      <p:sp>
        <p:nvSpPr>
          <p:cNvPr id="11" name="Rectangle 10">
            <a:extLst>
              <a:ext uri="{FF2B5EF4-FFF2-40B4-BE49-F238E27FC236}">
                <a16:creationId xmlns:a16="http://schemas.microsoft.com/office/drawing/2014/main" id="{74618697-2861-F553-8266-0199E02802B8}"/>
              </a:ext>
            </a:extLst>
          </p:cNvPr>
          <p:cNvSpPr/>
          <p:nvPr/>
        </p:nvSpPr>
        <p:spPr bwMode="auto">
          <a:xfrm>
            <a:off x="2831425" y="918418"/>
            <a:ext cx="1108277" cy="320675"/>
          </a:xfrm>
          <a:prstGeom prst="rect">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2" name="Rectangle 11">
            <a:extLst>
              <a:ext uri="{FF2B5EF4-FFF2-40B4-BE49-F238E27FC236}">
                <a16:creationId xmlns:a16="http://schemas.microsoft.com/office/drawing/2014/main" id="{02B4E49F-2059-1F94-A0E8-942AB2AFD974}"/>
              </a:ext>
            </a:extLst>
          </p:cNvPr>
          <p:cNvSpPr/>
          <p:nvPr/>
        </p:nvSpPr>
        <p:spPr bwMode="auto">
          <a:xfrm>
            <a:off x="4759123" y="2786906"/>
            <a:ext cx="1383894" cy="320675"/>
          </a:xfrm>
          <a:prstGeom prst="rect">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Rectangle 12">
            <a:extLst>
              <a:ext uri="{FF2B5EF4-FFF2-40B4-BE49-F238E27FC236}">
                <a16:creationId xmlns:a16="http://schemas.microsoft.com/office/drawing/2014/main" id="{E855E4DF-A927-9BA3-0594-A14E76CE3453}"/>
              </a:ext>
            </a:extLst>
          </p:cNvPr>
          <p:cNvSpPr/>
          <p:nvPr/>
        </p:nvSpPr>
        <p:spPr bwMode="auto">
          <a:xfrm>
            <a:off x="6545770" y="4664919"/>
            <a:ext cx="1531430" cy="320675"/>
          </a:xfrm>
          <a:prstGeom prst="rect">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5" name="Rectangle 14">
            <a:extLst>
              <a:ext uri="{FF2B5EF4-FFF2-40B4-BE49-F238E27FC236}">
                <a16:creationId xmlns:a16="http://schemas.microsoft.com/office/drawing/2014/main" id="{167AD2D9-3ED8-01FF-644F-D0446548195F}"/>
              </a:ext>
            </a:extLst>
          </p:cNvPr>
          <p:cNvSpPr/>
          <p:nvPr/>
        </p:nvSpPr>
        <p:spPr bwMode="auto">
          <a:xfrm>
            <a:off x="1274323" y="2044700"/>
            <a:ext cx="1138137" cy="320675"/>
          </a:xfrm>
          <a:prstGeom prst="rect">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6" name="Rectangle 15">
            <a:extLst>
              <a:ext uri="{FF2B5EF4-FFF2-40B4-BE49-F238E27FC236}">
                <a16:creationId xmlns:a16="http://schemas.microsoft.com/office/drawing/2014/main" id="{36EE0E44-515E-1BD4-421F-23D32F503356}"/>
              </a:ext>
            </a:extLst>
          </p:cNvPr>
          <p:cNvSpPr/>
          <p:nvPr/>
        </p:nvSpPr>
        <p:spPr bwMode="auto">
          <a:xfrm>
            <a:off x="3172838" y="3865139"/>
            <a:ext cx="1138137" cy="320675"/>
          </a:xfrm>
          <a:prstGeom prst="rect">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7" name="Rectangle 16">
            <a:extLst>
              <a:ext uri="{FF2B5EF4-FFF2-40B4-BE49-F238E27FC236}">
                <a16:creationId xmlns:a16="http://schemas.microsoft.com/office/drawing/2014/main" id="{8E62822A-8A39-CA06-D8E1-9CBF2EABAFC2}"/>
              </a:ext>
            </a:extLst>
          </p:cNvPr>
          <p:cNvSpPr/>
          <p:nvPr/>
        </p:nvSpPr>
        <p:spPr bwMode="auto">
          <a:xfrm>
            <a:off x="4882001" y="5754262"/>
            <a:ext cx="1138137" cy="320675"/>
          </a:xfrm>
          <a:prstGeom prst="rect">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5" name="TextBox 4">
            <a:extLst>
              <a:ext uri="{FF2B5EF4-FFF2-40B4-BE49-F238E27FC236}">
                <a16:creationId xmlns:a16="http://schemas.microsoft.com/office/drawing/2014/main" id="{2349CA0F-7F92-562A-6E12-DE5D09CFB4A4}"/>
              </a:ext>
            </a:extLst>
          </p:cNvPr>
          <p:cNvSpPr txBox="1"/>
          <p:nvPr/>
        </p:nvSpPr>
        <p:spPr>
          <a:xfrm>
            <a:off x="219976" y="4603624"/>
            <a:ext cx="3165587" cy="1200329"/>
          </a:xfrm>
          <a:prstGeom prst="rect">
            <a:avLst/>
          </a:prstGeom>
          <a:noFill/>
          <a:ln>
            <a:solidFill>
              <a:schemeClr val="tx1"/>
            </a:solidFill>
          </a:ln>
        </p:spPr>
        <p:txBody>
          <a:bodyPr wrap="square" rtlCol="0">
            <a:spAutoFit/>
          </a:bodyPr>
          <a:lstStyle/>
          <a:p>
            <a:r>
              <a:rPr lang="en-GB" dirty="0"/>
              <a:t>If the university blocks access to this IP address, in Web Portal use:</a:t>
            </a:r>
          </a:p>
          <a:p>
            <a:r>
              <a:rPr lang="en-GB" b="1" dirty="0"/>
              <a:t>curl 20.68.126.130 </a:t>
            </a:r>
          </a:p>
        </p:txBody>
      </p:sp>
    </p:spTree>
    <p:extLst>
      <p:ext uri="{BB962C8B-B14F-4D97-AF65-F5344CB8AC3E}">
        <p14:creationId xmlns:p14="http://schemas.microsoft.com/office/powerpoint/2010/main" val="2479983973"/>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77392</TotalTime>
  <Words>2252</Words>
  <Application>Microsoft Office PowerPoint</Application>
  <PresentationFormat>On-screen Show (4:3)</PresentationFormat>
  <Paragraphs>271</Paragraphs>
  <Slides>24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Helvetica-Narrow</vt:lpstr>
      <vt:lpstr>Monotype Sorts</vt:lpstr>
      <vt:lpstr>Arial</vt:lpstr>
      <vt:lpstr>Helvetica</vt:lpstr>
      <vt:lpstr>Impact</vt:lpstr>
      <vt:lpstr>Times New Roman</vt:lpstr>
      <vt:lpstr>Wingdings</vt:lpstr>
      <vt:lpstr>os-slides</vt:lpstr>
      <vt:lpstr>Azure Application Gateway</vt:lpstr>
      <vt:lpstr>Overview</vt:lpstr>
      <vt:lpstr>Application Gateway (AG)</vt:lpstr>
      <vt:lpstr>Features</vt:lpstr>
      <vt:lpstr>How it works</vt:lpstr>
      <vt:lpstr>DNS Reminder</vt:lpstr>
      <vt:lpstr>How it works</vt:lpstr>
      <vt:lpstr>How it works</vt:lpstr>
      <vt:lpstr>How it works</vt:lpstr>
      <vt:lpstr>Overview</vt:lpstr>
      <vt:lpstr>How it works</vt:lpstr>
      <vt:lpstr>HTTP Settings</vt:lpstr>
      <vt:lpstr>HTTP Settings</vt:lpstr>
      <vt:lpstr>AG and Scale Set</vt:lpstr>
      <vt:lpstr>Exercise</vt:lpstr>
      <vt:lpstr>Answer</vt:lpstr>
      <vt:lpstr>Answer</vt:lpstr>
      <vt:lpstr>Answer</vt:lpstr>
      <vt:lpstr>Answer</vt:lpstr>
      <vt:lpstr>PowerPoint Presentation</vt:lpstr>
      <vt:lpstr>Answer</vt:lpstr>
      <vt:lpstr>Answer</vt:lpstr>
      <vt:lpstr>Answer</vt:lpstr>
      <vt:lpstr>PowerPoint Presentation</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2343</cp:revision>
  <cp:lastPrinted>2001-06-14T13:58:17Z</cp:lastPrinted>
  <dcterms:created xsi:type="dcterms:W3CDTF">1999-06-25T18:38:26Z</dcterms:created>
  <dcterms:modified xsi:type="dcterms:W3CDTF">2025-02-28T12:59:50Z</dcterms:modified>
</cp:coreProperties>
</file>