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2743" autoAdjust="0"/>
  </p:normalViewPr>
  <p:slideViewPr>
    <p:cSldViewPr snapToGrid="0">
      <p:cViewPr varScale="1">
        <p:scale>
          <a:sx n="62" d="100"/>
          <a:sy n="62" d="100"/>
        </p:scale>
        <p:origin x="76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06A905-9A3A-4D02-A06D-7CED06CF14B0}"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F9E08F7E-FC79-40D0-A1EA-C71648CC7C4F}">
      <dgm:prSet/>
      <dgm:spPr/>
      <dgm:t>
        <a:bodyPr/>
        <a:lstStyle/>
        <a:p>
          <a:pPr rtl="0"/>
          <a:r>
            <a:rPr lang="en-GB" smtClean="0"/>
            <a:t>The Sustainable Coffee and Study Hub is planned as a coffee shop beyond the ordinary. It is an intermediate model that combines cafe services and cooperative learning areas. </a:t>
          </a:r>
          <a:endParaRPr lang="en-GB"/>
        </a:p>
      </dgm:t>
    </dgm:pt>
    <dgm:pt modelId="{95E9C07E-C5ED-45A8-80A8-F8D2E94ABBDC}" type="parTrans" cxnId="{C6B43236-7260-4DD9-B63F-CFAF088722C7}">
      <dgm:prSet/>
      <dgm:spPr/>
      <dgm:t>
        <a:bodyPr/>
        <a:lstStyle/>
        <a:p>
          <a:endParaRPr lang="en-GB"/>
        </a:p>
      </dgm:t>
    </dgm:pt>
    <dgm:pt modelId="{57AAA54C-AA87-4B26-9D61-36F182625482}" type="sibTrans" cxnId="{C6B43236-7260-4DD9-B63F-CFAF088722C7}">
      <dgm:prSet/>
      <dgm:spPr/>
      <dgm:t>
        <a:bodyPr/>
        <a:lstStyle/>
        <a:p>
          <a:endParaRPr lang="en-GB"/>
        </a:p>
      </dgm:t>
    </dgm:pt>
    <dgm:pt modelId="{FDD07398-D48D-46B4-AE87-9DFFABE2675A}">
      <dgm:prSet/>
      <dgm:spPr/>
      <dgm:t>
        <a:bodyPr/>
        <a:lstStyle/>
        <a:p>
          <a:pPr rtl="0"/>
          <a:r>
            <a:rPr lang="en-GB" smtClean="0"/>
            <a:t>It has been found that cafes have the potential to develop into community centres, which empower students and transform local coffee value chains (Maspul &amp; Almalki, 2023). </a:t>
          </a:r>
          <a:endParaRPr lang="en-GB"/>
        </a:p>
      </dgm:t>
    </dgm:pt>
    <dgm:pt modelId="{43F40787-3CE5-4A00-9195-7CA5FA97C20D}" type="parTrans" cxnId="{74A5C26A-AF2C-4CC5-94A0-FFAEB5B8570C}">
      <dgm:prSet/>
      <dgm:spPr/>
      <dgm:t>
        <a:bodyPr/>
        <a:lstStyle/>
        <a:p>
          <a:endParaRPr lang="en-GB"/>
        </a:p>
      </dgm:t>
    </dgm:pt>
    <dgm:pt modelId="{C6E69466-7344-4630-9F0F-19211B32EFD3}" type="sibTrans" cxnId="{74A5C26A-AF2C-4CC5-94A0-FFAEB5B8570C}">
      <dgm:prSet/>
      <dgm:spPr/>
      <dgm:t>
        <a:bodyPr/>
        <a:lstStyle/>
        <a:p>
          <a:endParaRPr lang="en-GB"/>
        </a:p>
      </dgm:t>
    </dgm:pt>
    <dgm:pt modelId="{AE54110D-22B4-4053-937A-5F373A8A27C6}">
      <dgm:prSet/>
      <dgm:spPr/>
      <dgm:t>
        <a:bodyPr/>
        <a:lstStyle/>
        <a:p>
          <a:pPr rtl="0"/>
          <a:r>
            <a:rPr lang="en-GB" smtClean="0"/>
            <a:t>The coffee and plant-based snacks will be ethically sourced, as well as the baked goods, which will be supplied locally in the café. Sustainable sourcing enhances the value chain and facilitates knowledge innovation (Maspul, 2024). </a:t>
          </a:r>
          <a:endParaRPr lang="en-GB"/>
        </a:p>
      </dgm:t>
    </dgm:pt>
    <dgm:pt modelId="{95EC9758-9B33-4E03-87E1-6639E1B81417}" type="parTrans" cxnId="{7968C278-1409-447F-9DDC-5EEAC304C1D7}">
      <dgm:prSet/>
      <dgm:spPr/>
      <dgm:t>
        <a:bodyPr/>
        <a:lstStyle/>
        <a:p>
          <a:endParaRPr lang="en-GB"/>
        </a:p>
      </dgm:t>
    </dgm:pt>
    <dgm:pt modelId="{3B29AAAF-1667-4DA5-AC74-DF1D1075339E}" type="sibTrans" cxnId="{7968C278-1409-447F-9DDC-5EEAC304C1D7}">
      <dgm:prSet/>
      <dgm:spPr/>
      <dgm:t>
        <a:bodyPr/>
        <a:lstStyle/>
        <a:p>
          <a:endParaRPr lang="en-GB"/>
        </a:p>
      </dgm:t>
    </dgm:pt>
    <dgm:pt modelId="{D5A4955E-F68B-499F-B4C0-B85D09F92642}">
      <dgm:prSet/>
      <dgm:spPr/>
      <dgm:t>
        <a:bodyPr/>
        <a:lstStyle/>
        <a:p>
          <a:pPr rtl="0"/>
          <a:r>
            <a:rPr lang="en-GB" smtClean="0"/>
            <a:t>The café will minimise the use of single-use plastics and encourage the use of reusable cups. Similar to the ideas of repair cafes, repair and reuse will also be introduced by holding a series of student workshops on sustainability and circular practises (Moalem &amp; Mosgaard, 2021).</a:t>
          </a:r>
          <a:endParaRPr lang="en-GB"/>
        </a:p>
      </dgm:t>
    </dgm:pt>
    <dgm:pt modelId="{FCE628D5-C83C-49A7-91A8-5F5DF8ABF246}" type="parTrans" cxnId="{FC0AA6CB-4437-496B-8261-FD05396BCE86}">
      <dgm:prSet/>
      <dgm:spPr/>
      <dgm:t>
        <a:bodyPr/>
        <a:lstStyle/>
        <a:p>
          <a:endParaRPr lang="en-GB"/>
        </a:p>
      </dgm:t>
    </dgm:pt>
    <dgm:pt modelId="{F116ECC6-948F-4C0E-BC93-DE028D6EE5D8}" type="sibTrans" cxnId="{FC0AA6CB-4437-496B-8261-FD05396BCE86}">
      <dgm:prSet/>
      <dgm:spPr/>
      <dgm:t>
        <a:bodyPr/>
        <a:lstStyle/>
        <a:p>
          <a:endParaRPr lang="en-GB"/>
        </a:p>
      </dgm:t>
    </dgm:pt>
    <dgm:pt modelId="{3533A126-79D1-44D6-A1A1-A2CC7940CF42}" type="pres">
      <dgm:prSet presAssocID="{4306A905-9A3A-4D02-A06D-7CED06CF14B0}" presName="linear" presStyleCnt="0">
        <dgm:presLayoutVars>
          <dgm:animLvl val="lvl"/>
          <dgm:resizeHandles val="exact"/>
        </dgm:presLayoutVars>
      </dgm:prSet>
      <dgm:spPr/>
      <dgm:t>
        <a:bodyPr/>
        <a:lstStyle/>
        <a:p>
          <a:endParaRPr lang="en-GB"/>
        </a:p>
      </dgm:t>
    </dgm:pt>
    <dgm:pt modelId="{6786FFE1-A5AA-4CA5-ADFC-6255723A8918}" type="pres">
      <dgm:prSet presAssocID="{F9E08F7E-FC79-40D0-A1EA-C71648CC7C4F}" presName="parentText" presStyleLbl="node1" presStyleIdx="0" presStyleCnt="4">
        <dgm:presLayoutVars>
          <dgm:chMax val="0"/>
          <dgm:bulletEnabled val="1"/>
        </dgm:presLayoutVars>
      </dgm:prSet>
      <dgm:spPr/>
      <dgm:t>
        <a:bodyPr/>
        <a:lstStyle/>
        <a:p>
          <a:endParaRPr lang="en-GB"/>
        </a:p>
      </dgm:t>
    </dgm:pt>
    <dgm:pt modelId="{75D04FDC-47EF-4FAB-8AC1-AB6EE268F9CC}" type="pres">
      <dgm:prSet presAssocID="{57AAA54C-AA87-4B26-9D61-36F182625482}" presName="spacer" presStyleCnt="0"/>
      <dgm:spPr/>
    </dgm:pt>
    <dgm:pt modelId="{4E41D9B9-96A5-4979-AE35-D6642CF0A6A9}" type="pres">
      <dgm:prSet presAssocID="{FDD07398-D48D-46B4-AE87-9DFFABE2675A}" presName="parentText" presStyleLbl="node1" presStyleIdx="1" presStyleCnt="4">
        <dgm:presLayoutVars>
          <dgm:chMax val="0"/>
          <dgm:bulletEnabled val="1"/>
        </dgm:presLayoutVars>
      </dgm:prSet>
      <dgm:spPr/>
      <dgm:t>
        <a:bodyPr/>
        <a:lstStyle/>
        <a:p>
          <a:endParaRPr lang="en-GB"/>
        </a:p>
      </dgm:t>
    </dgm:pt>
    <dgm:pt modelId="{872DF54C-3A3C-4B91-96E0-109E51737DDA}" type="pres">
      <dgm:prSet presAssocID="{C6E69466-7344-4630-9F0F-19211B32EFD3}" presName="spacer" presStyleCnt="0"/>
      <dgm:spPr/>
    </dgm:pt>
    <dgm:pt modelId="{D4DC1B9B-3A27-4B94-9668-0DB357C2D9DA}" type="pres">
      <dgm:prSet presAssocID="{AE54110D-22B4-4053-937A-5F373A8A27C6}" presName="parentText" presStyleLbl="node1" presStyleIdx="2" presStyleCnt="4">
        <dgm:presLayoutVars>
          <dgm:chMax val="0"/>
          <dgm:bulletEnabled val="1"/>
        </dgm:presLayoutVars>
      </dgm:prSet>
      <dgm:spPr/>
      <dgm:t>
        <a:bodyPr/>
        <a:lstStyle/>
        <a:p>
          <a:endParaRPr lang="en-GB"/>
        </a:p>
      </dgm:t>
    </dgm:pt>
    <dgm:pt modelId="{3498C12D-413F-44AA-8A03-40EF660DA4B9}" type="pres">
      <dgm:prSet presAssocID="{3B29AAAF-1667-4DA5-AC74-DF1D1075339E}" presName="spacer" presStyleCnt="0"/>
      <dgm:spPr/>
    </dgm:pt>
    <dgm:pt modelId="{3ED3D5A7-6AC2-423D-B828-07731A13FB94}" type="pres">
      <dgm:prSet presAssocID="{D5A4955E-F68B-499F-B4C0-B85D09F92642}" presName="parentText" presStyleLbl="node1" presStyleIdx="3" presStyleCnt="4">
        <dgm:presLayoutVars>
          <dgm:chMax val="0"/>
          <dgm:bulletEnabled val="1"/>
        </dgm:presLayoutVars>
      </dgm:prSet>
      <dgm:spPr/>
      <dgm:t>
        <a:bodyPr/>
        <a:lstStyle/>
        <a:p>
          <a:endParaRPr lang="en-GB"/>
        </a:p>
      </dgm:t>
    </dgm:pt>
  </dgm:ptLst>
  <dgm:cxnLst>
    <dgm:cxn modelId="{74A5C26A-AF2C-4CC5-94A0-FFAEB5B8570C}" srcId="{4306A905-9A3A-4D02-A06D-7CED06CF14B0}" destId="{FDD07398-D48D-46B4-AE87-9DFFABE2675A}" srcOrd="1" destOrd="0" parTransId="{43F40787-3CE5-4A00-9195-7CA5FA97C20D}" sibTransId="{C6E69466-7344-4630-9F0F-19211B32EFD3}"/>
    <dgm:cxn modelId="{2B5AA897-B439-431F-AF7A-CB2133085BD5}" type="presOf" srcId="{FDD07398-D48D-46B4-AE87-9DFFABE2675A}" destId="{4E41D9B9-96A5-4979-AE35-D6642CF0A6A9}" srcOrd="0" destOrd="0" presId="urn:microsoft.com/office/officeart/2005/8/layout/vList2"/>
    <dgm:cxn modelId="{E8CB9649-A536-4B96-AFA9-99132BAAB486}" type="presOf" srcId="{F9E08F7E-FC79-40D0-A1EA-C71648CC7C4F}" destId="{6786FFE1-A5AA-4CA5-ADFC-6255723A8918}" srcOrd="0" destOrd="0" presId="urn:microsoft.com/office/officeart/2005/8/layout/vList2"/>
    <dgm:cxn modelId="{DFB5A509-97C7-42E0-90CA-70B05B67FF73}" type="presOf" srcId="{D5A4955E-F68B-499F-B4C0-B85D09F92642}" destId="{3ED3D5A7-6AC2-423D-B828-07731A13FB94}" srcOrd="0" destOrd="0" presId="urn:microsoft.com/office/officeart/2005/8/layout/vList2"/>
    <dgm:cxn modelId="{A92C17B3-1920-4630-8AD1-0E50E5244151}" type="presOf" srcId="{4306A905-9A3A-4D02-A06D-7CED06CF14B0}" destId="{3533A126-79D1-44D6-A1A1-A2CC7940CF42}" srcOrd="0" destOrd="0" presId="urn:microsoft.com/office/officeart/2005/8/layout/vList2"/>
    <dgm:cxn modelId="{7968C278-1409-447F-9DDC-5EEAC304C1D7}" srcId="{4306A905-9A3A-4D02-A06D-7CED06CF14B0}" destId="{AE54110D-22B4-4053-937A-5F373A8A27C6}" srcOrd="2" destOrd="0" parTransId="{95EC9758-9B33-4E03-87E1-6639E1B81417}" sibTransId="{3B29AAAF-1667-4DA5-AC74-DF1D1075339E}"/>
    <dgm:cxn modelId="{FC0AA6CB-4437-496B-8261-FD05396BCE86}" srcId="{4306A905-9A3A-4D02-A06D-7CED06CF14B0}" destId="{D5A4955E-F68B-499F-B4C0-B85D09F92642}" srcOrd="3" destOrd="0" parTransId="{FCE628D5-C83C-49A7-91A8-5F5DF8ABF246}" sibTransId="{F116ECC6-948F-4C0E-BC93-DE028D6EE5D8}"/>
    <dgm:cxn modelId="{F39FB903-A0B5-46EC-A8D2-D4B74A1FCE36}" type="presOf" srcId="{AE54110D-22B4-4053-937A-5F373A8A27C6}" destId="{D4DC1B9B-3A27-4B94-9668-0DB357C2D9DA}" srcOrd="0" destOrd="0" presId="urn:microsoft.com/office/officeart/2005/8/layout/vList2"/>
    <dgm:cxn modelId="{C6B43236-7260-4DD9-B63F-CFAF088722C7}" srcId="{4306A905-9A3A-4D02-A06D-7CED06CF14B0}" destId="{F9E08F7E-FC79-40D0-A1EA-C71648CC7C4F}" srcOrd="0" destOrd="0" parTransId="{95E9C07E-C5ED-45A8-80A8-F8D2E94ABBDC}" sibTransId="{57AAA54C-AA87-4B26-9D61-36F182625482}"/>
    <dgm:cxn modelId="{5630C9D8-6FF5-4911-A46C-D851F5D741E2}" type="presParOf" srcId="{3533A126-79D1-44D6-A1A1-A2CC7940CF42}" destId="{6786FFE1-A5AA-4CA5-ADFC-6255723A8918}" srcOrd="0" destOrd="0" presId="urn:microsoft.com/office/officeart/2005/8/layout/vList2"/>
    <dgm:cxn modelId="{9D49A5B4-6851-4900-9E9A-C6B711C07D4D}" type="presParOf" srcId="{3533A126-79D1-44D6-A1A1-A2CC7940CF42}" destId="{75D04FDC-47EF-4FAB-8AC1-AB6EE268F9CC}" srcOrd="1" destOrd="0" presId="urn:microsoft.com/office/officeart/2005/8/layout/vList2"/>
    <dgm:cxn modelId="{68C06ACA-B365-461B-9AC9-74720F34A64B}" type="presParOf" srcId="{3533A126-79D1-44D6-A1A1-A2CC7940CF42}" destId="{4E41D9B9-96A5-4979-AE35-D6642CF0A6A9}" srcOrd="2" destOrd="0" presId="urn:microsoft.com/office/officeart/2005/8/layout/vList2"/>
    <dgm:cxn modelId="{83CCC20D-972C-407F-AD68-FADB04BFB81B}" type="presParOf" srcId="{3533A126-79D1-44D6-A1A1-A2CC7940CF42}" destId="{872DF54C-3A3C-4B91-96E0-109E51737DDA}" srcOrd="3" destOrd="0" presId="urn:microsoft.com/office/officeart/2005/8/layout/vList2"/>
    <dgm:cxn modelId="{739C746E-AD77-41A2-9F63-0212065D8AC7}" type="presParOf" srcId="{3533A126-79D1-44D6-A1A1-A2CC7940CF42}" destId="{D4DC1B9B-3A27-4B94-9668-0DB357C2D9DA}" srcOrd="4" destOrd="0" presId="urn:microsoft.com/office/officeart/2005/8/layout/vList2"/>
    <dgm:cxn modelId="{3428B9EF-1CA3-410C-ABEA-AEB5DBB2871A}" type="presParOf" srcId="{3533A126-79D1-44D6-A1A1-A2CC7940CF42}" destId="{3498C12D-413F-44AA-8A03-40EF660DA4B9}" srcOrd="5" destOrd="0" presId="urn:microsoft.com/office/officeart/2005/8/layout/vList2"/>
    <dgm:cxn modelId="{B350CD34-E412-4084-B2D8-582BA7015C0E}" type="presParOf" srcId="{3533A126-79D1-44D6-A1A1-A2CC7940CF42}" destId="{3ED3D5A7-6AC2-423D-B828-07731A13FB9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CE6FDE-1904-444C-B656-2B30AC8110A3}" type="doc">
      <dgm:prSet loTypeId="urn:microsoft.com/office/officeart/2005/8/layout/target2" loCatId="relationship" qsTypeId="urn:microsoft.com/office/officeart/2005/8/quickstyle/simple3" qsCatId="simple" csTypeId="urn:microsoft.com/office/officeart/2005/8/colors/colorful3" csCatId="colorful" phldr="1"/>
      <dgm:spPr/>
      <dgm:t>
        <a:bodyPr/>
        <a:lstStyle/>
        <a:p>
          <a:endParaRPr lang="en-GB"/>
        </a:p>
      </dgm:t>
    </dgm:pt>
    <dgm:pt modelId="{9D5396FD-8DEE-4990-845E-BDC392462536}">
      <dgm:prSet custT="1"/>
      <dgm:spPr/>
      <dgm:t>
        <a:bodyPr/>
        <a:lstStyle/>
        <a:p>
          <a:pPr rtl="0"/>
          <a:r>
            <a:rPr lang="en-GB" sz="3600" b="1" i="1" dirty="0" err="1" smtClean="0"/>
            <a:t>PESTEL</a:t>
          </a:r>
          <a:r>
            <a:rPr lang="en-GB" sz="3600" b="1" i="1" dirty="0" smtClean="0"/>
            <a:t> Analysis</a:t>
          </a:r>
          <a:endParaRPr lang="en-GB" sz="3600" dirty="0"/>
        </a:p>
      </dgm:t>
    </dgm:pt>
    <dgm:pt modelId="{81AA9937-899A-4F74-9434-453DEDB22C72}" type="parTrans" cxnId="{7038407B-9E9B-40AE-8CA5-F9CFDA5FFC33}">
      <dgm:prSet/>
      <dgm:spPr/>
      <dgm:t>
        <a:bodyPr/>
        <a:lstStyle/>
        <a:p>
          <a:endParaRPr lang="en-GB"/>
        </a:p>
      </dgm:t>
    </dgm:pt>
    <dgm:pt modelId="{1F6DF233-060F-4AFA-B42E-DD041DB01ADF}" type="sibTrans" cxnId="{7038407B-9E9B-40AE-8CA5-F9CFDA5FFC33}">
      <dgm:prSet/>
      <dgm:spPr/>
      <dgm:t>
        <a:bodyPr/>
        <a:lstStyle/>
        <a:p>
          <a:endParaRPr lang="en-GB"/>
        </a:p>
      </dgm:t>
    </dgm:pt>
    <dgm:pt modelId="{C5A83BA8-3DB4-41A8-9C76-A61A3B57A279}">
      <dgm:prSet custT="1"/>
      <dgm:spPr/>
      <dgm:t>
        <a:bodyPr/>
        <a:lstStyle/>
        <a:p>
          <a:pPr rtl="0"/>
          <a:r>
            <a:rPr lang="en-GB" sz="1050" b="1" dirty="0" smtClean="0"/>
            <a:t>Political</a:t>
          </a:r>
          <a:endParaRPr lang="en-GB" sz="1050" dirty="0"/>
        </a:p>
      </dgm:t>
    </dgm:pt>
    <dgm:pt modelId="{7C5FAC4F-A824-41DA-AE11-79C3212601F7}" type="parTrans" cxnId="{3C23B575-04D0-457F-8420-587A61586A05}">
      <dgm:prSet/>
      <dgm:spPr/>
      <dgm:t>
        <a:bodyPr/>
        <a:lstStyle/>
        <a:p>
          <a:endParaRPr lang="en-GB"/>
        </a:p>
      </dgm:t>
    </dgm:pt>
    <dgm:pt modelId="{28EFB115-6D0B-431F-B353-39F821F2773A}" type="sibTrans" cxnId="{3C23B575-04D0-457F-8420-587A61586A05}">
      <dgm:prSet/>
      <dgm:spPr/>
      <dgm:t>
        <a:bodyPr/>
        <a:lstStyle/>
        <a:p>
          <a:endParaRPr lang="en-GB"/>
        </a:p>
      </dgm:t>
    </dgm:pt>
    <dgm:pt modelId="{D9328BDE-7F25-4B09-B04E-24376C1DEEEC}">
      <dgm:prSet custT="1"/>
      <dgm:spPr/>
      <dgm:t>
        <a:bodyPr/>
        <a:lstStyle/>
        <a:p>
          <a:pPr rtl="0"/>
          <a:r>
            <a:rPr lang="en-GB" sz="900" dirty="0" smtClean="0"/>
            <a:t>Eco-friendly business models are encouraged by government policies that promote sustainability and waste minimisation.</a:t>
          </a:r>
          <a:endParaRPr lang="en-GB" sz="900" dirty="0"/>
        </a:p>
      </dgm:t>
    </dgm:pt>
    <dgm:pt modelId="{AE0727C7-1822-401C-B9C2-46887E983340}" type="parTrans" cxnId="{7AF70708-652D-4658-AC16-C46C96F2823D}">
      <dgm:prSet/>
      <dgm:spPr/>
      <dgm:t>
        <a:bodyPr/>
        <a:lstStyle/>
        <a:p>
          <a:endParaRPr lang="en-GB"/>
        </a:p>
      </dgm:t>
    </dgm:pt>
    <dgm:pt modelId="{A0A56FBE-3A78-43C4-B15B-F7A1FB2CFAE6}" type="sibTrans" cxnId="{7AF70708-652D-4658-AC16-C46C96F2823D}">
      <dgm:prSet/>
      <dgm:spPr/>
      <dgm:t>
        <a:bodyPr/>
        <a:lstStyle/>
        <a:p>
          <a:endParaRPr lang="en-GB"/>
        </a:p>
      </dgm:t>
    </dgm:pt>
    <dgm:pt modelId="{A18AE2E9-62AC-405F-AD96-9E4EA79E70AB}">
      <dgm:prSet/>
      <dgm:spPr/>
      <dgm:t>
        <a:bodyPr/>
        <a:lstStyle/>
        <a:p>
          <a:pPr rtl="0"/>
          <a:r>
            <a:rPr lang="en-GB" b="1" smtClean="0"/>
            <a:t>Economic</a:t>
          </a:r>
          <a:endParaRPr lang="en-GB"/>
        </a:p>
      </dgm:t>
    </dgm:pt>
    <dgm:pt modelId="{E7E5CAFF-9671-47B1-9949-5AFE022C6BB9}" type="parTrans" cxnId="{2C2B2407-2C3F-4BD6-B5C6-5FEF02FE805B}">
      <dgm:prSet/>
      <dgm:spPr/>
      <dgm:t>
        <a:bodyPr/>
        <a:lstStyle/>
        <a:p>
          <a:endParaRPr lang="en-GB"/>
        </a:p>
      </dgm:t>
    </dgm:pt>
    <dgm:pt modelId="{DB0AE0A0-AE9C-494F-97F4-B891639F5341}" type="sibTrans" cxnId="{2C2B2407-2C3F-4BD6-B5C6-5FEF02FE805B}">
      <dgm:prSet/>
      <dgm:spPr/>
      <dgm:t>
        <a:bodyPr/>
        <a:lstStyle/>
        <a:p>
          <a:endParaRPr lang="en-GB"/>
        </a:p>
      </dgm:t>
    </dgm:pt>
    <dgm:pt modelId="{E3DC334E-11D0-4086-B7FA-440CF4035FF2}">
      <dgm:prSet/>
      <dgm:spPr/>
      <dgm:t>
        <a:bodyPr/>
        <a:lstStyle/>
        <a:p>
          <a:pPr rtl="0"/>
          <a:r>
            <a:rPr lang="en-GB" dirty="0" smtClean="0"/>
            <a:t>Discretionary spending can decrease as the cost of living rises. Demand can, however, be retained through low prices and student discounts.</a:t>
          </a:r>
          <a:endParaRPr lang="en-GB" dirty="0"/>
        </a:p>
      </dgm:t>
    </dgm:pt>
    <dgm:pt modelId="{14B18173-C8BA-4B10-AD73-AC7609DAEF26}" type="parTrans" cxnId="{DE7D0809-AE44-4A09-B917-33607F9DC1A5}">
      <dgm:prSet/>
      <dgm:spPr/>
      <dgm:t>
        <a:bodyPr/>
        <a:lstStyle/>
        <a:p>
          <a:endParaRPr lang="en-GB"/>
        </a:p>
      </dgm:t>
    </dgm:pt>
    <dgm:pt modelId="{5EC086C7-0374-4D25-86BC-00FC9FE550B8}" type="sibTrans" cxnId="{DE7D0809-AE44-4A09-B917-33607F9DC1A5}">
      <dgm:prSet/>
      <dgm:spPr/>
      <dgm:t>
        <a:bodyPr/>
        <a:lstStyle/>
        <a:p>
          <a:endParaRPr lang="en-GB"/>
        </a:p>
      </dgm:t>
    </dgm:pt>
    <dgm:pt modelId="{6CD290AA-5628-478C-BB61-EC4B5B97720B}">
      <dgm:prSet custT="1"/>
      <dgm:spPr/>
      <dgm:t>
        <a:bodyPr/>
        <a:lstStyle/>
        <a:p>
          <a:pPr rtl="0"/>
          <a:r>
            <a:rPr lang="en-GB" sz="1050" b="1" smtClean="0"/>
            <a:t>Social</a:t>
          </a:r>
          <a:endParaRPr lang="en-GB" sz="1050"/>
        </a:p>
      </dgm:t>
    </dgm:pt>
    <dgm:pt modelId="{B9D0FCBD-8220-4739-A089-8D77D24DEC2B}" type="parTrans" cxnId="{AABE0300-D8A5-4A51-B905-C34281E77183}">
      <dgm:prSet/>
      <dgm:spPr/>
      <dgm:t>
        <a:bodyPr/>
        <a:lstStyle/>
        <a:p>
          <a:endParaRPr lang="en-GB"/>
        </a:p>
      </dgm:t>
    </dgm:pt>
    <dgm:pt modelId="{757B5438-FED2-4F27-BA54-3ED13C610C49}" type="sibTrans" cxnId="{AABE0300-D8A5-4A51-B905-C34281E77183}">
      <dgm:prSet/>
      <dgm:spPr/>
      <dgm:t>
        <a:bodyPr/>
        <a:lstStyle/>
        <a:p>
          <a:endParaRPr lang="en-GB"/>
        </a:p>
      </dgm:t>
    </dgm:pt>
    <dgm:pt modelId="{6F8D3690-DF14-40DF-935A-0506C6EA037E}">
      <dgm:prSet custT="1"/>
      <dgm:spPr/>
      <dgm:t>
        <a:bodyPr/>
        <a:lstStyle/>
        <a:p>
          <a:pPr rtl="0"/>
          <a:r>
            <a:rPr lang="en-GB" sz="900" dirty="0" smtClean="0"/>
            <a:t>Green business and group learning environments are also increasingly favoured by the students (</a:t>
          </a:r>
          <a:r>
            <a:rPr lang="en-GB" sz="900" dirty="0" err="1" smtClean="0"/>
            <a:t>Sutisnawati</a:t>
          </a:r>
          <a:r>
            <a:rPr lang="en-GB" sz="900" dirty="0" smtClean="0"/>
            <a:t> et al., 2025). Interventions based on cafes have proven acceptable and feasible in the UK (Graham et al., 2020).</a:t>
          </a:r>
          <a:endParaRPr lang="en-GB" sz="900" dirty="0"/>
        </a:p>
      </dgm:t>
    </dgm:pt>
    <dgm:pt modelId="{D43060EC-A216-479C-95B9-5F95B67C8357}" type="parTrans" cxnId="{F66B3906-797C-4729-8686-06CFE03AC377}">
      <dgm:prSet/>
      <dgm:spPr/>
      <dgm:t>
        <a:bodyPr/>
        <a:lstStyle/>
        <a:p>
          <a:endParaRPr lang="en-GB"/>
        </a:p>
      </dgm:t>
    </dgm:pt>
    <dgm:pt modelId="{D8E6AD13-2C7C-4F67-930A-9AFC69B88212}" type="sibTrans" cxnId="{F66B3906-797C-4729-8686-06CFE03AC377}">
      <dgm:prSet/>
      <dgm:spPr/>
      <dgm:t>
        <a:bodyPr/>
        <a:lstStyle/>
        <a:p>
          <a:endParaRPr lang="en-GB"/>
        </a:p>
      </dgm:t>
    </dgm:pt>
    <dgm:pt modelId="{C37A242A-A308-4CD9-A8F3-97D8C871E8F5}">
      <dgm:prSet custT="1"/>
      <dgm:spPr/>
      <dgm:t>
        <a:bodyPr/>
        <a:lstStyle/>
        <a:p>
          <a:pPr rtl="0"/>
          <a:r>
            <a:rPr lang="en-GB" sz="1050" b="1" smtClean="0"/>
            <a:t>Technological</a:t>
          </a:r>
          <a:endParaRPr lang="en-GB" sz="1050"/>
        </a:p>
      </dgm:t>
    </dgm:pt>
    <dgm:pt modelId="{5592868A-319D-4910-868B-BDAB5249E83E}" type="parTrans" cxnId="{BBE97E3B-F0EF-4E47-8B4C-5FAD540357AA}">
      <dgm:prSet/>
      <dgm:spPr/>
      <dgm:t>
        <a:bodyPr/>
        <a:lstStyle/>
        <a:p>
          <a:endParaRPr lang="en-GB"/>
        </a:p>
      </dgm:t>
    </dgm:pt>
    <dgm:pt modelId="{3D1F2EF0-51D9-4AE8-A1CD-2093CBAA80DF}" type="sibTrans" cxnId="{BBE97E3B-F0EF-4E47-8B4C-5FAD540357AA}">
      <dgm:prSet/>
      <dgm:spPr/>
      <dgm:t>
        <a:bodyPr/>
        <a:lstStyle/>
        <a:p>
          <a:endParaRPr lang="en-GB"/>
        </a:p>
      </dgm:t>
    </dgm:pt>
    <dgm:pt modelId="{232AC268-1952-4767-8325-B9A69C64552E}">
      <dgm:prSet custT="1"/>
      <dgm:spPr/>
      <dgm:t>
        <a:bodyPr/>
        <a:lstStyle/>
        <a:p>
          <a:pPr rtl="0"/>
          <a:r>
            <a:rPr lang="en-GB" sz="900" smtClean="0"/>
            <a:t>Online marketing via apps, online booking platforms, and social media needs to be digital. Digital interaction with students enhances the world innovation chains (Zamri et al., 2024).</a:t>
          </a:r>
          <a:endParaRPr lang="en-GB" sz="900"/>
        </a:p>
      </dgm:t>
    </dgm:pt>
    <dgm:pt modelId="{446C49FF-0BB4-4836-A546-6279EFA40C51}" type="parTrans" cxnId="{7698DFC4-BD79-4F32-BA36-4B7073C644E4}">
      <dgm:prSet/>
      <dgm:spPr/>
      <dgm:t>
        <a:bodyPr/>
        <a:lstStyle/>
        <a:p>
          <a:endParaRPr lang="en-GB"/>
        </a:p>
      </dgm:t>
    </dgm:pt>
    <dgm:pt modelId="{740DBBD5-8842-4E4B-8676-8AD3A488A2EF}" type="sibTrans" cxnId="{7698DFC4-BD79-4F32-BA36-4B7073C644E4}">
      <dgm:prSet/>
      <dgm:spPr/>
      <dgm:t>
        <a:bodyPr/>
        <a:lstStyle/>
        <a:p>
          <a:endParaRPr lang="en-GB"/>
        </a:p>
      </dgm:t>
    </dgm:pt>
    <dgm:pt modelId="{3740931E-040F-4EE8-84B6-3712B7D17CD3}">
      <dgm:prSet custT="1"/>
      <dgm:spPr/>
      <dgm:t>
        <a:bodyPr/>
        <a:lstStyle/>
        <a:p>
          <a:pPr rtl="0"/>
          <a:r>
            <a:rPr lang="en-GB" sz="1050" b="1" smtClean="0"/>
            <a:t>Environmental</a:t>
          </a:r>
          <a:endParaRPr lang="en-GB" sz="1050"/>
        </a:p>
      </dgm:t>
    </dgm:pt>
    <dgm:pt modelId="{2A9A622F-899F-48CD-8F0B-62020A4B91D1}" type="parTrans" cxnId="{61CCCF51-A6FA-4B7A-A0E8-7E7C59727107}">
      <dgm:prSet/>
      <dgm:spPr/>
      <dgm:t>
        <a:bodyPr/>
        <a:lstStyle/>
        <a:p>
          <a:endParaRPr lang="en-GB"/>
        </a:p>
      </dgm:t>
    </dgm:pt>
    <dgm:pt modelId="{EEE9A974-6165-489D-886A-161003E238E4}" type="sibTrans" cxnId="{61CCCF51-A6FA-4B7A-A0E8-7E7C59727107}">
      <dgm:prSet/>
      <dgm:spPr/>
      <dgm:t>
        <a:bodyPr/>
        <a:lstStyle/>
        <a:p>
          <a:endParaRPr lang="en-GB"/>
        </a:p>
      </dgm:t>
    </dgm:pt>
    <dgm:pt modelId="{702B44F2-BF3C-493E-AF64-F7EC5B816F54}">
      <dgm:prSet custT="1"/>
      <dgm:spPr/>
      <dgm:t>
        <a:bodyPr/>
        <a:lstStyle/>
        <a:p>
          <a:pPr rtl="0"/>
          <a:r>
            <a:rPr lang="en-GB" sz="900" smtClean="0"/>
            <a:t>Green issues related to climate change raise demand for sustainable sourcing and minimised coffee waste.</a:t>
          </a:r>
          <a:endParaRPr lang="en-GB" sz="900"/>
        </a:p>
      </dgm:t>
    </dgm:pt>
    <dgm:pt modelId="{E9BCA01D-A7E2-49A4-9BAF-4112866C722A}" type="parTrans" cxnId="{D44F54BB-1245-4E95-B325-0581A5B68925}">
      <dgm:prSet/>
      <dgm:spPr/>
      <dgm:t>
        <a:bodyPr/>
        <a:lstStyle/>
        <a:p>
          <a:endParaRPr lang="en-GB"/>
        </a:p>
      </dgm:t>
    </dgm:pt>
    <dgm:pt modelId="{F6EB61E4-750C-474A-BFB2-08F9063343E3}" type="sibTrans" cxnId="{D44F54BB-1245-4E95-B325-0581A5B68925}">
      <dgm:prSet/>
      <dgm:spPr/>
      <dgm:t>
        <a:bodyPr/>
        <a:lstStyle/>
        <a:p>
          <a:endParaRPr lang="en-GB"/>
        </a:p>
      </dgm:t>
    </dgm:pt>
    <dgm:pt modelId="{B302ACCB-9587-4488-ABFA-8D58F543F2AE}">
      <dgm:prSet custT="1"/>
      <dgm:spPr/>
      <dgm:t>
        <a:bodyPr/>
        <a:lstStyle/>
        <a:p>
          <a:pPr rtl="0"/>
          <a:r>
            <a:rPr lang="en-GB" sz="1050" b="1" smtClean="0"/>
            <a:t>Legal</a:t>
          </a:r>
          <a:endParaRPr lang="en-GB" sz="1050"/>
        </a:p>
      </dgm:t>
    </dgm:pt>
    <dgm:pt modelId="{86A90E39-47B2-4616-9122-9517B270C7FF}" type="parTrans" cxnId="{65E4F984-13F7-4BDF-934D-5481711AF35A}">
      <dgm:prSet/>
      <dgm:spPr/>
      <dgm:t>
        <a:bodyPr/>
        <a:lstStyle/>
        <a:p>
          <a:endParaRPr lang="en-GB"/>
        </a:p>
      </dgm:t>
    </dgm:pt>
    <dgm:pt modelId="{EA90B046-1D72-4076-B976-AC45F69B9079}" type="sibTrans" cxnId="{65E4F984-13F7-4BDF-934D-5481711AF35A}">
      <dgm:prSet/>
      <dgm:spPr/>
      <dgm:t>
        <a:bodyPr/>
        <a:lstStyle/>
        <a:p>
          <a:endParaRPr lang="en-GB"/>
        </a:p>
      </dgm:t>
    </dgm:pt>
    <dgm:pt modelId="{1ADD779E-D92F-4CF2-99F9-3D65A4B45243}">
      <dgm:prSet custT="1"/>
      <dgm:spPr/>
      <dgm:t>
        <a:bodyPr/>
        <a:lstStyle/>
        <a:p>
          <a:pPr rtl="0"/>
          <a:r>
            <a:rPr lang="en-GB" sz="900" smtClean="0"/>
            <a:t>There is mandatory adherence to food safety, employment law, and environmental regulations.</a:t>
          </a:r>
          <a:endParaRPr lang="en-GB" sz="900"/>
        </a:p>
      </dgm:t>
    </dgm:pt>
    <dgm:pt modelId="{BCC390D7-B88F-4BB3-AE4F-32BE998DF1B8}" type="parTrans" cxnId="{05445469-31D0-4C85-BE33-120C7CC7D487}">
      <dgm:prSet/>
      <dgm:spPr/>
      <dgm:t>
        <a:bodyPr/>
        <a:lstStyle/>
        <a:p>
          <a:endParaRPr lang="en-GB"/>
        </a:p>
      </dgm:t>
    </dgm:pt>
    <dgm:pt modelId="{B04AD033-5515-4D8B-AC26-210CE31B9541}" type="sibTrans" cxnId="{05445469-31D0-4C85-BE33-120C7CC7D487}">
      <dgm:prSet/>
      <dgm:spPr/>
      <dgm:t>
        <a:bodyPr/>
        <a:lstStyle/>
        <a:p>
          <a:endParaRPr lang="en-GB"/>
        </a:p>
      </dgm:t>
    </dgm:pt>
    <dgm:pt modelId="{22929AEE-EE8A-49E1-A7ED-9669E8B88A5A}" type="pres">
      <dgm:prSet presAssocID="{98CE6FDE-1904-444C-B656-2B30AC8110A3}" presName="Name0" presStyleCnt="0">
        <dgm:presLayoutVars>
          <dgm:chMax val="3"/>
          <dgm:chPref val="1"/>
          <dgm:dir/>
          <dgm:animLvl val="lvl"/>
          <dgm:resizeHandles/>
        </dgm:presLayoutVars>
      </dgm:prSet>
      <dgm:spPr/>
      <dgm:t>
        <a:bodyPr/>
        <a:lstStyle/>
        <a:p>
          <a:endParaRPr lang="en-GB"/>
        </a:p>
      </dgm:t>
    </dgm:pt>
    <dgm:pt modelId="{85AF8C91-2BC7-42AD-93CA-B350DC49886C}" type="pres">
      <dgm:prSet presAssocID="{98CE6FDE-1904-444C-B656-2B30AC8110A3}" presName="outerBox" presStyleCnt="0"/>
      <dgm:spPr/>
    </dgm:pt>
    <dgm:pt modelId="{343BFF0B-42BC-4904-A3BA-29BA6FCCA87A}" type="pres">
      <dgm:prSet presAssocID="{98CE6FDE-1904-444C-B656-2B30AC8110A3}" presName="outerBoxParent" presStyleLbl="node1" presStyleIdx="0" presStyleCnt="1"/>
      <dgm:spPr/>
      <dgm:t>
        <a:bodyPr/>
        <a:lstStyle/>
        <a:p>
          <a:endParaRPr lang="en-GB"/>
        </a:p>
      </dgm:t>
    </dgm:pt>
    <dgm:pt modelId="{A8935213-0C97-40D2-90BD-5C0DDC9AE0D6}" type="pres">
      <dgm:prSet presAssocID="{98CE6FDE-1904-444C-B656-2B30AC8110A3}" presName="outerBoxChildren" presStyleCnt="0"/>
      <dgm:spPr/>
    </dgm:pt>
    <dgm:pt modelId="{F2D61985-9176-4F4C-9161-23F288043825}" type="pres">
      <dgm:prSet presAssocID="{C5A83BA8-3DB4-41A8-9C76-A61A3B57A279}" presName="oChild" presStyleLbl="fgAcc1" presStyleIdx="0" presStyleCnt="6" custScaleY="179112" custLinFactX="-2860" custLinFactNeighborX="-100000" custLinFactNeighborY="-19186">
        <dgm:presLayoutVars>
          <dgm:bulletEnabled val="1"/>
        </dgm:presLayoutVars>
      </dgm:prSet>
      <dgm:spPr/>
      <dgm:t>
        <a:bodyPr/>
        <a:lstStyle/>
        <a:p>
          <a:endParaRPr lang="en-GB"/>
        </a:p>
      </dgm:t>
    </dgm:pt>
    <dgm:pt modelId="{C9A0BD10-3FCA-47B0-810D-EDF600D20EF0}" type="pres">
      <dgm:prSet presAssocID="{28EFB115-6D0B-431F-B353-39F821F2773A}" presName="outerSibTrans" presStyleCnt="0"/>
      <dgm:spPr/>
    </dgm:pt>
    <dgm:pt modelId="{7FB6DB40-C19C-4721-8CC9-6D9B83796130}" type="pres">
      <dgm:prSet presAssocID="{A18AE2E9-62AC-405F-AD96-9E4EA79E70AB}" presName="oChild" presStyleLbl="fgAcc1" presStyleIdx="1" presStyleCnt="6" custScaleY="179112" custLinFactX="-2860" custLinFactNeighborX="-100000" custLinFactNeighborY="-19186">
        <dgm:presLayoutVars>
          <dgm:bulletEnabled val="1"/>
        </dgm:presLayoutVars>
      </dgm:prSet>
      <dgm:spPr/>
      <dgm:t>
        <a:bodyPr/>
        <a:lstStyle/>
        <a:p>
          <a:endParaRPr lang="en-GB"/>
        </a:p>
      </dgm:t>
    </dgm:pt>
    <dgm:pt modelId="{84561DA5-9413-494B-AAA0-3F05F241B616}" type="pres">
      <dgm:prSet presAssocID="{DB0AE0A0-AE9C-494F-97F4-B891639F5341}" presName="outerSibTrans" presStyleCnt="0"/>
      <dgm:spPr/>
    </dgm:pt>
    <dgm:pt modelId="{9F35308A-D8B0-4415-A90C-672752F07B9F}" type="pres">
      <dgm:prSet presAssocID="{6CD290AA-5628-478C-BB61-EC4B5B97720B}" presName="oChild" presStyleLbl="fgAcc1" presStyleIdx="2" presStyleCnt="6" custScaleY="179112" custLinFactX="-2860" custLinFactNeighborX="-100000" custLinFactNeighborY="-19186">
        <dgm:presLayoutVars>
          <dgm:bulletEnabled val="1"/>
        </dgm:presLayoutVars>
      </dgm:prSet>
      <dgm:spPr/>
      <dgm:t>
        <a:bodyPr/>
        <a:lstStyle/>
        <a:p>
          <a:endParaRPr lang="en-GB"/>
        </a:p>
      </dgm:t>
    </dgm:pt>
    <dgm:pt modelId="{9592B0DA-A902-4B6E-806F-A2C2AE0D20B1}" type="pres">
      <dgm:prSet presAssocID="{757B5438-FED2-4F27-BA54-3ED13C610C49}" presName="outerSibTrans" presStyleCnt="0"/>
      <dgm:spPr/>
    </dgm:pt>
    <dgm:pt modelId="{A8F4F114-0530-4AD0-B04B-EC5A229A9070}" type="pres">
      <dgm:prSet presAssocID="{C37A242A-A308-4CD9-A8F3-97D8C871E8F5}" presName="oChild" presStyleLbl="fgAcc1" presStyleIdx="3" presStyleCnt="6" custScaleY="179112" custLinFactX="-2860" custLinFactNeighborX="-100000" custLinFactNeighborY="-19186">
        <dgm:presLayoutVars>
          <dgm:bulletEnabled val="1"/>
        </dgm:presLayoutVars>
      </dgm:prSet>
      <dgm:spPr/>
      <dgm:t>
        <a:bodyPr/>
        <a:lstStyle/>
        <a:p>
          <a:endParaRPr lang="en-GB"/>
        </a:p>
      </dgm:t>
    </dgm:pt>
    <dgm:pt modelId="{A6DC60DD-1C52-45F8-87B6-933EA3954244}" type="pres">
      <dgm:prSet presAssocID="{3D1F2EF0-51D9-4AE8-A1CD-2093CBAA80DF}" presName="outerSibTrans" presStyleCnt="0"/>
      <dgm:spPr/>
    </dgm:pt>
    <dgm:pt modelId="{D898E37B-1252-4DBA-93AA-13E369A83C62}" type="pres">
      <dgm:prSet presAssocID="{3740931E-040F-4EE8-84B6-3712B7D17CD3}" presName="oChild" presStyleLbl="fgAcc1" presStyleIdx="4" presStyleCnt="6" custScaleY="179112" custLinFactX="-2860" custLinFactNeighborX="-100000" custLinFactNeighborY="-19186">
        <dgm:presLayoutVars>
          <dgm:bulletEnabled val="1"/>
        </dgm:presLayoutVars>
      </dgm:prSet>
      <dgm:spPr/>
      <dgm:t>
        <a:bodyPr/>
        <a:lstStyle/>
        <a:p>
          <a:endParaRPr lang="en-GB"/>
        </a:p>
      </dgm:t>
    </dgm:pt>
    <dgm:pt modelId="{EDB0A54B-6337-4D8F-A8C8-5A59D035A744}" type="pres">
      <dgm:prSet presAssocID="{EEE9A974-6165-489D-886A-161003E238E4}" presName="outerSibTrans" presStyleCnt="0"/>
      <dgm:spPr/>
    </dgm:pt>
    <dgm:pt modelId="{8284521B-A2E7-4ECE-9532-1CDE1C1B9347}" type="pres">
      <dgm:prSet presAssocID="{B302ACCB-9587-4488-ABFA-8D58F543F2AE}" presName="oChild" presStyleLbl="fgAcc1" presStyleIdx="5" presStyleCnt="6" custScaleY="179112" custLinFactX="-2860" custLinFactNeighborX="-100000" custLinFactNeighborY="-19186">
        <dgm:presLayoutVars>
          <dgm:bulletEnabled val="1"/>
        </dgm:presLayoutVars>
      </dgm:prSet>
      <dgm:spPr/>
      <dgm:t>
        <a:bodyPr/>
        <a:lstStyle/>
        <a:p>
          <a:endParaRPr lang="en-GB"/>
        </a:p>
      </dgm:t>
    </dgm:pt>
  </dgm:ptLst>
  <dgm:cxnLst>
    <dgm:cxn modelId="{13107CD2-3532-409C-B9BF-4ED56F2C510F}" type="presOf" srcId="{C37A242A-A308-4CD9-A8F3-97D8C871E8F5}" destId="{A8F4F114-0530-4AD0-B04B-EC5A229A9070}" srcOrd="0" destOrd="0" presId="urn:microsoft.com/office/officeart/2005/8/layout/target2"/>
    <dgm:cxn modelId="{7AF70708-652D-4658-AC16-C46C96F2823D}" srcId="{C5A83BA8-3DB4-41A8-9C76-A61A3B57A279}" destId="{D9328BDE-7F25-4B09-B04E-24376C1DEEEC}" srcOrd="0" destOrd="0" parTransId="{AE0727C7-1822-401C-B9C2-46887E983340}" sibTransId="{A0A56FBE-3A78-43C4-B15B-F7A1FB2CFAE6}"/>
    <dgm:cxn modelId="{4B79E2BC-0470-4ED6-81D8-CBE64BA3CDF2}" type="presOf" srcId="{3740931E-040F-4EE8-84B6-3712B7D17CD3}" destId="{D898E37B-1252-4DBA-93AA-13E369A83C62}" srcOrd="0" destOrd="0" presId="urn:microsoft.com/office/officeart/2005/8/layout/target2"/>
    <dgm:cxn modelId="{DE7D0809-AE44-4A09-B917-33607F9DC1A5}" srcId="{A18AE2E9-62AC-405F-AD96-9E4EA79E70AB}" destId="{E3DC334E-11D0-4086-B7FA-440CF4035FF2}" srcOrd="0" destOrd="0" parTransId="{14B18173-C8BA-4B10-AD73-AC7609DAEF26}" sibTransId="{5EC086C7-0374-4D25-86BC-00FC9FE550B8}"/>
    <dgm:cxn modelId="{61CCCF51-A6FA-4B7A-A0E8-7E7C59727107}" srcId="{9D5396FD-8DEE-4990-845E-BDC392462536}" destId="{3740931E-040F-4EE8-84B6-3712B7D17CD3}" srcOrd="4" destOrd="0" parTransId="{2A9A622F-899F-48CD-8F0B-62020A4B91D1}" sibTransId="{EEE9A974-6165-489D-886A-161003E238E4}"/>
    <dgm:cxn modelId="{40D882B0-9EC8-47D9-AE02-31D94A8285E3}" type="presOf" srcId="{702B44F2-BF3C-493E-AF64-F7EC5B816F54}" destId="{D898E37B-1252-4DBA-93AA-13E369A83C62}" srcOrd="0" destOrd="1" presId="urn:microsoft.com/office/officeart/2005/8/layout/target2"/>
    <dgm:cxn modelId="{7038407B-9E9B-40AE-8CA5-F9CFDA5FFC33}" srcId="{98CE6FDE-1904-444C-B656-2B30AC8110A3}" destId="{9D5396FD-8DEE-4990-845E-BDC392462536}" srcOrd="0" destOrd="0" parTransId="{81AA9937-899A-4F74-9434-453DEDB22C72}" sibTransId="{1F6DF233-060F-4AFA-B42E-DD041DB01ADF}"/>
    <dgm:cxn modelId="{2C2B2407-2C3F-4BD6-B5C6-5FEF02FE805B}" srcId="{9D5396FD-8DEE-4990-845E-BDC392462536}" destId="{A18AE2E9-62AC-405F-AD96-9E4EA79E70AB}" srcOrd="1" destOrd="0" parTransId="{E7E5CAFF-9671-47B1-9949-5AFE022C6BB9}" sibTransId="{DB0AE0A0-AE9C-494F-97F4-B891639F5341}"/>
    <dgm:cxn modelId="{D44F54BB-1245-4E95-B325-0581A5B68925}" srcId="{3740931E-040F-4EE8-84B6-3712B7D17CD3}" destId="{702B44F2-BF3C-493E-AF64-F7EC5B816F54}" srcOrd="0" destOrd="0" parTransId="{E9BCA01D-A7E2-49A4-9BAF-4112866C722A}" sibTransId="{F6EB61E4-750C-474A-BFB2-08F9063343E3}"/>
    <dgm:cxn modelId="{28308440-6E15-4FEB-8F3B-4D12F52E65DF}" type="presOf" srcId="{9D5396FD-8DEE-4990-845E-BDC392462536}" destId="{343BFF0B-42BC-4904-A3BA-29BA6FCCA87A}" srcOrd="0" destOrd="0" presId="urn:microsoft.com/office/officeart/2005/8/layout/target2"/>
    <dgm:cxn modelId="{7698DFC4-BD79-4F32-BA36-4B7073C644E4}" srcId="{C37A242A-A308-4CD9-A8F3-97D8C871E8F5}" destId="{232AC268-1952-4767-8325-B9A69C64552E}" srcOrd="0" destOrd="0" parTransId="{446C49FF-0BB4-4836-A546-6279EFA40C51}" sibTransId="{740DBBD5-8842-4E4B-8676-8AD3A488A2EF}"/>
    <dgm:cxn modelId="{5F8699CA-B717-4577-B2B0-5B3700BB45A3}" type="presOf" srcId="{1ADD779E-D92F-4CF2-99F9-3D65A4B45243}" destId="{8284521B-A2E7-4ECE-9532-1CDE1C1B9347}" srcOrd="0" destOrd="1" presId="urn:microsoft.com/office/officeart/2005/8/layout/target2"/>
    <dgm:cxn modelId="{BBE97E3B-F0EF-4E47-8B4C-5FAD540357AA}" srcId="{9D5396FD-8DEE-4990-845E-BDC392462536}" destId="{C37A242A-A308-4CD9-A8F3-97D8C871E8F5}" srcOrd="3" destOrd="0" parTransId="{5592868A-319D-4910-868B-BDAB5249E83E}" sibTransId="{3D1F2EF0-51D9-4AE8-A1CD-2093CBAA80DF}"/>
    <dgm:cxn modelId="{3C23B575-04D0-457F-8420-587A61586A05}" srcId="{9D5396FD-8DEE-4990-845E-BDC392462536}" destId="{C5A83BA8-3DB4-41A8-9C76-A61A3B57A279}" srcOrd="0" destOrd="0" parTransId="{7C5FAC4F-A824-41DA-AE11-79C3212601F7}" sibTransId="{28EFB115-6D0B-431F-B353-39F821F2773A}"/>
    <dgm:cxn modelId="{5A8AD6BA-F34F-4EBB-9368-32ADF581813E}" type="presOf" srcId="{232AC268-1952-4767-8325-B9A69C64552E}" destId="{A8F4F114-0530-4AD0-B04B-EC5A229A9070}" srcOrd="0" destOrd="1" presId="urn:microsoft.com/office/officeart/2005/8/layout/target2"/>
    <dgm:cxn modelId="{7D4E991E-D271-4458-A8AC-45F45124556D}" type="presOf" srcId="{A18AE2E9-62AC-405F-AD96-9E4EA79E70AB}" destId="{7FB6DB40-C19C-4721-8CC9-6D9B83796130}" srcOrd="0" destOrd="0" presId="urn:microsoft.com/office/officeart/2005/8/layout/target2"/>
    <dgm:cxn modelId="{A0067A15-B46E-4A04-9FB4-BCB88CDEA5B4}" type="presOf" srcId="{E3DC334E-11D0-4086-B7FA-440CF4035FF2}" destId="{7FB6DB40-C19C-4721-8CC9-6D9B83796130}" srcOrd="0" destOrd="1" presId="urn:microsoft.com/office/officeart/2005/8/layout/target2"/>
    <dgm:cxn modelId="{F66B3906-797C-4729-8686-06CFE03AC377}" srcId="{6CD290AA-5628-478C-BB61-EC4B5B97720B}" destId="{6F8D3690-DF14-40DF-935A-0506C6EA037E}" srcOrd="0" destOrd="0" parTransId="{D43060EC-A216-479C-95B9-5F95B67C8357}" sibTransId="{D8E6AD13-2C7C-4F67-930A-9AFC69B88212}"/>
    <dgm:cxn modelId="{B49D6E74-3E22-4E46-A598-DD395CB7DBFF}" type="presOf" srcId="{D9328BDE-7F25-4B09-B04E-24376C1DEEEC}" destId="{F2D61985-9176-4F4C-9161-23F288043825}" srcOrd="0" destOrd="1" presId="urn:microsoft.com/office/officeart/2005/8/layout/target2"/>
    <dgm:cxn modelId="{72E84E56-94BE-4CB1-AEEB-558F0147BEC7}" type="presOf" srcId="{B302ACCB-9587-4488-ABFA-8D58F543F2AE}" destId="{8284521B-A2E7-4ECE-9532-1CDE1C1B9347}" srcOrd="0" destOrd="0" presId="urn:microsoft.com/office/officeart/2005/8/layout/target2"/>
    <dgm:cxn modelId="{850315DF-4A53-4820-A325-187078C73491}" type="presOf" srcId="{C5A83BA8-3DB4-41A8-9C76-A61A3B57A279}" destId="{F2D61985-9176-4F4C-9161-23F288043825}" srcOrd="0" destOrd="0" presId="urn:microsoft.com/office/officeart/2005/8/layout/target2"/>
    <dgm:cxn modelId="{3376A906-F56B-476D-9FBA-B644CD6B8C6E}" type="presOf" srcId="{98CE6FDE-1904-444C-B656-2B30AC8110A3}" destId="{22929AEE-EE8A-49E1-A7ED-9669E8B88A5A}" srcOrd="0" destOrd="0" presId="urn:microsoft.com/office/officeart/2005/8/layout/target2"/>
    <dgm:cxn modelId="{AABE0300-D8A5-4A51-B905-C34281E77183}" srcId="{9D5396FD-8DEE-4990-845E-BDC392462536}" destId="{6CD290AA-5628-478C-BB61-EC4B5B97720B}" srcOrd="2" destOrd="0" parTransId="{B9D0FCBD-8220-4739-A089-8D77D24DEC2B}" sibTransId="{757B5438-FED2-4F27-BA54-3ED13C610C49}"/>
    <dgm:cxn modelId="{65E4F984-13F7-4BDF-934D-5481711AF35A}" srcId="{9D5396FD-8DEE-4990-845E-BDC392462536}" destId="{B302ACCB-9587-4488-ABFA-8D58F543F2AE}" srcOrd="5" destOrd="0" parTransId="{86A90E39-47B2-4616-9122-9517B270C7FF}" sibTransId="{EA90B046-1D72-4076-B976-AC45F69B9079}"/>
    <dgm:cxn modelId="{4EC224DA-9609-4267-AFE8-BCFDE812F905}" type="presOf" srcId="{6F8D3690-DF14-40DF-935A-0506C6EA037E}" destId="{9F35308A-D8B0-4415-A90C-672752F07B9F}" srcOrd="0" destOrd="1" presId="urn:microsoft.com/office/officeart/2005/8/layout/target2"/>
    <dgm:cxn modelId="{05445469-31D0-4C85-BE33-120C7CC7D487}" srcId="{B302ACCB-9587-4488-ABFA-8D58F543F2AE}" destId="{1ADD779E-D92F-4CF2-99F9-3D65A4B45243}" srcOrd="0" destOrd="0" parTransId="{BCC390D7-B88F-4BB3-AE4F-32BE998DF1B8}" sibTransId="{B04AD033-5515-4D8B-AC26-210CE31B9541}"/>
    <dgm:cxn modelId="{495B1834-DAA8-4BE7-A893-EF7795039031}" type="presOf" srcId="{6CD290AA-5628-478C-BB61-EC4B5B97720B}" destId="{9F35308A-D8B0-4415-A90C-672752F07B9F}" srcOrd="0" destOrd="0" presId="urn:microsoft.com/office/officeart/2005/8/layout/target2"/>
    <dgm:cxn modelId="{5F98E9E2-18CB-4D8B-8054-AE6E31ECF2DE}" type="presParOf" srcId="{22929AEE-EE8A-49E1-A7ED-9669E8B88A5A}" destId="{85AF8C91-2BC7-42AD-93CA-B350DC49886C}" srcOrd="0" destOrd="0" presId="urn:microsoft.com/office/officeart/2005/8/layout/target2"/>
    <dgm:cxn modelId="{2E961BFE-5C3C-403F-A52A-AD3D31643A4A}" type="presParOf" srcId="{85AF8C91-2BC7-42AD-93CA-B350DC49886C}" destId="{343BFF0B-42BC-4904-A3BA-29BA6FCCA87A}" srcOrd="0" destOrd="0" presId="urn:microsoft.com/office/officeart/2005/8/layout/target2"/>
    <dgm:cxn modelId="{0B30E44C-6B62-49CD-86D1-4E7951305257}" type="presParOf" srcId="{85AF8C91-2BC7-42AD-93CA-B350DC49886C}" destId="{A8935213-0C97-40D2-90BD-5C0DDC9AE0D6}" srcOrd="1" destOrd="0" presId="urn:microsoft.com/office/officeart/2005/8/layout/target2"/>
    <dgm:cxn modelId="{E7FDED3F-A368-404B-BC2E-AC447024CAE7}" type="presParOf" srcId="{A8935213-0C97-40D2-90BD-5C0DDC9AE0D6}" destId="{F2D61985-9176-4F4C-9161-23F288043825}" srcOrd="0" destOrd="0" presId="urn:microsoft.com/office/officeart/2005/8/layout/target2"/>
    <dgm:cxn modelId="{48EDCD15-312F-419C-8AE5-E135A7F0DAFA}" type="presParOf" srcId="{A8935213-0C97-40D2-90BD-5C0DDC9AE0D6}" destId="{C9A0BD10-3FCA-47B0-810D-EDF600D20EF0}" srcOrd="1" destOrd="0" presId="urn:microsoft.com/office/officeart/2005/8/layout/target2"/>
    <dgm:cxn modelId="{5041E40C-CAA0-4054-BCF5-D4D98E3562BF}" type="presParOf" srcId="{A8935213-0C97-40D2-90BD-5C0DDC9AE0D6}" destId="{7FB6DB40-C19C-4721-8CC9-6D9B83796130}" srcOrd="2" destOrd="0" presId="urn:microsoft.com/office/officeart/2005/8/layout/target2"/>
    <dgm:cxn modelId="{2BE8C310-EE10-4D55-8400-40A03D6A79C1}" type="presParOf" srcId="{A8935213-0C97-40D2-90BD-5C0DDC9AE0D6}" destId="{84561DA5-9413-494B-AAA0-3F05F241B616}" srcOrd="3" destOrd="0" presId="urn:microsoft.com/office/officeart/2005/8/layout/target2"/>
    <dgm:cxn modelId="{74203CE9-7715-4557-9995-3EEB22B340E5}" type="presParOf" srcId="{A8935213-0C97-40D2-90BD-5C0DDC9AE0D6}" destId="{9F35308A-D8B0-4415-A90C-672752F07B9F}" srcOrd="4" destOrd="0" presId="urn:microsoft.com/office/officeart/2005/8/layout/target2"/>
    <dgm:cxn modelId="{948A0157-0B8D-456A-8095-9285AB6592F4}" type="presParOf" srcId="{A8935213-0C97-40D2-90BD-5C0DDC9AE0D6}" destId="{9592B0DA-A902-4B6E-806F-A2C2AE0D20B1}" srcOrd="5" destOrd="0" presId="urn:microsoft.com/office/officeart/2005/8/layout/target2"/>
    <dgm:cxn modelId="{D5F713D4-0567-4653-903A-6D07EA51DE86}" type="presParOf" srcId="{A8935213-0C97-40D2-90BD-5C0DDC9AE0D6}" destId="{A8F4F114-0530-4AD0-B04B-EC5A229A9070}" srcOrd="6" destOrd="0" presId="urn:microsoft.com/office/officeart/2005/8/layout/target2"/>
    <dgm:cxn modelId="{0A2C63A6-085A-416A-B8BD-F272BDE8B0BD}" type="presParOf" srcId="{A8935213-0C97-40D2-90BD-5C0DDC9AE0D6}" destId="{A6DC60DD-1C52-45F8-87B6-933EA3954244}" srcOrd="7" destOrd="0" presId="urn:microsoft.com/office/officeart/2005/8/layout/target2"/>
    <dgm:cxn modelId="{CC3200AE-E85A-4FD1-B72D-5722E0942DE3}" type="presParOf" srcId="{A8935213-0C97-40D2-90BD-5C0DDC9AE0D6}" destId="{D898E37B-1252-4DBA-93AA-13E369A83C62}" srcOrd="8" destOrd="0" presId="urn:microsoft.com/office/officeart/2005/8/layout/target2"/>
    <dgm:cxn modelId="{31E884AA-22D5-46AF-80E6-DE26EEEF853D}" type="presParOf" srcId="{A8935213-0C97-40D2-90BD-5C0DDC9AE0D6}" destId="{EDB0A54B-6337-4D8F-A8C8-5A59D035A744}" srcOrd="9" destOrd="0" presId="urn:microsoft.com/office/officeart/2005/8/layout/target2"/>
    <dgm:cxn modelId="{563CD121-588D-45E6-BDE6-E2C18B6D1BE1}" type="presParOf" srcId="{A8935213-0C97-40D2-90BD-5C0DDC9AE0D6}" destId="{8284521B-A2E7-4ECE-9532-1CDE1C1B9347}" srcOrd="10" destOrd="0" presId="urn:microsoft.com/office/officeart/2005/8/layout/targe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DE09D7-56F3-4EE6-AE13-D7E65BF30040}" type="doc">
      <dgm:prSet loTypeId="urn:microsoft.com/office/officeart/2005/8/layout/vList2" loCatId="list" qsTypeId="urn:microsoft.com/office/officeart/2005/8/quickstyle/simple3" qsCatId="simple" csTypeId="urn:microsoft.com/office/officeart/2005/8/colors/colorful5" csCatId="colorful" phldr="1"/>
      <dgm:spPr/>
      <dgm:t>
        <a:bodyPr/>
        <a:lstStyle/>
        <a:p>
          <a:endParaRPr lang="en-GB"/>
        </a:p>
      </dgm:t>
    </dgm:pt>
    <dgm:pt modelId="{6C52AE89-BC1A-4E4A-9624-72AC90CB9D6D}">
      <dgm:prSet/>
      <dgm:spPr/>
      <dgm:t>
        <a:bodyPr/>
        <a:lstStyle/>
        <a:p>
          <a:pPr rtl="0"/>
          <a:r>
            <a:rPr lang="en-GB" b="1" smtClean="0"/>
            <a:t>Product</a:t>
          </a:r>
          <a:endParaRPr lang="en-GB"/>
        </a:p>
      </dgm:t>
    </dgm:pt>
    <dgm:pt modelId="{B0D26F9E-21AA-41F7-8383-8D007AE6F4A1}" type="parTrans" cxnId="{D92143BD-5240-468F-82D3-E464E2FB7CD3}">
      <dgm:prSet/>
      <dgm:spPr/>
      <dgm:t>
        <a:bodyPr/>
        <a:lstStyle/>
        <a:p>
          <a:endParaRPr lang="en-GB"/>
        </a:p>
      </dgm:t>
    </dgm:pt>
    <dgm:pt modelId="{9EBBF324-B94D-4931-8EAB-ADFCA11EBEDD}" type="sibTrans" cxnId="{D92143BD-5240-468F-82D3-E464E2FB7CD3}">
      <dgm:prSet/>
      <dgm:spPr/>
      <dgm:t>
        <a:bodyPr/>
        <a:lstStyle/>
        <a:p>
          <a:endParaRPr lang="en-GB"/>
        </a:p>
      </dgm:t>
    </dgm:pt>
    <dgm:pt modelId="{0B334666-DAE7-43C1-9C87-BD9681A06F5E}">
      <dgm:prSet/>
      <dgm:spPr/>
      <dgm:t>
        <a:bodyPr/>
        <a:lstStyle/>
        <a:p>
          <a:pPr rtl="0"/>
          <a:r>
            <a:rPr lang="en-GB" dirty="0" smtClean="0"/>
            <a:t>Sustainable coffee of high quality, environmentally friendly snacks, silent work areas, group tables, and sustainability workshops. Students' awareness of sustainable development can be advanced through experiential learning methods (Payne, 2022).</a:t>
          </a:r>
          <a:endParaRPr lang="en-GB" dirty="0"/>
        </a:p>
      </dgm:t>
    </dgm:pt>
    <dgm:pt modelId="{D2E2DFA5-04A4-4F41-8EC0-F0ADA493D307}" type="parTrans" cxnId="{50DF792F-777D-4461-974F-7ECBC869CBEB}">
      <dgm:prSet/>
      <dgm:spPr/>
      <dgm:t>
        <a:bodyPr/>
        <a:lstStyle/>
        <a:p>
          <a:endParaRPr lang="en-GB"/>
        </a:p>
      </dgm:t>
    </dgm:pt>
    <dgm:pt modelId="{8F072C50-AEA6-4977-BFEA-D35F9ABF372A}" type="sibTrans" cxnId="{50DF792F-777D-4461-974F-7ECBC869CBEB}">
      <dgm:prSet/>
      <dgm:spPr/>
      <dgm:t>
        <a:bodyPr/>
        <a:lstStyle/>
        <a:p>
          <a:endParaRPr lang="en-GB"/>
        </a:p>
      </dgm:t>
    </dgm:pt>
    <dgm:pt modelId="{1C391771-5E75-4AA0-871E-2A01F5ABBBA2}">
      <dgm:prSet/>
      <dgm:spPr/>
      <dgm:t>
        <a:bodyPr/>
        <a:lstStyle/>
        <a:p>
          <a:pPr rtl="0"/>
          <a:r>
            <a:rPr lang="en-GB" b="1" smtClean="0"/>
            <a:t>Price</a:t>
          </a:r>
          <a:endParaRPr lang="en-GB"/>
        </a:p>
      </dgm:t>
    </dgm:pt>
    <dgm:pt modelId="{8B606B9E-C75B-4575-BC82-36A67C2215E9}" type="parTrans" cxnId="{A5999BB3-8B75-4255-A245-90413D8A8C7B}">
      <dgm:prSet/>
      <dgm:spPr/>
      <dgm:t>
        <a:bodyPr/>
        <a:lstStyle/>
        <a:p>
          <a:endParaRPr lang="en-GB"/>
        </a:p>
      </dgm:t>
    </dgm:pt>
    <dgm:pt modelId="{0E26CE84-51F0-4C7D-9648-52B94691F9DB}" type="sibTrans" cxnId="{A5999BB3-8B75-4255-A245-90413D8A8C7B}">
      <dgm:prSet/>
      <dgm:spPr/>
      <dgm:t>
        <a:bodyPr/>
        <a:lstStyle/>
        <a:p>
          <a:endParaRPr lang="en-GB"/>
        </a:p>
      </dgm:t>
    </dgm:pt>
    <dgm:pt modelId="{F41B0CB8-DB52-4D86-AFAC-1345400D566B}">
      <dgm:prSet/>
      <dgm:spPr/>
      <dgm:t>
        <a:bodyPr/>
        <a:lstStyle/>
        <a:p>
          <a:pPr rtl="0"/>
          <a:r>
            <a:rPr lang="en-GB" dirty="0" smtClean="0"/>
            <a:t>Student pricing and affordable pricing. Study session and coffee package promotions.</a:t>
          </a:r>
          <a:endParaRPr lang="en-GB" dirty="0"/>
        </a:p>
      </dgm:t>
    </dgm:pt>
    <dgm:pt modelId="{9B732567-ED7D-4926-8DB3-B8F4961C5CBF}" type="parTrans" cxnId="{0CC1B902-DA5E-435A-BEE3-B748FE260382}">
      <dgm:prSet/>
      <dgm:spPr/>
      <dgm:t>
        <a:bodyPr/>
        <a:lstStyle/>
        <a:p>
          <a:endParaRPr lang="en-GB"/>
        </a:p>
      </dgm:t>
    </dgm:pt>
    <dgm:pt modelId="{4EFDC38B-ED17-46D9-9B38-B1A287F66119}" type="sibTrans" cxnId="{0CC1B902-DA5E-435A-BEE3-B748FE260382}">
      <dgm:prSet/>
      <dgm:spPr/>
      <dgm:t>
        <a:bodyPr/>
        <a:lstStyle/>
        <a:p>
          <a:endParaRPr lang="en-GB"/>
        </a:p>
      </dgm:t>
    </dgm:pt>
    <dgm:pt modelId="{BE9946BC-4D3D-4CD3-92C5-80B3DF674AAD}">
      <dgm:prSet/>
      <dgm:spPr/>
      <dgm:t>
        <a:bodyPr/>
        <a:lstStyle/>
        <a:p>
          <a:pPr rtl="0"/>
          <a:r>
            <a:rPr lang="en-GB" b="1" smtClean="0"/>
            <a:t>Place</a:t>
          </a:r>
          <a:endParaRPr lang="en-GB"/>
        </a:p>
      </dgm:t>
    </dgm:pt>
    <dgm:pt modelId="{E729C147-EE3E-427C-8055-5E6F89965118}" type="parTrans" cxnId="{3C5EC736-2DE9-44AE-B8DE-E94EAD718344}">
      <dgm:prSet/>
      <dgm:spPr/>
      <dgm:t>
        <a:bodyPr/>
        <a:lstStyle/>
        <a:p>
          <a:endParaRPr lang="en-GB"/>
        </a:p>
      </dgm:t>
    </dgm:pt>
    <dgm:pt modelId="{E98298CC-CD1D-4ECD-993A-45CF4F247F81}" type="sibTrans" cxnId="{3C5EC736-2DE9-44AE-B8DE-E94EAD718344}">
      <dgm:prSet/>
      <dgm:spPr/>
      <dgm:t>
        <a:bodyPr/>
        <a:lstStyle/>
        <a:p>
          <a:endParaRPr lang="en-GB"/>
        </a:p>
      </dgm:t>
    </dgm:pt>
    <dgm:pt modelId="{CC46F740-8436-4731-829F-35032515FAFC}">
      <dgm:prSet/>
      <dgm:spPr/>
      <dgm:t>
        <a:bodyPr/>
        <a:lstStyle/>
        <a:p>
          <a:pPr rtl="0"/>
          <a:r>
            <a:rPr lang="en-GB" dirty="0" smtClean="0"/>
            <a:t>Close to college, within walking distance. The interior design will be environmentally responsible and brand-related, with a focus on sustainable material use (</a:t>
          </a:r>
          <a:r>
            <a:rPr lang="en-GB" dirty="0" err="1" smtClean="0"/>
            <a:t>Aulia</a:t>
          </a:r>
          <a:r>
            <a:rPr lang="en-GB" dirty="0" smtClean="0"/>
            <a:t> et al., 2025).</a:t>
          </a:r>
          <a:endParaRPr lang="en-GB" dirty="0"/>
        </a:p>
      </dgm:t>
    </dgm:pt>
    <dgm:pt modelId="{282A4C21-7B67-4C7F-BA89-A2BF02268F27}" type="parTrans" cxnId="{B9677EB2-DF4A-4EBE-A779-39E11DC2DC9F}">
      <dgm:prSet/>
      <dgm:spPr/>
      <dgm:t>
        <a:bodyPr/>
        <a:lstStyle/>
        <a:p>
          <a:endParaRPr lang="en-GB"/>
        </a:p>
      </dgm:t>
    </dgm:pt>
    <dgm:pt modelId="{D8D38881-F328-40C0-8D25-DFF6CB00EE48}" type="sibTrans" cxnId="{B9677EB2-DF4A-4EBE-A779-39E11DC2DC9F}">
      <dgm:prSet/>
      <dgm:spPr/>
      <dgm:t>
        <a:bodyPr/>
        <a:lstStyle/>
        <a:p>
          <a:endParaRPr lang="en-GB"/>
        </a:p>
      </dgm:t>
    </dgm:pt>
    <dgm:pt modelId="{6D3AB5EC-CBB0-43E3-8E33-62AFB2BFD03E}">
      <dgm:prSet/>
      <dgm:spPr/>
      <dgm:t>
        <a:bodyPr/>
        <a:lstStyle/>
        <a:p>
          <a:pPr rtl="0"/>
          <a:r>
            <a:rPr lang="en-GB" b="1" smtClean="0"/>
            <a:t>Promotion</a:t>
          </a:r>
          <a:endParaRPr lang="en-GB"/>
        </a:p>
      </dgm:t>
    </dgm:pt>
    <dgm:pt modelId="{AF1215C8-7ED3-48C3-A96B-4C4520F52048}" type="parTrans" cxnId="{03403841-9CEF-429A-A62F-7480EE9BE238}">
      <dgm:prSet/>
      <dgm:spPr/>
      <dgm:t>
        <a:bodyPr/>
        <a:lstStyle/>
        <a:p>
          <a:endParaRPr lang="en-GB"/>
        </a:p>
      </dgm:t>
    </dgm:pt>
    <dgm:pt modelId="{8D791615-8C65-4561-8777-E84EDE5BE663}" type="sibTrans" cxnId="{03403841-9CEF-429A-A62F-7480EE9BE238}">
      <dgm:prSet/>
      <dgm:spPr/>
      <dgm:t>
        <a:bodyPr/>
        <a:lstStyle/>
        <a:p>
          <a:endParaRPr lang="en-GB"/>
        </a:p>
      </dgm:t>
    </dgm:pt>
    <dgm:pt modelId="{49324465-045A-4603-8390-B833877D63C4}">
      <dgm:prSet/>
      <dgm:spPr/>
      <dgm:t>
        <a:bodyPr/>
        <a:lstStyle/>
        <a:p>
          <a:pPr rtl="0"/>
          <a:r>
            <a:rPr lang="en-GB" dirty="0" smtClean="0"/>
            <a:t>Online advertising via Instagram and </a:t>
          </a:r>
          <a:r>
            <a:rPr lang="en-GB" dirty="0" err="1" smtClean="0"/>
            <a:t>TikTok</a:t>
          </a:r>
          <a:r>
            <a:rPr lang="en-GB" dirty="0" smtClean="0"/>
            <a:t>, partnership with student influencers, and events on campus. Structured discussion events that provoke entrepreneurial sustainability thinking can also be run using the World Café approach (Brown et al., 2024). The fact that the World Café method is innovative in its application to higher education demonstrates its potential to engage students (</a:t>
          </a:r>
          <a:r>
            <a:rPr lang="en-GB" dirty="0" err="1" smtClean="0"/>
            <a:t>Dzimińska</a:t>
          </a:r>
          <a:r>
            <a:rPr lang="en-GB" dirty="0" smtClean="0"/>
            <a:t> et al., 2026).</a:t>
          </a:r>
          <a:endParaRPr lang="en-GB" dirty="0"/>
        </a:p>
      </dgm:t>
    </dgm:pt>
    <dgm:pt modelId="{25589417-57A1-4FA6-B04B-05FB8F1597E9}" type="parTrans" cxnId="{D6DC8CD5-87DE-4F98-A06D-08CF3AA8FD0E}">
      <dgm:prSet/>
      <dgm:spPr/>
      <dgm:t>
        <a:bodyPr/>
        <a:lstStyle/>
        <a:p>
          <a:endParaRPr lang="en-GB"/>
        </a:p>
      </dgm:t>
    </dgm:pt>
    <dgm:pt modelId="{4A8A160F-A2BE-470F-A7A5-4997268059CB}" type="sibTrans" cxnId="{D6DC8CD5-87DE-4F98-A06D-08CF3AA8FD0E}">
      <dgm:prSet/>
      <dgm:spPr/>
      <dgm:t>
        <a:bodyPr/>
        <a:lstStyle/>
        <a:p>
          <a:endParaRPr lang="en-GB"/>
        </a:p>
      </dgm:t>
    </dgm:pt>
    <dgm:pt modelId="{64D7D6D8-F28A-489F-BEBA-63379D249EB9}" type="pres">
      <dgm:prSet presAssocID="{6CDE09D7-56F3-4EE6-AE13-D7E65BF30040}" presName="linear" presStyleCnt="0">
        <dgm:presLayoutVars>
          <dgm:animLvl val="lvl"/>
          <dgm:resizeHandles val="exact"/>
        </dgm:presLayoutVars>
      </dgm:prSet>
      <dgm:spPr/>
      <dgm:t>
        <a:bodyPr/>
        <a:lstStyle/>
        <a:p>
          <a:endParaRPr lang="en-GB"/>
        </a:p>
      </dgm:t>
    </dgm:pt>
    <dgm:pt modelId="{08F505A8-330C-4FBC-ADF8-9F7CD0BDA1DB}" type="pres">
      <dgm:prSet presAssocID="{6C52AE89-BC1A-4E4A-9624-72AC90CB9D6D}" presName="parentText" presStyleLbl="node1" presStyleIdx="0" presStyleCnt="4">
        <dgm:presLayoutVars>
          <dgm:chMax val="0"/>
          <dgm:bulletEnabled val="1"/>
        </dgm:presLayoutVars>
      </dgm:prSet>
      <dgm:spPr/>
      <dgm:t>
        <a:bodyPr/>
        <a:lstStyle/>
        <a:p>
          <a:endParaRPr lang="en-GB"/>
        </a:p>
      </dgm:t>
    </dgm:pt>
    <dgm:pt modelId="{7ABFF3B0-9D05-4E27-AF8A-59DADEBECB6C}" type="pres">
      <dgm:prSet presAssocID="{6C52AE89-BC1A-4E4A-9624-72AC90CB9D6D}" presName="childText" presStyleLbl="revTx" presStyleIdx="0" presStyleCnt="4">
        <dgm:presLayoutVars>
          <dgm:bulletEnabled val="1"/>
        </dgm:presLayoutVars>
      </dgm:prSet>
      <dgm:spPr/>
      <dgm:t>
        <a:bodyPr/>
        <a:lstStyle/>
        <a:p>
          <a:endParaRPr lang="en-GB"/>
        </a:p>
      </dgm:t>
    </dgm:pt>
    <dgm:pt modelId="{9F8F1AE5-6758-4699-A8FD-206D0C8B591C}" type="pres">
      <dgm:prSet presAssocID="{1C391771-5E75-4AA0-871E-2A01F5ABBBA2}" presName="parentText" presStyleLbl="node1" presStyleIdx="1" presStyleCnt="4">
        <dgm:presLayoutVars>
          <dgm:chMax val="0"/>
          <dgm:bulletEnabled val="1"/>
        </dgm:presLayoutVars>
      </dgm:prSet>
      <dgm:spPr/>
      <dgm:t>
        <a:bodyPr/>
        <a:lstStyle/>
        <a:p>
          <a:endParaRPr lang="en-GB"/>
        </a:p>
      </dgm:t>
    </dgm:pt>
    <dgm:pt modelId="{63813DC4-631A-4F02-AE13-D160A706C6DE}" type="pres">
      <dgm:prSet presAssocID="{1C391771-5E75-4AA0-871E-2A01F5ABBBA2}" presName="childText" presStyleLbl="revTx" presStyleIdx="1" presStyleCnt="4">
        <dgm:presLayoutVars>
          <dgm:bulletEnabled val="1"/>
        </dgm:presLayoutVars>
      </dgm:prSet>
      <dgm:spPr/>
      <dgm:t>
        <a:bodyPr/>
        <a:lstStyle/>
        <a:p>
          <a:endParaRPr lang="en-GB"/>
        </a:p>
      </dgm:t>
    </dgm:pt>
    <dgm:pt modelId="{511CD882-4C29-40CC-9CFA-CC8F2AE3887E}" type="pres">
      <dgm:prSet presAssocID="{BE9946BC-4D3D-4CD3-92C5-80B3DF674AAD}" presName="parentText" presStyleLbl="node1" presStyleIdx="2" presStyleCnt="4">
        <dgm:presLayoutVars>
          <dgm:chMax val="0"/>
          <dgm:bulletEnabled val="1"/>
        </dgm:presLayoutVars>
      </dgm:prSet>
      <dgm:spPr/>
      <dgm:t>
        <a:bodyPr/>
        <a:lstStyle/>
        <a:p>
          <a:endParaRPr lang="en-GB"/>
        </a:p>
      </dgm:t>
    </dgm:pt>
    <dgm:pt modelId="{1849327D-1BC0-4EB0-A8B1-F1E5A1B4803D}" type="pres">
      <dgm:prSet presAssocID="{BE9946BC-4D3D-4CD3-92C5-80B3DF674AAD}" presName="childText" presStyleLbl="revTx" presStyleIdx="2" presStyleCnt="4">
        <dgm:presLayoutVars>
          <dgm:bulletEnabled val="1"/>
        </dgm:presLayoutVars>
      </dgm:prSet>
      <dgm:spPr/>
      <dgm:t>
        <a:bodyPr/>
        <a:lstStyle/>
        <a:p>
          <a:endParaRPr lang="en-GB"/>
        </a:p>
      </dgm:t>
    </dgm:pt>
    <dgm:pt modelId="{D4074E4E-6B78-4846-A04C-1BBB15E4D6BD}" type="pres">
      <dgm:prSet presAssocID="{6D3AB5EC-CBB0-43E3-8E33-62AFB2BFD03E}" presName="parentText" presStyleLbl="node1" presStyleIdx="3" presStyleCnt="4">
        <dgm:presLayoutVars>
          <dgm:chMax val="0"/>
          <dgm:bulletEnabled val="1"/>
        </dgm:presLayoutVars>
      </dgm:prSet>
      <dgm:spPr/>
      <dgm:t>
        <a:bodyPr/>
        <a:lstStyle/>
        <a:p>
          <a:endParaRPr lang="en-GB"/>
        </a:p>
      </dgm:t>
    </dgm:pt>
    <dgm:pt modelId="{5C099C2A-DB6E-4B5D-AEDE-E1F5B184B7F9}" type="pres">
      <dgm:prSet presAssocID="{6D3AB5EC-CBB0-43E3-8E33-62AFB2BFD03E}" presName="childText" presStyleLbl="revTx" presStyleIdx="3" presStyleCnt="4">
        <dgm:presLayoutVars>
          <dgm:bulletEnabled val="1"/>
        </dgm:presLayoutVars>
      </dgm:prSet>
      <dgm:spPr/>
      <dgm:t>
        <a:bodyPr/>
        <a:lstStyle/>
        <a:p>
          <a:endParaRPr lang="en-GB"/>
        </a:p>
      </dgm:t>
    </dgm:pt>
  </dgm:ptLst>
  <dgm:cxnLst>
    <dgm:cxn modelId="{B7E9A630-F30D-4CAC-939D-F3FB8476B646}" type="presOf" srcId="{0B334666-DAE7-43C1-9C87-BD9681A06F5E}" destId="{7ABFF3B0-9D05-4E27-AF8A-59DADEBECB6C}" srcOrd="0" destOrd="0" presId="urn:microsoft.com/office/officeart/2005/8/layout/vList2"/>
    <dgm:cxn modelId="{D6DC8CD5-87DE-4F98-A06D-08CF3AA8FD0E}" srcId="{6D3AB5EC-CBB0-43E3-8E33-62AFB2BFD03E}" destId="{49324465-045A-4603-8390-B833877D63C4}" srcOrd="0" destOrd="0" parTransId="{25589417-57A1-4FA6-B04B-05FB8F1597E9}" sibTransId="{4A8A160F-A2BE-470F-A7A5-4997268059CB}"/>
    <dgm:cxn modelId="{D2DEA32F-BC2E-4681-851F-0A78805C155B}" type="presOf" srcId="{BE9946BC-4D3D-4CD3-92C5-80B3DF674AAD}" destId="{511CD882-4C29-40CC-9CFA-CC8F2AE3887E}" srcOrd="0" destOrd="0" presId="urn:microsoft.com/office/officeart/2005/8/layout/vList2"/>
    <dgm:cxn modelId="{0CC1B902-DA5E-435A-BEE3-B748FE260382}" srcId="{1C391771-5E75-4AA0-871E-2A01F5ABBBA2}" destId="{F41B0CB8-DB52-4D86-AFAC-1345400D566B}" srcOrd="0" destOrd="0" parTransId="{9B732567-ED7D-4926-8DB3-B8F4961C5CBF}" sibTransId="{4EFDC38B-ED17-46D9-9B38-B1A287F66119}"/>
    <dgm:cxn modelId="{03403841-9CEF-429A-A62F-7480EE9BE238}" srcId="{6CDE09D7-56F3-4EE6-AE13-D7E65BF30040}" destId="{6D3AB5EC-CBB0-43E3-8E33-62AFB2BFD03E}" srcOrd="3" destOrd="0" parTransId="{AF1215C8-7ED3-48C3-A96B-4C4520F52048}" sibTransId="{8D791615-8C65-4561-8777-E84EDE5BE663}"/>
    <dgm:cxn modelId="{50DF792F-777D-4461-974F-7ECBC869CBEB}" srcId="{6C52AE89-BC1A-4E4A-9624-72AC90CB9D6D}" destId="{0B334666-DAE7-43C1-9C87-BD9681A06F5E}" srcOrd="0" destOrd="0" parTransId="{D2E2DFA5-04A4-4F41-8EC0-F0ADA493D307}" sibTransId="{8F072C50-AEA6-4977-BFEA-D35F9ABF372A}"/>
    <dgm:cxn modelId="{C0F1686A-08B3-499C-BE3F-3B143B468832}" type="presOf" srcId="{F41B0CB8-DB52-4D86-AFAC-1345400D566B}" destId="{63813DC4-631A-4F02-AE13-D160A706C6DE}" srcOrd="0" destOrd="0" presId="urn:microsoft.com/office/officeart/2005/8/layout/vList2"/>
    <dgm:cxn modelId="{6D140B61-AFCC-4BCC-BBC4-52D488807A07}" type="presOf" srcId="{6C52AE89-BC1A-4E4A-9624-72AC90CB9D6D}" destId="{08F505A8-330C-4FBC-ADF8-9F7CD0BDA1DB}" srcOrd="0" destOrd="0" presId="urn:microsoft.com/office/officeart/2005/8/layout/vList2"/>
    <dgm:cxn modelId="{D003F183-ABB6-49FE-9C74-FD6C74785D67}" type="presOf" srcId="{49324465-045A-4603-8390-B833877D63C4}" destId="{5C099C2A-DB6E-4B5D-AEDE-E1F5B184B7F9}" srcOrd="0" destOrd="0" presId="urn:microsoft.com/office/officeart/2005/8/layout/vList2"/>
    <dgm:cxn modelId="{57056DE1-181D-455A-B170-0301F26017AD}" type="presOf" srcId="{CC46F740-8436-4731-829F-35032515FAFC}" destId="{1849327D-1BC0-4EB0-A8B1-F1E5A1B4803D}" srcOrd="0" destOrd="0" presId="urn:microsoft.com/office/officeart/2005/8/layout/vList2"/>
    <dgm:cxn modelId="{B9677EB2-DF4A-4EBE-A779-39E11DC2DC9F}" srcId="{BE9946BC-4D3D-4CD3-92C5-80B3DF674AAD}" destId="{CC46F740-8436-4731-829F-35032515FAFC}" srcOrd="0" destOrd="0" parTransId="{282A4C21-7B67-4C7F-BA89-A2BF02268F27}" sibTransId="{D8D38881-F328-40C0-8D25-DFF6CB00EE48}"/>
    <dgm:cxn modelId="{A5999BB3-8B75-4255-A245-90413D8A8C7B}" srcId="{6CDE09D7-56F3-4EE6-AE13-D7E65BF30040}" destId="{1C391771-5E75-4AA0-871E-2A01F5ABBBA2}" srcOrd="1" destOrd="0" parTransId="{8B606B9E-C75B-4575-BC82-36A67C2215E9}" sibTransId="{0E26CE84-51F0-4C7D-9648-52B94691F9DB}"/>
    <dgm:cxn modelId="{3C5EC736-2DE9-44AE-B8DE-E94EAD718344}" srcId="{6CDE09D7-56F3-4EE6-AE13-D7E65BF30040}" destId="{BE9946BC-4D3D-4CD3-92C5-80B3DF674AAD}" srcOrd="2" destOrd="0" parTransId="{E729C147-EE3E-427C-8055-5E6F89965118}" sibTransId="{E98298CC-CD1D-4ECD-993A-45CF4F247F81}"/>
    <dgm:cxn modelId="{17555C8F-F8D5-493C-BB89-D9A0EBD705D6}" type="presOf" srcId="{6D3AB5EC-CBB0-43E3-8E33-62AFB2BFD03E}" destId="{D4074E4E-6B78-4846-A04C-1BBB15E4D6BD}" srcOrd="0" destOrd="0" presId="urn:microsoft.com/office/officeart/2005/8/layout/vList2"/>
    <dgm:cxn modelId="{14B170B2-F040-4549-9013-4FE13A9B45A7}" type="presOf" srcId="{6CDE09D7-56F3-4EE6-AE13-D7E65BF30040}" destId="{64D7D6D8-F28A-489F-BEBA-63379D249EB9}" srcOrd="0" destOrd="0" presId="urn:microsoft.com/office/officeart/2005/8/layout/vList2"/>
    <dgm:cxn modelId="{D92143BD-5240-468F-82D3-E464E2FB7CD3}" srcId="{6CDE09D7-56F3-4EE6-AE13-D7E65BF30040}" destId="{6C52AE89-BC1A-4E4A-9624-72AC90CB9D6D}" srcOrd="0" destOrd="0" parTransId="{B0D26F9E-21AA-41F7-8383-8D007AE6F4A1}" sibTransId="{9EBBF324-B94D-4931-8EAB-ADFCA11EBEDD}"/>
    <dgm:cxn modelId="{A2A9BDDF-CB63-4F9B-B8EC-154979D66540}" type="presOf" srcId="{1C391771-5E75-4AA0-871E-2A01F5ABBBA2}" destId="{9F8F1AE5-6758-4699-A8FD-206D0C8B591C}" srcOrd="0" destOrd="0" presId="urn:microsoft.com/office/officeart/2005/8/layout/vList2"/>
    <dgm:cxn modelId="{26DA0FB9-B101-46F6-9DB7-C1DADD06DEC5}" type="presParOf" srcId="{64D7D6D8-F28A-489F-BEBA-63379D249EB9}" destId="{08F505A8-330C-4FBC-ADF8-9F7CD0BDA1DB}" srcOrd="0" destOrd="0" presId="urn:microsoft.com/office/officeart/2005/8/layout/vList2"/>
    <dgm:cxn modelId="{5A95262F-6711-489F-89CC-923E01CF79DE}" type="presParOf" srcId="{64D7D6D8-F28A-489F-BEBA-63379D249EB9}" destId="{7ABFF3B0-9D05-4E27-AF8A-59DADEBECB6C}" srcOrd="1" destOrd="0" presId="urn:microsoft.com/office/officeart/2005/8/layout/vList2"/>
    <dgm:cxn modelId="{8C41E972-2453-4825-8258-BACD7CDB64A7}" type="presParOf" srcId="{64D7D6D8-F28A-489F-BEBA-63379D249EB9}" destId="{9F8F1AE5-6758-4699-A8FD-206D0C8B591C}" srcOrd="2" destOrd="0" presId="urn:microsoft.com/office/officeart/2005/8/layout/vList2"/>
    <dgm:cxn modelId="{4C81A9A3-AE41-40DC-B8C4-831246E40700}" type="presParOf" srcId="{64D7D6D8-F28A-489F-BEBA-63379D249EB9}" destId="{63813DC4-631A-4F02-AE13-D160A706C6DE}" srcOrd="3" destOrd="0" presId="urn:microsoft.com/office/officeart/2005/8/layout/vList2"/>
    <dgm:cxn modelId="{1DE23187-E050-477A-B090-200EEFCB3C98}" type="presParOf" srcId="{64D7D6D8-F28A-489F-BEBA-63379D249EB9}" destId="{511CD882-4C29-40CC-9CFA-CC8F2AE3887E}" srcOrd="4" destOrd="0" presId="urn:microsoft.com/office/officeart/2005/8/layout/vList2"/>
    <dgm:cxn modelId="{9D41352A-CF4F-43D4-B04D-6DD9C2E09DE4}" type="presParOf" srcId="{64D7D6D8-F28A-489F-BEBA-63379D249EB9}" destId="{1849327D-1BC0-4EB0-A8B1-F1E5A1B4803D}" srcOrd="5" destOrd="0" presId="urn:microsoft.com/office/officeart/2005/8/layout/vList2"/>
    <dgm:cxn modelId="{F23265B6-DABC-4499-9259-24177373B7DC}" type="presParOf" srcId="{64D7D6D8-F28A-489F-BEBA-63379D249EB9}" destId="{D4074E4E-6B78-4846-A04C-1BBB15E4D6BD}" srcOrd="6" destOrd="0" presId="urn:microsoft.com/office/officeart/2005/8/layout/vList2"/>
    <dgm:cxn modelId="{35003C7A-22BE-438C-B3F6-C83860C0474C}" type="presParOf" srcId="{64D7D6D8-F28A-489F-BEBA-63379D249EB9}" destId="{5C099C2A-DB6E-4B5D-AEDE-E1F5B184B7F9}"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73181D-A82F-4087-97A2-804AF516A27F}" type="doc">
      <dgm:prSet loTypeId="urn:microsoft.com/office/officeart/2005/8/layout/vList2" loCatId="list" qsTypeId="urn:microsoft.com/office/officeart/2005/8/quickstyle/simple3" qsCatId="simple" csTypeId="urn:microsoft.com/office/officeart/2005/8/colors/colorful5" csCatId="colorful"/>
      <dgm:spPr/>
      <dgm:t>
        <a:bodyPr/>
        <a:lstStyle/>
        <a:p>
          <a:endParaRPr lang="en-GB"/>
        </a:p>
      </dgm:t>
    </dgm:pt>
    <dgm:pt modelId="{F4F59ABD-CC01-4F3B-A89C-4CCAA09BB3A8}">
      <dgm:prSet/>
      <dgm:spPr/>
      <dgm:t>
        <a:bodyPr/>
        <a:lstStyle/>
        <a:p>
          <a:pPr rtl="0"/>
          <a:r>
            <a:rPr lang="en-GB" smtClean="0"/>
            <a:t>The café shall be a seven-day-a-week establishment. The interior will be designed using sustainable materials such as reclaimed wood, recycled metal, and energy-efficient lighting (Aulia et al., 2025). Waste sorting systems shall be used. </a:t>
          </a:r>
          <a:endParaRPr lang="en-GB"/>
        </a:p>
      </dgm:t>
    </dgm:pt>
    <dgm:pt modelId="{D8081FCE-E1C4-480E-A8B1-0641234831DF}" type="parTrans" cxnId="{F78ABD50-6C00-48F4-A7DB-93CD40D5CE54}">
      <dgm:prSet/>
      <dgm:spPr/>
      <dgm:t>
        <a:bodyPr/>
        <a:lstStyle/>
        <a:p>
          <a:endParaRPr lang="en-GB"/>
        </a:p>
      </dgm:t>
    </dgm:pt>
    <dgm:pt modelId="{C73C3E15-3F45-47FB-B118-499A70BBE546}" type="sibTrans" cxnId="{F78ABD50-6C00-48F4-A7DB-93CD40D5CE54}">
      <dgm:prSet/>
      <dgm:spPr/>
      <dgm:t>
        <a:bodyPr/>
        <a:lstStyle/>
        <a:p>
          <a:endParaRPr lang="en-GB"/>
        </a:p>
      </dgm:t>
    </dgm:pt>
    <dgm:pt modelId="{97B2D637-4A67-4B05-AC91-154D2491F29E}">
      <dgm:prSet/>
      <dgm:spPr/>
      <dgm:t>
        <a:bodyPr/>
        <a:lstStyle/>
        <a:p>
          <a:pPr rtl="0"/>
          <a:r>
            <a:rPr lang="en-GB" smtClean="0"/>
            <a:t>The coffee grounds shall be distributed to students for composting projects. There will be staff training on customer service and sustainability practises. </a:t>
          </a:r>
          <a:endParaRPr lang="en-GB"/>
        </a:p>
      </dgm:t>
    </dgm:pt>
    <dgm:pt modelId="{4B4F9B62-46F1-433A-8932-6578843E4EA8}" type="parTrans" cxnId="{A237DE3C-392B-4F2A-863A-181879EE1BFD}">
      <dgm:prSet/>
      <dgm:spPr/>
      <dgm:t>
        <a:bodyPr/>
        <a:lstStyle/>
        <a:p>
          <a:endParaRPr lang="en-GB"/>
        </a:p>
      </dgm:t>
    </dgm:pt>
    <dgm:pt modelId="{3D1CE826-85C6-4DF5-954A-C9D296DD3001}" type="sibTrans" cxnId="{A237DE3C-392B-4F2A-863A-181879EE1BFD}">
      <dgm:prSet/>
      <dgm:spPr/>
      <dgm:t>
        <a:bodyPr/>
        <a:lstStyle/>
        <a:p>
          <a:endParaRPr lang="en-GB"/>
        </a:p>
      </dgm:t>
    </dgm:pt>
    <dgm:pt modelId="{522229ED-4F7A-466F-91C0-A620ABB4C790}">
      <dgm:prSet/>
      <dgm:spPr/>
      <dgm:t>
        <a:bodyPr/>
        <a:lstStyle/>
        <a:p>
          <a:pPr rtl="0"/>
          <a:r>
            <a:rPr lang="en-GB" smtClean="0"/>
            <a:t>Green coffee shops have the potential to promote the creative industry and the population's involvement (Sutisnawati et al., 2025). The monthly events focused on sustainability will reinforce the brand as a learning centre.</a:t>
          </a:r>
          <a:endParaRPr lang="en-GB"/>
        </a:p>
      </dgm:t>
    </dgm:pt>
    <dgm:pt modelId="{A3E03C80-ADFA-4A47-9D08-B89339627547}" type="parTrans" cxnId="{A16EF592-40BA-4966-B67D-6D4145614353}">
      <dgm:prSet/>
      <dgm:spPr/>
      <dgm:t>
        <a:bodyPr/>
        <a:lstStyle/>
        <a:p>
          <a:endParaRPr lang="en-GB"/>
        </a:p>
      </dgm:t>
    </dgm:pt>
    <dgm:pt modelId="{776DA973-0BD5-4EFF-B36F-165811503DAF}" type="sibTrans" cxnId="{A16EF592-40BA-4966-B67D-6D4145614353}">
      <dgm:prSet/>
      <dgm:spPr/>
      <dgm:t>
        <a:bodyPr/>
        <a:lstStyle/>
        <a:p>
          <a:endParaRPr lang="en-GB"/>
        </a:p>
      </dgm:t>
    </dgm:pt>
    <dgm:pt modelId="{AFB7CC51-A051-4902-AF09-3B8398156A51}" type="pres">
      <dgm:prSet presAssocID="{1673181D-A82F-4087-97A2-804AF516A27F}" presName="linear" presStyleCnt="0">
        <dgm:presLayoutVars>
          <dgm:animLvl val="lvl"/>
          <dgm:resizeHandles val="exact"/>
        </dgm:presLayoutVars>
      </dgm:prSet>
      <dgm:spPr/>
      <dgm:t>
        <a:bodyPr/>
        <a:lstStyle/>
        <a:p>
          <a:endParaRPr lang="en-GB"/>
        </a:p>
      </dgm:t>
    </dgm:pt>
    <dgm:pt modelId="{A27DD429-9287-4ECF-8DFF-24AB7CD41493}" type="pres">
      <dgm:prSet presAssocID="{F4F59ABD-CC01-4F3B-A89C-4CCAA09BB3A8}" presName="parentText" presStyleLbl="node1" presStyleIdx="0" presStyleCnt="3">
        <dgm:presLayoutVars>
          <dgm:chMax val="0"/>
          <dgm:bulletEnabled val="1"/>
        </dgm:presLayoutVars>
      </dgm:prSet>
      <dgm:spPr/>
      <dgm:t>
        <a:bodyPr/>
        <a:lstStyle/>
        <a:p>
          <a:endParaRPr lang="en-GB"/>
        </a:p>
      </dgm:t>
    </dgm:pt>
    <dgm:pt modelId="{FAFBBF95-BF59-46F4-8BA2-F14F983AB593}" type="pres">
      <dgm:prSet presAssocID="{C73C3E15-3F45-47FB-B118-499A70BBE546}" presName="spacer" presStyleCnt="0"/>
      <dgm:spPr/>
    </dgm:pt>
    <dgm:pt modelId="{2EE3403C-1A3A-4455-8810-7210A90E2AB4}" type="pres">
      <dgm:prSet presAssocID="{97B2D637-4A67-4B05-AC91-154D2491F29E}" presName="parentText" presStyleLbl="node1" presStyleIdx="1" presStyleCnt="3">
        <dgm:presLayoutVars>
          <dgm:chMax val="0"/>
          <dgm:bulletEnabled val="1"/>
        </dgm:presLayoutVars>
      </dgm:prSet>
      <dgm:spPr/>
      <dgm:t>
        <a:bodyPr/>
        <a:lstStyle/>
        <a:p>
          <a:endParaRPr lang="en-GB"/>
        </a:p>
      </dgm:t>
    </dgm:pt>
    <dgm:pt modelId="{6095E30F-BE9B-477C-8376-9BEDC6263457}" type="pres">
      <dgm:prSet presAssocID="{3D1CE826-85C6-4DF5-954A-C9D296DD3001}" presName="spacer" presStyleCnt="0"/>
      <dgm:spPr/>
    </dgm:pt>
    <dgm:pt modelId="{80488A91-50FE-400E-9C21-20D7B57A9973}" type="pres">
      <dgm:prSet presAssocID="{522229ED-4F7A-466F-91C0-A620ABB4C790}" presName="parentText" presStyleLbl="node1" presStyleIdx="2" presStyleCnt="3">
        <dgm:presLayoutVars>
          <dgm:chMax val="0"/>
          <dgm:bulletEnabled val="1"/>
        </dgm:presLayoutVars>
      </dgm:prSet>
      <dgm:spPr/>
      <dgm:t>
        <a:bodyPr/>
        <a:lstStyle/>
        <a:p>
          <a:endParaRPr lang="en-GB"/>
        </a:p>
      </dgm:t>
    </dgm:pt>
  </dgm:ptLst>
  <dgm:cxnLst>
    <dgm:cxn modelId="{03E95C00-56FE-4CFC-9F53-B6F7A92317A7}" type="presOf" srcId="{1673181D-A82F-4087-97A2-804AF516A27F}" destId="{AFB7CC51-A051-4902-AF09-3B8398156A51}" srcOrd="0" destOrd="0" presId="urn:microsoft.com/office/officeart/2005/8/layout/vList2"/>
    <dgm:cxn modelId="{DA6F48A9-4A6D-4F27-BE42-A06D96A9F6A8}" type="presOf" srcId="{F4F59ABD-CC01-4F3B-A89C-4CCAA09BB3A8}" destId="{A27DD429-9287-4ECF-8DFF-24AB7CD41493}" srcOrd="0" destOrd="0" presId="urn:microsoft.com/office/officeart/2005/8/layout/vList2"/>
    <dgm:cxn modelId="{F78ABD50-6C00-48F4-A7DB-93CD40D5CE54}" srcId="{1673181D-A82F-4087-97A2-804AF516A27F}" destId="{F4F59ABD-CC01-4F3B-A89C-4CCAA09BB3A8}" srcOrd="0" destOrd="0" parTransId="{D8081FCE-E1C4-480E-A8B1-0641234831DF}" sibTransId="{C73C3E15-3F45-47FB-B118-499A70BBE546}"/>
    <dgm:cxn modelId="{1583CDA1-5AC9-46DA-A018-BD95FC11DE21}" type="presOf" srcId="{97B2D637-4A67-4B05-AC91-154D2491F29E}" destId="{2EE3403C-1A3A-4455-8810-7210A90E2AB4}" srcOrd="0" destOrd="0" presId="urn:microsoft.com/office/officeart/2005/8/layout/vList2"/>
    <dgm:cxn modelId="{A16EF592-40BA-4966-B67D-6D4145614353}" srcId="{1673181D-A82F-4087-97A2-804AF516A27F}" destId="{522229ED-4F7A-466F-91C0-A620ABB4C790}" srcOrd="2" destOrd="0" parTransId="{A3E03C80-ADFA-4A47-9D08-B89339627547}" sibTransId="{776DA973-0BD5-4EFF-B36F-165811503DAF}"/>
    <dgm:cxn modelId="{7EAE803B-42C4-46ED-AC79-0A6EF4F2AE16}" type="presOf" srcId="{522229ED-4F7A-466F-91C0-A620ABB4C790}" destId="{80488A91-50FE-400E-9C21-20D7B57A9973}" srcOrd="0" destOrd="0" presId="urn:microsoft.com/office/officeart/2005/8/layout/vList2"/>
    <dgm:cxn modelId="{A237DE3C-392B-4F2A-863A-181879EE1BFD}" srcId="{1673181D-A82F-4087-97A2-804AF516A27F}" destId="{97B2D637-4A67-4B05-AC91-154D2491F29E}" srcOrd="1" destOrd="0" parTransId="{4B4F9B62-46F1-433A-8932-6578843E4EA8}" sibTransId="{3D1CE826-85C6-4DF5-954A-C9D296DD3001}"/>
    <dgm:cxn modelId="{CEB3779E-552D-45FE-9AF1-19D5BF962A21}" type="presParOf" srcId="{AFB7CC51-A051-4902-AF09-3B8398156A51}" destId="{A27DD429-9287-4ECF-8DFF-24AB7CD41493}" srcOrd="0" destOrd="0" presId="urn:microsoft.com/office/officeart/2005/8/layout/vList2"/>
    <dgm:cxn modelId="{FC2DB173-317C-433D-8785-22A0F69C1A19}" type="presParOf" srcId="{AFB7CC51-A051-4902-AF09-3B8398156A51}" destId="{FAFBBF95-BF59-46F4-8BA2-F14F983AB593}" srcOrd="1" destOrd="0" presId="urn:microsoft.com/office/officeart/2005/8/layout/vList2"/>
    <dgm:cxn modelId="{7F45CFA7-6E68-4324-A5D9-7B296D7DA35E}" type="presParOf" srcId="{AFB7CC51-A051-4902-AF09-3B8398156A51}" destId="{2EE3403C-1A3A-4455-8810-7210A90E2AB4}" srcOrd="2" destOrd="0" presId="urn:microsoft.com/office/officeart/2005/8/layout/vList2"/>
    <dgm:cxn modelId="{527F0C33-954A-4972-BE6B-9D7ED620FF73}" type="presParOf" srcId="{AFB7CC51-A051-4902-AF09-3B8398156A51}" destId="{6095E30F-BE9B-477C-8376-9BEDC6263457}" srcOrd="3" destOrd="0" presId="urn:microsoft.com/office/officeart/2005/8/layout/vList2"/>
    <dgm:cxn modelId="{FC5F6015-385E-42F5-AFF2-ECBC8B982AAC}" type="presParOf" srcId="{AFB7CC51-A051-4902-AF09-3B8398156A51}" destId="{80488A91-50FE-400E-9C21-20D7B57A997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2F3DB7-ACFA-42C8-9F50-3B1C8C6CABD4}"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33F0B3A5-0BEF-489A-980C-77BF10226A82}">
      <dgm:prSet/>
      <dgm:spPr/>
      <dgm:t>
        <a:bodyPr/>
        <a:lstStyle/>
        <a:p>
          <a:pPr rtl="0"/>
          <a:r>
            <a:rPr lang="en-GB" smtClean="0"/>
            <a:t>The Sustainable Coffee &amp; Study Hub presents a new solution to the evolving student preferences and the sustainability needs. </a:t>
          </a:r>
          <a:endParaRPr lang="en-GB"/>
        </a:p>
      </dgm:t>
    </dgm:pt>
    <dgm:pt modelId="{EB01C6A4-C754-4D6C-8F76-AE9D33BC3726}" type="parTrans" cxnId="{7A5207EE-D2EC-4DD4-AF54-44B64F0479CF}">
      <dgm:prSet/>
      <dgm:spPr/>
      <dgm:t>
        <a:bodyPr/>
        <a:lstStyle/>
        <a:p>
          <a:endParaRPr lang="en-GB"/>
        </a:p>
      </dgm:t>
    </dgm:pt>
    <dgm:pt modelId="{CC987039-06D6-4007-921D-E62FCDE7ABE2}" type="sibTrans" cxnId="{7A5207EE-D2EC-4DD4-AF54-44B64F0479CF}">
      <dgm:prSet/>
      <dgm:spPr/>
      <dgm:t>
        <a:bodyPr/>
        <a:lstStyle/>
        <a:p>
          <a:endParaRPr lang="en-GB"/>
        </a:p>
      </dgm:t>
    </dgm:pt>
    <dgm:pt modelId="{B857F4A2-A191-4DA1-9FCF-2F46B7D728CD}">
      <dgm:prSet/>
      <dgm:spPr/>
      <dgm:t>
        <a:bodyPr/>
        <a:lstStyle/>
        <a:p>
          <a:pPr rtl="0"/>
          <a:r>
            <a:rPr lang="en-GB" smtClean="0"/>
            <a:t>Through ethical sourcing, environmentally friendly design, participatory learning, and community engagement, the cafe establishes itself as more than just a business. </a:t>
          </a:r>
          <a:endParaRPr lang="en-GB"/>
        </a:p>
      </dgm:t>
    </dgm:pt>
    <dgm:pt modelId="{AAAC37BE-C63B-47C9-88D5-703CCC18B646}" type="parTrans" cxnId="{CE53AEBF-92E8-4E94-A4BA-50AE4ED1BB28}">
      <dgm:prSet/>
      <dgm:spPr/>
      <dgm:t>
        <a:bodyPr/>
        <a:lstStyle/>
        <a:p>
          <a:endParaRPr lang="en-GB"/>
        </a:p>
      </dgm:t>
    </dgm:pt>
    <dgm:pt modelId="{CC146047-1C26-4C75-888A-818B4B590F60}" type="sibTrans" cxnId="{CE53AEBF-92E8-4E94-A4BA-50AE4ED1BB28}">
      <dgm:prSet/>
      <dgm:spPr/>
      <dgm:t>
        <a:bodyPr/>
        <a:lstStyle/>
        <a:p>
          <a:endParaRPr lang="en-GB"/>
        </a:p>
      </dgm:t>
    </dgm:pt>
    <dgm:pt modelId="{EB268B5E-7F34-49CA-9CEE-8D129E50042E}">
      <dgm:prSet/>
      <dgm:spPr/>
      <dgm:t>
        <a:bodyPr/>
        <a:lstStyle/>
        <a:p>
          <a:pPr rtl="0"/>
          <a:r>
            <a:rPr lang="en-GB" smtClean="0"/>
            <a:t>It turns into a sustainable awareness and entrepreneurial platform. The idea can be compared with existing studies on eco-cafes, sustainable design, and experiential learning in higher education.</a:t>
          </a:r>
          <a:endParaRPr lang="en-GB"/>
        </a:p>
      </dgm:t>
    </dgm:pt>
    <dgm:pt modelId="{A2FCA2D8-9D44-4241-A16D-5CAB9B9BE784}" type="parTrans" cxnId="{B22BDD32-6D5A-49AF-B181-6FCAEB301E06}">
      <dgm:prSet/>
      <dgm:spPr/>
      <dgm:t>
        <a:bodyPr/>
        <a:lstStyle/>
        <a:p>
          <a:endParaRPr lang="en-GB"/>
        </a:p>
      </dgm:t>
    </dgm:pt>
    <dgm:pt modelId="{45794C4A-9E9C-420F-B9C3-7D0D0A48A463}" type="sibTrans" cxnId="{B22BDD32-6D5A-49AF-B181-6FCAEB301E06}">
      <dgm:prSet/>
      <dgm:spPr/>
      <dgm:t>
        <a:bodyPr/>
        <a:lstStyle/>
        <a:p>
          <a:endParaRPr lang="en-GB"/>
        </a:p>
      </dgm:t>
    </dgm:pt>
    <dgm:pt modelId="{EB1644B0-D28E-460D-9F61-73217AFE3DDA}">
      <dgm:prSet/>
      <dgm:spPr/>
      <dgm:t>
        <a:bodyPr/>
        <a:lstStyle/>
        <a:p>
          <a:pPr rtl="0"/>
          <a:r>
            <a:rPr lang="en-GB" smtClean="0"/>
            <a:t>The business can succeed with a strong financial structure, a specific marketing plan, and a clear sustainability mission that will help it generate a positive impact on the university community and environment.</a:t>
          </a:r>
          <a:endParaRPr lang="en-GB"/>
        </a:p>
      </dgm:t>
    </dgm:pt>
    <dgm:pt modelId="{F0FCEC3B-E0D6-42F9-8CE0-7EFD4D264DE6}" type="parTrans" cxnId="{39D8D2B1-54EE-498D-8AB3-86C78F3C4BCF}">
      <dgm:prSet/>
      <dgm:spPr/>
      <dgm:t>
        <a:bodyPr/>
        <a:lstStyle/>
        <a:p>
          <a:endParaRPr lang="en-GB"/>
        </a:p>
      </dgm:t>
    </dgm:pt>
    <dgm:pt modelId="{D95EDD36-06CC-4B63-94DC-D1CE7B850064}" type="sibTrans" cxnId="{39D8D2B1-54EE-498D-8AB3-86C78F3C4BCF}">
      <dgm:prSet/>
      <dgm:spPr/>
      <dgm:t>
        <a:bodyPr/>
        <a:lstStyle/>
        <a:p>
          <a:endParaRPr lang="en-GB"/>
        </a:p>
      </dgm:t>
    </dgm:pt>
    <dgm:pt modelId="{CC8C29ED-A078-420D-AB78-5400496C1539}" type="pres">
      <dgm:prSet presAssocID="{972F3DB7-ACFA-42C8-9F50-3B1C8C6CABD4}" presName="linear" presStyleCnt="0">
        <dgm:presLayoutVars>
          <dgm:animLvl val="lvl"/>
          <dgm:resizeHandles val="exact"/>
        </dgm:presLayoutVars>
      </dgm:prSet>
      <dgm:spPr/>
      <dgm:t>
        <a:bodyPr/>
        <a:lstStyle/>
        <a:p>
          <a:endParaRPr lang="en-GB"/>
        </a:p>
      </dgm:t>
    </dgm:pt>
    <dgm:pt modelId="{E11AD577-E56A-4C1B-8E2F-7984BF65F0F7}" type="pres">
      <dgm:prSet presAssocID="{33F0B3A5-0BEF-489A-980C-77BF10226A82}" presName="parentText" presStyleLbl="node1" presStyleIdx="0" presStyleCnt="4">
        <dgm:presLayoutVars>
          <dgm:chMax val="0"/>
          <dgm:bulletEnabled val="1"/>
        </dgm:presLayoutVars>
      </dgm:prSet>
      <dgm:spPr/>
      <dgm:t>
        <a:bodyPr/>
        <a:lstStyle/>
        <a:p>
          <a:endParaRPr lang="en-GB"/>
        </a:p>
      </dgm:t>
    </dgm:pt>
    <dgm:pt modelId="{DDD09814-439F-46C5-BCFF-83A11F4900CE}" type="pres">
      <dgm:prSet presAssocID="{CC987039-06D6-4007-921D-E62FCDE7ABE2}" presName="spacer" presStyleCnt="0"/>
      <dgm:spPr/>
    </dgm:pt>
    <dgm:pt modelId="{AA621B28-A24B-4ED2-832E-0AEFA9A9E788}" type="pres">
      <dgm:prSet presAssocID="{B857F4A2-A191-4DA1-9FCF-2F46B7D728CD}" presName="parentText" presStyleLbl="node1" presStyleIdx="1" presStyleCnt="4">
        <dgm:presLayoutVars>
          <dgm:chMax val="0"/>
          <dgm:bulletEnabled val="1"/>
        </dgm:presLayoutVars>
      </dgm:prSet>
      <dgm:spPr/>
      <dgm:t>
        <a:bodyPr/>
        <a:lstStyle/>
        <a:p>
          <a:endParaRPr lang="en-GB"/>
        </a:p>
      </dgm:t>
    </dgm:pt>
    <dgm:pt modelId="{A0BD969F-C6B0-4BF3-B21F-FB7E99918173}" type="pres">
      <dgm:prSet presAssocID="{CC146047-1C26-4C75-888A-818B4B590F60}" presName="spacer" presStyleCnt="0"/>
      <dgm:spPr/>
    </dgm:pt>
    <dgm:pt modelId="{762A7471-EBBE-4F9A-95D0-68D9C09A496C}" type="pres">
      <dgm:prSet presAssocID="{EB268B5E-7F34-49CA-9CEE-8D129E50042E}" presName="parentText" presStyleLbl="node1" presStyleIdx="2" presStyleCnt="4">
        <dgm:presLayoutVars>
          <dgm:chMax val="0"/>
          <dgm:bulletEnabled val="1"/>
        </dgm:presLayoutVars>
      </dgm:prSet>
      <dgm:spPr/>
      <dgm:t>
        <a:bodyPr/>
        <a:lstStyle/>
        <a:p>
          <a:endParaRPr lang="en-GB"/>
        </a:p>
      </dgm:t>
    </dgm:pt>
    <dgm:pt modelId="{2026241D-9D61-4BBB-883D-A3F0363CCE7D}" type="pres">
      <dgm:prSet presAssocID="{45794C4A-9E9C-420F-B9C3-7D0D0A48A463}" presName="spacer" presStyleCnt="0"/>
      <dgm:spPr/>
    </dgm:pt>
    <dgm:pt modelId="{0FC98092-99A1-4E4A-BD43-6384944A731C}" type="pres">
      <dgm:prSet presAssocID="{EB1644B0-D28E-460D-9F61-73217AFE3DDA}" presName="parentText" presStyleLbl="node1" presStyleIdx="3" presStyleCnt="4">
        <dgm:presLayoutVars>
          <dgm:chMax val="0"/>
          <dgm:bulletEnabled val="1"/>
        </dgm:presLayoutVars>
      </dgm:prSet>
      <dgm:spPr/>
      <dgm:t>
        <a:bodyPr/>
        <a:lstStyle/>
        <a:p>
          <a:endParaRPr lang="en-GB"/>
        </a:p>
      </dgm:t>
    </dgm:pt>
  </dgm:ptLst>
  <dgm:cxnLst>
    <dgm:cxn modelId="{7A5207EE-D2EC-4DD4-AF54-44B64F0479CF}" srcId="{972F3DB7-ACFA-42C8-9F50-3B1C8C6CABD4}" destId="{33F0B3A5-0BEF-489A-980C-77BF10226A82}" srcOrd="0" destOrd="0" parTransId="{EB01C6A4-C754-4D6C-8F76-AE9D33BC3726}" sibTransId="{CC987039-06D6-4007-921D-E62FCDE7ABE2}"/>
    <dgm:cxn modelId="{D5FE1308-E51F-4F3E-B53E-11BEAB2EBF65}" type="presOf" srcId="{B857F4A2-A191-4DA1-9FCF-2F46B7D728CD}" destId="{AA621B28-A24B-4ED2-832E-0AEFA9A9E788}" srcOrd="0" destOrd="0" presId="urn:microsoft.com/office/officeart/2005/8/layout/vList2"/>
    <dgm:cxn modelId="{921DE84B-51BD-44EE-8704-EB61BAA6C157}" type="presOf" srcId="{EB1644B0-D28E-460D-9F61-73217AFE3DDA}" destId="{0FC98092-99A1-4E4A-BD43-6384944A731C}" srcOrd="0" destOrd="0" presId="urn:microsoft.com/office/officeart/2005/8/layout/vList2"/>
    <dgm:cxn modelId="{03A93EB6-9A9A-4364-8C3C-51957C6EA457}" type="presOf" srcId="{33F0B3A5-0BEF-489A-980C-77BF10226A82}" destId="{E11AD577-E56A-4C1B-8E2F-7984BF65F0F7}" srcOrd="0" destOrd="0" presId="urn:microsoft.com/office/officeart/2005/8/layout/vList2"/>
    <dgm:cxn modelId="{1F3B32B5-F1B6-4F77-A0EB-4924EB0A3F02}" type="presOf" srcId="{EB268B5E-7F34-49CA-9CEE-8D129E50042E}" destId="{762A7471-EBBE-4F9A-95D0-68D9C09A496C}" srcOrd="0" destOrd="0" presId="urn:microsoft.com/office/officeart/2005/8/layout/vList2"/>
    <dgm:cxn modelId="{CE53AEBF-92E8-4E94-A4BA-50AE4ED1BB28}" srcId="{972F3DB7-ACFA-42C8-9F50-3B1C8C6CABD4}" destId="{B857F4A2-A191-4DA1-9FCF-2F46B7D728CD}" srcOrd="1" destOrd="0" parTransId="{AAAC37BE-C63B-47C9-88D5-703CCC18B646}" sibTransId="{CC146047-1C26-4C75-888A-818B4B590F60}"/>
    <dgm:cxn modelId="{B22BDD32-6D5A-49AF-B181-6FCAEB301E06}" srcId="{972F3DB7-ACFA-42C8-9F50-3B1C8C6CABD4}" destId="{EB268B5E-7F34-49CA-9CEE-8D129E50042E}" srcOrd="2" destOrd="0" parTransId="{A2FCA2D8-9D44-4241-A16D-5CAB9B9BE784}" sibTransId="{45794C4A-9E9C-420F-B9C3-7D0D0A48A463}"/>
    <dgm:cxn modelId="{5E272AC7-7C5F-4D3B-B944-4BD04EDFCF0E}" type="presOf" srcId="{972F3DB7-ACFA-42C8-9F50-3B1C8C6CABD4}" destId="{CC8C29ED-A078-420D-AB78-5400496C1539}" srcOrd="0" destOrd="0" presId="urn:microsoft.com/office/officeart/2005/8/layout/vList2"/>
    <dgm:cxn modelId="{39D8D2B1-54EE-498D-8AB3-86C78F3C4BCF}" srcId="{972F3DB7-ACFA-42C8-9F50-3B1C8C6CABD4}" destId="{EB1644B0-D28E-460D-9F61-73217AFE3DDA}" srcOrd="3" destOrd="0" parTransId="{F0FCEC3B-E0D6-42F9-8CE0-7EFD4D264DE6}" sibTransId="{D95EDD36-06CC-4B63-94DC-D1CE7B850064}"/>
    <dgm:cxn modelId="{92403F58-52A8-4282-B262-80BC3EBEBE96}" type="presParOf" srcId="{CC8C29ED-A078-420D-AB78-5400496C1539}" destId="{E11AD577-E56A-4C1B-8E2F-7984BF65F0F7}" srcOrd="0" destOrd="0" presId="urn:microsoft.com/office/officeart/2005/8/layout/vList2"/>
    <dgm:cxn modelId="{75A7B3FE-C2F5-49EA-AC77-BA0721B16229}" type="presParOf" srcId="{CC8C29ED-A078-420D-AB78-5400496C1539}" destId="{DDD09814-439F-46C5-BCFF-83A11F4900CE}" srcOrd="1" destOrd="0" presId="urn:microsoft.com/office/officeart/2005/8/layout/vList2"/>
    <dgm:cxn modelId="{EF7B1061-5F2C-4F6B-A4E8-036649AD2397}" type="presParOf" srcId="{CC8C29ED-A078-420D-AB78-5400496C1539}" destId="{AA621B28-A24B-4ED2-832E-0AEFA9A9E788}" srcOrd="2" destOrd="0" presId="urn:microsoft.com/office/officeart/2005/8/layout/vList2"/>
    <dgm:cxn modelId="{4FD6D4CB-FEBF-4257-9FBD-5DFEF7B0634B}" type="presParOf" srcId="{CC8C29ED-A078-420D-AB78-5400496C1539}" destId="{A0BD969F-C6B0-4BF3-B21F-FB7E99918173}" srcOrd="3" destOrd="0" presId="urn:microsoft.com/office/officeart/2005/8/layout/vList2"/>
    <dgm:cxn modelId="{13F78447-7B72-4163-BB7C-FAC6D8F5EA73}" type="presParOf" srcId="{CC8C29ED-A078-420D-AB78-5400496C1539}" destId="{762A7471-EBBE-4F9A-95D0-68D9C09A496C}" srcOrd="4" destOrd="0" presId="urn:microsoft.com/office/officeart/2005/8/layout/vList2"/>
    <dgm:cxn modelId="{1F4E21BC-4629-40AD-97B7-4B6D66AC9384}" type="presParOf" srcId="{CC8C29ED-A078-420D-AB78-5400496C1539}" destId="{2026241D-9D61-4BBB-883D-A3F0363CCE7D}" srcOrd="5" destOrd="0" presId="urn:microsoft.com/office/officeart/2005/8/layout/vList2"/>
    <dgm:cxn modelId="{9AA2FCCB-1E69-427B-807D-FE9DE0AF88C1}" type="presParOf" srcId="{CC8C29ED-A078-420D-AB78-5400496C1539}" destId="{0FC98092-99A1-4E4A-BD43-6384944A731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2">
  <dgm:title val=""/>
  <dgm:desc val=""/>
  <dgm:catLst>
    <dgm:cat type="relationship"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chMax val="3"/>
      <dgm:chPref val="1"/>
      <dgm:dir/>
      <dgm:animLvl val="lvl"/>
      <dgm:resizeHandles/>
    </dgm:varLst>
    <dgm:alg type="composite">
      <dgm:param type="horzAlign" val="none"/>
      <dgm:param type="vertAlign" val="none"/>
    </dgm:alg>
    <dgm:shape xmlns:r="http://schemas.openxmlformats.org/officeDocument/2006/relationships" r:blip="">
      <dgm:adjLst/>
    </dgm:shape>
    <dgm:presOf/>
    <dgm:choose name="Name1">
      <dgm:if name="Name2" func="var" arg="dir" op="equ" val="norm">
        <dgm:choose name="Name3">
          <dgm:if name="Name4" axis="ch ch" ptType="node node" st="1 1" cnt="1 0" func="cnt" op="gt" val="0">
            <dgm:choose name="Name5">
              <dgm:if name="Name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395"/>
                  <dgm:constr type="t" for="ch" forName="centerBox" refType="h" fact="0.5"/>
                  <dgm:constr type="w" for="ch" forName="centerBox" refType="w" fact="0.555"/>
                  <dgm:constr type="h" for="ch" forName="centerBox" refType="h" fact="0.4"/>
                  <dgm:constr type="userA" for="des" forName="outerSibTrans" refType="w"/>
                  <dgm:constr type="userA" for="des" forName="middleSibTrans" refType="w"/>
                  <dgm:constr type="userA" for="des" forName="centerSibTrans" refType="w"/>
                </dgm:constrLst>
              </dgm:if>
              <dgm:else name="Name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2"/>
                  <dgm:constr type="t" for="ch" forName="middleBox" refType="h" fact="0.25"/>
                  <dgm:constr type="w" for="ch" forName="middleBox" refType="w" fact="0.775"/>
                  <dgm:constr type="h" for="ch" forName="middleBox" refType="h" fact="0.7"/>
                  <dgm:constr type="l" for="ch" forName="centerBox" refType="w" fact="0.22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8">
            <dgm:choose name="Name9">
              <dgm:if name="Name1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26"/>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1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if>
      <dgm:else name="Name12">
        <dgm:choose name="Name13">
          <dgm:if name="Name14" axis="ch ch" ptType="node node" st="1 1" cnt="1 0" func="cnt" op="gt" val="0">
            <dgm:choose name="Name15">
              <dgm:if name="Name16"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55"/>
                  <dgm:constr type="h" for="ch" forName="centerBox" refType="h" fact="0.4"/>
                  <dgm:constr type="userA" for="des" forName="outerSibTrans" refType="w"/>
                  <dgm:constr type="userA" for="des" forName="middleSibTrans" refType="w"/>
                  <dgm:constr type="userA" for="des" forName="centerSibTrans" refType="w"/>
                </dgm:constrLst>
              </dgm:if>
              <dgm:else name="Name17">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775"/>
                  <dgm:constr type="h" for="ch" forName="middleBox" refType="h" fact="0.7"/>
                  <dgm:constr type="l" for="ch" forName="centerBox" refType="w" fact="0.05"/>
                  <dgm:constr type="t" for="ch" forName="centerBox" refType="h" fact="0.5"/>
                  <dgm:constr type="w" for="ch" forName="centerBox" refType="w" fact="0.725"/>
                  <dgm:constr type="h" for="ch" forName="centerBox" refType="h" fact="0.4"/>
                  <dgm:constr type="userA" for="des" forName="outerSibTrans" refType="w"/>
                  <dgm:constr type="userA" for="des" forName="middleSibTrans" refType="w"/>
                  <dgm:constr type="userA" for="des" forName="centerSibTrans" refType="w"/>
                </dgm:constrLst>
              </dgm:else>
            </dgm:choose>
          </dgm:if>
          <dgm:else name="Name18">
            <dgm:choose name="Name19">
              <dgm:if name="Name20" axis="ch ch" ptType="node node" st="2 1" cnt="1 0" func="cnt" op="gt" val="0">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69"/>
                  <dgm:constr type="h" for="ch" forName="centerBox" refType="h" fact="0.4"/>
                  <dgm:constr type="userA" for="des" forName="outerSibTrans" refType="w"/>
                  <dgm:constr type="userA" for="des" forName="middleSibTrans" refType="w"/>
                  <dgm:constr type="userA" for="des" forName="centerSibTrans" refType="w"/>
                </dgm:constrLst>
              </dgm:if>
              <dgm:else name="Name21">
                <dgm:constrLst>
                  <dgm:constr type="primFontSz" for="des" forName="middleBoxParent" val="65"/>
                  <dgm:constr type="primFontSz" for="des" forName="mChild" val="65"/>
                  <dgm:constr type="primFontSz" for="des" forName="outerBoxParent" refType="primFontSz" refFor="des" refForName="middleBoxParent" op="equ"/>
                  <dgm:constr type="primFontSz" for="des" forName="centerBoxParent" refType="primFontSz" refFor="des" refForName="middleBoxParent" op="equ"/>
                  <dgm:constr type="primFontSz" for="des" forName="oChild" refType="primFontSz" refFor="des" refForName="mChild" op="equ"/>
                  <dgm:constr type="primFontSz" for="des" forName="cChild" refType="primFontSz" refFor="des" refForName="mChild" op="equ"/>
                  <dgm:constr type="l" for="ch" forName="outerBox"/>
                  <dgm:constr type="t" for="ch" forName="outerBox"/>
                  <dgm:constr type="w" for="ch" forName="outerBox" refType="w"/>
                  <dgm:constr type="h" for="ch" forName="outerBox" refType="h"/>
                  <dgm:constr type="l" for="ch" forName="middleBox" refType="w" fact="0.025"/>
                  <dgm:constr type="t" for="ch" forName="middleBox" refType="h" fact="0.25"/>
                  <dgm:constr type="w" for="ch" forName="middleBox" refType="w" fact="0.95"/>
                  <dgm:constr type="h" for="ch" forName="middleBox" refType="h" fact="0.7"/>
                  <dgm:constr type="l" for="ch" forName="centerBox" refType="w" fact="0.05"/>
                  <dgm:constr type="t" for="ch" forName="centerBox" refType="h" fact="0.5"/>
                  <dgm:constr type="w" for="ch" forName="centerBox" refType="w" fact="0.9"/>
                  <dgm:constr type="h" for="ch" forName="centerBox" refType="h" fact="0.4"/>
                  <dgm:constr type="userA" for="des" forName="outerSibTrans" refType="w"/>
                  <dgm:constr type="userA" for="des" forName="middleSibTrans" refType="w"/>
                  <dgm:constr type="userA" for="des" forName="centerSibTrans" refType="w"/>
                </dgm:constrLst>
              </dgm:else>
            </dgm:choose>
          </dgm:else>
        </dgm:choose>
      </dgm:else>
    </dgm:choose>
    <dgm:ruleLst/>
    <dgm:choose name="Name22">
      <dgm:if name="Name23" axis="root ch" ptType="all node" st="1 1" cnt="0 0" func="cnt" op="gte" val="1">
        <dgm:layoutNode name="outerBox" styleLbl="node1">
          <dgm:alg type="composite">
            <dgm:param type="horzAlign" val="none"/>
            <dgm:param type="vertAlign" val="none"/>
          </dgm:alg>
          <dgm:shape xmlns:r="http://schemas.openxmlformats.org/officeDocument/2006/relationships" r:blip="">
            <dgm:adjLst/>
          </dgm:shape>
          <dgm:presOf/>
          <dgm:choose name="Name24">
            <dgm:if name="Name25" axis="root ch" ptType="all node" st="1 1" cnt="0 0" func="cnt" op="gt" val="1">
              <dgm:choose name="Name26">
                <dgm:if name="Name27" func="var" arg="dir" op="equ" val="norm">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025"/>
                    <dgm:constr type="t" for="ch" forName="outerBoxChildren" refType="h" fact="0.25"/>
                    <dgm:constr type="w" for="ch" forName="outerBoxChildren" refType="w" fact="0.15"/>
                    <dgm:constr type="h" for="ch" forName="outerBoxChildren" refType="h" fact="0.7"/>
                  </dgm:constrLst>
                </dgm:if>
                <dgm:else name="Name28">
                  <dgm:constrLst>
                    <dgm:constr type="l" for="ch" forName="outerBoxParent"/>
                    <dgm:constr type="t" for="ch" forName="outerBoxParent"/>
                    <dgm:constr type="w" for="ch" forName="outerBoxParent" refType="w"/>
                    <dgm:constr type="h" for="ch" forName="outerBoxParent" refType="h"/>
                    <dgm:constr type="bMarg" for="ch" forName="outerBoxParent" refType="h" fact="2.2"/>
                    <dgm:constr type="l" for="ch" forName="outerBoxChildren" refType="w" fact="0.825"/>
                    <dgm:constr type="t" for="ch" forName="outerBoxChildren" refType="h" fact="0.25"/>
                    <dgm:constr type="w" for="ch" forName="outerBoxChildren" refType="w" fact="0.15"/>
                    <dgm:constr type="h" for="ch" forName="outerBoxChildren" refType="h" fact="0.7"/>
                  </dgm:constrLst>
                </dgm:else>
              </dgm:choose>
            </dgm:if>
            <dgm:else name="Name29">
              <dgm:constrLst>
                <dgm:constr type="l" for="ch" forName="outerBoxParent"/>
                <dgm:constr type="t" for="ch" forName="outerBoxParent"/>
                <dgm:constr type="w" for="ch" forName="outerBoxParent" refType="w"/>
                <dgm:constr type="h" for="ch" forName="outerBoxParent" refType="h"/>
                <dgm:constr type="bMarg" for="ch" forName="outerBoxParent" refType="h" fact="1.75"/>
                <dgm:constr type="l" for="ch" forName="outerBoxChildren" refType="w" fact="0.025"/>
                <dgm:constr type="t" for="ch" forName="outerBoxChildren" refType="h" fact="0.45"/>
                <dgm:constr type="w" for="ch" forName="outerBoxChildren" refType="w" fact="0.95"/>
                <dgm:constr type="h" for="ch" forName="outerBoxChildren" refType="h" fact="0.45"/>
              </dgm:constrLst>
            </dgm:else>
          </dgm:choose>
          <dgm:ruleLst/>
          <dgm:layoutNode name="outerBoxParent" styleLbl="node1">
            <dgm:alg type="tx">
              <dgm:param type="txAnchorVert" val="t"/>
              <dgm:param type="parTxLTRAlign" val="l"/>
              <dgm:param type="parTxRTLAlign" val="r"/>
            </dgm:alg>
            <dgm:shape xmlns:r="http://schemas.openxmlformats.org/officeDocument/2006/relationships" type="roundRect" r:blip="">
              <dgm:adjLst>
                <dgm:adj idx="1" val="0.085"/>
              </dgm:adjLst>
            </dgm:shape>
            <dgm:presOf axis="ch" ptType="node" cnt="1"/>
            <dgm:constrLst>
              <dgm:constr type="tMarg" refType="primFontSz" fact="0.3"/>
              <dgm:constr type="lMarg" refType="primFontSz" fact="0.3"/>
              <dgm:constr type="rMarg" refType="primFontSz" fact="0.3"/>
            </dgm:constrLst>
            <dgm:ruleLst>
              <dgm:rule type="primFontSz" val="5" fact="NaN" max="NaN"/>
            </dgm:ruleLst>
          </dgm:layoutNode>
          <dgm:layoutNode name="outerBoxChildren">
            <dgm:choose name="Name30">
              <dgm:if name="Name31" axis="root ch" ptType="all node" st="1 1" cnt="0 0" func="cnt" op="gt" val="1">
                <dgm:alg type="lin">
                  <dgm:param type="linDir" val="fromT"/>
                  <dgm:param type="vertAlign" val="t"/>
                </dgm:alg>
              </dgm:if>
              <dgm:else name="Name32">
                <dgm:choose name="Name33">
                  <dgm:if name="Name34" func="var" arg="dir" op="equ" val="norm">
                    <dgm:alg type="lin">
                      <dgm:param type="horzAlign" val="l"/>
                    </dgm:alg>
                  </dgm:if>
                  <dgm:else name="Name35">
                    <dgm:alg type="lin">
                      <dgm:param type="linDir" val="fromR"/>
                      <dgm:param type="horzAlign" val="r"/>
                    </dgm:alg>
                  </dgm:else>
                </dgm:choose>
              </dgm:else>
            </dgm:choose>
            <dgm:shape xmlns:r="http://schemas.openxmlformats.org/officeDocument/2006/relationships" r:blip="">
              <dgm:adjLst/>
            </dgm:shape>
            <dgm:presOf/>
            <dgm:constrLst>
              <dgm:constr type="w" for="ch" forName="oChild" refType="w"/>
              <dgm:constr type="h" for="ch" forName="oChild" refType="h"/>
            </dgm:constrLst>
            <dgm:ruleLst/>
            <dgm:forEach name="Name36" axis="ch ch" ptType="node node" st="1 1" cnt="1 0">
              <dgm:layoutNode name="o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37" axis="followSib" ptType="sibTrans" cnt="1">
                <dgm:layoutNode name="ou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38"/>
    </dgm:choose>
    <dgm:choose name="Name39">
      <dgm:if name="Name40" axis="root ch" ptType="all node" st="1 1" cnt="0 0" func="cnt" op="gte" val="2">
        <dgm:layoutNode name="middleBox">
          <dgm:alg type="composite">
            <dgm:param type="horzAlign" val="none"/>
            <dgm:param type="vertAlign" val="none"/>
          </dgm:alg>
          <dgm:shape xmlns:r="http://schemas.openxmlformats.org/officeDocument/2006/relationships" r:blip="">
            <dgm:adjLst/>
          </dgm:shape>
          <dgm:presOf/>
          <dgm:choose name="Name41">
            <dgm:if name="Name42" axis="root ch" ptType="all node" st="1 1" cnt="0 0" func="cnt" op="gt" val="2">
              <dgm:choose name="Name43">
                <dgm:if name="Name44" func="var" arg="dir" op="equ" val="norm">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35"/>
                    <dgm:constr type="w" for="ch" forName="middleBoxChildren" refType="w" fact="0.2"/>
                    <dgm:constr type="h" for="ch" forName="middleBoxChildren" refType="h" fact="0.575"/>
                  </dgm:constrLst>
                </dgm:if>
                <dgm:else name="Name45">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775"/>
                    <dgm:constr type="t" for="ch" forName="middleBoxChildren" refType="h" fact="0.35"/>
                    <dgm:constr type="w" for="ch" forName="middleBoxChildren" refType="w" fact="0.2"/>
                    <dgm:constr type="h" for="ch" forName="middleBoxChildren" refType="h" fact="0.575"/>
                  </dgm:constrLst>
                </dgm:else>
              </dgm:choose>
            </dgm:if>
            <dgm:else name="Name46">
              <dgm:constrLst>
                <dgm:constr type="l" for="ch" forName="middleBoxParent"/>
                <dgm:constr type="t" for="ch" forName="middleBoxParent"/>
                <dgm:constr type="w" for="ch" forName="middleBoxParent" refType="w"/>
                <dgm:constr type="h" for="ch" forName="middleBoxParent" refType="h"/>
                <dgm:constr type="bMarg" for="ch" forName="middleBoxParent" refType="h" fact="1.8"/>
                <dgm:constr type="l" for="ch" forName="middleBoxChildren" refType="w" fact="0.025"/>
                <dgm:constr type="t" for="ch" forName="middleBoxChildren" refType="h" fact="0.45"/>
                <dgm:constr type="w" for="ch" forName="middleBoxChildren" refType="w" fact="0.95"/>
                <dgm:constr type="h" for="ch" forName="middleBoxChildren" refType="h" fact="0.45"/>
              </dgm:constrLst>
            </dgm:else>
          </dgm:choose>
          <dgm:ruleLst/>
          <dgm:layoutNode name="middle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2" cnt="1"/>
            <dgm:constrLst>
              <dgm:constr type="tMarg" refType="primFontSz" fact="0.3"/>
              <dgm:constr type="lMarg" refType="primFontSz" fact="0.3"/>
              <dgm:constr type="rMarg" refType="primFontSz" fact="0.3"/>
            </dgm:constrLst>
            <dgm:ruleLst>
              <dgm:rule type="primFontSz" val="5" fact="NaN" max="NaN"/>
            </dgm:ruleLst>
          </dgm:layoutNode>
          <dgm:layoutNode name="middleBoxChildren">
            <dgm:choose name="Name47">
              <dgm:if name="Name48" axis="root ch" ptType="all node" st="1 1" cnt="0 0" func="cnt" op="gt" val="2">
                <dgm:alg type="lin">
                  <dgm:param type="linDir" val="fromT"/>
                  <dgm:param type="vertAlign" val="t"/>
                </dgm:alg>
              </dgm:if>
              <dgm:else name="Name49">
                <dgm:choose name="Name50">
                  <dgm:if name="Name51" func="var" arg="dir" op="equ" val="norm">
                    <dgm:alg type="lin">
                      <dgm:param type="horzAlign" val="l"/>
                    </dgm:alg>
                  </dgm:if>
                  <dgm:else name="Name52">
                    <dgm:alg type="lin">
                      <dgm:param type="linDir" val="fromR"/>
                      <dgm:param type="horzAlign" val="r"/>
                    </dgm:alg>
                  </dgm:else>
                </dgm:choose>
              </dgm:else>
            </dgm:choose>
            <dgm:shape xmlns:r="http://schemas.openxmlformats.org/officeDocument/2006/relationships" r:blip="">
              <dgm:adjLst/>
            </dgm:shape>
            <dgm:presOf/>
            <dgm:constrLst>
              <dgm:constr type="w" for="ch" forName="mChild" refType="w"/>
              <dgm:constr type="h" for="ch" forName="mChild" refType="h"/>
            </dgm:constrLst>
            <dgm:ruleLst/>
            <dgm:forEach name="Name53" axis="ch ch" ptType="node node" st="2 1" cnt="1 0">
              <dgm:layoutNode name="m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54" axis="followSib" ptType="sibTrans" cnt="1">
                <dgm:layoutNode name="middle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layoutNode>
      </dgm:if>
      <dgm:else name="Name55"/>
    </dgm:choose>
    <dgm:choose name="Name56">
      <dgm:if name="Name57" axis="root ch" ptType="all node" st="1 1" cnt="0 0" func="cnt" op="gte" val="3">
        <dgm:layoutNode name="centerBox">
          <dgm:alg type="composite">
            <dgm:param type="horzAlign" val="none"/>
            <dgm:param type="vertAlign" val="none"/>
          </dgm:alg>
          <dgm:shape xmlns:r="http://schemas.openxmlformats.org/officeDocument/2006/relationships" r:blip="">
            <dgm:adjLst/>
          </dgm:shape>
          <dgm:presOf/>
          <dgm:choose name="Name58">
            <dgm:if name="Name59" axis="ch ch" ptType="node node" st="3 1" cnt="1 0" func="cnt" op="gt" val="0">
              <dgm:constrLst>
                <dgm:constr type="l" for="ch" forName="centerBoxParent"/>
                <dgm:constr type="t" for="ch" forName="centerBoxParent"/>
                <dgm:constr type="w" for="ch" forName="centerBoxParent" refType="w"/>
                <dgm:constr type="h" for="ch" forName="centerBoxParent" refType="h"/>
                <dgm:constr type="bMarg" for="ch" forName="centerBoxParent" refType="h" fact="1.6"/>
                <dgm:constr type="l" for="ch" forName="centerBoxChildren" refType="w" fact="0.025"/>
                <dgm:constr type="t" for="ch" forName="centerBoxChildren" refType="h" fact="0.45"/>
                <dgm:constr type="w" for="ch" forName="centerBoxChildren" refType="w" fact="0.95"/>
                <dgm:constr type="h" for="ch" forName="centerBoxChildren" refType="h" fact="0.45"/>
              </dgm:constrLst>
            </dgm:if>
            <dgm:else name="Name60">
              <dgm:constrLst>
                <dgm:constr type="l" for="ch" forName="centerBoxParent"/>
                <dgm:constr type="t" for="ch" forName="centerBoxParent"/>
                <dgm:constr type="w" for="ch" forName="centerBoxParent" refType="w"/>
                <dgm:constr type="h" for="ch" forName="centerBoxParent" refType="h"/>
              </dgm:constrLst>
            </dgm:else>
          </dgm:choose>
          <dgm:ruleLst/>
          <dgm:layoutNode name="centerBoxParent" styleLbl="node1">
            <dgm:alg type="tx">
              <dgm:param type="txAnchorVert" val="t"/>
              <dgm:param type="parTxLTRAlign" val="l"/>
              <dgm:param type="parTxRTLAlign" val="r"/>
            </dgm:alg>
            <dgm:shape xmlns:r="http://schemas.openxmlformats.org/officeDocument/2006/relationships" type="roundRect" r:blip="">
              <dgm:adjLst>
                <dgm:adj idx="1" val="0.105"/>
              </dgm:adjLst>
            </dgm:shape>
            <dgm:presOf axis="ch" ptType="node" st="3" cnt="1"/>
            <dgm:constrLst>
              <dgm:constr type="tMarg" refType="primFontSz" fact="0.3"/>
              <dgm:constr type="lMarg" refType="primFontSz" fact="0.3"/>
              <dgm:constr type="rMarg" refType="primFontSz" fact="0.3"/>
            </dgm:constrLst>
            <dgm:ruleLst>
              <dgm:rule type="primFontSz" val="5" fact="NaN" max="NaN"/>
            </dgm:ruleLst>
          </dgm:layoutNode>
          <dgm:choose name="Name61">
            <dgm:if name="Name62" axis="ch ch" ptType="node node" st="3 1" cnt="1 0" func="cnt" op="gt" val="0">
              <dgm:layoutNode name="centerBoxChildren">
                <dgm:choose name="Name63">
                  <dgm:if name="Name64" func="var" arg="dir" op="equ" val="norm">
                    <dgm:alg type="lin">
                      <dgm:param type="horzAlign" val="l"/>
                    </dgm:alg>
                  </dgm:if>
                  <dgm:else name="Name65">
                    <dgm:alg type="lin">
                      <dgm:param type="linDir" val="fromR"/>
                      <dgm:param type="horzAlign" val="r"/>
                    </dgm:alg>
                  </dgm:else>
                </dgm:choose>
                <dgm:shape xmlns:r="http://schemas.openxmlformats.org/officeDocument/2006/relationships" r:blip="">
                  <dgm:adjLst/>
                </dgm:shape>
                <dgm:presOf/>
                <dgm:constrLst>
                  <dgm:constr type="w" for="ch" forName="cChild" refType="w"/>
                  <dgm:constr type="h" for="ch" forName="cChild" refType="h"/>
                </dgm:constrLst>
                <dgm:ruleLst/>
                <dgm:forEach name="Name66" axis="ch ch" ptType="node node" st="3 1" cnt="1 0">
                  <dgm:layoutNode name="cChild" styleLbl="fgAcc1">
                    <dgm:varLst>
                      <dgm:bulletEnabled val="1"/>
                    </dgm:varLst>
                    <dgm:alg type="tx"/>
                    <dgm:shape xmlns:r="http://schemas.openxmlformats.org/officeDocument/2006/relationships" type="roundRect" r:blip="">
                      <dgm:adjLst>
                        <dgm:adj idx="1" val="0.105"/>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Name67" axis="followSib" ptType="sibTrans" cnt="1">
                    <dgm:layoutNode name="centerSibTrans">
                      <dgm:alg type="sp"/>
                      <dgm:shape xmlns:r="http://schemas.openxmlformats.org/officeDocument/2006/relationships" r:blip="">
                        <dgm:adjLst/>
                      </dgm:shape>
                      <dgm:presOf/>
                      <dgm:constrLst>
                        <dgm:constr type="userA"/>
                        <dgm:constr type="w" refType="userA" fact="0.015"/>
                        <dgm:constr type="h" refType="userA" fact="0.015"/>
                      </dgm:constrLst>
                      <dgm:ruleLst/>
                    </dgm:layoutNode>
                  </dgm:forEach>
                </dgm:forEach>
              </dgm:layoutNode>
            </dgm:if>
            <dgm:else name="Name68"/>
          </dgm:choose>
        </dgm:layoutNode>
      </dgm:if>
      <dgm:else name="Name69"/>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C21B11-AB21-49D1-A2B8-DE7F7E79274C}" type="datetimeFigureOut">
              <a:rPr lang="en-GB" smtClean="0"/>
              <a:t>16/04/2026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F4A7DA-333A-45D9-BA54-4E3362380BC3}" type="slidenum">
              <a:rPr lang="en-GB" smtClean="0"/>
              <a:t>‹#›</a:t>
            </a:fld>
            <a:endParaRPr lang="en-GB"/>
          </a:p>
        </p:txBody>
      </p:sp>
    </p:spTree>
    <p:extLst>
      <p:ext uri="{BB962C8B-B14F-4D97-AF65-F5344CB8AC3E}">
        <p14:creationId xmlns:p14="http://schemas.microsoft.com/office/powerpoint/2010/main" val="2858699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Sustainable Coffee and Study Hub is planned as a coffee shop beyond the ordinary. It is an intermediate model that combines cafe services and cooperative learning areas. It has been found that cafes have the potential to develop into community centres, which empower students and transform local coffee value chains (</a:t>
            </a:r>
            <a:r>
              <a:rPr lang="en-GB" sz="1200" kern="1200" dirty="0" err="1" smtClean="0">
                <a:solidFill>
                  <a:schemeClr val="tx1"/>
                </a:solidFill>
                <a:effectLst/>
                <a:latin typeface="+mn-lt"/>
                <a:ea typeface="+mn-ea"/>
                <a:cs typeface="+mn-cs"/>
              </a:rPr>
              <a:t>Maspul</a:t>
            </a:r>
            <a:r>
              <a:rPr lang="en-GB" sz="1200" kern="1200" dirty="0" smtClean="0">
                <a:solidFill>
                  <a:schemeClr val="tx1"/>
                </a:solidFill>
                <a:effectLst/>
                <a:latin typeface="+mn-lt"/>
                <a:ea typeface="+mn-ea"/>
                <a:cs typeface="+mn-cs"/>
              </a:rPr>
              <a:t> &amp; </a:t>
            </a:r>
            <a:r>
              <a:rPr lang="en-GB" sz="1200" kern="1200" dirty="0" err="1" smtClean="0">
                <a:solidFill>
                  <a:schemeClr val="tx1"/>
                </a:solidFill>
                <a:effectLst/>
                <a:latin typeface="+mn-lt"/>
                <a:ea typeface="+mn-ea"/>
                <a:cs typeface="+mn-cs"/>
              </a:rPr>
              <a:t>Almalki</a:t>
            </a:r>
            <a:r>
              <a:rPr lang="en-GB" sz="1200" kern="1200" dirty="0" smtClean="0">
                <a:solidFill>
                  <a:schemeClr val="tx1"/>
                </a:solidFill>
                <a:effectLst/>
                <a:latin typeface="+mn-lt"/>
                <a:ea typeface="+mn-ea"/>
                <a:cs typeface="+mn-cs"/>
              </a:rPr>
              <a:t>, 2023). Such a concept will create a space where students can study individually and in groups, and engage in sustainability-oriented activities.</a:t>
            </a:r>
          </a:p>
          <a:p>
            <a:r>
              <a:rPr lang="en-GB" sz="1200" kern="1200" dirty="0" smtClean="0">
                <a:solidFill>
                  <a:schemeClr val="tx1"/>
                </a:solidFill>
                <a:effectLst/>
                <a:latin typeface="+mn-lt"/>
                <a:ea typeface="+mn-ea"/>
                <a:cs typeface="+mn-cs"/>
              </a:rPr>
              <a:t>The coffee and plant-based snacks will be ethically sourced, as well as the baked goods, which will be supplied locally in the café. Sustainable sourcing enhances the value chain and facilitates knowledge innovation (</a:t>
            </a:r>
            <a:r>
              <a:rPr lang="en-GB" sz="1200" kern="1200" dirty="0" err="1" smtClean="0">
                <a:solidFill>
                  <a:schemeClr val="tx1"/>
                </a:solidFill>
                <a:effectLst/>
                <a:latin typeface="+mn-lt"/>
                <a:ea typeface="+mn-ea"/>
                <a:cs typeface="+mn-cs"/>
              </a:rPr>
              <a:t>Maspul</a:t>
            </a:r>
            <a:r>
              <a:rPr lang="en-GB" sz="1200" kern="1200" dirty="0" smtClean="0">
                <a:solidFill>
                  <a:schemeClr val="tx1"/>
                </a:solidFill>
                <a:effectLst/>
                <a:latin typeface="+mn-lt"/>
                <a:ea typeface="+mn-ea"/>
                <a:cs typeface="+mn-cs"/>
              </a:rPr>
              <a:t>, 2024). The café will minimise the use of single-use plastics and encourage the use of reusable cups. Similar to the ideas of repair cafes, repair and reuse will also be introduced by holding a series of student workshops on sustainability and circular practises (</a:t>
            </a:r>
            <a:r>
              <a:rPr lang="en-GB" sz="1200" kern="1200" dirty="0" err="1" smtClean="0">
                <a:solidFill>
                  <a:schemeClr val="tx1"/>
                </a:solidFill>
                <a:effectLst/>
                <a:latin typeface="+mn-lt"/>
                <a:ea typeface="+mn-ea"/>
                <a:cs typeface="+mn-cs"/>
              </a:rPr>
              <a:t>Moalem</a:t>
            </a:r>
            <a:r>
              <a:rPr lang="en-GB" sz="1200" kern="1200" dirty="0" smtClean="0">
                <a:solidFill>
                  <a:schemeClr val="tx1"/>
                </a:solidFill>
                <a:effectLst/>
                <a:latin typeface="+mn-lt"/>
                <a:ea typeface="+mn-ea"/>
                <a:cs typeface="+mn-cs"/>
              </a:rPr>
              <a:t> &amp; </a:t>
            </a:r>
            <a:r>
              <a:rPr lang="en-GB" sz="1200" kern="1200" dirty="0" err="1" smtClean="0">
                <a:solidFill>
                  <a:schemeClr val="tx1"/>
                </a:solidFill>
                <a:effectLst/>
                <a:latin typeface="+mn-lt"/>
                <a:ea typeface="+mn-ea"/>
                <a:cs typeface="+mn-cs"/>
              </a:rPr>
              <a:t>Mosgaard</a:t>
            </a:r>
            <a:r>
              <a:rPr lang="en-GB" sz="1200" kern="1200" dirty="0" smtClean="0">
                <a:solidFill>
                  <a:schemeClr val="tx1"/>
                </a:solidFill>
                <a:effectLst/>
                <a:latin typeface="+mn-lt"/>
                <a:ea typeface="+mn-ea"/>
                <a:cs typeface="+mn-cs"/>
              </a:rPr>
              <a:t>, 2021).</a:t>
            </a:r>
          </a:p>
          <a:p>
            <a:r>
              <a:rPr lang="en-GB" sz="1200" kern="1200" dirty="0" smtClean="0">
                <a:solidFill>
                  <a:schemeClr val="tx1"/>
                </a:solidFill>
                <a:effectLst/>
                <a:latin typeface="+mn-lt"/>
                <a:ea typeface="+mn-ea"/>
                <a:cs typeface="+mn-cs"/>
              </a:rPr>
              <a:t>A legal form that will be adopted is a private limited company to limit liability and attract potential investors. The organisational hierarchy will consist of the founder and the manager, the operations supervisor, baristas, and part-time student employees. Allocation of duties will ensure that the business remains independent and can excel over time.</a:t>
            </a:r>
          </a:p>
          <a:p>
            <a:endParaRPr lang="en-GB" dirty="0"/>
          </a:p>
        </p:txBody>
      </p:sp>
      <p:sp>
        <p:nvSpPr>
          <p:cNvPr id="4" name="Slide Number Placeholder 3"/>
          <p:cNvSpPr>
            <a:spLocks noGrp="1"/>
          </p:cNvSpPr>
          <p:nvPr>
            <p:ph type="sldNum" sz="quarter" idx="10"/>
          </p:nvPr>
        </p:nvSpPr>
        <p:spPr/>
        <p:txBody>
          <a:bodyPr/>
          <a:lstStyle/>
          <a:p>
            <a:fld id="{DBF4A7DA-333A-45D9-BA54-4E3362380BC3}" type="slidenum">
              <a:rPr lang="en-GB" smtClean="0"/>
              <a:t>2</a:t>
            </a:fld>
            <a:endParaRPr lang="en-GB"/>
          </a:p>
        </p:txBody>
      </p:sp>
    </p:spTree>
    <p:extLst>
      <p:ext uri="{BB962C8B-B14F-4D97-AF65-F5344CB8AC3E}">
        <p14:creationId xmlns:p14="http://schemas.microsoft.com/office/powerpoint/2010/main" val="33934997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F11EB27-8CFD-41F3-8995-85AE4595B73F}"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1776292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11EB27-8CFD-41F3-8995-85AE4595B73F}"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3520133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F11EB27-8CFD-41F3-8995-85AE4595B73F}"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4032391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F11EB27-8CFD-41F3-8995-85AE4595B73F}"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2293282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F11EB27-8CFD-41F3-8995-85AE4595B73F}" type="datetimeFigureOut">
              <a:rPr lang="en-GB" smtClean="0"/>
              <a:t>16/04/2026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444779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F11EB27-8CFD-41F3-8995-85AE4595B73F}" type="datetimeFigureOut">
              <a:rPr lang="en-GB" smtClean="0"/>
              <a:t>16/04/2026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3802035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BF11EB27-8CFD-41F3-8995-85AE4595B73F}" type="datetimeFigureOut">
              <a:rPr lang="en-GB" smtClean="0"/>
              <a:t>16/04/2026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3970926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11EB27-8CFD-41F3-8995-85AE4595B73F}"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3649121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11EB27-8CFD-41F3-8995-85AE4595B73F}"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3588819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11EB27-8CFD-41F3-8995-85AE4595B73F}"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123853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11EB27-8CFD-41F3-8995-85AE4595B73F}"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11399372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11EB27-8CFD-41F3-8995-85AE4595B73F}"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FD15D4DC-F807-4AE5-BAE4-3DD6E7884D62}"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359727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F11EB27-8CFD-41F3-8995-85AE4595B73F}"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42849193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F11EB27-8CFD-41F3-8995-85AE4595B73F}" type="datetimeFigureOut">
              <a:rPr lang="en-GB" smtClean="0"/>
              <a:t>16/04/2026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2169233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F11EB27-8CFD-41F3-8995-85AE4595B73F}" type="datetimeFigureOut">
              <a:rPr lang="en-GB" smtClean="0"/>
              <a:t>16/04/2026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39911265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F11EB27-8CFD-41F3-8995-85AE4595B73F}"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15D4DC-F807-4AE5-BAE4-3DD6E7884D62}" type="slidenum">
              <a:rPr lang="en-GB" smtClean="0"/>
              <a:t>‹#›</a:t>
            </a:fld>
            <a:endParaRPr lang="en-GB"/>
          </a:p>
        </p:txBody>
      </p:sp>
    </p:spTree>
    <p:extLst>
      <p:ext uri="{BB962C8B-B14F-4D97-AF65-F5344CB8AC3E}">
        <p14:creationId xmlns:p14="http://schemas.microsoft.com/office/powerpoint/2010/main" val="20324375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F11EB27-8CFD-41F3-8995-85AE4595B73F}" type="datetimeFigureOut">
              <a:rPr lang="en-GB" smtClean="0"/>
              <a:t>16/04/2026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FD15D4DC-F807-4AE5-BAE4-3DD6E7884D62}" type="slidenum">
              <a:rPr lang="en-GB" smtClean="0"/>
              <a:t>‹#›</a:t>
            </a:fld>
            <a:endParaRPr lang="en-GB"/>
          </a:p>
        </p:txBody>
      </p:sp>
    </p:spTree>
    <p:extLst>
      <p:ext uri="{BB962C8B-B14F-4D97-AF65-F5344CB8AC3E}">
        <p14:creationId xmlns:p14="http://schemas.microsoft.com/office/powerpoint/2010/main" val="489483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F11EB27-8CFD-41F3-8995-85AE4595B73F}" type="datetimeFigureOut">
              <a:rPr lang="en-GB" smtClean="0"/>
              <a:t>16/04/2026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FD15D4DC-F807-4AE5-BAE4-3DD6E7884D62}" type="slidenum">
              <a:rPr lang="en-GB" smtClean="0"/>
              <a:t>‹#›</a:t>
            </a:fld>
            <a:endParaRPr lang="en-GB"/>
          </a:p>
        </p:txBody>
      </p:sp>
    </p:spTree>
    <p:extLst>
      <p:ext uri="{BB962C8B-B14F-4D97-AF65-F5344CB8AC3E}">
        <p14:creationId xmlns:p14="http://schemas.microsoft.com/office/powerpoint/2010/main" val="35436627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400" b="1" dirty="0">
                <a:effectLst>
                  <a:outerShdw blurRad="38100" dist="38100" dir="2700000" algn="tl">
                    <a:srgbClr val="000000">
                      <a:alpha val="43137"/>
                    </a:srgbClr>
                  </a:outerShdw>
                </a:effectLst>
              </a:rPr>
              <a:t>Sustainable Coffee and Study Hub (Eco Café for Students)</a:t>
            </a:r>
            <a:endParaRPr lang="en-GB" sz="4400" b="1" dirty="0">
              <a:effectLst>
                <a:outerShdw blurRad="38100" dist="38100" dir="2700000" algn="tl">
                  <a:srgbClr val="000000">
                    <a:alpha val="43137"/>
                  </a:srgbClr>
                </a:outerShdw>
              </a:effectLst>
            </a:endParaRPr>
          </a:p>
        </p:txBody>
      </p:sp>
      <p:sp>
        <p:nvSpPr>
          <p:cNvPr id="3" name="Rectangle 2"/>
          <p:cNvSpPr/>
          <p:nvPr/>
        </p:nvSpPr>
        <p:spPr>
          <a:xfrm>
            <a:off x="2535921" y="388118"/>
            <a:ext cx="7504298" cy="701731"/>
          </a:xfrm>
          <a:prstGeom prst="rect">
            <a:avLst/>
          </a:prstGeom>
        </p:spPr>
        <p:txBody>
          <a:bodyPr wrap="none">
            <a:spAutoFit/>
          </a:bodyPr>
          <a:lstStyle/>
          <a:p>
            <a:pPr algn="r">
              <a:lnSpc>
                <a:spcPct val="90000"/>
              </a:lnSpc>
              <a:spcBef>
                <a:spcPct val="0"/>
              </a:spcBef>
            </a:pPr>
            <a:r>
              <a:rPr lang="en-GB" sz="4400" b="1" dirty="0">
                <a:effectLst>
                  <a:outerShdw blurRad="38100" dist="38100" dir="2700000" algn="tl">
                    <a:srgbClr val="000000">
                      <a:alpha val="43137"/>
                    </a:srgbClr>
                  </a:outerShdw>
                </a:effectLst>
                <a:latin typeface="+mj-lt"/>
                <a:ea typeface="+mj-ea"/>
                <a:cs typeface="+mj-cs"/>
              </a:rPr>
              <a:t>INDIVIDUAL  PRESENTATION </a:t>
            </a:r>
          </a:p>
        </p:txBody>
      </p:sp>
      <p:sp>
        <p:nvSpPr>
          <p:cNvPr id="4" name="Rectangle 3"/>
          <p:cNvSpPr/>
          <p:nvPr/>
        </p:nvSpPr>
        <p:spPr>
          <a:xfrm>
            <a:off x="680322" y="4842167"/>
            <a:ext cx="6096000" cy="1421928"/>
          </a:xfrm>
          <a:prstGeom prst="rect">
            <a:avLst/>
          </a:prstGeom>
        </p:spPr>
        <p:txBody>
          <a:bodyPr>
            <a:spAutoFit/>
          </a:bodyPr>
          <a:lstStyle/>
          <a:p>
            <a:pPr>
              <a:lnSpc>
                <a:spcPct val="90000"/>
              </a:lnSpc>
              <a:spcBef>
                <a:spcPct val="0"/>
              </a:spcBef>
            </a:pPr>
            <a:r>
              <a:rPr lang="en-GB" sz="3200" b="1" dirty="0" smtClean="0">
                <a:effectLst>
                  <a:outerShdw blurRad="38100" dist="38100" dir="2700000" algn="tl">
                    <a:srgbClr val="000000">
                      <a:alpha val="43137"/>
                    </a:srgbClr>
                  </a:outerShdw>
                </a:effectLst>
                <a:latin typeface="+mj-lt"/>
                <a:ea typeface="+mj-ea"/>
                <a:cs typeface="+mj-cs"/>
              </a:rPr>
              <a:t>Student Name</a:t>
            </a:r>
            <a:r>
              <a:rPr lang="en-GB" sz="3200" b="1" dirty="0">
                <a:effectLst>
                  <a:outerShdw blurRad="38100" dist="38100" dir="2700000" algn="tl">
                    <a:srgbClr val="000000">
                      <a:alpha val="43137"/>
                    </a:srgbClr>
                  </a:outerShdw>
                </a:effectLst>
                <a:latin typeface="+mj-lt"/>
                <a:ea typeface="+mj-ea"/>
                <a:cs typeface="+mj-cs"/>
              </a:rPr>
              <a:t>: Olivier </a:t>
            </a:r>
            <a:r>
              <a:rPr lang="en-GB" sz="3200" b="1" dirty="0" err="1" smtClean="0">
                <a:effectLst>
                  <a:outerShdw blurRad="38100" dist="38100" dir="2700000" algn="tl">
                    <a:srgbClr val="000000">
                      <a:alpha val="43137"/>
                    </a:srgbClr>
                  </a:outerShdw>
                </a:effectLst>
                <a:latin typeface="+mj-lt"/>
                <a:ea typeface="+mj-ea"/>
                <a:cs typeface="+mj-cs"/>
              </a:rPr>
              <a:t>Degri</a:t>
            </a:r>
            <a:endParaRPr lang="en-GB" sz="3200" b="1" dirty="0">
              <a:effectLst>
                <a:outerShdw blurRad="38100" dist="38100" dir="2700000" algn="tl">
                  <a:srgbClr val="000000">
                    <a:alpha val="43137"/>
                  </a:srgbClr>
                </a:outerShdw>
              </a:effectLst>
              <a:latin typeface="+mj-lt"/>
              <a:ea typeface="+mj-ea"/>
              <a:cs typeface="+mj-cs"/>
            </a:endParaRPr>
          </a:p>
          <a:p>
            <a:pPr>
              <a:lnSpc>
                <a:spcPct val="90000"/>
              </a:lnSpc>
              <a:spcBef>
                <a:spcPct val="0"/>
              </a:spcBef>
            </a:pPr>
            <a:r>
              <a:rPr lang="en-GB" sz="3200" b="1" dirty="0" smtClean="0">
                <a:effectLst>
                  <a:outerShdw blurRad="38100" dist="38100" dir="2700000" algn="tl">
                    <a:srgbClr val="000000">
                      <a:alpha val="43137"/>
                    </a:srgbClr>
                  </a:outerShdw>
                </a:effectLst>
                <a:latin typeface="+mj-lt"/>
                <a:ea typeface="+mj-ea"/>
                <a:cs typeface="+mj-cs"/>
              </a:rPr>
              <a:t>Student </a:t>
            </a:r>
            <a:r>
              <a:rPr lang="en-GB" sz="3200" b="1" dirty="0">
                <a:effectLst>
                  <a:outerShdw blurRad="38100" dist="38100" dir="2700000" algn="tl">
                    <a:srgbClr val="000000">
                      <a:alpha val="43137"/>
                    </a:srgbClr>
                  </a:outerShdw>
                </a:effectLst>
                <a:latin typeface="+mj-lt"/>
                <a:ea typeface="+mj-ea"/>
                <a:cs typeface="+mj-cs"/>
              </a:rPr>
              <a:t>ID </a:t>
            </a:r>
            <a:r>
              <a:rPr lang="en-GB" sz="3200" b="1" dirty="0" smtClean="0">
                <a:effectLst>
                  <a:outerShdw blurRad="38100" dist="38100" dir="2700000" algn="tl">
                    <a:srgbClr val="000000">
                      <a:alpha val="43137"/>
                    </a:srgbClr>
                  </a:outerShdw>
                </a:effectLst>
                <a:latin typeface="+mj-lt"/>
                <a:ea typeface="+mj-ea"/>
                <a:cs typeface="+mj-cs"/>
              </a:rPr>
              <a:t>2442935</a:t>
            </a:r>
          </a:p>
          <a:p>
            <a:pPr>
              <a:lnSpc>
                <a:spcPct val="90000"/>
              </a:lnSpc>
              <a:spcBef>
                <a:spcPct val="0"/>
              </a:spcBef>
            </a:pPr>
            <a:r>
              <a:rPr lang="en-GB" sz="3200" b="1" dirty="0" smtClean="0">
                <a:effectLst>
                  <a:outerShdw blurRad="38100" dist="38100" dir="2700000" algn="tl">
                    <a:srgbClr val="000000">
                      <a:alpha val="43137"/>
                    </a:srgbClr>
                  </a:outerShdw>
                </a:effectLst>
                <a:latin typeface="+mj-lt"/>
                <a:ea typeface="+mj-ea"/>
                <a:cs typeface="+mj-cs"/>
              </a:rPr>
              <a:t>Lecturer</a:t>
            </a:r>
            <a:r>
              <a:rPr lang="en-GB" sz="3200" b="1" dirty="0">
                <a:effectLst>
                  <a:outerShdw blurRad="38100" dist="38100" dir="2700000" algn="tl">
                    <a:srgbClr val="000000">
                      <a:alpha val="43137"/>
                    </a:srgbClr>
                  </a:outerShdw>
                </a:effectLst>
                <a:latin typeface="+mj-lt"/>
                <a:ea typeface="+mj-ea"/>
                <a:cs typeface="+mj-cs"/>
              </a:rPr>
              <a:t>: </a:t>
            </a:r>
            <a:r>
              <a:rPr lang="en-GB" sz="3200" b="1" dirty="0" smtClean="0">
                <a:effectLst>
                  <a:outerShdw blurRad="38100" dist="38100" dir="2700000" algn="tl">
                    <a:srgbClr val="000000">
                      <a:alpha val="43137"/>
                    </a:srgbClr>
                  </a:outerShdw>
                </a:effectLst>
                <a:latin typeface="+mj-lt"/>
                <a:ea typeface="+mj-ea"/>
                <a:cs typeface="+mj-cs"/>
              </a:rPr>
              <a:t>Thomas </a:t>
            </a:r>
            <a:endParaRPr lang="en-GB" sz="3200" b="1" dirty="0">
              <a:effectLst>
                <a:outerShdw blurRad="38100" dist="38100" dir="2700000" algn="tl">
                  <a:srgbClr val="000000">
                    <a:alpha val="43137"/>
                  </a:srgbClr>
                </a:outerShdw>
              </a:effectLst>
              <a:latin typeface="+mj-lt"/>
              <a:ea typeface="+mj-ea"/>
              <a:cs typeface="+mj-cs"/>
            </a:endParaRPr>
          </a:p>
        </p:txBody>
      </p:sp>
    </p:spTree>
    <p:extLst>
      <p:ext uri="{BB962C8B-B14F-4D97-AF65-F5344CB8AC3E}">
        <p14:creationId xmlns:p14="http://schemas.microsoft.com/office/powerpoint/2010/main" val="2939253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Business Concept and </a:t>
            </a:r>
            <a:r>
              <a:rPr lang="en-GB" b="1" i="1" dirty="0" smtClean="0"/>
              <a:t>Description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13905596"/>
              </p:ext>
            </p:extLst>
          </p:nvPr>
        </p:nvGraphicFramePr>
        <p:xfrm>
          <a:off x="680321" y="2336873"/>
          <a:ext cx="10081464" cy="40287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2672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Business </a:t>
            </a:r>
            <a:r>
              <a:rPr lang="en-GB" b="1" i="1" dirty="0" smtClean="0"/>
              <a:t>Objectives</a:t>
            </a:r>
            <a:endParaRPr lang="en-GB" dirty="0"/>
          </a:p>
        </p:txBody>
      </p:sp>
      <p:graphicFrame>
        <p:nvGraphicFramePr>
          <p:cNvPr id="8" name="Table 7"/>
          <p:cNvGraphicFramePr>
            <a:graphicFrameLocks noGrp="1"/>
          </p:cNvGraphicFramePr>
          <p:nvPr>
            <p:extLst>
              <p:ext uri="{D42A27DB-BD31-4B8C-83A1-F6EECF244321}">
                <p14:modId xmlns:p14="http://schemas.microsoft.com/office/powerpoint/2010/main" val="2194279964"/>
              </p:ext>
            </p:extLst>
          </p:nvPr>
        </p:nvGraphicFramePr>
        <p:xfrm>
          <a:off x="106608" y="2579077"/>
          <a:ext cx="4172315" cy="4066766"/>
        </p:xfrm>
        <a:graphic>
          <a:graphicData uri="http://schemas.openxmlformats.org/drawingml/2006/table">
            <a:tbl>
              <a:tblPr firstRow="1" firstCol="1" bandRow="1">
                <a:tableStyleId>{5C22544A-7EE6-4342-B048-85BDC9FD1C3A}</a:tableStyleId>
              </a:tblPr>
              <a:tblGrid>
                <a:gridCol w="1131137"/>
                <a:gridCol w="3041178"/>
              </a:tblGrid>
              <a:tr h="433512">
                <a:tc>
                  <a:txBody>
                    <a:bodyPr/>
                    <a:lstStyle/>
                    <a:p>
                      <a:pPr indent="0" algn="l">
                        <a:lnSpc>
                          <a:spcPct val="150000"/>
                        </a:lnSpc>
                        <a:spcBef>
                          <a:spcPts val="600"/>
                        </a:spcBef>
                        <a:spcAft>
                          <a:spcPts val="600"/>
                        </a:spcAft>
                      </a:pPr>
                      <a:r>
                        <a:rPr lang="en-GB" sz="1200" dirty="0">
                          <a:effectLst/>
                        </a:rPr>
                        <a:t>Objective Type</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l">
                        <a:lnSpc>
                          <a:spcPct val="150000"/>
                        </a:lnSpc>
                        <a:spcBef>
                          <a:spcPts val="600"/>
                        </a:spcBef>
                        <a:spcAft>
                          <a:spcPts val="600"/>
                        </a:spcAft>
                      </a:pPr>
                      <a:r>
                        <a:rPr lang="en-GB" sz="1200" dirty="0">
                          <a:effectLst/>
                        </a:rPr>
                        <a:t>SMART Objective</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1096799">
                <a:tc>
                  <a:txBody>
                    <a:bodyPr/>
                    <a:lstStyle/>
                    <a:p>
                      <a:pPr indent="0" algn="l">
                        <a:lnSpc>
                          <a:spcPct val="150000"/>
                        </a:lnSpc>
                        <a:spcBef>
                          <a:spcPts val="600"/>
                        </a:spcBef>
                        <a:spcAft>
                          <a:spcPts val="600"/>
                        </a:spcAft>
                      </a:pPr>
                      <a:r>
                        <a:rPr lang="en-GB" sz="1200">
                          <a:effectLst/>
                        </a:rPr>
                        <a:t>Increase Customer Base</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l">
                        <a:lnSpc>
                          <a:spcPct val="150000"/>
                        </a:lnSpc>
                        <a:spcBef>
                          <a:spcPts val="600"/>
                        </a:spcBef>
                        <a:spcAft>
                          <a:spcPts val="600"/>
                        </a:spcAft>
                      </a:pPr>
                      <a:r>
                        <a:rPr lang="en-GB" sz="1200" dirty="0">
                          <a:effectLst/>
                        </a:rPr>
                        <a:t>Achieve an average of 150 customers per day within the first six months of operation through targeted student marketing campaigns.</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661783">
                <a:tc>
                  <a:txBody>
                    <a:bodyPr/>
                    <a:lstStyle/>
                    <a:p>
                      <a:pPr indent="0" algn="l">
                        <a:lnSpc>
                          <a:spcPct val="150000"/>
                        </a:lnSpc>
                        <a:spcBef>
                          <a:spcPts val="600"/>
                        </a:spcBef>
                        <a:spcAft>
                          <a:spcPts val="600"/>
                        </a:spcAft>
                      </a:pPr>
                      <a:r>
                        <a:rPr lang="en-GB" sz="1200">
                          <a:effectLst/>
                        </a:rPr>
                        <a:t>Revenue Target</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l">
                        <a:lnSpc>
                          <a:spcPct val="150000"/>
                        </a:lnSpc>
                        <a:spcBef>
                          <a:spcPts val="600"/>
                        </a:spcBef>
                        <a:spcAft>
                          <a:spcPts val="600"/>
                        </a:spcAft>
                      </a:pPr>
                      <a:r>
                        <a:rPr lang="en-GB" sz="1200" dirty="0">
                          <a:effectLst/>
                        </a:rPr>
                        <a:t>Reach a monthly revenue of £27,000 by the end of month six.</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661783">
                <a:tc>
                  <a:txBody>
                    <a:bodyPr/>
                    <a:lstStyle/>
                    <a:p>
                      <a:pPr indent="0" algn="l">
                        <a:lnSpc>
                          <a:spcPct val="150000"/>
                        </a:lnSpc>
                        <a:spcBef>
                          <a:spcPts val="600"/>
                        </a:spcBef>
                        <a:spcAft>
                          <a:spcPts val="600"/>
                        </a:spcAft>
                      </a:pPr>
                      <a:r>
                        <a:rPr lang="en-GB" sz="1200">
                          <a:effectLst/>
                        </a:rPr>
                        <a:t>Brand Awareness</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l">
                        <a:lnSpc>
                          <a:spcPct val="150000"/>
                        </a:lnSpc>
                        <a:spcBef>
                          <a:spcPts val="600"/>
                        </a:spcBef>
                        <a:spcAft>
                          <a:spcPts val="600"/>
                        </a:spcAft>
                      </a:pPr>
                      <a:r>
                        <a:rPr lang="en-GB" sz="1200" dirty="0">
                          <a:effectLst/>
                        </a:rPr>
                        <a:t>Establish partnerships with at least three university societies within the first year.</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1096799">
                <a:tc>
                  <a:txBody>
                    <a:bodyPr/>
                    <a:lstStyle/>
                    <a:p>
                      <a:pPr indent="0" algn="l">
                        <a:lnSpc>
                          <a:spcPct val="150000"/>
                        </a:lnSpc>
                        <a:spcBef>
                          <a:spcPts val="600"/>
                        </a:spcBef>
                        <a:spcAft>
                          <a:spcPts val="600"/>
                        </a:spcAft>
                      </a:pPr>
                      <a:r>
                        <a:rPr lang="en-GB" sz="1200">
                          <a:effectLst/>
                        </a:rPr>
                        <a:t>Sustainability Goal</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l">
                        <a:lnSpc>
                          <a:spcPct val="150000"/>
                        </a:lnSpc>
                        <a:spcBef>
                          <a:spcPts val="600"/>
                        </a:spcBef>
                        <a:spcAft>
                          <a:spcPts val="600"/>
                        </a:spcAft>
                      </a:pPr>
                      <a:r>
                        <a:rPr lang="en-GB" sz="1200" dirty="0">
                          <a:effectLst/>
                        </a:rPr>
                        <a:t>Reduce single-use plastic consumption by 80 per cent within the first year by promoting reusable cups and eco packaging.</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551699760"/>
              </p:ext>
            </p:extLst>
          </p:nvPr>
        </p:nvGraphicFramePr>
        <p:xfrm>
          <a:off x="4713777" y="2590799"/>
          <a:ext cx="6950685" cy="1617785"/>
        </p:xfrm>
        <a:graphic>
          <a:graphicData uri="http://schemas.openxmlformats.org/drawingml/2006/table">
            <a:tbl>
              <a:tblPr firstRow="1" firstCol="1" bandRow="1">
                <a:tableStyleId>{5C22544A-7EE6-4342-B048-85BDC9FD1C3A}</a:tableStyleId>
              </a:tblPr>
              <a:tblGrid>
                <a:gridCol w="4478498"/>
                <a:gridCol w="2472187"/>
              </a:tblGrid>
              <a:tr h="323557">
                <a:tc>
                  <a:txBody>
                    <a:bodyPr/>
                    <a:lstStyle/>
                    <a:p>
                      <a:pPr indent="0" algn="just">
                        <a:lnSpc>
                          <a:spcPct val="100000"/>
                        </a:lnSpc>
                        <a:spcBef>
                          <a:spcPts val="600"/>
                        </a:spcBef>
                        <a:spcAft>
                          <a:spcPts val="600"/>
                        </a:spcAft>
                      </a:pPr>
                      <a:r>
                        <a:rPr lang="en-GB" sz="1100" dirty="0">
                          <a:effectLst/>
                        </a:rPr>
                        <a:t>Short Term Objective</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00000"/>
                        </a:lnSpc>
                        <a:spcBef>
                          <a:spcPts val="600"/>
                        </a:spcBef>
                        <a:spcAft>
                          <a:spcPts val="600"/>
                        </a:spcAft>
                      </a:pPr>
                      <a:r>
                        <a:rPr lang="en-GB" sz="1100">
                          <a:effectLst/>
                        </a:rPr>
                        <a:t>Time Frame</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323557">
                <a:tc>
                  <a:txBody>
                    <a:bodyPr/>
                    <a:lstStyle/>
                    <a:p>
                      <a:pPr indent="0" algn="just">
                        <a:lnSpc>
                          <a:spcPct val="100000"/>
                        </a:lnSpc>
                        <a:spcBef>
                          <a:spcPts val="600"/>
                        </a:spcBef>
                        <a:spcAft>
                          <a:spcPts val="600"/>
                        </a:spcAft>
                      </a:pPr>
                      <a:r>
                        <a:rPr lang="en-GB" sz="1100" dirty="0">
                          <a:effectLst/>
                        </a:rPr>
                        <a:t>Launch café and complete marketing campaign</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00000"/>
                        </a:lnSpc>
                        <a:spcBef>
                          <a:spcPts val="600"/>
                        </a:spcBef>
                        <a:spcAft>
                          <a:spcPts val="600"/>
                        </a:spcAft>
                      </a:pPr>
                      <a:r>
                        <a:rPr lang="en-GB" sz="1100" dirty="0">
                          <a:effectLst/>
                        </a:rPr>
                        <a:t>First 3 months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323557">
                <a:tc>
                  <a:txBody>
                    <a:bodyPr/>
                    <a:lstStyle/>
                    <a:p>
                      <a:pPr indent="0" algn="just">
                        <a:lnSpc>
                          <a:spcPct val="100000"/>
                        </a:lnSpc>
                        <a:spcBef>
                          <a:spcPts val="600"/>
                        </a:spcBef>
                        <a:spcAft>
                          <a:spcPts val="600"/>
                        </a:spcAft>
                      </a:pPr>
                      <a:r>
                        <a:rPr lang="en-GB" sz="1100" dirty="0">
                          <a:effectLst/>
                        </a:rPr>
                        <a:t>Achieve 60 per cent seating capacity utilisation.</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00000"/>
                        </a:lnSpc>
                        <a:spcBef>
                          <a:spcPts val="600"/>
                        </a:spcBef>
                        <a:spcAft>
                          <a:spcPts val="600"/>
                        </a:spcAft>
                      </a:pPr>
                      <a:r>
                        <a:rPr lang="en-GB" sz="1100" dirty="0">
                          <a:effectLst/>
                        </a:rPr>
                        <a:t>Within 6 months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323557">
                <a:tc>
                  <a:txBody>
                    <a:bodyPr/>
                    <a:lstStyle/>
                    <a:p>
                      <a:pPr indent="0" algn="just">
                        <a:lnSpc>
                          <a:spcPct val="100000"/>
                        </a:lnSpc>
                        <a:spcBef>
                          <a:spcPts val="600"/>
                        </a:spcBef>
                        <a:spcAft>
                          <a:spcPts val="600"/>
                        </a:spcAft>
                      </a:pPr>
                      <a:r>
                        <a:rPr lang="en-GB" sz="1100">
                          <a:effectLst/>
                        </a:rPr>
                        <a:t>Reach the monthly break-even point.</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00000"/>
                        </a:lnSpc>
                        <a:spcBef>
                          <a:spcPts val="600"/>
                        </a:spcBef>
                        <a:spcAft>
                          <a:spcPts val="600"/>
                        </a:spcAft>
                      </a:pPr>
                      <a:r>
                        <a:rPr lang="en-GB" sz="1100" dirty="0">
                          <a:effectLst/>
                        </a:rPr>
                        <a:t>By month 8</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323557">
                <a:tc>
                  <a:txBody>
                    <a:bodyPr/>
                    <a:lstStyle/>
                    <a:p>
                      <a:pPr indent="0" algn="just">
                        <a:lnSpc>
                          <a:spcPct val="100000"/>
                        </a:lnSpc>
                        <a:spcBef>
                          <a:spcPts val="600"/>
                        </a:spcBef>
                        <a:spcAft>
                          <a:spcPts val="600"/>
                        </a:spcAft>
                      </a:pPr>
                      <a:r>
                        <a:rPr lang="en-GB" sz="1100" dirty="0">
                          <a:effectLst/>
                        </a:rPr>
                        <a:t>Organise monthly sustainability workshops.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00000"/>
                        </a:lnSpc>
                        <a:spcBef>
                          <a:spcPts val="600"/>
                        </a:spcBef>
                        <a:spcAft>
                          <a:spcPts val="600"/>
                        </a:spcAft>
                      </a:pPr>
                      <a:r>
                        <a:rPr lang="en-GB" sz="1100" dirty="0">
                          <a:effectLst/>
                        </a:rPr>
                        <a:t>Throughout the first year</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graphicFrame>
        <p:nvGraphicFramePr>
          <p:cNvPr id="10" name="Table 9"/>
          <p:cNvGraphicFramePr>
            <a:graphicFrameLocks noGrp="1"/>
          </p:cNvGraphicFramePr>
          <p:nvPr>
            <p:extLst>
              <p:ext uri="{D42A27DB-BD31-4B8C-83A1-F6EECF244321}">
                <p14:modId xmlns:p14="http://schemas.microsoft.com/office/powerpoint/2010/main" val="902005658"/>
              </p:ext>
            </p:extLst>
          </p:nvPr>
        </p:nvGraphicFramePr>
        <p:xfrm>
          <a:off x="4713777" y="4405464"/>
          <a:ext cx="6950685" cy="2129755"/>
        </p:xfrm>
        <a:graphic>
          <a:graphicData uri="http://schemas.openxmlformats.org/drawingml/2006/table">
            <a:tbl>
              <a:tblPr firstRow="1" firstCol="1" bandRow="1">
                <a:tableStyleId>{5C22544A-7EE6-4342-B048-85BDC9FD1C3A}</a:tableStyleId>
              </a:tblPr>
              <a:tblGrid>
                <a:gridCol w="4500561"/>
                <a:gridCol w="2450124"/>
              </a:tblGrid>
              <a:tr h="425951">
                <a:tc>
                  <a:txBody>
                    <a:bodyPr/>
                    <a:lstStyle/>
                    <a:p>
                      <a:pPr indent="0" algn="just">
                        <a:lnSpc>
                          <a:spcPct val="150000"/>
                        </a:lnSpc>
                        <a:spcBef>
                          <a:spcPts val="0"/>
                        </a:spcBef>
                        <a:spcAft>
                          <a:spcPts val="0"/>
                        </a:spcAft>
                      </a:pPr>
                      <a:r>
                        <a:rPr lang="en-GB" sz="1100" dirty="0">
                          <a:effectLst/>
                        </a:rPr>
                        <a:t>Long Term Objective</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0"/>
                        </a:spcBef>
                        <a:spcAft>
                          <a:spcPts val="0"/>
                        </a:spcAft>
                      </a:pPr>
                      <a:r>
                        <a:rPr lang="en-GB" sz="1100">
                          <a:effectLst/>
                        </a:rPr>
                        <a:t>Time Frame</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5951">
                <a:tc>
                  <a:txBody>
                    <a:bodyPr/>
                    <a:lstStyle/>
                    <a:p>
                      <a:pPr indent="0" algn="just">
                        <a:lnSpc>
                          <a:spcPct val="150000"/>
                        </a:lnSpc>
                        <a:spcBef>
                          <a:spcPts val="0"/>
                        </a:spcBef>
                        <a:spcAft>
                          <a:spcPts val="0"/>
                        </a:spcAft>
                      </a:pPr>
                      <a:r>
                        <a:rPr lang="en-GB" sz="1100" dirty="0">
                          <a:effectLst/>
                        </a:rPr>
                        <a:t>Expand to a second university location.</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0"/>
                        </a:spcBef>
                        <a:spcAft>
                          <a:spcPts val="0"/>
                        </a:spcAft>
                      </a:pPr>
                      <a:r>
                        <a:rPr lang="en-GB" sz="1100">
                          <a:effectLst/>
                        </a:rPr>
                        <a:t>Within 3 years</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5951">
                <a:tc>
                  <a:txBody>
                    <a:bodyPr/>
                    <a:lstStyle/>
                    <a:p>
                      <a:pPr indent="0" algn="just">
                        <a:lnSpc>
                          <a:spcPct val="150000"/>
                        </a:lnSpc>
                        <a:spcBef>
                          <a:spcPts val="0"/>
                        </a:spcBef>
                        <a:spcAft>
                          <a:spcPts val="0"/>
                        </a:spcAft>
                      </a:pPr>
                      <a:r>
                        <a:rPr lang="en-GB" sz="1100">
                          <a:effectLst/>
                        </a:rPr>
                        <a:t>Develop branded, sustainable merchandise.</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0"/>
                        </a:spcBef>
                        <a:spcAft>
                          <a:spcPts val="0"/>
                        </a:spcAft>
                      </a:pPr>
                      <a:r>
                        <a:rPr lang="en-GB" sz="1100" dirty="0">
                          <a:effectLst/>
                        </a:rPr>
                        <a:t>Within 2 years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5951">
                <a:tc>
                  <a:txBody>
                    <a:bodyPr/>
                    <a:lstStyle/>
                    <a:p>
                      <a:pPr indent="0" algn="just">
                        <a:lnSpc>
                          <a:spcPct val="150000"/>
                        </a:lnSpc>
                        <a:spcBef>
                          <a:spcPts val="0"/>
                        </a:spcBef>
                        <a:spcAft>
                          <a:spcPts val="0"/>
                        </a:spcAft>
                      </a:pPr>
                      <a:r>
                        <a:rPr lang="en-GB" sz="1100">
                          <a:effectLst/>
                        </a:rPr>
                        <a:t>Build strong brand recognition across the campus community</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0"/>
                        </a:spcBef>
                        <a:spcAft>
                          <a:spcPts val="0"/>
                        </a:spcAft>
                      </a:pPr>
                      <a:r>
                        <a:rPr lang="en-GB" sz="1100" dirty="0">
                          <a:effectLst/>
                        </a:rPr>
                        <a:t>Within 3 years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425951">
                <a:tc>
                  <a:txBody>
                    <a:bodyPr/>
                    <a:lstStyle/>
                    <a:p>
                      <a:pPr indent="0" algn="just">
                        <a:lnSpc>
                          <a:spcPct val="150000"/>
                        </a:lnSpc>
                        <a:spcBef>
                          <a:spcPts val="0"/>
                        </a:spcBef>
                        <a:spcAft>
                          <a:spcPts val="0"/>
                        </a:spcAft>
                      </a:pPr>
                      <a:r>
                        <a:rPr lang="en-GB" sz="1100">
                          <a:effectLst/>
                        </a:rPr>
                        <a:t>Increase annual profit margin by 20 per cent</a:t>
                      </a:r>
                      <a:endParaRPr lang="en-GB" sz="11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0"/>
                        </a:spcBef>
                        <a:spcAft>
                          <a:spcPts val="0"/>
                        </a:spcAft>
                      </a:pPr>
                      <a:r>
                        <a:rPr lang="en-GB" sz="1100" dirty="0">
                          <a:effectLst/>
                        </a:rPr>
                        <a:t>By the end of year 3</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1949549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smtClean="0"/>
              <a:t>Environmental Analysis</a:t>
            </a:r>
            <a:endParaRPr lang="en-GB" b="1" i="1" dirty="0"/>
          </a:p>
        </p:txBody>
      </p:sp>
      <p:graphicFrame>
        <p:nvGraphicFramePr>
          <p:cNvPr id="6" name="Content Placeholder 5"/>
          <p:cNvGraphicFramePr>
            <a:graphicFrameLocks noGrp="1"/>
          </p:cNvGraphicFramePr>
          <p:nvPr>
            <p:ph sz="half" idx="1"/>
            <p:extLst>
              <p:ext uri="{D42A27DB-BD31-4B8C-83A1-F6EECF244321}">
                <p14:modId xmlns:p14="http://schemas.microsoft.com/office/powerpoint/2010/main" val="3348007775"/>
              </p:ext>
            </p:extLst>
          </p:nvPr>
        </p:nvGraphicFramePr>
        <p:xfrm>
          <a:off x="140678" y="2149304"/>
          <a:ext cx="5486400" cy="4526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Content Placeholder 6"/>
          <p:cNvGraphicFramePr>
            <a:graphicFrameLocks noGrp="1"/>
          </p:cNvGraphicFramePr>
          <p:nvPr>
            <p:ph sz="half" idx="2"/>
            <p:extLst>
              <p:ext uri="{D42A27DB-BD31-4B8C-83A1-F6EECF244321}">
                <p14:modId xmlns:p14="http://schemas.microsoft.com/office/powerpoint/2010/main" val="4073353261"/>
              </p:ext>
            </p:extLst>
          </p:nvPr>
        </p:nvGraphicFramePr>
        <p:xfrm>
          <a:off x="5820403" y="2149304"/>
          <a:ext cx="6184027" cy="4526280"/>
        </p:xfrm>
        <a:graphic>
          <a:graphicData uri="http://schemas.openxmlformats.org/drawingml/2006/table">
            <a:tbl>
              <a:tblPr firstRow="1" firstCol="1" bandRow="1">
                <a:tableStyleId>{5C22544A-7EE6-4342-B048-85BDC9FD1C3A}</a:tableStyleId>
              </a:tblPr>
              <a:tblGrid>
                <a:gridCol w="1010842"/>
                <a:gridCol w="5173185"/>
              </a:tblGrid>
              <a:tr h="201243">
                <a:tc>
                  <a:txBody>
                    <a:bodyPr/>
                    <a:lstStyle/>
                    <a:p>
                      <a:pPr indent="0" algn="just">
                        <a:lnSpc>
                          <a:spcPct val="150000"/>
                        </a:lnSpc>
                        <a:spcBef>
                          <a:spcPts val="600"/>
                        </a:spcBef>
                        <a:spcAft>
                          <a:spcPts val="600"/>
                        </a:spcAft>
                      </a:pPr>
                      <a:r>
                        <a:rPr lang="en-GB" sz="900" dirty="0">
                          <a:effectLst/>
                        </a:rPr>
                        <a:t>SWOT Category</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29991" marR="29991" marT="0" marB="0"/>
                </a:tc>
                <a:tc>
                  <a:txBody>
                    <a:bodyPr/>
                    <a:lstStyle/>
                    <a:p>
                      <a:pPr indent="0" algn="just">
                        <a:lnSpc>
                          <a:spcPct val="150000"/>
                        </a:lnSpc>
                        <a:spcBef>
                          <a:spcPts val="600"/>
                        </a:spcBef>
                        <a:spcAft>
                          <a:spcPts val="600"/>
                        </a:spcAft>
                      </a:pPr>
                      <a:r>
                        <a:rPr lang="en-GB" sz="900">
                          <a:effectLst/>
                        </a:rPr>
                        <a:t>Analysis</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29991" marR="29991" marT="0" marB="0"/>
                </a:tc>
              </a:tr>
              <a:tr h="1408700">
                <a:tc>
                  <a:txBody>
                    <a:bodyPr/>
                    <a:lstStyle/>
                    <a:p>
                      <a:pPr indent="0" algn="just">
                        <a:lnSpc>
                          <a:spcPct val="150000"/>
                        </a:lnSpc>
                        <a:spcBef>
                          <a:spcPts val="600"/>
                        </a:spcBef>
                        <a:spcAft>
                          <a:spcPts val="600"/>
                        </a:spcAft>
                      </a:pPr>
                      <a:r>
                        <a:rPr lang="en-GB" sz="900" dirty="0">
                          <a:effectLst/>
                        </a:rPr>
                        <a:t>Strengths</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29991" marR="29991" marT="0" marB="0"/>
                </a:tc>
                <a:tc>
                  <a:txBody>
                    <a:bodyPr/>
                    <a:lstStyle/>
                    <a:p>
                      <a:pPr indent="0" algn="just">
                        <a:lnSpc>
                          <a:spcPct val="150000"/>
                        </a:lnSpc>
                        <a:spcBef>
                          <a:spcPts val="600"/>
                        </a:spcBef>
                        <a:spcAft>
                          <a:spcPts val="600"/>
                        </a:spcAft>
                      </a:pPr>
                      <a:r>
                        <a:rPr lang="en-GB" sz="900">
                          <a:effectLst/>
                        </a:rPr>
                        <a:t>The business's sustainable positioning is articulated, unlike that of traditional cafes, and is consistent with sustainable coffee shop models that combine environmental and social value (Rasyd et al., 2025). It is a highly student-centred concept, as university students want to be in a cafe that resonates with their values and offers a comfortable experience (Justinus et al., 2024). Moreover, the model of community engagement promotes teamwork and knowledge exchange, which is also characteristic of the cafe-based learning and community hub strategies (Maspul &amp; Almalki, 2023).</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29991" marR="29991" marT="0" marB="0"/>
                </a:tc>
              </a:tr>
              <a:tr h="804971">
                <a:tc>
                  <a:txBody>
                    <a:bodyPr/>
                    <a:lstStyle/>
                    <a:p>
                      <a:pPr indent="0" algn="just">
                        <a:lnSpc>
                          <a:spcPct val="150000"/>
                        </a:lnSpc>
                        <a:spcBef>
                          <a:spcPts val="600"/>
                        </a:spcBef>
                        <a:spcAft>
                          <a:spcPts val="600"/>
                        </a:spcAft>
                      </a:pPr>
                      <a:r>
                        <a:rPr lang="en-GB" sz="900">
                          <a:effectLst/>
                        </a:rPr>
                        <a:t>Weaknesses</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29991" marR="29991" marT="0" marB="0"/>
                </a:tc>
                <a:tc>
                  <a:txBody>
                    <a:bodyPr/>
                    <a:lstStyle/>
                    <a:p>
                      <a:pPr indent="0" algn="just">
                        <a:lnSpc>
                          <a:spcPct val="150000"/>
                        </a:lnSpc>
                        <a:spcBef>
                          <a:spcPts val="600"/>
                        </a:spcBef>
                        <a:spcAft>
                          <a:spcPts val="600"/>
                        </a:spcAft>
                      </a:pPr>
                      <a:r>
                        <a:rPr lang="en-GB" sz="900" dirty="0">
                          <a:effectLst/>
                        </a:rPr>
                        <a:t>Sustainable design materials and ethical sourcing increase the start-up cost because environmentally conscious design requires greater investment (</a:t>
                      </a:r>
                      <a:r>
                        <a:rPr lang="en-GB" sz="900" dirty="0" err="1">
                          <a:effectLst/>
                        </a:rPr>
                        <a:t>Aulia</a:t>
                      </a:r>
                      <a:r>
                        <a:rPr lang="en-GB" sz="900" dirty="0">
                          <a:effectLst/>
                        </a:rPr>
                        <a:t> et al., 2025). Moreover, as a new business, the brand will have low initial recognition, which could slow customer acquisition in a competitive market.</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29991" marR="29991" marT="0" marB="0"/>
                </a:tc>
              </a:tr>
              <a:tr h="1207457">
                <a:tc>
                  <a:txBody>
                    <a:bodyPr/>
                    <a:lstStyle/>
                    <a:p>
                      <a:pPr indent="0" algn="just">
                        <a:lnSpc>
                          <a:spcPct val="150000"/>
                        </a:lnSpc>
                        <a:spcBef>
                          <a:spcPts val="600"/>
                        </a:spcBef>
                        <a:spcAft>
                          <a:spcPts val="600"/>
                        </a:spcAft>
                      </a:pPr>
                      <a:r>
                        <a:rPr lang="en-GB" sz="900">
                          <a:effectLst/>
                        </a:rPr>
                        <a:t>Opportunities</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29991" marR="29991" marT="0" marB="0"/>
                </a:tc>
                <a:tc>
                  <a:txBody>
                    <a:bodyPr/>
                    <a:lstStyle/>
                    <a:p>
                      <a:pPr indent="0" algn="just">
                        <a:lnSpc>
                          <a:spcPct val="150000"/>
                        </a:lnSpc>
                        <a:spcBef>
                          <a:spcPts val="600"/>
                        </a:spcBef>
                        <a:spcAft>
                          <a:spcPts val="600"/>
                        </a:spcAft>
                      </a:pPr>
                      <a:r>
                        <a:rPr lang="en-GB" sz="900">
                          <a:effectLst/>
                        </a:rPr>
                        <a:t>University students are becoming increasingly aware of sustainability and green consumption, which presents a powerful market opportunity, as people are eager to see green cafes (Sutisnawati et al., 2025). The café will be able to establish relationships with universities and student groups to reinforce its role as a learning-and-innovation environment (Dzimińska et al., 2026). Moreover, hosting sustainability workshops and experiential learning opportunities can generate new revenue and improve interactions (Payne, 2022).</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29991" marR="29991" marT="0" marB="0"/>
                </a:tc>
              </a:tr>
              <a:tr h="804971">
                <a:tc>
                  <a:txBody>
                    <a:bodyPr/>
                    <a:lstStyle/>
                    <a:p>
                      <a:pPr indent="0" algn="just">
                        <a:lnSpc>
                          <a:spcPct val="150000"/>
                        </a:lnSpc>
                        <a:spcBef>
                          <a:spcPts val="600"/>
                        </a:spcBef>
                        <a:spcAft>
                          <a:spcPts val="600"/>
                        </a:spcAft>
                      </a:pPr>
                      <a:r>
                        <a:rPr lang="en-GB" sz="900" dirty="0">
                          <a:effectLst/>
                        </a:rPr>
                        <a:t>Threats</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29991" marR="29991" marT="0" marB="0"/>
                </a:tc>
                <a:tc>
                  <a:txBody>
                    <a:bodyPr/>
                    <a:lstStyle/>
                    <a:p>
                      <a:pPr indent="0" algn="just">
                        <a:lnSpc>
                          <a:spcPct val="150000"/>
                        </a:lnSpc>
                        <a:spcBef>
                          <a:spcPts val="600"/>
                        </a:spcBef>
                        <a:spcAft>
                          <a:spcPts val="600"/>
                        </a:spcAft>
                      </a:pPr>
                      <a:r>
                        <a:rPr lang="en-GB" sz="900" dirty="0">
                          <a:effectLst/>
                        </a:rPr>
                        <a:t>The coffee shop market is very competitive, and established cafes have likely already taken over the student spots. Besides that, economic uncertainty and rising living costs can reduce students' discretionary spending, thereby affecting sales performance. Cafe-based sustainable food interventions also require ensuring customer acceptance regularly (Graham et al., 2020).</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29991" marR="29991" marT="0" marB="0"/>
                </a:tc>
              </a:tr>
            </a:tbl>
          </a:graphicData>
        </a:graphic>
      </p:graphicFrame>
    </p:spTree>
    <p:extLst>
      <p:ext uri="{BB962C8B-B14F-4D97-AF65-F5344CB8AC3E}">
        <p14:creationId xmlns:p14="http://schemas.microsoft.com/office/powerpoint/2010/main" val="1497028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smtClean="0"/>
              <a:t>Marketing Mix</a:t>
            </a:r>
            <a:endParaRPr lang="en-GB" b="1" i="1"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117041827"/>
              </p:ext>
            </p:extLst>
          </p:nvPr>
        </p:nvGraphicFramePr>
        <p:xfrm>
          <a:off x="680321" y="2336872"/>
          <a:ext cx="10104910" cy="39818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6143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Management Team</a:t>
            </a:r>
          </a:p>
        </p:txBody>
      </p:sp>
      <p:graphicFrame>
        <p:nvGraphicFramePr>
          <p:cNvPr id="4" name="Table 3"/>
          <p:cNvGraphicFramePr>
            <a:graphicFrameLocks noGrp="1"/>
          </p:cNvGraphicFramePr>
          <p:nvPr>
            <p:extLst>
              <p:ext uri="{D42A27DB-BD31-4B8C-83A1-F6EECF244321}">
                <p14:modId xmlns:p14="http://schemas.microsoft.com/office/powerpoint/2010/main" val="2560936702"/>
              </p:ext>
            </p:extLst>
          </p:nvPr>
        </p:nvGraphicFramePr>
        <p:xfrm>
          <a:off x="93786" y="2239107"/>
          <a:ext cx="4009291" cy="4337538"/>
        </p:xfrm>
        <a:graphic>
          <a:graphicData uri="http://schemas.openxmlformats.org/drawingml/2006/table">
            <a:tbl>
              <a:tblPr firstRow="1" firstCol="1" bandRow="1">
                <a:tableStyleId>{5C22544A-7EE6-4342-B048-85BDC9FD1C3A}</a:tableStyleId>
              </a:tblPr>
              <a:tblGrid>
                <a:gridCol w="1132490"/>
                <a:gridCol w="2876801"/>
              </a:tblGrid>
              <a:tr h="318340">
                <a:tc>
                  <a:txBody>
                    <a:bodyPr/>
                    <a:lstStyle/>
                    <a:p>
                      <a:pPr indent="0" algn="just">
                        <a:lnSpc>
                          <a:spcPct val="150000"/>
                        </a:lnSpc>
                        <a:spcBef>
                          <a:spcPts val="600"/>
                        </a:spcBef>
                        <a:spcAft>
                          <a:spcPts val="600"/>
                        </a:spcAft>
                      </a:pPr>
                      <a:r>
                        <a:rPr lang="en-GB" sz="1200" dirty="0">
                          <a:effectLst/>
                        </a:rPr>
                        <a:t>Position</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a:effectLst/>
                        </a:rPr>
                        <a:t>Role and Responsibility</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931557">
                <a:tc>
                  <a:txBody>
                    <a:bodyPr/>
                    <a:lstStyle/>
                    <a:p>
                      <a:pPr indent="0" algn="just">
                        <a:lnSpc>
                          <a:spcPct val="150000"/>
                        </a:lnSpc>
                        <a:spcBef>
                          <a:spcPts val="600"/>
                        </a:spcBef>
                        <a:spcAft>
                          <a:spcPts val="600"/>
                        </a:spcAft>
                      </a:pPr>
                      <a:r>
                        <a:rPr lang="en-GB" sz="1200" dirty="0">
                          <a:effectLst/>
                        </a:rPr>
                        <a:t>Founder and General Manager</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Oversees overall operations, financial management, partnerships, and strategic growth.</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681196">
                <a:tc>
                  <a:txBody>
                    <a:bodyPr/>
                    <a:lstStyle/>
                    <a:p>
                      <a:pPr indent="0" algn="just">
                        <a:lnSpc>
                          <a:spcPct val="150000"/>
                        </a:lnSpc>
                        <a:spcBef>
                          <a:spcPts val="600"/>
                        </a:spcBef>
                        <a:spcAft>
                          <a:spcPts val="600"/>
                        </a:spcAft>
                      </a:pPr>
                      <a:r>
                        <a:rPr lang="en-GB" sz="1200">
                          <a:effectLst/>
                        </a:rPr>
                        <a:t>Operations Supervisor</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Manages daily café activities, supply chain coordination, and quality control.</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681196">
                <a:tc>
                  <a:txBody>
                    <a:bodyPr/>
                    <a:lstStyle/>
                    <a:p>
                      <a:pPr indent="0" algn="just">
                        <a:lnSpc>
                          <a:spcPct val="150000"/>
                        </a:lnSpc>
                        <a:spcBef>
                          <a:spcPts val="600"/>
                        </a:spcBef>
                        <a:spcAft>
                          <a:spcPts val="600"/>
                        </a:spcAft>
                      </a:pPr>
                      <a:r>
                        <a:rPr lang="en-GB" sz="1200">
                          <a:effectLst/>
                        </a:rPr>
                        <a:t>Baristas</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Prepare beverages, maintain service standards, and engage with customers.</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1044053">
                <a:tc>
                  <a:txBody>
                    <a:bodyPr/>
                    <a:lstStyle/>
                    <a:p>
                      <a:pPr indent="0" algn="just">
                        <a:lnSpc>
                          <a:spcPct val="150000"/>
                        </a:lnSpc>
                        <a:spcBef>
                          <a:spcPts val="600"/>
                        </a:spcBef>
                        <a:spcAft>
                          <a:spcPts val="600"/>
                        </a:spcAft>
                      </a:pPr>
                      <a:r>
                        <a:rPr lang="en-GB" sz="1200">
                          <a:effectLst/>
                        </a:rPr>
                        <a:t>Marketing Coordinator (Part Time)</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Manages social media, student engagement, and promotional campaigns.</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681196">
                <a:tc>
                  <a:txBody>
                    <a:bodyPr/>
                    <a:lstStyle/>
                    <a:p>
                      <a:pPr indent="0" algn="just">
                        <a:lnSpc>
                          <a:spcPct val="150000"/>
                        </a:lnSpc>
                        <a:spcBef>
                          <a:spcPts val="600"/>
                        </a:spcBef>
                        <a:spcAft>
                          <a:spcPts val="600"/>
                        </a:spcAft>
                      </a:pPr>
                      <a:r>
                        <a:rPr lang="en-GB" sz="1200">
                          <a:effectLst/>
                        </a:rPr>
                        <a:t>Student Staff (Part Time)</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Assist with service, event coordination, and customer support.</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669070929"/>
              </p:ext>
            </p:extLst>
          </p:nvPr>
        </p:nvGraphicFramePr>
        <p:xfrm>
          <a:off x="4672477" y="2298901"/>
          <a:ext cx="5930453" cy="1371600"/>
        </p:xfrm>
        <a:graphic>
          <a:graphicData uri="http://schemas.openxmlformats.org/drawingml/2006/table">
            <a:tbl>
              <a:tblPr firstRow="1" firstCol="1" bandRow="1">
                <a:tableStyleId>{5C22544A-7EE6-4342-B048-85BDC9FD1C3A}</a:tableStyleId>
              </a:tblPr>
              <a:tblGrid>
                <a:gridCol w="1563881"/>
                <a:gridCol w="4366572"/>
              </a:tblGrid>
              <a:tr h="0">
                <a:tc>
                  <a:txBody>
                    <a:bodyPr/>
                    <a:lstStyle/>
                    <a:p>
                      <a:pPr indent="0" algn="just">
                        <a:lnSpc>
                          <a:spcPct val="150000"/>
                        </a:lnSpc>
                        <a:spcBef>
                          <a:spcPts val="600"/>
                        </a:spcBef>
                        <a:spcAft>
                          <a:spcPts val="600"/>
                        </a:spcAft>
                      </a:pPr>
                      <a:r>
                        <a:rPr lang="en-GB" sz="1200" dirty="0">
                          <a:effectLst/>
                        </a:rPr>
                        <a:t>Level</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a:effectLst/>
                        </a:rPr>
                        <a:t>Structure</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0">
                <a:tc>
                  <a:txBody>
                    <a:bodyPr/>
                    <a:lstStyle/>
                    <a:p>
                      <a:pPr indent="0" algn="just">
                        <a:lnSpc>
                          <a:spcPct val="150000"/>
                        </a:lnSpc>
                        <a:spcBef>
                          <a:spcPts val="600"/>
                        </a:spcBef>
                        <a:spcAft>
                          <a:spcPts val="600"/>
                        </a:spcAft>
                      </a:pPr>
                      <a:r>
                        <a:rPr lang="en-GB" sz="1200" dirty="0">
                          <a:effectLst/>
                        </a:rPr>
                        <a:t>Top Management</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Founder and General Manager</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0">
                <a:tc>
                  <a:txBody>
                    <a:bodyPr/>
                    <a:lstStyle/>
                    <a:p>
                      <a:pPr indent="0" algn="just">
                        <a:lnSpc>
                          <a:spcPct val="150000"/>
                        </a:lnSpc>
                        <a:spcBef>
                          <a:spcPts val="600"/>
                        </a:spcBef>
                        <a:spcAft>
                          <a:spcPts val="600"/>
                        </a:spcAft>
                      </a:pPr>
                      <a:r>
                        <a:rPr lang="en-GB" sz="1200">
                          <a:effectLst/>
                        </a:rPr>
                        <a:t>Middle Management</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Operations Supervisor</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0">
                <a:tc>
                  <a:txBody>
                    <a:bodyPr/>
                    <a:lstStyle/>
                    <a:p>
                      <a:pPr indent="0" algn="just">
                        <a:lnSpc>
                          <a:spcPct val="150000"/>
                        </a:lnSpc>
                        <a:spcBef>
                          <a:spcPts val="600"/>
                        </a:spcBef>
                        <a:spcAft>
                          <a:spcPts val="600"/>
                        </a:spcAft>
                      </a:pPr>
                      <a:r>
                        <a:rPr lang="en-GB" sz="1200">
                          <a:effectLst/>
                        </a:rPr>
                        <a:t>Operational Staff</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Baristas and Student Staff</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0">
                <a:tc>
                  <a:txBody>
                    <a:bodyPr/>
                    <a:lstStyle/>
                    <a:p>
                      <a:pPr indent="0" algn="just">
                        <a:lnSpc>
                          <a:spcPct val="150000"/>
                        </a:lnSpc>
                        <a:spcBef>
                          <a:spcPts val="600"/>
                        </a:spcBef>
                        <a:spcAft>
                          <a:spcPts val="600"/>
                        </a:spcAft>
                      </a:pPr>
                      <a:r>
                        <a:rPr lang="en-GB" sz="1200">
                          <a:effectLst/>
                        </a:rPr>
                        <a:t>Support Role</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Marketing Coordinator</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6" name="Rectangle 5"/>
          <p:cNvSpPr/>
          <p:nvPr/>
        </p:nvSpPr>
        <p:spPr>
          <a:xfrm>
            <a:off x="5957348" y="1963745"/>
            <a:ext cx="1707519" cy="335156"/>
          </a:xfrm>
          <a:prstGeom prst="rect">
            <a:avLst/>
          </a:prstGeom>
        </p:spPr>
        <p:txBody>
          <a:bodyPr wrap="none">
            <a:spAutoFit/>
          </a:bodyPr>
          <a:lstStyle/>
          <a:p>
            <a:pPr algn="just">
              <a:lnSpc>
                <a:spcPct val="150000"/>
              </a:lnSpc>
              <a:spcBef>
                <a:spcPts val="600"/>
              </a:spcBef>
              <a:spcAft>
                <a:spcPts val="600"/>
              </a:spcAft>
            </a:pPr>
            <a:r>
              <a:rPr lang="en-GB" sz="1200" b="1" i="1" dirty="0" smtClean="0">
                <a:effectLst/>
                <a:latin typeface="Arial" panose="020B0604020202020204" pitchFamily="34" charset="0"/>
                <a:ea typeface="Times New Roman" panose="02020603050405020304" pitchFamily="18" charset="0"/>
                <a:cs typeface="Times New Roman" panose="02020603050405020304" pitchFamily="18" charset="0"/>
              </a:rPr>
              <a:t>Organisational Chart</a:t>
            </a:r>
            <a:endParaRPr lang="en-GB" sz="1200" b="1" i="1" dirty="0">
              <a:effectLst/>
              <a:latin typeface="Arial" panose="020B0604020202020204" pitchFamily="34" charset="0"/>
              <a:ea typeface="Times New Roman" panose="02020603050405020304" pitchFamily="18" charset="0"/>
              <a:cs typeface="Times New Roman" panose="02020603050405020304" pitchFamily="18" charset="0"/>
            </a:endParaRPr>
          </a:p>
        </p:txBody>
      </p:sp>
      <p:graphicFrame>
        <p:nvGraphicFramePr>
          <p:cNvPr id="7" name="Table 6"/>
          <p:cNvGraphicFramePr>
            <a:graphicFrameLocks noGrp="1"/>
          </p:cNvGraphicFramePr>
          <p:nvPr>
            <p:extLst>
              <p:ext uri="{D42A27DB-BD31-4B8C-83A1-F6EECF244321}">
                <p14:modId xmlns:p14="http://schemas.microsoft.com/office/powerpoint/2010/main" val="2862640573"/>
              </p:ext>
            </p:extLst>
          </p:nvPr>
        </p:nvGraphicFramePr>
        <p:xfrm>
          <a:off x="4672477" y="4239220"/>
          <a:ext cx="5925186" cy="2337425"/>
        </p:xfrm>
        <a:graphic>
          <a:graphicData uri="http://schemas.openxmlformats.org/drawingml/2006/table">
            <a:tbl>
              <a:tblPr firstRow="1" firstCol="1" bandRow="1">
                <a:tableStyleId>{5C22544A-7EE6-4342-B048-85BDC9FD1C3A}</a:tableStyleId>
              </a:tblPr>
              <a:tblGrid>
                <a:gridCol w="2962593"/>
                <a:gridCol w="2962593"/>
              </a:tblGrid>
              <a:tr h="357757">
                <a:tc>
                  <a:txBody>
                    <a:bodyPr/>
                    <a:lstStyle/>
                    <a:p>
                      <a:pPr indent="0" algn="just">
                        <a:lnSpc>
                          <a:spcPct val="150000"/>
                        </a:lnSpc>
                        <a:spcBef>
                          <a:spcPts val="600"/>
                        </a:spcBef>
                        <a:spcAft>
                          <a:spcPts val="600"/>
                        </a:spcAft>
                      </a:pPr>
                      <a:r>
                        <a:rPr lang="en-GB" sz="1200" dirty="0">
                          <a:effectLst/>
                        </a:rPr>
                        <a:t>Milestone</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a:effectLst/>
                        </a:rPr>
                        <a:t>Target Date</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357757">
                <a:tc>
                  <a:txBody>
                    <a:bodyPr/>
                    <a:lstStyle/>
                    <a:p>
                      <a:pPr indent="0" algn="just">
                        <a:lnSpc>
                          <a:spcPct val="150000"/>
                        </a:lnSpc>
                        <a:spcBef>
                          <a:spcPts val="600"/>
                        </a:spcBef>
                        <a:spcAft>
                          <a:spcPts val="600"/>
                        </a:spcAft>
                      </a:pPr>
                      <a:r>
                        <a:rPr lang="en-GB" sz="1200" dirty="0">
                          <a:effectLst/>
                        </a:rPr>
                        <a:t>Secure funding</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a:effectLst/>
                        </a:rPr>
                        <a:t>Month 1</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357757">
                <a:tc>
                  <a:txBody>
                    <a:bodyPr/>
                    <a:lstStyle/>
                    <a:p>
                      <a:pPr indent="0" algn="just">
                        <a:lnSpc>
                          <a:spcPct val="150000"/>
                        </a:lnSpc>
                        <a:spcBef>
                          <a:spcPts val="600"/>
                        </a:spcBef>
                        <a:spcAft>
                          <a:spcPts val="600"/>
                        </a:spcAft>
                      </a:pPr>
                      <a:r>
                        <a:rPr lang="en-GB" sz="1200" dirty="0">
                          <a:effectLst/>
                        </a:rPr>
                        <a:t>Complete renovation and setup</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Month 3</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357757">
                <a:tc>
                  <a:txBody>
                    <a:bodyPr/>
                    <a:lstStyle/>
                    <a:p>
                      <a:pPr indent="0" algn="just">
                        <a:lnSpc>
                          <a:spcPct val="150000"/>
                        </a:lnSpc>
                        <a:spcBef>
                          <a:spcPts val="600"/>
                        </a:spcBef>
                        <a:spcAft>
                          <a:spcPts val="600"/>
                        </a:spcAft>
                      </a:pPr>
                      <a:r>
                        <a:rPr lang="en-GB" sz="1200">
                          <a:effectLst/>
                        </a:rPr>
                        <a:t>Grand opening</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Month 4</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357757">
                <a:tc>
                  <a:txBody>
                    <a:bodyPr/>
                    <a:lstStyle/>
                    <a:p>
                      <a:pPr indent="0" algn="just">
                        <a:lnSpc>
                          <a:spcPct val="150000"/>
                        </a:lnSpc>
                        <a:spcBef>
                          <a:spcPts val="600"/>
                        </a:spcBef>
                        <a:spcAft>
                          <a:spcPts val="600"/>
                        </a:spcAft>
                      </a:pPr>
                      <a:r>
                        <a:rPr lang="en-GB" sz="1200">
                          <a:effectLst/>
                        </a:rPr>
                        <a:t>Reach break-even</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Month 8</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357757">
                <a:tc>
                  <a:txBody>
                    <a:bodyPr/>
                    <a:lstStyle/>
                    <a:p>
                      <a:pPr indent="0" algn="just">
                        <a:lnSpc>
                          <a:spcPct val="150000"/>
                        </a:lnSpc>
                        <a:spcBef>
                          <a:spcPts val="600"/>
                        </a:spcBef>
                        <a:spcAft>
                          <a:spcPts val="600"/>
                        </a:spcAft>
                      </a:pPr>
                      <a:r>
                        <a:rPr lang="en-GB" sz="1200">
                          <a:effectLst/>
                        </a:rPr>
                        <a:t>First sustainability event series completion</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End of Year 1</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8" name="Rectangle 7"/>
          <p:cNvSpPr/>
          <p:nvPr/>
        </p:nvSpPr>
        <p:spPr>
          <a:xfrm>
            <a:off x="6159326" y="3859236"/>
            <a:ext cx="1303562" cy="335156"/>
          </a:xfrm>
          <a:prstGeom prst="rect">
            <a:avLst/>
          </a:prstGeom>
        </p:spPr>
        <p:txBody>
          <a:bodyPr wrap="none">
            <a:spAutoFit/>
          </a:bodyPr>
          <a:lstStyle/>
          <a:p>
            <a:pPr algn="just">
              <a:lnSpc>
                <a:spcPct val="150000"/>
              </a:lnSpc>
              <a:spcBef>
                <a:spcPts val="600"/>
              </a:spcBef>
              <a:spcAft>
                <a:spcPts val="600"/>
              </a:spcAft>
            </a:pPr>
            <a:r>
              <a:rPr lang="en-GB" sz="1200" b="1" i="1" dirty="0" smtClean="0">
                <a:effectLst/>
                <a:latin typeface="Arial" panose="020B0604020202020204" pitchFamily="34" charset="0"/>
                <a:ea typeface="Times New Roman" panose="02020603050405020304" pitchFamily="18" charset="0"/>
                <a:cs typeface="Times New Roman" panose="02020603050405020304" pitchFamily="18" charset="0"/>
              </a:rPr>
              <a:t>Key Milestones</a:t>
            </a:r>
            <a:endParaRPr lang="en-GB" sz="1200" b="1" i="1"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18767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smtClean="0"/>
              <a:t>Financial Plan</a:t>
            </a:r>
            <a:endParaRPr lang="en-GB" b="1" i="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47290024"/>
              </p:ext>
            </p:extLst>
          </p:nvPr>
        </p:nvGraphicFramePr>
        <p:xfrm>
          <a:off x="162863" y="2506559"/>
          <a:ext cx="3412676" cy="3928453"/>
        </p:xfrm>
        <a:graphic>
          <a:graphicData uri="http://schemas.openxmlformats.org/drawingml/2006/table">
            <a:tbl>
              <a:tblPr firstRow="1" firstCol="1" bandRow="1">
                <a:tableStyleId>{5C22544A-7EE6-4342-B048-85BDC9FD1C3A}</a:tableStyleId>
              </a:tblPr>
              <a:tblGrid>
                <a:gridCol w="1706338"/>
                <a:gridCol w="1706338"/>
              </a:tblGrid>
              <a:tr h="353822">
                <a:tc>
                  <a:txBody>
                    <a:bodyPr/>
                    <a:lstStyle/>
                    <a:p>
                      <a:pPr indent="0" algn="just">
                        <a:lnSpc>
                          <a:spcPct val="150000"/>
                        </a:lnSpc>
                        <a:spcBef>
                          <a:spcPts val="600"/>
                        </a:spcBef>
                        <a:spcAft>
                          <a:spcPts val="600"/>
                        </a:spcAft>
                      </a:pPr>
                      <a:r>
                        <a:rPr lang="en-GB" sz="900" dirty="0">
                          <a:effectLst/>
                        </a:rPr>
                        <a:t>Item</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c>
                  <a:txBody>
                    <a:bodyPr/>
                    <a:lstStyle/>
                    <a:p>
                      <a:pPr indent="0" algn="just">
                        <a:lnSpc>
                          <a:spcPct val="150000"/>
                        </a:lnSpc>
                        <a:spcBef>
                          <a:spcPts val="600"/>
                        </a:spcBef>
                        <a:spcAft>
                          <a:spcPts val="600"/>
                        </a:spcAft>
                      </a:pPr>
                      <a:r>
                        <a:rPr lang="en-GB" sz="900">
                          <a:effectLst/>
                        </a:rPr>
                        <a:t>Estimated Cost (£)</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r>
              <a:tr h="362323">
                <a:tc>
                  <a:txBody>
                    <a:bodyPr/>
                    <a:lstStyle/>
                    <a:p>
                      <a:pPr indent="0" algn="just">
                        <a:lnSpc>
                          <a:spcPct val="150000"/>
                        </a:lnSpc>
                        <a:spcBef>
                          <a:spcPts val="600"/>
                        </a:spcBef>
                        <a:spcAft>
                          <a:spcPts val="600"/>
                        </a:spcAft>
                      </a:pPr>
                      <a:r>
                        <a:rPr lang="en-GB" sz="900" dirty="0">
                          <a:effectLst/>
                        </a:rPr>
                        <a:t>Lease deposit (3 months)</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c>
                  <a:txBody>
                    <a:bodyPr/>
                    <a:lstStyle/>
                    <a:p>
                      <a:pPr indent="0" algn="just">
                        <a:lnSpc>
                          <a:spcPct val="150000"/>
                        </a:lnSpc>
                        <a:spcBef>
                          <a:spcPts val="600"/>
                        </a:spcBef>
                        <a:spcAft>
                          <a:spcPts val="600"/>
                        </a:spcAft>
                      </a:pPr>
                      <a:r>
                        <a:rPr lang="en-GB" sz="900">
                          <a:effectLst/>
                        </a:rPr>
                        <a:t>9,000</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r>
              <a:tr h="459013">
                <a:tc>
                  <a:txBody>
                    <a:bodyPr/>
                    <a:lstStyle/>
                    <a:p>
                      <a:pPr indent="0" algn="just">
                        <a:lnSpc>
                          <a:spcPct val="150000"/>
                        </a:lnSpc>
                        <a:spcBef>
                          <a:spcPts val="600"/>
                        </a:spcBef>
                        <a:spcAft>
                          <a:spcPts val="600"/>
                        </a:spcAft>
                      </a:pPr>
                      <a:r>
                        <a:rPr lang="en-GB" sz="900" dirty="0">
                          <a:effectLst/>
                        </a:rPr>
                        <a:t>Renovation and sustainable interior materials</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c>
                  <a:txBody>
                    <a:bodyPr/>
                    <a:lstStyle/>
                    <a:p>
                      <a:pPr indent="0" algn="just">
                        <a:lnSpc>
                          <a:spcPct val="150000"/>
                        </a:lnSpc>
                        <a:spcBef>
                          <a:spcPts val="600"/>
                        </a:spcBef>
                        <a:spcAft>
                          <a:spcPts val="600"/>
                        </a:spcAft>
                      </a:pPr>
                      <a:r>
                        <a:rPr lang="en-GB" sz="900">
                          <a:effectLst/>
                        </a:rPr>
                        <a:t>18,000</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r>
              <a:tr h="353822">
                <a:tc>
                  <a:txBody>
                    <a:bodyPr/>
                    <a:lstStyle/>
                    <a:p>
                      <a:pPr indent="0" algn="just">
                        <a:lnSpc>
                          <a:spcPct val="150000"/>
                        </a:lnSpc>
                        <a:spcBef>
                          <a:spcPts val="600"/>
                        </a:spcBef>
                        <a:spcAft>
                          <a:spcPts val="600"/>
                        </a:spcAft>
                      </a:pPr>
                      <a:r>
                        <a:rPr lang="en-GB" sz="900" dirty="0">
                          <a:effectLst/>
                        </a:rPr>
                        <a:t>Coffee machines and equipment</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c>
                  <a:txBody>
                    <a:bodyPr/>
                    <a:lstStyle/>
                    <a:p>
                      <a:pPr indent="0" algn="just">
                        <a:lnSpc>
                          <a:spcPct val="150000"/>
                        </a:lnSpc>
                        <a:spcBef>
                          <a:spcPts val="600"/>
                        </a:spcBef>
                        <a:spcAft>
                          <a:spcPts val="600"/>
                        </a:spcAft>
                      </a:pPr>
                      <a:r>
                        <a:rPr lang="en-GB" sz="900" dirty="0">
                          <a:effectLst/>
                        </a:rPr>
                        <a:t>12,000</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r>
              <a:tr h="362323">
                <a:tc>
                  <a:txBody>
                    <a:bodyPr/>
                    <a:lstStyle/>
                    <a:p>
                      <a:pPr indent="0" algn="just">
                        <a:lnSpc>
                          <a:spcPct val="150000"/>
                        </a:lnSpc>
                        <a:spcBef>
                          <a:spcPts val="600"/>
                        </a:spcBef>
                        <a:spcAft>
                          <a:spcPts val="600"/>
                        </a:spcAft>
                      </a:pPr>
                      <a:r>
                        <a:rPr lang="en-GB" sz="900">
                          <a:effectLst/>
                        </a:rPr>
                        <a:t>Furniture and study desks</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c>
                  <a:txBody>
                    <a:bodyPr/>
                    <a:lstStyle/>
                    <a:p>
                      <a:pPr indent="0" algn="just">
                        <a:lnSpc>
                          <a:spcPct val="150000"/>
                        </a:lnSpc>
                        <a:spcBef>
                          <a:spcPts val="600"/>
                        </a:spcBef>
                        <a:spcAft>
                          <a:spcPts val="600"/>
                        </a:spcAft>
                      </a:pPr>
                      <a:r>
                        <a:rPr lang="en-GB" sz="900" dirty="0">
                          <a:effectLst/>
                        </a:rPr>
                        <a:t>8,000</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r>
              <a:tr h="459013">
                <a:tc>
                  <a:txBody>
                    <a:bodyPr/>
                    <a:lstStyle/>
                    <a:p>
                      <a:pPr indent="0" algn="just">
                        <a:lnSpc>
                          <a:spcPct val="150000"/>
                        </a:lnSpc>
                        <a:spcBef>
                          <a:spcPts val="600"/>
                        </a:spcBef>
                        <a:spcAft>
                          <a:spcPts val="600"/>
                        </a:spcAft>
                      </a:pPr>
                      <a:r>
                        <a:rPr lang="en-GB" sz="900">
                          <a:effectLst/>
                        </a:rPr>
                        <a:t>Initial inventory (coffee beans and food supplies)</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c>
                  <a:txBody>
                    <a:bodyPr/>
                    <a:lstStyle/>
                    <a:p>
                      <a:pPr indent="0" algn="just">
                        <a:lnSpc>
                          <a:spcPct val="150000"/>
                        </a:lnSpc>
                        <a:spcBef>
                          <a:spcPts val="600"/>
                        </a:spcBef>
                        <a:spcAft>
                          <a:spcPts val="600"/>
                        </a:spcAft>
                      </a:pPr>
                      <a:r>
                        <a:rPr lang="en-GB" sz="900" dirty="0">
                          <a:effectLst/>
                        </a:rPr>
                        <a:t>5,000</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r>
              <a:tr h="353822">
                <a:tc>
                  <a:txBody>
                    <a:bodyPr/>
                    <a:lstStyle/>
                    <a:p>
                      <a:pPr indent="0" algn="just">
                        <a:lnSpc>
                          <a:spcPct val="150000"/>
                        </a:lnSpc>
                        <a:spcBef>
                          <a:spcPts val="600"/>
                        </a:spcBef>
                        <a:spcAft>
                          <a:spcPts val="600"/>
                        </a:spcAft>
                      </a:pPr>
                      <a:r>
                        <a:rPr lang="en-GB" sz="900">
                          <a:effectLst/>
                        </a:rPr>
                        <a:t>Licenses and permits</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c>
                  <a:txBody>
                    <a:bodyPr/>
                    <a:lstStyle/>
                    <a:p>
                      <a:pPr indent="0" algn="just">
                        <a:lnSpc>
                          <a:spcPct val="150000"/>
                        </a:lnSpc>
                        <a:spcBef>
                          <a:spcPts val="600"/>
                        </a:spcBef>
                        <a:spcAft>
                          <a:spcPts val="600"/>
                        </a:spcAft>
                      </a:pPr>
                      <a:r>
                        <a:rPr lang="en-GB" sz="900" dirty="0">
                          <a:effectLst/>
                        </a:rPr>
                        <a:t>2,000</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r>
              <a:tr h="353822">
                <a:tc>
                  <a:txBody>
                    <a:bodyPr/>
                    <a:lstStyle/>
                    <a:p>
                      <a:pPr indent="0" algn="just">
                        <a:lnSpc>
                          <a:spcPct val="150000"/>
                        </a:lnSpc>
                        <a:spcBef>
                          <a:spcPts val="600"/>
                        </a:spcBef>
                        <a:spcAft>
                          <a:spcPts val="600"/>
                        </a:spcAft>
                      </a:pPr>
                      <a:r>
                        <a:rPr lang="en-GB" sz="900">
                          <a:effectLst/>
                        </a:rPr>
                        <a:t>Marketing launch campaign</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c>
                  <a:txBody>
                    <a:bodyPr/>
                    <a:lstStyle/>
                    <a:p>
                      <a:pPr indent="0" algn="just">
                        <a:lnSpc>
                          <a:spcPct val="150000"/>
                        </a:lnSpc>
                        <a:spcBef>
                          <a:spcPts val="600"/>
                        </a:spcBef>
                        <a:spcAft>
                          <a:spcPts val="600"/>
                        </a:spcAft>
                      </a:pPr>
                      <a:r>
                        <a:rPr lang="en-GB" sz="900" dirty="0">
                          <a:effectLst/>
                        </a:rPr>
                        <a:t>3,000</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r>
              <a:tr h="459013">
                <a:tc>
                  <a:txBody>
                    <a:bodyPr/>
                    <a:lstStyle/>
                    <a:p>
                      <a:pPr indent="0" algn="just">
                        <a:lnSpc>
                          <a:spcPct val="150000"/>
                        </a:lnSpc>
                        <a:spcBef>
                          <a:spcPts val="600"/>
                        </a:spcBef>
                        <a:spcAft>
                          <a:spcPts val="600"/>
                        </a:spcAft>
                      </a:pPr>
                      <a:r>
                        <a:rPr lang="en-GB" sz="900">
                          <a:effectLst/>
                        </a:rPr>
                        <a:t>Technology systems (POS system and WiFi setup)</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c>
                  <a:txBody>
                    <a:bodyPr/>
                    <a:lstStyle/>
                    <a:p>
                      <a:pPr indent="0" algn="just">
                        <a:lnSpc>
                          <a:spcPct val="150000"/>
                        </a:lnSpc>
                        <a:spcBef>
                          <a:spcPts val="600"/>
                        </a:spcBef>
                        <a:spcAft>
                          <a:spcPts val="600"/>
                        </a:spcAft>
                      </a:pPr>
                      <a:r>
                        <a:rPr lang="en-GB" sz="900" dirty="0">
                          <a:effectLst/>
                        </a:rPr>
                        <a:t>3,000</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r>
              <a:tr h="353822">
                <a:tc>
                  <a:txBody>
                    <a:bodyPr/>
                    <a:lstStyle/>
                    <a:p>
                      <a:pPr indent="0" algn="just">
                        <a:lnSpc>
                          <a:spcPct val="150000"/>
                        </a:lnSpc>
                        <a:spcBef>
                          <a:spcPts val="600"/>
                        </a:spcBef>
                        <a:spcAft>
                          <a:spcPts val="600"/>
                        </a:spcAft>
                      </a:pPr>
                      <a:r>
                        <a:rPr lang="en-GB" sz="900">
                          <a:effectLst/>
                        </a:rPr>
                        <a:t>Total Startup Cost</a:t>
                      </a:r>
                      <a:endParaRPr lang="en-GB" sz="90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c>
                  <a:txBody>
                    <a:bodyPr/>
                    <a:lstStyle/>
                    <a:p>
                      <a:pPr indent="0" algn="just">
                        <a:lnSpc>
                          <a:spcPct val="150000"/>
                        </a:lnSpc>
                        <a:spcBef>
                          <a:spcPts val="600"/>
                        </a:spcBef>
                        <a:spcAft>
                          <a:spcPts val="600"/>
                        </a:spcAft>
                      </a:pPr>
                      <a:r>
                        <a:rPr lang="en-GB" sz="900" dirty="0">
                          <a:effectLst/>
                        </a:rPr>
                        <a:t>60,000</a:t>
                      </a:r>
                      <a:endParaRPr lang="en-GB" sz="900" dirty="0">
                        <a:effectLst/>
                        <a:latin typeface="Arial" panose="020B0604020202020204" pitchFamily="34" charset="0"/>
                        <a:ea typeface="Calibri" panose="020F0502020204030204" pitchFamily="34" charset="0"/>
                        <a:cs typeface="Times New Roman" panose="02020603050405020304" pitchFamily="18" charset="0"/>
                      </a:endParaRPr>
                    </a:p>
                  </a:txBody>
                  <a:tcPr marL="53346" marR="53346" marT="0" marB="0"/>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078295726"/>
              </p:ext>
            </p:extLst>
          </p:nvPr>
        </p:nvGraphicFramePr>
        <p:xfrm>
          <a:off x="3715485" y="2506559"/>
          <a:ext cx="2814270" cy="3928452"/>
        </p:xfrm>
        <a:graphic>
          <a:graphicData uri="http://schemas.openxmlformats.org/drawingml/2006/table">
            <a:tbl>
              <a:tblPr firstRow="1" firstCol="1" bandRow="1">
                <a:tableStyleId>{5C22544A-7EE6-4342-B048-85BDC9FD1C3A}</a:tableStyleId>
              </a:tblPr>
              <a:tblGrid>
                <a:gridCol w="1994147"/>
                <a:gridCol w="820123"/>
              </a:tblGrid>
              <a:tr h="781931">
                <a:tc>
                  <a:txBody>
                    <a:bodyPr/>
                    <a:lstStyle/>
                    <a:p>
                      <a:pPr indent="0" algn="just">
                        <a:lnSpc>
                          <a:spcPct val="150000"/>
                        </a:lnSpc>
                        <a:spcBef>
                          <a:spcPts val="600"/>
                        </a:spcBef>
                        <a:spcAft>
                          <a:spcPts val="600"/>
                        </a:spcAft>
                      </a:pPr>
                      <a:r>
                        <a:rPr lang="en-GB" sz="1200" dirty="0">
                          <a:effectLst/>
                        </a:rPr>
                        <a:t>Source of Finance</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a:effectLst/>
                        </a:rPr>
                        <a:t>Amount (£)</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800728">
                <a:tc>
                  <a:txBody>
                    <a:bodyPr/>
                    <a:lstStyle/>
                    <a:p>
                      <a:pPr indent="0" algn="just">
                        <a:lnSpc>
                          <a:spcPct val="150000"/>
                        </a:lnSpc>
                        <a:spcBef>
                          <a:spcPts val="600"/>
                        </a:spcBef>
                        <a:spcAft>
                          <a:spcPts val="600"/>
                        </a:spcAft>
                      </a:pPr>
                      <a:r>
                        <a:rPr lang="en-GB" sz="1200" dirty="0">
                          <a:effectLst/>
                        </a:rPr>
                        <a:t>Founder investment</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20,000</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781931">
                <a:tc>
                  <a:txBody>
                    <a:bodyPr/>
                    <a:lstStyle/>
                    <a:p>
                      <a:pPr indent="0" algn="just">
                        <a:lnSpc>
                          <a:spcPct val="150000"/>
                        </a:lnSpc>
                        <a:spcBef>
                          <a:spcPts val="600"/>
                        </a:spcBef>
                        <a:spcAft>
                          <a:spcPts val="600"/>
                        </a:spcAft>
                      </a:pPr>
                      <a:r>
                        <a:rPr lang="en-GB" sz="1200">
                          <a:effectLst/>
                        </a:rPr>
                        <a:t>Bank loan</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25,000</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781931">
                <a:tc>
                  <a:txBody>
                    <a:bodyPr/>
                    <a:lstStyle/>
                    <a:p>
                      <a:pPr indent="0" algn="just">
                        <a:lnSpc>
                          <a:spcPct val="150000"/>
                        </a:lnSpc>
                        <a:spcBef>
                          <a:spcPts val="600"/>
                        </a:spcBef>
                        <a:spcAft>
                          <a:spcPts val="600"/>
                        </a:spcAft>
                      </a:pPr>
                      <a:r>
                        <a:rPr lang="en-GB" sz="1200">
                          <a:effectLst/>
                        </a:rPr>
                        <a:t>Private investor</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15,000</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781931">
                <a:tc>
                  <a:txBody>
                    <a:bodyPr/>
                    <a:lstStyle/>
                    <a:p>
                      <a:pPr indent="0" algn="just">
                        <a:lnSpc>
                          <a:spcPct val="150000"/>
                        </a:lnSpc>
                        <a:spcBef>
                          <a:spcPts val="600"/>
                        </a:spcBef>
                        <a:spcAft>
                          <a:spcPts val="600"/>
                        </a:spcAft>
                      </a:pPr>
                      <a:r>
                        <a:rPr lang="en-GB" sz="1200">
                          <a:effectLst/>
                        </a:rPr>
                        <a:t>Total Funding Available</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60,000</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463410096"/>
              </p:ext>
            </p:extLst>
          </p:nvPr>
        </p:nvGraphicFramePr>
        <p:xfrm>
          <a:off x="6669701" y="2527826"/>
          <a:ext cx="4994761" cy="2956395"/>
        </p:xfrm>
        <a:graphic>
          <a:graphicData uri="http://schemas.openxmlformats.org/drawingml/2006/table">
            <a:tbl>
              <a:tblPr firstRow="1" firstCol="1" bandRow="1">
                <a:tableStyleId>{5C22544A-7EE6-4342-B048-85BDC9FD1C3A}</a:tableStyleId>
              </a:tblPr>
              <a:tblGrid>
                <a:gridCol w="3498634"/>
                <a:gridCol w="1496127"/>
              </a:tblGrid>
              <a:tr h="568886">
                <a:tc>
                  <a:txBody>
                    <a:bodyPr/>
                    <a:lstStyle/>
                    <a:p>
                      <a:pPr indent="0" algn="just">
                        <a:lnSpc>
                          <a:spcPct val="150000"/>
                        </a:lnSpc>
                        <a:spcBef>
                          <a:spcPts val="600"/>
                        </a:spcBef>
                        <a:spcAft>
                          <a:spcPts val="600"/>
                        </a:spcAft>
                      </a:pPr>
                      <a:r>
                        <a:rPr lang="en-GB" sz="1200" dirty="0">
                          <a:effectLst/>
                        </a:rPr>
                        <a:t>Break-Even Calculation</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a:effectLst/>
                        </a:rPr>
                        <a:t>Value</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582058">
                <a:tc>
                  <a:txBody>
                    <a:bodyPr/>
                    <a:lstStyle/>
                    <a:p>
                      <a:pPr indent="0" algn="just">
                        <a:lnSpc>
                          <a:spcPct val="150000"/>
                        </a:lnSpc>
                        <a:spcBef>
                          <a:spcPts val="600"/>
                        </a:spcBef>
                        <a:spcAft>
                          <a:spcPts val="600"/>
                        </a:spcAft>
                      </a:pPr>
                      <a:r>
                        <a:rPr lang="en-GB" sz="1200" dirty="0">
                          <a:effectLst/>
                        </a:rPr>
                        <a:t>Fixed monthly costs</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£18,000</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568886">
                <a:tc>
                  <a:txBody>
                    <a:bodyPr/>
                    <a:lstStyle/>
                    <a:p>
                      <a:pPr indent="0" algn="just">
                        <a:lnSpc>
                          <a:spcPct val="150000"/>
                        </a:lnSpc>
                        <a:spcBef>
                          <a:spcPts val="600"/>
                        </a:spcBef>
                        <a:spcAft>
                          <a:spcPts val="600"/>
                        </a:spcAft>
                      </a:pPr>
                      <a:r>
                        <a:rPr lang="en-GB" sz="1200">
                          <a:effectLst/>
                        </a:rPr>
                        <a:t>Contribution per customer (£6 – £2.50)</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£3.50</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568886">
                <a:tc>
                  <a:txBody>
                    <a:bodyPr/>
                    <a:lstStyle/>
                    <a:p>
                      <a:pPr indent="0" algn="just">
                        <a:lnSpc>
                          <a:spcPct val="150000"/>
                        </a:lnSpc>
                        <a:spcBef>
                          <a:spcPts val="600"/>
                        </a:spcBef>
                        <a:spcAft>
                          <a:spcPts val="600"/>
                        </a:spcAft>
                      </a:pPr>
                      <a:r>
                        <a:rPr lang="en-GB" sz="1200">
                          <a:effectLst/>
                        </a:rPr>
                        <a:t>Break-even customers per month</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5,143 customers</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r h="667679">
                <a:tc>
                  <a:txBody>
                    <a:bodyPr/>
                    <a:lstStyle/>
                    <a:p>
                      <a:pPr indent="0" algn="just">
                        <a:lnSpc>
                          <a:spcPct val="150000"/>
                        </a:lnSpc>
                        <a:spcBef>
                          <a:spcPts val="600"/>
                        </a:spcBef>
                        <a:spcAft>
                          <a:spcPts val="600"/>
                        </a:spcAft>
                      </a:pPr>
                      <a:r>
                        <a:rPr lang="en-GB" sz="1200">
                          <a:effectLst/>
                        </a:rPr>
                        <a:t>Break-even customers per day</a:t>
                      </a:r>
                      <a:endParaRPr lang="en-GB" sz="12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indent="0" algn="just">
                        <a:lnSpc>
                          <a:spcPct val="150000"/>
                        </a:lnSpc>
                        <a:spcBef>
                          <a:spcPts val="600"/>
                        </a:spcBef>
                        <a:spcAft>
                          <a:spcPts val="600"/>
                        </a:spcAft>
                      </a:pPr>
                      <a:r>
                        <a:rPr lang="en-GB" sz="1200" dirty="0">
                          <a:effectLst/>
                        </a:rPr>
                        <a:t>172 customers (approximately)</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3570278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Operations and Management </a:t>
            </a:r>
            <a:r>
              <a:rPr lang="en-GB" b="1" i="1" dirty="0" smtClean="0"/>
              <a:t>Plan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70596570"/>
              </p:ext>
            </p:extLst>
          </p:nvPr>
        </p:nvGraphicFramePr>
        <p:xfrm>
          <a:off x="680321" y="2336873"/>
          <a:ext cx="9706325" cy="37239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2030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smtClean="0"/>
              <a:t>Conclusion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53930236"/>
              </p:ext>
            </p:extLst>
          </p:nvPr>
        </p:nvGraphicFramePr>
        <p:xfrm>
          <a:off x="680321" y="2336873"/>
          <a:ext cx="9613861" cy="3599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1101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smtClean="0"/>
              <a:t>References</a:t>
            </a:r>
            <a:endParaRPr lang="en-GB" dirty="0"/>
          </a:p>
        </p:txBody>
      </p:sp>
      <p:sp>
        <p:nvSpPr>
          <p:cNvPr id="3" name="Content Placeholder 2"/>
          <p:cNvSpPr>
            <a:spLocks noGrp="1"/>
          </p:cNvSpPr>
          <p:nvPr>
            <p:ph idx="1"/>
          </p:nvPr>
        </p:nvSpPr>
        <p:spPr>
          <a:xfrm>
            <a:off x="375139" y="2239108"/>
            <a:ext cx="11476892" cy="4466492"/>
          </a:xfrm>
        </p:spPr>
        <p:txBody>
          <a:bodyPr>
            <a:normAutofit fontScale="47500" lnSpcReduction="20000"/>
          </a:bodyPr>
          <a:lstStyle/>
          <a:p>
            <a:r>
              <a:rPr lang="en-GB" dirty="0" err="1"/>
              <a:t>Aulia</a:t>
            </a:r>
            <a:r>
              <a:rPr lang="en-GB" dirty="0"/>
              <a:t>, A. N., Veronica, S., </a:t>
            </a:r>
            <a:r>
              <a:rPr lang="en-GB" dirty="0" err="1"/>
              <a:t>Rumapea</a:t>
            </a:r>
            <a:r>
              <a:rPr lang="en-GB" dirty="0"/>
              <a:t>, S. F. H., and </a:t>
            </a:r>
            <a:r>
              <a:rPr lang="en-GB" dirty="0" err="1"/>
              <a:t>Zondra</a:t>
            </a:r>
            <a:r>
              <a:rPr lang="en-GB" dirty="0"/>
              <a:t>, H. C. (2025). Sustainable Material Choices in Café Design: Enhancing Brand Identity and Environmental Responsibility. </a:t>
            </a:r>
            <a:r>
              <a:rPr lang="en-GB" i="1" dirty="0" err="1"/>
              <a:t>Jurnal</a:t>
            </a:r>
            <a:r>
              <a:rPr lang="en-GB" i="1" dirty="0"/>
              <a:t> </a:t>
            </a:r>
            <a:r>
              <a:rPr lang="en-GB" i="1" dirty="0" err="1"/>
              <a:t>Arsitektur</a:t>
            </a:r>
            <a:r>
              <a:rPr lang="en-GB" i="1" dirty="0"/>
              <a:t> </a:t>
            </a:r>
            <a:r>
              <a:rPr lang="en-GB" i="1" dirty="0" err="1"/>
              <a:t>dan</a:t>
            </a:r>
            <a:r>
              <a:rPr lang="en-GB" i="1" dirty="0"/>
              <a:t> </a:t>
            </a:r>
            <a:r>
              <a:rPr lang="en-GB" i="1" dirty="0" err="1"/>
              <a:t>Perencanaan</a:t>
            </a:r>
            <a:r>
              <a:rPr lang="en-GB" i="1" dirty="0"/>
              <a:t> (</a:t>
            </a:r>
            <a:r>
              <a:rPr lang="en-GB" i="1" dirty="0" err="1"/>
              <a:t>JUARA</a:t>
            </a:r>
            <a:r>
              <a:rPr lang="en-GB" i="1" dirty="0"/>
              <a:t>)</a:t>
            </a:r>
            <a:r>
              <a:rPr lang="en-GB" dirty="0"/>
              <a:t>, </a:t>
            </a:r>
            <a:r>
              <a:rPr lang="en-GB" i="1" dirty="0"/>
              <a:t>8</a:t>
            </a:r>
            <a:r>
              <a:rPr lang="en-GB" dirty="0"/>
              <a:t>(2), 66-72.</a:t>
            </a:r>
          </a:p>
          <a:p>
            <a:r>
              <a:rPr lang="en-GB" dirty="0"/>
              <a:t>Brown, J., Dinning, T., and Wall, T. (2024). Developing Entrepreneurial Sustainability Thinking and Action at ‘The World Café’. In </a:t>
            </a:r>
            <a:r>
              <a:rPr lang="en-GB" i="1" dirty="0"/>
              <a:t>Sustainability in Business Education, Research and Practices</a:t>
            </a:r>
            <a:r>
              <a:rPr lang="en-GB" dirty="0"/>
              <a:t> (pp. 303-322). Cham: Springer Nature Switzerland.</a:t>
            </a:r>
          </a:p>
          <a:p>
            <a:r>
              <a:rPr lang="en-GB" dirty="0" err="1"/>
              <a:t>Dzimińska</a:t>
            </a:r>
            <a:r>
              <a:rPr lang="en-GB" dirty="0"/>
              <a:t>, M., </a:t>
            </a:r>
            <a:r>
              <a:rPr lang="en-GB" dirty="0" err="1"/>
              <a:t>Krzewińska</a:t>
            </a:r>
            <a:r>
              <a:rPr lang="en-GB" dirty="0"/>
              <a:t>, A., </a:t>
            </a:r>
            <a:r>
              <a:rPr lang="en-GB" dirty="0" err="1"/>
              <a:t>Matuszewska-Kubicz</a:t>
            </a:r>
            <a:r>
              <a:rPr lang="en-GB" dirty="0"/>
              <a:t>, A., and </a:t>
            </a:r>
            <a:r>
              <a:rPr lang="en-GB" dirty="0" err="1"/>
              <a:t>Rudnicka</a:t>
            </a:r>
            <a:r>
              <a:rPr lang="en-GB" dirty="0"/>
              <a:t>, K. (2026). Innovation in the application of the World Café method in the higher education context: Science Hub case study. </a:t>
            </a:r>
            <a:r>
              <a:rPr lang="en-GB" i="1" dirty="0"/>
              <a:t>Innovations in Education and Teaching International</a:t>
            </a:r>
            <a:r>
              <a:rPr lang="en-GB" dirty="0"/>
              <a:t>, 1-18.</a:t>
            </a:r>
          </a:p>
          <a:p>
            <a:r>
              <a:rPr lang="en-GB" dirty="0"/>
              <a:t>Graham, F., Barker, M., Menon, M., and </a:t>
            </a:r>
            <a:r>
              <a:rPr lang="en-GB" dirty="0" err="1"/>
              <a:t>Holdsworth</a:t>
            </a:r>
            <a:r>
              <a:rPr lang="en-GB" dirty="0"/>
              <a:t>, M. (2020). Acceptability and feasibility of a café-based sustainable food intervention in the UK. </a:t>
            </a:r>
            <a:r>
              <a:rPr lang="en-GB" i="1" dirty="0"/>
              <a:t>Health Promotion International</a:t>
            </a:r>
            <a:r>
              <a:rPr lang="en-GB" dirty="0"/>
              <a:t>, </a:t>
            </a:r>
            <a:r>
              <a:rPr lang="en-GB" i="1" dirty="0"/>
              <a:t>35</a:t>
            </a:r>
            <a:r>
              <a:rPr lang="en-GB" dirty="0"/>
              <a:t>(6), 1507-1518.</a:t>
            </a:r>
          </a:p>
          <a:p>
            <a:r>
              <a:rPr lang="en-GB" dirty="0" err="1"/>
              <a:t>Justinus</a:t>
            </a:r>
            <a:r>
              <a:rPr lang="en-GB" dirty="0"/>
              <a:t>, J. J., Abdullah, M. Z., </a:t>
            </a:r>
            <a:r>
              <a:rPr lang="en-GB" dirty="0" err="1"/>
              <a:t>Haguan</a:t>
            </a:r>
            <a:r>
              <a:rPr lang="en-GB" dirty="0"/>
              <a:t>, S. S., and Aziz, A. (2024). Cafe choices of youth: perspective of university students. </a:t>
            </a:r>
            <a:r>
              <a:rPr lang="en-GB" i="1" dirty="0"/>
              <a:t>Borneo </a:t>
            </a:r>
            <a:r>
              <a:rPr lang="en-GB" i="1" dirty="0" err="1"/>
              <a:t>Akademika</a:t>
            </a:r>
            <a:r>
              <a:rPr lang="en-GB" dirty="0"/>
              <a:t>, </a:t>
            </a:r>
            <a:r>
              <a:rPr lang="en-GB" i="1" dirty="0"/>
              <a:t>8</a:t>
            </a:r>
            <a:r>
              <a:rPr lang="en-GB" dirty="0"/>
              <a:t>(1), 100-113.</a:t>
            </a:r>
          </a:p>
          <a:p>
            <a:r>
              <a:rPr lang="en-GB" dirty="0" err="1"/>
              <a:t>Maspul</a:t>
            </a:r>
            <a:r>
              <a:rPr lang="en-GB" dirty="0"/>
              <a:t>, K. A. (2024). Integrating literacy gardens with the coffee value chain to promote sustainable knowledge innovation. </a:t>
            </a:r>
            <a:r>
              <a:rPr lang="en-GB" i="1" dirty="0" err="1"/>
              <a:t>Jurnal</a:t>
            </a:r>
            <a:r>
              <a:rPr lang="en-GB" i="1" dirty="0"/>
              <a:t> Indragiri </a:t>
            </a:r>
            <a:r>
              <a:rPr lang="en-GB" i="1" dirty="0" err="1"/>
              <a:t>Penelitian</a:t>
            </a:r>
            <a:r>
              <a:rPr lang="en-GB" i="1" dirty="0"/>
              <a:t> </a:t>
            </a:r>
            <a:r>
              <a:rPr lang="en-GB" i="1" dirty="0" err="1"/>
              <a:t>Multidisiplin</a:t>
            </a:r>
            <a:r>
              <a:rPr lang="en-GB" dirty="0"/>
              <a:t>, </a:t>
            </a:r>
            <a:r>
              <a:rPr lang="en-GB" i="1" dirty="0"/>
              <a:t>4</a:t>
            </a:r>
            <a:r>
              <a:rPr lang="en-GB" dirty="0"/>
              <a:t>(2), 1-9.</a:t>
            </a:r>
          </a:p>
          <a:p>
            <a:r>
              <a:rPr lang="en-GB" dirty="0" err="1"/>
              <a:t>Maspul</a:t>
            </a:r>
            <a:r>
              <a:rPr lang="en-GB" dirty="0"/>
              <a:t>, K. A., and </a:t>
            </a:r>
            <a:r>
              <a:rPr lang="en-GB" dirty="0" err="1"/>
              <a:t>Almalki</a:t>
            </a:r>
            <a:r>
              <a:rPr lang="en-GB" dirty="0"/>
              <a:t>, F. A. (2023). From Cafés to collaborative hubs: Empowering communities and transforming the coffee value chain in </a:t>
            </a:r>
            <a:r>
              <a:rPr lang="en-GB" dirty="0" err="1"/>
              <a:t>Buraydah</a:t>
            </a:r>
            <a:r>
              <a:rPr lang="en-GB" dirty="0"/>
              <a:t>. </a:t>
            </a:r>
            <a:r>
              <a:rPr lang="en-GB" i="1" dirty="0" err="1"/>
              <a:t>EKOMA</a:t>
            </a:r>
            <a:r>
              <a:rPr lang="en-GB" i="1" dirty="0"/>
              <a:t>: </a:t>
            </a:r>
            <a:r>
              <a:rPr lang="en-GB" i="1" dirty="0" err="1"/>
              <a:t>Jurnal</a:t>
            </a:r>
            <a:r>
              <a:rPr lang="en-GB" i="1" dirty="0"/>
              <a:t> </a:t>
            </a:r>
            <a:r>
              <a:rPr lang="en-GB" i="1" dirty="0" err="1"/>
              <a:t>Ekonomi</a:t>
            </a:r>
            <a:r>
              <a:rPr lang="en-GB" i="1" dirty="0"/>
              <a:t>, </a:t>
            </a:r>
            <a:r>
              <a:rPr lang="en-GB" i="1" dirty="0" err="1"/>
              <a:t>Manajemen</a:t>
            </a:r>
            <a:r>
              <a:rPr lang="en-GB" i="1" dirty="0"/>
              <a:t>, </a:t>
            </a:r>
            <a:r>
              <a:rPr lang="en-GB" i="1" dirty="0" err="1"/>
              <a:t>Akuntansi</a:t>
            </a:r>
            <a:r>
              <a:rPr lang="en-GB" dirty="0"/>
              <a:t>, </a:t>
            </a:r>
            <a:r>
              <a:rPr lang="en-GB" i="1" dirty="0"/>
              <a:t>3</a:t>
            </a:r>
            <a:r>
              <a:rPr lang="en-GB" dirty="0"/>
              <a:t>(1), 179-206.</a:t>
            </a:r>
          </a:p>
          <a:p>
            <a:r>
              <a:rPr lang="en-GB" dirty="0" err="1"/>
              <a:t>Moalem</a:t>
            </a:r>
            <a:r>
              <a:rPr lang="en-GB" dirty="0"/>
              <a:t>, R. M., and </a:t>
            </a:r>
            <a:r>
              <a:rPr lang="en-GB" dirty="0" err="1"/>
              <a:t>Mosgaard</a:t>
            </a:r>
            <a:r>
              <a:rPr lang="en-GB" dirty="0"/>
              <a:t>, M. A. (2021). A critical review of the role of repair cafés in a sustainable circular transition. </a:t>
            </a:r>
            <a:r>
              <a:rPr lang="en-GB" i="1" dirty="0"/>
              <a:t>Sustainability</a:t>
            </a:r>
            <a:r>
              <a:rPr lang="en-GB" dirty="0"/>
              <a:t>, </a:t>
            </a:r>
            <a:r>
              <a:rPr lang="en-GB" i="1" dirty="0"/>
              <a:t>13</a:t>
            </a:r>
            <a:r>
              <a:rPr lang="en-GB" dirty="0"/>
              <a:t>(22), 12351.</a:t>
            </a:r>
          </a:p>
          <a:p>
            <a:r>
              <a:rPr lang="en-GB" dirty="0"/>
              <a:t>Payne, C. L. (2022). The (Coffee) Grounds of Change: An Experiential Learning Approach to Sustainable Development. </a:t>
            </a:r>
            <a:r>
              <a:rPr lang="en-GB" i="1" dirty="0"/>
              <a:t>Journal of Political Science Education</a:t>
            </a:r>
            <a:r>
              <a:rPr lang="en-GB" dirty="0"/>
              <a:t>, </a:t>
            </a:r>
            <a:r>
              <a:rPr lang="en-GB" i="1" dirty="0"/>
              <a:t>18</a:t>
            </a:r>
            <a:r>
              <a:rPr lang="en-GB" dirty="0"/>
              <a:t>(4), 570-583.</a:t>
            </a:r>
          </a:p>
          <a:p>
            <a:r>
              <a:rPr lang="en-GB" dirty="0" err="1"/>
              <a:t>Rasyd</a:t>
            </a:r>
            <a:r>
              <a:rPr lang="en-GB" dirty="0"/>
              <a:t>, M. R. A., </a:t>
            </a:r>
            <a:r>
              <a:rPr lang="en-GB" dirty="0" err="1"/>
              <a:t>Mulyadi</a:t>
            </a:r>
            <a:r>
              <a:rPr lang="en-GB" dirty="0"/>
              <a:t>, H., </a:t>
            </a:r>
            <a:r>
              <a:rPr lang="en-GB" dirty="0" err="1"/>
              <a:t>Utama</a:t>
            </a:r>
            <a:r>
              <a:rPr lang="en-GB" dirty="0"/>
              <a:t>, D. H., </a:t>
            </a:r>
            <a:r>
              <a:rPr lang="en-GB" dirty="0" err="1"/>
              <a:t>Furqon</a:t>
            </a:r>
            <a:r>
              <a:rPr lang="en-GB" dirty="0"/>
              <a:t>, C., and </a:t>
            </a:r>
            <a:r>
              <a:rPr lang="en-GB" dirty="0" err="1"/>
              <a:t>Twum</a:t>
            </a:r>
            <a:r>
              <a:rPr lang="en-GB" dirty="0"/>
              <a:t>, S. (2025). Sustainability in coffee shops: A triple-layered business model canvas approach. </a:t>
            </a:r>
            <a:r>
              <a:rPr lang="en-GB" i="1" dirty="0"/>
              <a:t>International Journal of Entrepreneurship and Sustainability Studies</a:t>
            </a:r>
            <a:r>
              <a:rPr lang="en-GB" dirty="0"/>
              <a:t>, </a:t>
            </a:r>
            <a:r>
              <a:rPr lang="en-GB" i="1" dirty="0"/>
              <a:t>5</a:t>
            </a:r>
            <a:r>
              <a:rPr lang="en-GB" dirty="0"/>
              <a:t>(1).</a:t>
            </a:r>
          </a:p>
          <a:p>
            <a:r>
              <a:rPr lang="en-GB" dirty="0" err="1"/>
              <a:t>Sutisnawati</a:t>
            </a:r>
            <a:r>
              <a:rPr lang="en-GB" dirty="0"/>
              <a:t>, Y., Amanda, M., </a:t>
            </a:r>
            <a:r>
              <a:rPr lang="en-GB" dirty="0" err="1"/>
              <a:t>Salsabilla</a:t>
            </a:r>
            <a:r>
              <a:rPr lang="en-GB" dirty="0"/>
              <a:t>, P., and </a:t>
            </a:r>
            <a:r>
              <a:rPr lang="en-GB" dirty="0" err="1"/>
              <a:t>Andestiani</a:t>
            </a:r>
            <a:r>
              <a:rPr lang="en-GB" dirty="0"/>
              <a:t>, P. (2025, December). Exploring Consumer Perceptions and </a:t>
            </a:r>
            <a:r>
              <a:rPr lang="en-GB" dirty="0" err="1"/>
              <a:t>HRM</a:t>
            </a:r>
            <a:r>
              <a:rPr lang="en-GB" dirty="0"/>
              <a:t> Perspectives of The Role of Sustainable Green Coffee Shops in Encouraging Creative Industry Activities in Public. In </a:t>
            </a:r>
            <a:r>
              <a:rPr lang="en-GB" i="1" dirty="0"/>
              <a:t>Proceedings of the International Student Conference on Earth and Environmental Research (</a:t>
            </a:r>
            <a:r>
              <a:rPr lang="en-GB" i="1" dirty="0" err="1"/>
              <a:t>ISCEER</a:t>
            </a:r>
            <a:r>
              <a:rPr lang="en-GB" i="1" dirty="0"/>
              <a:t> 2025)</a:t>
            </a:r>
            <a:r>
              <a:rPr lang="en-GB" dirty="0"/>
              <a:t> (p. 78). Springer Nature.</a:t>
            </a:r>
          </a:p>
          <a:p>
            <a:r>
              <a:rPr lang="en-GB" dirty="0" err="1"/>
              <a:t>Zamri</a:t>
            </a:r>
            <a:r>
              <a:rPr lang="en-GB" dirty="0"/>
              <a:t>, N. A. M., Muhammad </a:t>
            </a:r>
            <a:r>
              <a:rPr lang="en-GB" dirty="0" err="1"/>
              <a:t>Alif</a:t>
            </a:r>
            <a:r>
              <a:rPr lang="en-GB" dirty="0"/>
              <a:t> Lam, M. A. L., </a:t>
            </a:r>
            <a:r>
              <a:rPr lang="en-GB" dirty="0" err="1"/>
              <a:t>Nizan</a:t>
            </a:r>
            <a:r>
              <a:rPr lang="en-GB" dirty="0"/>
              <a:t>, F. I., and </a:t>
            </a:r>
            <a:r>
              <a:rPr lang="en-GB" dirty="0" err="1"/>
              <a:t>Zulkifli</a:t>
            </a:r>
            <a:r>
              <a:rPr lang="en-GB" dirty="0"/>
              <a:t>, N. A. (2024). Eco-café retreat. </a:t>
            </a:r>
            <a:r>
              <a:rPr lang="en-GB" i="1" dirty="0"/>
              <a:t>Proceedings for International Undergraduates Get Together 2024 (</a:t>
            </a:r>
            <a:r>
              <a:rPr lang="en-GB" i="1" dirty="0" err="1"/>
              <a:t>IUGeT</a:t>
            </a:r>
            <a:r>
              <a:rPr lang="en-GB" i="1" dirty="0"/>
              <a:t> 2024)“Undergraduates’ Digital Engagement Towards Global Ingenuity “</a:t>
            </a:r>
            <a:r>
              <a:rPr lang="en-GB" dirty="0"/>
              <a:t>, 257-259</a:t>
            </a:r>
            <a:r>
              <a:rPr lang="en-GB" dirty="0" smtClean="0"/>
              <a:t>.</a:t>
            </a:r>
            <a:endParaRPr lang="en-GB" dirty="0"/>
          </a:p>
        </p:txBody>
      </p:sp>
    </p:spTree>
    <p:extLst>
      <p:ext uri="{BB962C8B-B14F-4D97-AF65-F5344CB8AC3E}">
        <p14:creationId xmlns:p14="http://schemas.microsoft.com/office/powerpoint/2010/main" val="326664923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18</TotalTime>
  <Words>1715</Words>
  <Application>Microsoft Office PowerPoint</Application>
  <PresentationFormat>Widescreen</PresentationFormat>
  <Paragraphs>178</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Times New Roman</vt:lpstr>
      <vt:lpstr>Trebuchet MS</vt:lpstr>
      <vt:lpstr>Berlin</vt:lpstr>
      <vt:lpstr>Sustainable Coffee and Study Hub (Eco Café for Students)</vt:lpstr>
      <vt:lpstr>Business Concept and Description</vt:lpstr>
      <vt:lpstr>Business Objectives</vt:lpstr>
      <vt:lpstr>Environmental Analysis</vt:lpstr>
      <vt:lpstr>Marketing Mix</vt:lpstr>
      <vt:lpstr>Management Team</vt:lpstr>
      <vt:lpstr>Financial Plan</vt:lpstr>
      <vt:lpstr>Operations and Management Plan</vt:lpstr>
      <vt:lpstr>Conclusion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Coffee and Study Hub (Eco Café for Students)</dc:title>
  <dc:creator>Admin</dc:creator>
  <cp:lastModifiedBy>Microsoft account</cp:lastModifiedBy>
  <cp:revision>7</cp:revision>
  <dcterms:created xsi:type="dcterms:W3CDTF">2026-02-27T08:22:05Z</dcterms:created>
  <dcterms:modified xsi:type="dcterms:W3CDTF">2026-04-16T14:51:46Z</dcterms:modified>
</cp:coreProperties>
</file>