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6513" autoAdjust="0"/>
  </p:normalViewPr>
  <p:slideViewPr>
    <p:cSldViewPr snapToGrid="0">
      <p:cViewPr>
        <p:scale>
          <a:sx n="64" d="100"/>
          <a:sy n="64" d="100"/>
        </p:scale>
        <p:origin x="74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67CA2B-A58B-4AE3-AB73-08D6C6CD4381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C0AD6-2736-43E4-9DAC-B3745D2FD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858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578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554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9260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41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1375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3714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103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0936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4445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233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368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C0AD6-2736-43E4-9DAC-B3745D2FD12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658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2711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9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69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530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318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245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187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487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72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424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3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2613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76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03319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7734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325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044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8E2E802-9177-40C6-B234-66705F7A24D2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98D3ABD-752C-4611-BF5B-3D196A70F7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145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video" Target="../media/media1.mp4"/><Relationship Id="rId7" Type="http://schemas.openxmlformats.org/officeDocument/2006/relationships/hyperlink" Target="https://pxhere.com/fr/photo/1063601" TargetMode="External"/><Relationship Id="rId2" Type="http://schemas.microsoft.com/office/2007/relationships/media" Target="../media/media1.mp4"/><Relationship Id="rId1" Type="http://schemas.openxmlformats.org/officeDocument/2006/relationships/tags" Target="../tags/tag1.xml"/><Relationship Id="rId6" Type="http://schemas.openxmlformats.org/officeDocument/2006/relationships/image" Target="../media/image1.jp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video" Target="../media/media2.mp4"/><Relationship Id="rId7" Type="http://schemas.openxmlformats.org/officeDocument/2006/relationships/hyperlink" Target="https://pxhere.com/ko/photo/547742" TargetMode="External"/><Relationship Id="rId2" Type="http://schemas.microsoft.com/office/2007/relationships/media" Target="../media/media2.mp4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d/3.0/" TargetMode="External"/><Relationship Id="rId3" Type="http://schemas.openxmlformats.org/officeDocument/2006/relationships/video" Target="../media/media3.mp4"/><Relationship Id="rId7" Type="http://schemas.openxmlformats.org/officeDocument/2006/relationships/hyperlink" Target="http://www.flickr.com/photos/13523064@N03/7807810442/" TargetMode="External"/><Relationship Id="rId2" Type="http://schemas.microsoft.com/office/2007/relationships/media" Target="../media/media3.mp4"/><Relationship Id="rId1" Type="http://schemas.openxmlformats.org/officeDocument/2006/relationships/tags" Target="../tags/tag3.xml"/><Relationship Id="rId6" Type="http://schemas.openxmlformats.org/officeDocument/2006/relationships/image" Target="../media/image5.jp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video" Target="../media/media4.mp4"/><Relationship Id="rId7" Type="http://schemas.openxmlformats.org/officeDocument/2006/relationships/hyperlink" Target="https://en.liputan6.com/trivia/read/6213033/65-personal-growth-quotes-to-inspire-you-to-be-the-best-version-of-yourself" TargetMode="External"/><Relationship Id="rId2" Type="http://schemas.microsoft.com/office/2007/relationships/media" Target="../media/media4.mp4"/><Relationship Id="rId1" Type="http://schemas.openxmlformats.org/officeDocument/2006/relationships/tags" Target="../tags/tag4.xml"/><Relationship Id="rId6" Type="http://schemas.openxmlformats.org/officeDocument/2006/relationships/image" Target="../media/image7.jp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/3.0/" TargetMode="External"/><Relationship Id="rId3" Type="http://schemas.openxmlformats.org/officeDocument/2006/relationships/video" Target="../media/media5.mp4"/><Relationship Id="rId7" Type="http://schemas.openxmlformats.org/officeDocument/2006/relationships/hyperlink" Target="https://www.wisc-online.com/learn/humanities/communication/ccs13719/barriers-to-effective-listening-video" TargetMode="External"/><Relationship Id="rId2" Type="http://schemas.microsoft.com/office/2007/relationships/media" Target="../media/media5.mp4"/><Relationship Id="rId1" Type="http://schemas.openxmlformats.org/officeDocument/2006/relationships/tags" Target="../tags/tag5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video" Target="../media/media6.mp4"/><Relationship Id="rId7" Type="http://schemas.openxmlformats.org/officeDocument/2006/relationships/hyperlink" Target="https://www.pinterest.com/pin/68187381851965680/" TargetMode="External"/><Relationship Id="rId2" Type="http://schemas.microsoft.com/office/2007/relationships/media" Target="../media/media6.mp4"/><Relationship Id="rId1" Type="http://schemas.openxmlformats.org/officeDocument/2006/relationships/tags" Target="../tags/tag6.xml"/><Relationship Id="rId6" Type="http://schemas.openxmlformats.org/officeDocument/2006/relationships/image" Target="../media/image11.jp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video" Target="../media/media7.mp4"/><Relationship Id="rId7" Type="http://schemas.openxmlformats.org/officeDocument/2006/relationships/hyperlink" Target="https://www.ebay.com/itm/336293659504" TargetMode="External"/><Relationship Id="rId2" Type="http://schemas.microsoft.com/office/2007/relationships/media" Target="../media/media7.mp4"/><Relationship Id="rId1" Type="http://schemas.openxmlformats.org/officeDocument/2006/relationships/tags" Target="../tags/tag7.xml"/><Relationship Id="rId6" Type="http://schemas.openxmlformats.org/officeDocument/2006/relationships/image" Target="../media/image13.jp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video" Target="../media/media8.mp4"/><Relationship Id="rId7" Type="http://schemas.openxmlformats.org/officeDocument/2006/relationships/hyperlink" Target="https://www.aitechso.sa/Solutions.html" TargetMode="External"/><Relationship Id="rId2" Type="http://schemas.microsoft.com/office/2007/relationships/media" Target="../media/media8.mp4"/><Relationship Id="rId1" Type="http://schemas.openxmlformats.org/officeDocument/2006/relationships/tags" Target="../tags/tag8.xml"/><Relationship Id="rId6" Type="http://schemas.openxmlformats.org/officeDocument/2006/relationships/image" Target="../media/image15.jp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3.0/" TargetMode="External"/><Relationship Id="rId3" Type="http://schemas.openxmlformats.org/officeDocument/2006/relationships/video" Target="../media/media9.mp4"/><Relationship Id="rId7" Type="http://schemas.openxmlformats.org/officeDocument/2006/relationships/hyperlink" Target="https://foto.wuestenigel.com/englisches-traditionelles-gericht-auf-der-nationalflagge-von-groszbrittannien/" TargetMode="External"/><Relationship Id="rId2" Type="http://schemas.microsoft.com/office/2007/relationships/media" Target="../media/media9.mp4"/><Relationship Id="rId1" Type="http://schemas.openxmlformats.org/officeDocument/2006/relationships/tags" Target="../tags/tag9.xml"/><Relationship Id="rId6" Type="http://schemas.openxmlformats.org/officeDocument/2006/relationships/image" Target="../media/image17.jpe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3.0/" TargetMode="External"/><Relationship Id="rId3" Type="http://schemas.openxmlformats.org/officeDocument/2006/relationships/video" Target="../media/media10.mp4"/><Relationship Id="rId7" Type="http://schemas.openxmlformats.org/officeDocument/2006/relationships/hyperlink" Target="https://gr8exams.blogspot.com/2017/03/english-grammar-shortcuts-by-angel.html" TargetMode="External"/><Relationship Id="rId2" Type="http://schemas.microsoft.com/office/2007/relationships/media" Target="../media/media10.mp4"/><Relationship Id="rId1" Type="http://schemas.openxmlformats.org/officeDocument/2006/relationships/tags" Target="../tags/tag10.xml"/><Relationship Id="rId6" Type="http://schemas.openxmlformats.org/officeDocument/2006/relationships/image" Target="../media/image19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video" Target="../media/media11.mp4"/><Relationship Id="rId7" Type="http://schemas.openxmlformats.org/officeDocument/2006/relationships/hyperlink" Target="https://www.psychologs.com/how-to-define-success-for-yourself-the-power-of-personal-goals/" TargetMode="External"/><Relationship Id="rId2" Type="http://schemas.microsoft.com/office/2007/relationships/media" Target="../media/media11.mp4"/><Relationship Id="rId1" Type="http://schemas.openxmlformats.org/officeDocument/2006/relationships/tags" Target="../tags/tag11.xml"/><Relationship Id="rId6" Type="http://schemas.openxmlformats.org/officeDocument/2006/relationships/image" Target="../media/image21.jpg"/><Relationship Id="rId11" Type="http://schemas.openxmlformats.org/officeDocument/2006/relationships/image" Target="../media/image23.png"/><Relationship Id="rId5" Type="http://schemas.openxmlformats.org/officeDocument/2006/relationships/notesSlide" Target="../notesSlides/notesSlide11.xm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slideLayout" Target="../slideLayouts/slideLayout2.xml"/><Relationship Id="rId9" Type="http://schemas.openxmlformats.org/officeDocument/2006/relationships/hyperlink" Target="https://www.picpedia.org/chalkboard/g/goals.html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2.mp4"/><Relationship Id="rId1" Type="http://schemas.microsoft.com/office/2007/relationships/media" Target="../media/media12.mp4"/><Relationship Id="rId6" Type="http://schemas.openxmlformats.org/officeDocument/2006/relationships/image" Target="../media/image24.png"/><Relationship Id="rId5" Type="http://schemas.openxmlformats.org/officeDocument/2006/relationships/hyperlink" Target="https://doi.org/10.22235/cp.v17i2.2845" TargetMode="External"/><Relationship Id="rId4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56AFD-3913-D378-FE19-C78E22704B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036" y="93133"/>
            <a:ext cx="8001000" cy="1947333"/>
          </a:xfrm>
        </p:spPr>
        <p:txBody>
          <a:bodyPr/>
          <a:lstStyle/>
          <a:p>
            <a:pPr algn="ctr"/>
            <a:r>
              <a:rPr lang="en-GB" dirty="0"/>
              <a:t>BMHP4028: Preparing for success in HE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E79044-D651-D9DB-F37E-052E7CA5F1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564" y="2455333"/>
            <a:ext cx="6400800" cy="1947333"/>
          </a:xfrm>
        </p:spPr>
        <p:txBody>
          <a:bodyPr/>
          <a:lstStyle/>
          <a:p>
            <a:pPr algn="ctr"/>
            <a:r>
              <a:rPr lang="en-GB" dirty="0"/>
              <a:t>Name: Damian Kwapisz</a:t>
            </a:r>
          </a:p>
          <a:p>
            <a:pPr algn="ctr"/>
            <a:r>
              <a:rPr lang="en-GB" dirty="0"/>
              <a:t>   Student Number: 2321416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8" name="Picture 7" descr="Graduation caps in the air&#10;&#10;AI-generated content may be incorrect.">
            <a:extLst>
              <a:ext uri="{FF2B5EF4-FFF2-40B4-BE49-F238E27FC236}">
                <a16:creationId xmlns:a16="http://schemas.microsoft.com/office/drawing/2014/main" id="{80F7C3FA-4C9B-B293-074E-7D37133799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885748" y="3575112"/>
            <a:ext cx="7113008" cy="3051505"/>
          </a:xfrm>
          <a:prstGeom prst="rect">
            <a:avLst/>
          </a:prstGeom>
        </p:spPr>
      </p:pic>
      <p:pic>
        <p:nvPicPr>
          <p:cNvPr id="18" name="Video 17">
            <a:hlinkClick r:id="" action="ppaction://media"/>
            <a:extLst>
              <a:ext uri="{FF2B5EF4-FFF2-40B4-BE49-F238E27FC236}">
                <a16:creationId xmlns:a16="http://schemas.microsoft.com/office/drawing/2014/main" id="{AA235344-DBC6-CC3D-3F9C-5B949187D86C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57597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6201">
        <p159:morph option="byObject"/>
      </p:transition>
    </mc:Choice>
    <mc:Fallback xmlns="">
      <p:transition spd="slow" advTm="162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EF3DC-9629-4781-7F86-BD544435E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 page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F60CB-A428-EB61-6DFB-C40568E238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Introduction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Reasons for studying at Higher Education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Barriers for studying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Solutions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Conclusion </a:t>
            </a:r>
          </a:p>
        </p:txBody>
      </p:sp>
      <p:pic>
        <p:nvPicPr>
          <p:cNvPr id="5" name="Picture 4" descr="Hands holding a piece of puzzle&#10;&#10;AI-generated content may be incorrect.">
            <a:extLst>
              <a:ext uri="{FF2B5EF4-FFF2-40B4-BE49-F238E27FC236}">
                <a16:creationId xmlns:a16="http://schemas.microsoft.com/office/drawing/2014/main" id="{1C98337E-8C95-D1F9-5F51-2512369725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612463" y="2698726"/>
            <a:ext cx="4286911" cy="3295673"/>
          </a:xfrm>
          <a:prstGeom prst="rect">
            <a:avLst/>
          </a:prstGeom>
        </p:spPr>
      </p:pic>
      <p:pic>
        <p:nvPicPr>
          <p:cNvPr id="15" name="Video 14">
            <a:hlinkClick r:id="" action="ppaction://media"/>
            <a:extLst>
              <a:ext uri="{FF2B5EF4-FFF2-40B4-BE49-F238E27FC236}">
                <a16:creationId xmlns:a16="http://schemas.microsoft.com/office/drawing/2014/main" id="{F75F6592-468B-F489-8BAC-BD09F8818BAE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21875" r="21875"/>
          <a:stretch>
            <a:fillRect/>
          </a:stretch>
        </p:blipFill>
        <p:spPr>
          <a:xfrm>
            <a:off x="10062243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354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24"/>
    </mc:Choice>
    <mc:Fallback xmlns="">
      <p:transition spd="slow" advTm="23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0FCA-01F6-5E1C-E10E-DDEB68521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8DF6E-3B64-F91C-C007-7F9A8353F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The transition to Higher Education is a significant life change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Students can potentially face many challenges and mixed feelings</a:t>
            </a:r>
          </a:p>
        </p:txBody>
      </p:sp>
      <p:pic>
        <p:nvPicPr>
          <p:cNvPr id="5" name="Picture 4" descr="A building with a lawn in front of it&#10;&#10;AI-generated content may be incorrect.">
            <a:extLst>
              <a:ext uri="{FF2B5EF4-FFF2-40B4-BE49-F238E27FC236}">
                <a16:creationId xmlns:a16="http://schemas.microsoft.com/office/drawing/2014/main" id="{680C2260-53E6-9E63-DFE5-E9009D49B5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044820" y="3439757"/>
            <a:ext cx="4669971" cy="31133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EC1931-4931-2098-0B7C-B82DABFA1C3F}"/>
              </a:ext>
            </a:extLst>
          </p:cNvPr>
          <p:cNvSpPr txBox="1"/>
          <p:nvPr/>
        </p:nvSpPr>
        <p:spPr>
          <a:xfrm>
            <a:off x="10357077" y="6553071"/>
            <a:ext cx="183492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://www.flickr.com/photos/13523064@N03/7807810442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-nd/3.0/"/>
              </a:rPr>
              <a:t>CC BY-ND</a:t>
            </a:r>
            <a:endParaRPr lang="en-GB" sz="900"/>
          </a:p>
        </p:txBody>
      </p:sp>
      <p:pic>
        <p:nvPicPr>
          <p:cNvPr id="16" name="Video 15">
            <a:hlinkClick r:id="" action="ppaction://media"/>
            <a:extLst>
              <a:ext uri="{FF2B5EF4-FFF2-40B4-BE49-F238E27FC236}">
                <a16:creationId xmlns:a16="http://schemas.microsoft.com/office/drawing/2014/main" id="{14FCA1E1-BFBC-840D-6BE3-65A172570BB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259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90"/>
    </mc:Choice>
    <mc:Fallback xmlns="">
      <p:transition spd="slow" advTm="22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0611A-BE12-7852-CA7F-F51812ABB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Motivations for studying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3759B-B3AB-E267-68F8-8392DC2E0D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Curiosity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Personal growth</a:t>
            </a:r>
            <a:endParaRPr lang="en-GB" dirty="0"/>
          </a:p>
        </p:txBody>
      </p:sp>
      <p:pic>
        <p:nvPicPr>
          <p:cNvPr id="5" name="Picture 4" descr="A light box with text on it&#10;&#10;AI-generated content may be incorrect.">
            <a:extLst>
              <a:ext uri="{FF2B5EF4-FFF2-40B4-BE49-F238E27FC236}">
                <a16:creationId xmlns:a16="http://schemas.microsoft.com/office/drawing/2014/main" id="{E0735907-3777-8499-0B9A-4010007315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116286" y="1286932"/>
            <a:ext cx="5421085" cy="3200400"/>
          </a:xfrm>
          <a:prstGeom prst="rect">
            <a:avLst/>
          </a:prstGeom>
        </p:spPr>
      </p:pic>
      <p:pic>
        <p:nvPicPr>
          <p:cNvPr id="15" name="Video 14">
            <a:hlinkClick r:id="" action="ppaction://media"/>
            <a:extLst>
              <a:ext uri="{FF2B5EF4-FFF2-40B4-BE49-F238E27FC236}">
                <a16:creationId xmlns:a16="http://schemas.microsoft.com/office/drawing/2014/main" id="{1E25EEB2-B9F0-A793-9ECD-AC157AEADAAE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02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28"/>
    </mc:Choice>
    <mc:Fallback xmlns="">
      <p:transition spd="slow" advTm="35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3A2AB-7C5B-03B2-5243-724AE5F3A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Barriers to learning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F6325-6048-FDD9-DE58-5A37EE4750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Common barriers for students include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time management, digital skills, self-confidence , financial concerns ,English as second language.</a:t>
            </a:r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Barriers at higher level study creating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obstacles</a:t>
            </a:r>
            <a:r>
              <a:rPr lang="en-GB" dirty="0"/>
              <a:t> from reaching the goals</a:t>
            </a:r>
          </a:p>
        </p:txBody>
      </p:sp>
      <p:pic>
        <p:nvPicPr>
          <p:cNvPr id="5" name="Picture 4" descr="Cartoon characters of men standing next to each other&#10;&#10;AI-generated content may be incorrect.">
            <a:extLst>
              <a:ext uri="{FF2B5EF4-FFF2-40B4-BE49-F238E27FC236}">
                <a16:creationId xmlns:a16="http://schemas.microsoft.com/office/drawing/2014/main" id="{DEFBBF96-453B-B155-CE21-D0C6C76604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096000" y="3558340"/>
            <a:ext cx="3855367" cy="28523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741E07-5D69-B432-CEA0-138AC1588A9F}"/>
              </a:ext>
            </a:extLst>
          </p:cNvPr>
          <p:cNvSpPr txBox="1"/>
          <p:nvPr/>
        </p:nvSpPr>
        <p:spPr>
          <a:xfrm>
            <a:off x="8841242" y="5888623"/>
            <a:ext cx="3350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s://www.wisc-online.com/learn/humanities/communication/ccs13719/barriers-to-effective-listening-video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-nc/3.0/"/>
              </a:rPr>
              <a:t>CC BY-NC</a:t>
            </a:r>
            <a:endParaRPr lang="en-GB" sz="900"/>
          </a:p>
        </p:txBody>
      </p:sp>
      <p:pic>
        <p:nvPicPr>
          <p:cNvPr id="16" name="Video 15">
            <a:hlinkClick r:id="" action="ppaction://media"/>
            <a:extLst>
              <a:ext uri="{FF2B5EF4-FFF2-40B4-BE49-F238E27FC236}">
                <a16:creationId xmlns:a16="http://schemas.microsoft.com/office/drawing/2014/main" id="{E570632C-DE5C-6884-3337-F2749E83E53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088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23"/>
    </mc:Choice>
    <mc:Fallback xmlns="">
      <p:transition spd="slow" advTm="23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8527A-D226-D7E0-E965-CB81BC9FB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Barrier 1: Time management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CA7BD-45D3-5B35-3FE4-514A2DB356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According to Benevides et al (2023) Time management is very important for students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Work  commitments (two jobs)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Family commitments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Procrastination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hand with sticky notes on fingers&#10;&#10;AI-generated content may be incorrect.">
            <a:extLst>
              <a:ext uri="{FF2B5EF4-FFF2-40B4-BE49-F238E27FC236}">
                <a16:creationId xmlns:a16="http://schemas.microsoft.com/office/drawing/2014/main" id="{8422E038-84CE-3854-F88F-47F52ECB07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208812" y="1893588"/>
            <a:ext cx="3213483" cy="3070823"/>
          </a:xfrm>
          <a:prstGeom prst="rect">
            <a:avLst/>
          </a:prstGeom>
        </p:spPr>
      </p:pic>
      <p:pic>
        <p:nvPicPr>
          <p:cNvPr id="15" name="Video 14">
            <a:hlinkClick r:id="" action="ppaction://media"/>
            <a:extLst>
              <a:ext uri="{FF2B5EF4-FFF2-40B4-BE49-F238E27FC236}">
                <a16:creationId xmlns:a16="http://schemas.microsoft.com/office/drawing/2014/main" id="{9C902849-752A-076C-CBE1-0C81EB089409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692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26"/>
    </mc:Choice>
    <mc:Fallback xmlns="">
      <p:transition spd="slow" advTm="332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DB20C-D0C1-0793-1F3F-3960D0FCD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Barrier 2: English as a 2</a:t>
            </a:r>
            <a:r>
              <a:rPr lang="en-GB" baseline="30000" dirty="0"/>
              <a:t>nd</a:t>
            </a:r>
            <a:r>
              <a:rPr lang="en-GB" dirty="0"/>
              <a:t> language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C1032-4B0A-6201-C546-C48EF9AF32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312" y="755374"/>
            <a:ext cx="8453299" cy="354569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Speaking skills improve students’ self confidence</a:t>
            </a:r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 err="1"/>
              <a:t>Anılan</a:t>
            </a:r>
            <a:r>
              <a:rPr lang="en-GB" dirty="0"/>
              <a:t> and Yörük 2025).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Self confidence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Complete assignments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Participate in discussions</a:t>
            </a:r>
          </a:p>
        </p:txBody>
      </p:sp>
      <p:pic>
        <p:nvPicPr>
          <p:cNvPr id="5" name="Picture 4" descr="A book cover with a blue emblem&#10;&#10;AI-generated content may be incorrect.">
            <a:extLst>
              <a:ext uri="{FF2B5EF4-FFF2-40B4-BE49-F238E27FC236}">
                <a16:creationId xmlns:a16="http://schemas.microsoft.com/office/drawing/2014/main" id="{03E6E590-CEB9-AE9E-88EF-A31DBA6BC6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118142" y="597821"/>
            <a:ext cx="3389646" cy="3338076"/>
          </a:xfrm>
          <a:prstGeom prst="rect">
            <a:avLst/>
          </a:prstGeom>
        </p:spPr>
      </p:pic>
      <p:pic>
        <p:nvPicPr>
          <p:cNvPr id="15" name="Video 14">
            <a:hlinkClick r:id="" action="ppaction://media"/>
            <a:extLst>
              <a:ext uri="{FF2B5EF4-FFF2-40B4-BE49-F238E27FC236}">
                <a16:creationId xmlns:a16="http://schemas.microsoft.com/office/drawing/2014/main" id="{903D52CC-C7FB-A7F4-DCAE-309EC43C40E0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520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40"/>
    </mc:Choice>
    <mc:Fallback xmlns="">
      <p:transition spd="slow" advTm="42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19898-3461-7B75-5E71-DF215847F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Solutions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2F2A7-98C0-9CE9-F7FA-40A1DA00C4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Common solutions to overcame the barriers - set clear achievable goals , seek academic help , study schedule , pomodoro technique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Good solutions can make a huge impact on studying</a:t>
            </a:r>
          </a:p>
          <a:p>
            <a:endParaRPr lang="en-GB" dirty="0"/>
          </a:p>
        </p:txBody>
      </p:sp>
      <p:pic>
        <p:nvPicPr>
          <p:cNvPr id="7" name="Picture 6" descr="A person in a suit and tie with gears&#10;&#10;AI-generated content may be incorrect.">
            <a:extLst>
              <a:ext uri="{FF2B5EF4-FFF2-40B4-BE49-F238E27FC236}">
                <a16:creationId xmlns:a16="http://schemas.microsoft.com/office/drawing/2014/main" id="{03E273DA-0D43-B0C6-4CE9-0D0E029928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345125" y="3429000"/>
            <a:ext cx="4795395" cy="3203401"/>
          </a:xfrm>
          <a:prstGeom prst="rect">
            <a:avLst/>
          </a:prstGeom>
        </p:spPr>
      </p:pic>
      <p:pic>
        <p:nvPicPr>
          <p:cNvPr id="16" name="Video 15">
            <a:hlinkClick r:id="" action="ppaction://media"/>
            <a:extLst>
              <a:ext uri="{FF2B5EF4-FFF2-40B4-BE49-F238E27FC236}">
                <a16:creationId xmlns:a16="http://schemas.microsoft.com/office/drawing/2014/main" id="{7B3B4C16-919F-5F92-D9ED-DB7AEF4FE377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442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5"/>
    </mc:Choice>
    <mc:Fallback xmlns="">
      <p:transition spd="slow" advTm="17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FEEC6-BF45-0C8E-225D-65C2368C4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Solutions-time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F6F4A-4885-5867-0C26-8425BDE0A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222513"/>
            <a:ext cx="8534400" cy="3615267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None/>
              <a:tabLst/>
              <a:defRPr/>
            </a:pPr>
            <a:r>
              <a:rPr lang="en-GB" noProof="0" dirty="0">
                <a:solidFill>
                  <a:srgbClr val="146194">
                    <a:lumMod val="75000"/>
                  </a:srgbClr>
                </a:solidFill>
                <a:latin typeface="Century Gothic" panose="020B0502020202020204"/>
              </a:rPr>
              <a:t>    According to Morgan(2024) prioritize tasks by importance </a:t>
            </a:r>
          </a:p>
          <a:p>
            <a:pPr marL="0" lvl="0" indent="0">
              <a:buClr>
                <a:prstClr val="white"/>
              </a:buClr>
              <a:buNone/>
              <a:defRPr/>
            </a:pPr>
            <a:r>
              <a:rPr lang="en-GB" dirty="0">
                <a:solidFill>
                  <a:srgbClr val="146194">
                    <a:lumMod val="75000"/>
                  </a:srgbClr>
                </a:solidFill>
                <a:latin typeface="Century Gothic" panose="020B0502020202020204"/>
              </a:rPr>
              <a:t>    </a:t>
            </a:r>
            <a:r>
              <a:rPr lang="en-GB" dirty="0">
                <a:solidFill>
                  <a:srgbClr val="146194">
                    <a:lumMod val="75000"/>
                  </a:srgbClr>
                </a:solidFill>
              </a:rPr>
              <a:t>can lead to major achievement.​</a:t>
            </a:r>
          </a:p>
          <a:p>
            <a:pPr lvl="0">
              <a:buClr>
                <a:prstClr val="white"/>
              </a:buClr>
              <a:buFont typeface="Wingdings" panose="05000000000000000000" pitchFamily="2" charset="2"/>
              <a:buChar char="q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Work-life</a:t>
            </a:r>
            <a:r>
              <a:rPr kumimoji="0" lang="en-GB" sz="2000" b="0" i="0" u="none" strike="noStrike" kern="1200" cap="none" spc="0" normalizeH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balance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75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Prioritize tasks by importance 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46194">
                    <a:lumMod val="75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Pomodoro Technique</a:t>
            </a:r>
          </a:p>
          <a:p>
            <a:endParaRPr lang="en-GB" dirty="0"/>
          </a:p>
        </p:txBody>
      </p:sp>
      <p:pic>
        <p:nvPicPr>
          <p:cNvPr id="5" name="Picture 4" descr="A book and a toy tomato&#10;&#10;AI-generated content may be incorrect.">
            <a:extLst>
              <a:ext uri="{FF2B5EF4-FFF2-40B4-BE49-F238E27FC236}">
                <a16:creationId xmlns:a16="http://schemas.microsoft.com/office/drawing/2014/main" id="{84B8834D-E8AC-5B70-3F26-C021D54C5A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269357" y="1800402"/>
            <a:ext cx="3753678" cy="26869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5C3E3B-DCFA-A58B-C074-04C5C4E721A6}"/>
              </a:ext>
            </a:extLst>
          </p:cNvPr>
          <p:cNvSpPr txBox="1"/>
          <p:nvPr/>
        </p:nvSpPr>
        <p:spPr>
          <a:xfrm>
            <a:off x="5227983" y="6172200"/>
            <a:ext cx="475090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s://foto.wuestenigel.com/englisches-traditionelles-gericht-auf-der-nationalflagge-von-groszbrittannien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/3.0/"/>
              </a:rPr>
              <a:t>CC BY</a:t>
            </a:r>
            <a:endParaRPr lang="en-GB" sz="900"/>
          </a:p>
        </p:txBody>
      </p:sp>
      <p:pic>
        <p:nvPicPr>
          <p:cNvPr id="14" name="Video 13">
            <a:hlinkClick r:id="" action="ppaction://media"/>
            <a:extLst>
              <a:ext uri="{FF2B5EF4-FFF2-40B4-BE49-F238E27FC236}">
                <a16:creationId xmlns:a16="http://schemas.microsoft.com/office/drawing/2014/main" id="{CDBA8ED2-03B6-BA13-C41B-079C39944C00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420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87"/>
    </mc:Choice>
    <mc:Fallback xmlns="">
      <p:transition spd="slow" advTm="67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62DE2-7546-9790-A294-507602C69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Solutions-English as 2</a:t>
            </a:r>
            <a:r>
              <a:rPr lang="en-GB" baseline="30000" dirty="0"/>
              <a:t>nd</a:t>
            </a:r>
            <a:r>
              <a:rPr lang="en-GB" dirty="0"/>
              <a:t> 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2E174-2A3C-9CCB-BC56-2C0033F4C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Interacting with English media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Socializing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Digital tools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8D44EB-7629-6D76-1A18-B1250B2B2A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500191" y="991506"/>
            <a:ext cx="4214074" cy="323070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E4719B-F939-3380-3A97-22DC90B51BC7}"/>
              </a:ext>
            </a:extLst>
          </p:cNvPr>
          <p:cNvSpPr txBox="1"/>
          <p:nvPr/>
        </p:nvSpPr>
        <p:spPr>
          <a:xfrm>
            <a:off x="5257800" y="6464983"/>
            <a:ext cx="461826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s://gr8exams.blogspot.com/2017/03/english-grammar-shortcuts-by-angel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/3.0/"/>
              </a:rPr>
              <a:t>CC BY</a:t>
            </a:r>
            <a:endParaRPr lang="en-GB" sz="900"/>
          </a:p>
        </p:txBody>
      </p:sp>
      <p:pic>
        <p:nvPicPr>
          <p:cNvPr id="15" name="Video 14">
            <a:hlinkClick r:id="" action="ppaction://media"/>
            <a:extLst>
              <a:ext uri="{FF2B5EF4-FFF2-40B4-BE49-F238E27FC236}">
                <a16:creationId xmlns:a16="http://schemas.microsoft.com/office/drawing/2014/main" id="{401A722F-3A9C-9ABB-18B5-B2A13748F3B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393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10"/>
    </mc:Choice>
    <mc:Fallback xmlns="">
      <p:transition spd="slow" advTm="54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DD911-AB0F-62E9-8139-6E080C70E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24A060-9DC7-3BDD-143E-94FCE850B4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/>
              <a:t>       </a:t>
            </a:r>
            <a:r>
              <a:rPr lang="en-GB" sz="3600" dirty="0">
                <a:solidFill>
                  <a:schemeClr val="tx1"/>
                </a:solidFill>
              </a:rPr>
              <a:t>SUMMARY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7" name="Picture 6" descr="A dart hitting the center of a dartboard&#10;&#10;AI-generated content may be incorrect.">
            <a:extLst>
              <a:ext uri="{FF2B5EF4-FFF2-40B4-BE49-F238E27FC236}">
                <a16:creationId xmlns:a16="http://schemas.microsoft.com/office/drawing/2014/main" id="{6D6B79EE-3BD5-FAAC-6592-96BDF8ED7A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730278" y="0"/>
            <a:ext cx="6461723" cy="3508514"/>
          </a:xfrm>
          <a:prstGeom prst="rect">
            <a:avLst/>
          </a:prstGeom>
        </p:spPr>
      </p:pic>
      <p:pic>
        <p:nvPicPr>
          <p:cNvPr id="9" name="Picture 8" descr="A chalkboard with text on it next to a book and glasses&#10;&#10;AI-generated content may be incorrect.">
            <a:extLst>
              <a:ext uri="{FF2B5EF4-FFF2-40B4-BE49-F238E27FC236}">
                <a16:creationId xmlns:a16="http://schemas.microsoft.com/office/drawing/2014/main" id="{08253C46-80DB-96DD-918E-A88EED3C3E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0" y="3508514"/>
            <a:ext cx="5730278" cy="334948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69D59DB-1D51-0E94-A8D8-2AF247B81A04}"/>
              </a:ext>
            </a:extLst>
          </p:cNvPr>
          <p:cNvSpPr txBox="1"/>
          <p:nvPr/>
        </p:nvSpPr>
        <p:spPr>
          <a:xfrm>
            <a:off x="10523877" y="6988797"/>
            <a:ext cx="174148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s://www.picpedia.org/chalkboard/g/goals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9" name="Video 18">
            <a:hlinkClick r:id="" action="ppaction://media"/>
            <a:extLst>
              <a:ext uri="{FF2B5EF4-FFF2-40B4-BE49-F238E27FC236}">
                <a16:creationId xmlns:a16="http://schemas.microsoft.com/office/drawing/2014/main" id="{6A8FA04C-1558-1885-CA2A-CB3C99290CEC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11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20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09"/>
    </mc:Choice>
    <mc:Fallback xmlns="">
      <p:transition spd="slow" advTm="30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4BDDD-25D1-A96E-506F-C6CFBD84E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46565-7FE6-656A-9783-EFA8645C5C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endParaRPr lang="en-GB" dirty="0"/>
          </a:p>
          <a:p>
            <a:pPr marL="0" indent="0">
              <a:lnSpc>
                <a:spcPct val="170000"/>
              </a:lnSpc>
              <a:buNone/>
            </a:pPr>
            <a:r>
              <a:rPr lang="en-GB" dirty="0" err="1"/>
              <a:t>Anılan</a:t>
            </a:r>
            <a:r>
              <a:rPr lang="en-GB" dirty="0"/>
              <a:t>, H. and Yörük, M., (2025</a:t>
            </a:r>
            <a:r>
              <a:rPr lang="en-GB" i="1" dirty="0"/>
              <a:t>). Improving the Speaking Skills of Irregular Refugee Students</a:t>
            </a:r>
            <a:r>
              <a:rPr lang="en-GB" dirty="0"/>
              <a:t>. </a:t>
            </a:r>
            <a:r>
              <a:rPr lang="en-GB" i="1" dirty="0"/>
              <a:t>In Foundational Education of Primary-Level Refugee Students: Advancing Fundamental Subject Knowledge </a:t>
            </a:r>
            <a:r>
              <a:rPr lang="en-GB" dirty="0"/>
              <a:t>(pp. 107-135). Cham: Springer Nature Switzerland.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Benevides Soares, A., Soares da Silva Alves, P.R., de </a:t>
            </a:r>
            <a:r>
              <a:rPr lang="en-GB" dirty="0" err="1"/>
              <a:t>MeloJardim</a:t>
            </a:r>
            <a:r>
              <a:rPr lang="en-GB" dirty="0"/>
              <a:t>, M.E., </a:t>
            </a:r>
            <a:r>
              <a:rPr lang="en-GB" dirty="0" err="1"/>
              <a:t>Cobellas</a:t>
            </a:r>
            <a:r>
              <a:rPr lang="en-GB" dirty="0"/>
              <a:t> de Medeiros, C.A. and Ribeiro, R. (2023) ‘Time management in the routine of university students: results of an intervention.’ </a:t>
            </a:r>
            <a:r>
              <a:rPr lang="en-GB" i="1" dirty="0" err="1"/>
              <a:t>Ciencias</a:t>
            </a:r>
            <a:r>
              <a:rPr lang="en-GB" i="1" dirty="0"/>
              <a:t> </a:t>
            </a:r>
            <a:r>
              <a:rPr lang="en-GB" i="1" dirty="0" err="1"/>
              <a:t>Psicológicas</a:t>
            </a:r>
            <a:r>
              <a:rPr lang="en-GB" dirty="0"/>
              <a:t>, </a:t>
            </a:r>
            <a:r>
              <a:rPr lang="en-GB" i="1" dirty="0"/>
              <a:t>17</a:t>
            </a:r>
            <a:r>
              <a:rPr lang="en-GB" dirty="0"/>
              <a:t>(2).  e-2845. </a:t>
            </a:r>
            <a:r>
              <a:rPr lang="en-GB" dirty="0">
                <a:hlinkClick r:id="rId5"/>
              </a:rPr>
              <a:t>https://doi.org/10.22235/cp.v17i2.2845</a:t>
            </a:r>
            <a:r>
              <a:rPr lang="en-GB" dirty="0"/>
              <a:t>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dirty="0"/>
              <a:t>Morgan, A., (2024). </a:t>
            </a:r>
            <a:r>
              <a:rPr lang="en-GB" i="1" dirty="0"/>
              <a:t>Thriving Remotely: Unlocking the Future of Work. Alex Birchfield.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1" name="Video 20">
            <a:hlinkClick r:id="" action="ppaction://media"/>
            <a:extLst>
              <a:ext uri="{FF2B5EF4-FFF2-40B4-BE49-F238E27FC236}">
                <a16:creationId xmlns:a16="http://schemas.microsoft.com/office/drawing/2014/main" id="{E50D3B1E-B6C4-362D-CD09-03B99770CA9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4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6"/>
    </mc:Choice>
    <mc:Fallback xmlns="">
      <p:transition spd="slow" advTm="14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6"/>
</p:tagLst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4326</TotalTime>
  <Words>420</Words>
  <Application>Microsoft Office PowerPoint</Application>
  <PresentationFormat>Widescreen</PresentationFormat>
  <Paragraphs>69</Paragraphs>
  <Slides>12</Slides>
  <Notes>12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Century Gothic</vt:lpstr>
      <vt:lpstr>Wingdings</vt:lpstr>
      <vt:lpstr>Wingdings 3</vt:lpstr>
      <vt:lpstr>Slice</vt:lpstr>
      <vt:lpstr>BMHP4028: Preparing for success in HE</vt:lpstr>
      <vt:lpstr>Contents page </vt:lpstr>
      <vt:lpstr>Introduction </vt:lpstr>
      <vt:lpstr>Motivations for studying </vt:lpstr>
      <vt:lpstr>Barriers to learning </vt:lpstr>
      <vt:lpstr>Barrier 1: Time management  </vt:lpstr>
      <vt:lpstr>Barrier 2: English as a 2nd language  </vt:lpstr>
      <vt:lpstr>Solutions  </vt:lpstr>
      <vt:lpstr>Solutions-time Management </vt:lpstr>
      <vt:lpstr>Solutions-English as 2nd Language</vt:lpstr>
      <vt:lpstr> </vt:lpstr>
      <vt:lpstr>Reference List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Jonathan Wyatt</dc:creator>
  <cp:lastModifiedBy>Damian Kwapisz (2321416)</cp:lastModifiedBy>
  <cp:revision>19</cp:revision>
  <dcterms:created xsi:type="dcterms:W3CDTF">2025-11-05T13:19:55Z</dcterms:created>
  <dcterms:modified xsi:type="dcterms:W3CDTF">2025-11-25T12:07:37Z</dcterms:modified>
</cp:coreProperties>
</file>