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85CC60-90F2-FEC8-2395-397F6F3B52B5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4B1A3D1-371E-7238-33FD-69F900810E28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FDB109-A230-107C-F06F-21E8F7712F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E036662-4FE8-4E3A-9E40-82B4FA25F3F2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A5912-A9CA-9256-9E8F-C9B1C86E068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6B3B788-07AC-181A-F874-78E149AFDB5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B19BE03-F278-4929-82E2-6558BCA448D9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5211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0EB4A3-4228-5AE0-5BAB-2260D9CB4617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3020A4-C19B-2F3D-B96B-08B0F32C682F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8F6BB1-3E29-B3CF-12C1-38BF15CA298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75F8DC-E7FC-46CA-998C-410A1DECFA20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1AC298-09C6-0371-8691-22F176E4A9B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3A8864-84BB-EF4C-9C4D-B9E47315DBF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EE55B6-280E-469B-8339-79AFDC99B74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6381771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08DB2-7B5F-EF8A-9B8F-593053ADC6BA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7C9BF4-62D2-8E07-DE29-0392E76DA282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66CB3B-60A6-D146-20CF-0F6D7E542EC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E8DFD5-A2D5-4C2B-AF18-6669AC330CE9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85F475-4500-9D88-0AFC-8702A50A7F5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0924F76-0A6D-B579-02E9-983CDC48007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63FF6C-7D95-4261-B7E0-87A098049DC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8939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AAED5F-1437-64A7-8651-3F3CB28F4F9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C97BAD-C774-F48B-4727-9935E40AF537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1AEC36-1235-DFE1-046E-C6C194EAE4E7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789F45A-FF8B-4D65-5B83-86C0E290A07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920BF0-2070-4922-B785-74B82A56858E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3D595-4191-E45C-0B2C-BC914A2B7B04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596A5E-91DF-9B6E-61FA-FB5FDE3B597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F874D90-E10B-4686-B984-CD4183FBBDC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99877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DCE95F-676F-A787-1C1E-C529E467C2F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E86D7B-8942-227F-0B7F-FCF33B65F289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516F53-552B-B3BF-30B7-43095708FCD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1BD4AC-AB6E-BDEB-689F-B5CF09A1C1DE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F20252C-3002-AF5B-0EB1-F64E748B4D9D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367F6D-9EC7-19B2-98DB-8BDC99CBF00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9D2931-9589-4465-9CF4-A80ECB79DE8E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AFC0C1A-67A2-9C4F-E39F-CA5C02277C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7E053E6-DE75-CC26-A59B-7F93C993708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4C1FC2-1530-4A08-99D8-9729293757EF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0397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0CA05-F939-03DA-C4CF-AB23545E4CA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ADA58DA-138D-BF29-C774-61AAC669753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0C355F1-E57D-47B6-AADD-4DCB079F956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4D7D50-6AB5-D17B-2AA2-EBB2A1C9650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8EE61A0-94D7-1482-BFF4-AC9E6C0E964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97A25B9-E5D4-4193-AFA9-A823EF15330A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8145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A323A6D-FB4F-E0AB-8338-3C7C86B321A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F1C2522-4F68-444A-88FA-3667747F0D8A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63D10C7-F06F-C161-29B3-A3D6DBAB8A6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D857AD8-999E-7474-9610-CE4E8DD4510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FF4973-4AEB-4885-A1D8-3379470AAF7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33948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A7953-73CB-A05C-60C1-66B8C53B6A3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64E07-CB55-BAB7-51C4-D1A45431A144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C08D52-2C65-F7ED-E54D-14E115F59521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1A1C4A3-9C2D-3C1B-B9B2-059A53A7A978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236D2CF-3016-4D01-A6C0-0C441B0FB89C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4E4DCC-B11F-FCEC-B23D-903AEEC0F95E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4DDD76B-D05C-ECD7-687C-564E5390F429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A71594-07E6-4D6A-8006-58FE39CE9258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5143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7C1D45-35A4-4C05-466E-261693CDDE1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6AA3FC0-DD46-E49C-8D6F-9E89C34A6FB7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A4F2C4D-A19F-28A2-B392-6B5C9F123084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E1916E-A034-4C0E-EB26-B25CA4E71A4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90606C7-A0BB-4AF0-8007-304B39C233F5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B76E6EC-C82F-44AC-6D6C-87851A4F93F1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BB2E36-8439-F15B-A929-6B221DAAFF7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9737FB9-A8C9-4DDD-88A8-F6FBBBF499CC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43482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CF0998-E99B-7AD1-57B3-7941F47668D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219BF3-415B-2FD8-C59D-16F2334D0DEF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6AA5DE-77E7-6A71-658B-988CE1A1080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005B03E-886A-4460-A4DF-09552F96E074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65DAFC-21CE-0C89-48A6-2EF25F3B944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3D3896-6A4B-F944-617A-D8CE964675B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BD6BCCC-CCBF-4E90-99D4-191E09B600E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6199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BED1C35-C548-588E-C2D2-87DD45F1BBC3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8FB4781-F12D-06A2-2BB7-90F2C55F233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CD8157-A237-AD00-0EED-34C4B88768B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79BB54-2A57-43CD-9AEA-8573FDC495C0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A2845-5FE4-140D-1535-87C934CC9FA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45D24-876A-F1AD-E3A6-14400883228A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A11E1FA-122E-49CA-95ED-2778DB2B874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60152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20D0672-D39F-5E00-80D8-4C71028321A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E26E13-2BB6-017E-721E-5164DA333B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109580-974C-B73C-5FCC-0BCC24A93EB1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AA77F520-5AD6-4BEB-8C8B-E757BEA3ADFD}" type="datetime1">
              <a:rPr lang="en-GB"/>
              <a:pPr lvl="0"/>
              <a:t>23/10/2026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09F220-F5F2-872F-0872-54AE8846CB06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84B6E-74C9-8FCD-49AB-CC8E5B5FA161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ptos"/>
              </a:defRPr>
            </a:lvl1pPr>
          </a:lstStyle>
          <a:p>
            <a:pPr lvl="0"/>
            <a:fld id="{DD8AA227-05CB-4641-9FAB-A48F29CF30D1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ptos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ptos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ptos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pto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investopedia.com/terms/d/digital-marketing.as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9B42D874-0828-D3F0-B950-8BC33518C8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736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96EA4B8-6A33-D16C-01D6-426C9092C3C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3662" y="386928"/>
            <a:ext cx="10066117" cy="1298448"/>
          </a:xfrm>
        </p:spPr>
        <p:txBody>
          <a:bodyPr anchor="b"/>
          <a:lstStyle/>
          <a:p>
            <a:pPr lvl="0"/>
            <a:r>
              <a:rPr lang="en-US" sz="3600">
                <a:latin typeface="Arial Black" pitchFamily="34"/>
              </a:rPr>
              <a:t>Introduction to Digital Marketing Concept </a:t>
            </a:r>
            <a:endParaRPr lang="en-GB" sz="3600">
              <a:latin typeface="Arial Black" pitchFamily="34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AEB62576-6513-1BE0-47ED-93C6EFD9BD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 flipV="1">
            <a:off x="0" y="1998841"/>
            <a:ext cx="11454597" cy="781702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D8634CCF-D2A3-FE9B-FE0B-6D1D0198C1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2203082"/>
            <a:ext cx="11383365" cy="426798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127001" dir="5400000" algn="tl">
              <a:srgbClr val="000000">
                <a:alpha val="15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B0AB2722-E98A-3DE0-1E15-C30BE9FC915A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93662" y="2599511"/>
            <a:ext cx="4530897" cy="3639449"/>
          </a:xfrm>
        </p:spPr>
        <p:txBody>
          <a:bodyPr anchor="ctr"/>
          <a:lstStyle/>
          <a:p>
            <a:pPr lvl="0"/>
            <a:r>
              <a:rPr lang="en-US" sz="2000">
                <a:latin typeface="Arial" pitchFamily="34"/>
                <a:cs typeface="Arial" pitchFamily="34"/>
              </a:rPr>
              <a:t>The process of promoting a company’s goods using online tools. 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Allows for reaching a greater number of potential customers. 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Contributes to the enhancement of business development through online instrumentality (Kingsnorth, 2025; Visser et al., 2025).</a:t>
            </a:r>
            <a:endParaRPr lang="en-GB" sz="2000">
              <a:latin typeface="Arial" pitchFamily="34"/>
              <a:cs typeface="Arial" pitchFamily="34"/>
            </a:endParaRP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2A01257D-E992-E3FB-77E0-942FC730851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531" y="2622471"/>
            <a:ext cx="5150275" cy="343780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Rectangle 15">
            <a:extLst>
              <a:ext uri="{FF2B5EF4-FFF2-40B4-BE49-F238E27FC236}">
                <a16:creationId xmlns:a16="http://schemas.microsoft.com/office/drawing/2014/main" id="{985534F5-86A0-27B4-0574-42EA30D4C6C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11228031" y="2313025"/>
            <a:ext cx="781702" cy="152384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9" name="New Recording">
            <a:hlinkClick r:id="" action="ppaction://media"/>
            <a:extLst>
              <a:ext uri="{FF2B5EF4-FFF2-40B4-BE49-F238E27FC236}">
                <a16:creationId xmlns:a16="http://schemas.microsoft.com/office/drawing/2014/main" id="{612D6AB2-7A57-61E3-02CC-C9BACDC0968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616097" y="681908"/>
            <a:ext cx="487363" cy="487363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1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">
            <a:extLst>
              <a:ext uri="{FF2B5EF4-FFF2-40B4-BE49-F238E27FC236}">
                <a16:creationId xmlns:a16="http://schemas.microsoft.com/office/drawing/2014/main" id="{6889C205-C11A-78B2-E8B3-8F21CE88AF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8311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C3451E0-42C1-32EA-96B8-CAF266F44B0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479392" y="1070798"/>
            <a:ext cx="3939692" cy="5583125"/>
          </a:xfrm>
        </p:spPr>
        <p:txBody>
          <a:bodyPr/>
          <a:lstStyle/>
          <a:p>
            <a:pPr lvl="0" algn="r"/>
            <a:r>
              <a:rPr lang="en-GB">
                <a:latin typeface="Arial Black" pitchFamily="34"/>
              </a:rPr>
              <a:t>Digital Marketing Features </a:t>
            </a:r>
          </a:p>
        </p:txBody>
      </p:sp>
      <p:cxnSp>
        <p:nvCxnSpPr>
          <p:cNvPr id="4" name="Straight Connector 17">
            <a:extLst>
              <a:ext uri="{FF2B5EF4-FFF2-40B4-BE49-F238E27FC236}">
                <a16:creationId xmlns:a16="http://schemas.microsoft.com/office/drawing/2014/main" id="{25819B22-58C5-49F1-74D5-99F074DB78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Move="1" noResize="1"/>
          </p:cNvCxnSpPr>
          <p:nvPr/>
        </p:nvCxnSpPr>
        <p:spPr>
          <a:xfrm>
            <a:off x="4728051" y="1132109"/>
            <a:ext cx="0" cy="5717579"/>
          </a:xfrm>
          <a:prstGeom prst="straightConnector1">
            <a:avLst/>
          </a:prstGeom>
          <a:noFill/>
          <a:ln w="25402" cap="sq">
            <a:solidFill>
              <a:srgbClr val="156082"/>
            </a:solidFill>
            <a:prstDash val="solid"/>
            <a:bevel/>
          </a:ln>
        </p:spPr>
      </p:cxnSp>
      <p:grpSp>
        <p:nvGrpSpPr>
          <p:cNvPr id="5" name="Content Placeholder 2">
            <a:extLst>
              <a:ext uri="{FF2B5EF4-FFF2-40B4-BE49-F238E27FC236}">
                <a16:creationId xmlns:a16="http://schemas.microsoft.com/office/drawing/2014/main" id="{E3105FAF-8336-15FF-7E46-D3F8862BC26F}"/>
              </a:ext>
            </a:extLst>
          </p:cNvPr>
          <p:cNvGrpSpPr/>
          <p:nvPr/>
        </p:nvGrpSpPr>
        <p:grpSpPr>
          <a:xfrm>
            <a:off x="5108533" y="1073121"/>
            <a:ext cx="6245269" cy="5584707"/>
            <a:chOff x="5108533" y="1073121"/>
            <a:chExt cx="6245269" cy="5584707"/>
          </a:xfrm>
        </p:grpSpPr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C6A4704B-D882-55B1-0434-F79EF17F2715}"/>
                </a:ext>
              </a:extLst>
            </p:cNvPr>
            <p:cNvSpPr/>
            <p:nvPr/>
          </p:nvSpPr>
          <p:spPr>
            <a:xfrm>
              <a:off x="5108533" y="1073121"/>
              <a:ext cx="6245260" cy="117572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7" name="Rectangle 6" descr="Megaphone">
              <a:extLst>
                <a:ext uri="{FF2B5EF4-FFF2-40B4-BE49-F238E27FC236}">
                  <a16:creationId xmlns:a16="http://schemas.microsoft.com/office/drawing/2014/main" id="{C6C6C03F-CDC0-0F6B-3B98-864F4C462FE8}"/>
                </a:ext>
              </a:extLst>
            </p:cNvPr>
            <p:cNvSpPr/>
            <p:nvPr/>
          </p:nvSpPr>
          <p:spPr>
            <a:xfrm>
              <a:off x="5464189" y="1337657"/>
              <a:ext cx="646654" cy="646654"/>
            </a:xfrm>
            <a:prstGeom prst="rect">
              <a:avLst/>
            </a:prstGeom>
            <a:blipFill>
              <a:blip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3C3A952-844F-1C7D-8850-E77B05A86E2E}"/>
                </a:ext>
              </a:extLst>
            </p:cNvPr>
            <p:cNvSpPr/>
            <p:nvPr/>
          </p:nvSpPr>
          <p:spPr>
            <a:xfrm>
              <a:off x="6466499" y="1073121"/>
              <a:ext cx="4887303" cy="11757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887299"/>
                <a:gd name="f7" fmla="val 1175727"/>
                <a:gd name="f8" fmla="+- 0 0 -90"/>
                <a:gd name="f9" fmla="*/ f3 1 4887299"/>
                <a:gd name="f10" fmla="*/ f4 1 117572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4887299"/>
                <a:gd name="f19" fmla="*/ f15 1 1175727"/>
                <a:gd name="f20" fmla="*/ 0 f16 1"/>
                <a:gd name="f21" fmla="*/ 0 f15 1"/>
                <a:gd name="f22" fmla="*/ 4887299 f16 1"/>
                <a:gd name="f23" fmla="*/ 1175727 f15 1"/>
                <a:gd name="f24" fmla="+- f17 0 f1"/>
                <a:gd name="f25" fmla="*/ f20 1 4887299"/>
                <a:gd name="f26" fmla="*/ f21 1 1175727"/>
                <a:gd name="f27" fmla="*/ f22 1 4887299"/>
                <a:gd name="f28" fmla="*/ f23 1 117572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4887299" h="117572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4431" tIns="124431" rIns="124431" bIns="12443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Social media marketing: enhancement of brand awareness. 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1A77C8BA-3F70-C544-EF41-58C1C49E72D7}"/>
                </a:ext>
              </a:extLst>
            </p:cNvPr>
            <p:cNvSpPr/>
            <p:nvPr/>
          </p:nvSpPr>
          <p:spPr>
            <a:xfrm>
              <a:off x="5108533" y="2542781"/>
              <a:ext cx="6245260" cy="117572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0" name="Rectangle 9" descr="Web Design">
              <a:extLst>
                <a:ext uri="{FF2B5EF4-FFF2-40B4-BE49-F238E27FC236}">
                  <a16:creationId xmlns:a16="http://schemas.microsoft.com/office/drawing/2014/main" id="{A05A40BF-CF4F-B4E9-46BE-7E1B54646C2A}"/>
                </a:ext>
              </a:extLst>
            </p:cNvPr>
            <p:cNvSpPr/>
            <p:nvPr/>
          </p:nvSpPr>
          <p:spPr>
            <a:xfrm>
              <a:off x="5464189" y="2807317"/>
              <a:ext cx="646654" cy="646654"/>
            </a:xfrm>
            <a:prstGeom prst="rect">
              <a:avLst/>
            </a:prstGeom>
            <a:blipFill>
              <a:blip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4FEF2AC4-4A54-962F-4D03-73E2120EF408}"/>
                </a:ext>
              </a:extLst>
            </p:cNvPr>
            <p:cNvSpPr/>
            <p:nvPr/>
          </p:nvSpPr>
          <p:spPr>
            <a:xfrm>
              <a:off x="6466499" y="2542781"/>
              <a:ext cx="4887303" cy="11757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887299"/>
                <a:gd name="f7" fmla="val 1175727"/>
                <a:gd name="f8" fmla="+- 0 0 -90"/>
                <a:gd name="f9" fmla="*/ f3 1 4887299"/>
                <a:gd name="f10" fmla="*/ f4 1 117572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4887299"/>
                <a:gd name="f19" fmla="*/ f15 1 1175727"/>
                <a:gd name="f20" fmla="*/ 0 f16 1"/>
                <a:gd name="f21" fmla="*/ 0 f15 1"/>
                <a:gd name="f22" fmla="*/ 4887299 f16 1"/>
                <a:gd name="f23" fmla="*/ 1175727 f15 1"/>
                <a:gd name="f24" fmla="+- f17 0 f1"/>
                <a:gd name="f25" fmla="*/ f20 1 4887299"/>
                <a:gd name="f26" fmla="*/ f21 1 1175727"/>
                <a:gd name="f27" fmla="*/ f22 1 4887299"/>
                <a:gd name="f28" fmla="*/ f23 1 117572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4887299" h="117572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4431" tIns="124431" rIns="124431" bIns="12443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 dirty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Search engine </a:t>
              </a:r>
              <a:r>
                <a:rPr lang="en-US" sz="2000" b="0" i="0" u="none" strike="noStrike" kern="1200" cap="none" spc="0" baseline="0" dirty="0" err="1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optimisation</a:t>
              </a:r>
              <a:r>
                <a:rPr lang="en-US" sz="2000" b="0" i="0" u="none" strike="noStrike" kern="1200" cap="none" spc="0" baseline="0" dirty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: better visibility of a company in the web. </a:t>
              </a:r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235D29C1-06CE-880E-48FA-6CE8CDDAC816}"/>
                </a:ext>
              </a:extLst>
            </p:cNvPr>
            <p:cNvSpPr/>
            <p:nvPr/>
          </p:nvSpPr>
          <p:spPr>
            <a:xfrm>
              <a:off x="5108533" y="4012442"/>
              <a:ext cx="6245260" cy="117572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3" name="Rectangle 12" descr="Robot">
              <a:extLst>
                <a:ext uri="{FF2B5EF4-FFF2-40B4-BE49-F238E27FC236}">
                  <a16:creationId xmlns:a16="http://schemas.microsoft.com/office/drawing/2014/main" id="{920CF902-C946-31B8-7AF9-2D2F33FD6193}"/>
                </a:ext>
              </a:extLst>
            </p:cNvPr>
            <p:cNvSpPr/>
            <p:nvPr/>
          </p:nvSpPr>
          <p:spPr>
            <a:xfrm>
              <a:off x="5464189" y="4276977"/>
              <a:ext cx="646654" cy="646654"/>
            </a:xfrm>
            <a:prstGeom prst="rect">
              <a:avLst/>
            </a:prstGeom>
            <a:blipFill>
              <a:blip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4E4C3AE8-468A-9C2B-F4D5-038B2D786587}"/>
                </a:ext>
              </a:extLst>
            </p:cNvPr>
            <p:cNvSpPr/>
            <p:nvPr/>
          </p:nvSpPr>
          <p:spPr>
            <a:xfrm>
              <a:off x="6466499" y="4012442"/>
              <a:ext cx="4887303" cy="11757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887299"/>
                <a:gd name="f7" fmla="val 1175727"/>
                <a:gd name="f8" fmla="+- 0 0 -90"/>
                <a:gd name="f9" fmla="*/ f3 1 4887299"/>
                <a:gd name="f10" fmla="*/ f4 1 117572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4887299"/>
                <a:gd name="f19" fmla="*/ f15 1 1175727"/>
                <a:gd name="f20" fmla="*/ 0 f16 1"/>
                <a:gd name="f21" fmla="*/ 0 f15 1"/>
                <a:gd name="f22" fmla="*/ 4887299 f16 1"/>
                <a:gd name="f23" fmla="*/ 1175727 f15 1"/>
                <a:gd name="f24" fmla="+- f17 0 f1"/>
                <a:gd name="f25" fmla="*/ f20 1 4887299"/>
                <a:gd name="f26" fmla="*/ f21 1 1175727"/>
                <a:gd name="f27" fmla="*/ f22 1 4887299"/>
                <a:gd name="f28" fmla="*/ f23 1 117572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4887299" h="117572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4431" tIns="124431" rIns="124431" bIns="12443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Application of artificial intelligence: automation of marketing processes (Islam et al., 2024). 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3BD74EBB-28F3-5C85-D370-35D6CA2E3654}"/>
                </a:ext>
              </a:extLst>
            </p:cNvPr>
            <p:cNvSpPr/>
            <p:nvPr/>
          </p:nvSpPr>
          <p:spPr>
            <a:xfrm>
              <a:off x="5108533" y="5482102"/>
              <a:ext cx="6245260" cy="1175726"/>
            </a:xfrm>
            <a:custGeom>
              <a:avLst>
                <a:gd name="f0" fmla="val 2160"/>
              </a:avLst>
              <a:gdLst>
                <a:gd name="f1" fmla="val 10800000"/>
                <a:gd name="f2" fmla="val 5400000"/>
                <a:gd name="f3" fmla="val 1620000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val 45"/>
                <a:gd name="f10" fmla="val 10800"/>
                <a:gd name="f11" fmla="val -2147483647"/>
                <a:gd name="f12" fmla="val 2147483647"/>
                <a:gd name="f13" fmla="abs f4"/>
                <a:gd name="f14" fmla="abs f5"/>
                <a:gd name="f15" fmla="abs f6"/>
                <a:gd name="f16" fmla="*/ f8 1 180"/>
                <a:gd name="f17" fmla="pin 0 f0 10800"/>
                <a:gd name="f18" fmla="+- 0 0 f2"/>
                <a:gd name="f19" fmla="?: f13 f4 1"/>
                <a:gd name="f20" fmla="?: f14 f5 1"/>
                <a:gd name="f21" fmla="?: f15 f6 1"/>
                <a:gd name="f22" fmla="*/ f9 f16 1"/>
                <a:gd name="f23" fmla="+- f7 f17 0"/>
                <a:gd name="f24" fmla="*/ f19 1 21600"/>
                <a:gd name="f25" fmla="*/ f20 1 21600"/>
                <a:gd name="f26" fmla="*/ 21600 f19 1"/>
                <a:gd name="f27" fmla="*/ 21600 f20 1"/>
                <a:gd name="f28" fmla="+- 0 0 f22"/>
                <a:gd name="f29" fmla="min f25 f24"/>
                <a:gd name="f30" fmla="*/ f26 1 f21"/>
                <a:gd name="f31" fmla="*/ f27 1 f21"/>
                <a:gd name="f32" fmla="*/ f28 f1 1"/>
                <a:gd name="f33" fmla="*/ f32 1 f8"/>
                <a:gd name="f34" fmla="+- f31 0 f17"/>
                <a:gd name="f35" fmla="+- f30 0 f17"/>
                <a:gd name="f36" fmla="*/ f17 f29 1"/>
                <a:gd name="f37" fmla="*/ f7 f29 1"/>
                <a:gd name="f38" fmla="*/ f23 f29 1"/>
                <a:gd name="f39" fmla="*/ f31 f29 1"/>
                <a:gd name="f40" fmla="*/ f30 f29 1"/>
                <a:gd name="f41" fmla="+- f33 0 f2"/>
                <a:gd name="f42" fmla="+- f37 0 f38"/>
                <a:gd name="f43" fmla="+- f38 0 f37"/>
                <a:gd name="f44" fmla="*/ f34 f29 1"/>
                <a:gd name="f45" fmla="*/ f35 f29 1"/>
                <a:gd name="f46" fmla="cos 1 f41"/>
                <a:gd name="f47" fmla="abs f42"/>
                <a:gd name="f48" fmla="abs f43"/>
                <a:gd name="f49" fmla="?: f42 f18 f2"/>
                <a:gd name="f50" fmla="?: f42 f2 f18"/>
                <a:gd name="f51" fmla="?: f42 f3 f2"/>
                <a:gd name="f52" fmla="?: f42 f2 f3"/>
                <a:gd name="f53" fmla="+- f39 0 f44"/>
                <a:gd name="f54" fmla="?: f43 f18 f2"/>
                <a:gd name="f55" fmla="?: f43 f2 f18"/>
                <a:gd name="f56" fmla="+- f40 0 f45"/>
                <a:gd name="f57" fmla="+- f44 0 f39"/>
                <a:gd name="f58" fmla="+- f45 0 f40"/>
                <a:gd name="f59" fmla="?: f42 0 f1"/>
                <a:gd name="f60" fmla="?: f42 f1 0"/>
                <a:gd name="f61" fmla="+- 0 0 f46"/>
                <a:gd name="f62" fmla="?: f42 f52 f51"/>
                <a:gd name="f63" fmla="?: f42 f51 f52"/>
                <a:gd name="f64" fmla="?: f43 f50 f49"/>
                <a:gd name="f65" fmla="abs f53"/>
                <a:gd name="f66" fmla="?: f53 0 f1"/>
                <a:gd name="f67" fmla="?: f53 f1 0"/>
                <a:gd name="f68" fmla="?: f53 f54 f55"/>
                <a:gd name="f69" fmla="abs f56"/>
                <a:gd name="f70" fmla="abs f57"/>
                <a:gd name="f71" fmla="?: f56 f18 f2"/>
                <a:gd name="f72" fmla="?: f56 f2 f18"/>
                <a:gd name="f73" fmla="?: f56 f3 f2"/>
                <a:gd name="f74" fmla="?: f56 f2 f3"/>
                <a:gd name="f75" fmla="abs f58"/>
                <a:gd name="f76" fmla="?: f58 f18 f2"/>
                <a:gd name="f77" fmla="?: f58 f2 f18"/>
                <a:gd name="f78" fmla="?: f58 f60 f59"/>
                <a:gd name="f79" fmla="?: f58 f59 f60"/>
                <a:gd name="f80" fmla="*/ f17 f61 1"/>
                <a:gd name="f81" fmla="?: f43 f63 f62"/>
                <a:gd name="f82" fmla="?: f43 f67 f66"/>
                <a:gd name="f83" fmla="?: f43 f66 f67"/>
                <a:gd name="f84" fmla="?: f56 f74 f73"/>
                <a:gd name="f85" fmla="?: f56 f73 f74"/>
                <a:gd name="f86" fmla="?: f57 f72 f71"/>
                <a:gd name="f87" fmla="?: f42 f78 f79"/>
                <a:gd name="f88" fmla="?: f42 f76 f77"/>
                <a:gd name="f89" fmla="*/ f80 3163 1"/>
                <a:gd name="f90" fmla="?: f53 f82 f83"/>
                <a:gd name="f91" fmla="?: f57 f85 f84"/>
                <a:gd name="f92" fmla="*/ f89 1 7636"/>
                <a:gd name="f93" fmla="+- f7 f92 0"/>
                <a:gd name="f94" fmla="+- f30 0 f92"/>
                <a:gd name="f95" fmla="+- f31 0 f92"/>
                <a:gd name="f96" fmla="*/ f93 f29 1"/>
                <a:gd name="f97" fmla="*/ f94 f29 1"/>
                <a:gd name="f98" fmla="*/ f95 f29 1"/>
              </a:gdLst>
              <a:ahLst>
                <a:ahXY gdRefX="f0" minX="f7" maxX="f10">
                  <a:pos x="f36" y="f37"/>
                </a:ahXY>
              </a:ahLst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6" t="f96" r="f97" b="f98"/>
              <a:pathLst>
                <a:path>
                  <a:moveTo>
                    <a:pt x="f38" y="f37"/>
                  </a:moveTo>
                  <a:arcTo wR="f47" hR="f48" stAng="f81" swAng="f64"/>
                  <a:lnTo>
                    <a:pt x="f37" y="f44"/>
                  </a:lnTo>
                  <a:arcTo wR="f48" hR="f65" stAng="f90" swAng="f68"/>
                  <a:lnTo>
                    <a:pt x="f45" y="f39"/>
                  </a:lnTo>
                  <a:arcTo wR="f69" hR="f70" stAng="f91" swAng="f86"/>
                  <a:lnTo>
                    <a:pt x="f40" y="f38"/>
                  </a:lnTo>
                  <a:arcTo wR="f75" hR="f47" stAng="f87" swAng="f88"/>
                  <a:close/>
                </a:path>
              </a:pathLst>
            </a:custGeom>
            <a:solidFill>
              <a:srgbClr val="F2F2F2"/>
            </a:solid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6" name="Rectangle 15" descr="Target">
              <a:extLst>
                <a:ext uri="{FF2B5EF4-FFF2-40B4-BE49-F238E27FC236}">
                  <a16:creationId xmlns:a16="http://schemas.microsoft.com/office/drawing/2014/main" id="{21FC8E8A-5A83-02C2-1ADE-7CCF056877F9}"/>
                </a:ext>
              </a:extLst>
            </p:cNvPr>
            <p:cNvSpPr/>
            <p:nvPr/>
          </p:nvSpPr>
          <p:spPr>
            <a:xfrm>
              <a:off x="5464189" y="5746638"/>
              <a:ext cx="646654" cy="646654"/>
            </a:xfrm>
            <a:prstGeom prst="rect">
              <a:avLst/>
            </a:prstGeom>
            <a:blipFill>
              <a:blip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lIns="0" tIns="0" rIns="0" bIns="0"/>
            <a:lstStyle/>
            <a:p>
              <a:endParaRPr lang="en-GB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ED306F6D-5588-8770-31B1-A75ABA7D1222}"/>
                </a:ext>
              </a:extLst>
            </p:cNvPr>
            <p:cNvSpPr/>
            <p:nvPr/>
          </p:nvSpPr>
          <p:spPr>
            <a:xfrm>
              <a:off x="6466499" y="5482102"/>
              <a:ext cx="4887303" cy="1175726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4887299"/>
                <a:gd name="f7" fmla="val 1175727"/>
                <a:gd name="f8" fmla="+- 0 0 -90"/>
                <a:gd name="f9" fmla="*/ f3 1 4887299"/>
                <a:gd name="f10" fmla="*/ f4 1 1175727"/>
                <a:gd name="f11" fmla="val f5"/>
                <a:gd name="f12" fmla="val f6"/>
                <a:gd name="f13" fmla="val f7"/>
                <a:gd name="f14" fmla="*/ f8 f0 1"/>
                <a:gd name="f15" fmla="+- f13 0 f11"/>
                <a:gd name="f16" fmla="+- f12 0 f11"/>
                <a:gd name="f17" fmla="*/ f14 1 f2"/>
                <a:gd name="f18" fmla="*/ f16 1 4887299"/>
                <a:gd name="f19" fmla="*/ f15 1 1175727"/>
                <a:gd name="f20" fmla="*/ 0 f16 1"/>
                <a:gd name="f21" fmla="*/ 0 f15 1"/>
                <a:gd name="f22" fmla="*/ 4887299 f16 1"/>
                <a:gd name="f23" fmla="*/ 1175727 f15 1"/>
                <a:gd name="f24" fmla="+- f17 0 f1"/>
                <a:gd name="f25" fmla="*/ f20 1 4887299"/>
                <a:gd name="f26" fmla="*/ f21 1 1175727"/>
                <a:gd name="f27" fmla="*/ f22 1 4887299"/>
                <a:gd name="f28" fmla="*/ f23 1 1175727"/>
                <a:gd name="f29" fmla="*/ f11 1 f18"/>
                <a:gd name="f30" fmla="*/ f12 1 f18"/>
                <a:gd name="f31" fmla="*/ f11 1 f19"/>
                <a:gd name="f32" fmla="*/ f13 1 f19"/>
                <a:gd name="f33" fmla="*/ f25 1 f18"/>
                <a:gd name="f34" fmla="*/ f26 1 f19"/>
                <a:gd name="f35" fmla="*/ f27 1 f18"/>
                <a:gd name="f36" fmla="*/ f28 1 f19"/>
                <a:gd name="f37" fmla="*/ f29 f9 1"/>
                <a:gd name="f38" fmla="*/ f30 f9 1"/>
                <a:gd name="f39" fmla="*/ f32 f10 1"/>
                <a:gd name="f40" fmla="*/ f31 f10 1"/>
                <a:gd name="f41" fmla="*/ f33 f9 1"/>
                <a:gd name="f42" fmla="*/ f34 f10 1"/>
                <a:gd name="f43" fmla="*/ f35 f9 1"/>
                <a:gd name="f44" fmla="*/ f36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4">
                  <a:pos x="f41" y="f42"/>
                </a:cxn>
                <a:cxn ang="f24">
                  <a:pos x="f43" y="f42"/>
                </a:cxn>
                <a:cxn ang="f24">
                  <a:pos x="f43" y="f44"/>
                </a:cxn>
                <a:cxn ang="f24">
                  <a:pos x="f41" y="f44"/>
                </a:cxn>
                <a:cxn ang="f24">
                  <a:pos x="f41" y="f42"/>
                </a:cxn>
              </a:cxnLst>
              <a:rect l="f37" t="f40" r="f38" b="f39"/>
              <a:pathLst>
                <a:path w="4887299" h="1175727">
                  <a:moveTo>
                    <a:pt x="f5" y="f5"/>
                  </a:moveTo>
                  <a:lnTo>
                    <a:pt x="f6" y="f5"/>
                  </a:lnTo>
                  <a:lnTo>
                    <a:pt x="f6" y="f7"/>
                  </a:lnTo>
                  <a:lnTo>
                    <a:pt x="f5" y="f7"/>
                  </a:lnTo>
                  <a:lnTo>
                    <a:pt x="f5" y="f5"/>
                  </a:lnTo>
                  <a:close/>
                </a:path>
              </a:pathLst>
            </a:custGeom>
            <a:noFill/>
            <a:ln cap="flat">
              <a:noFill/>
              <a:prstDash val="solid"/>
            </a:ln>
          </p:spPr>
          <p:txBody>
            <a:bodyPr vert="horz" wrap="square" lIns="124431" tIns="124431" rIns="124431" bIns="124431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000000"/>
                  </a:solidFill>
                  <a:uFillTx/>
                  <a:latin typeface="Arial" pitchFamily="34"/>
                  <a:cs typeface="Arial" pitchFamily="34"/>
                </a:rPr>
                <a:t>Big data: target consumers with a greater precision (Ingriana et al, 2024).</a:t>
              </a:r>
            </a:p>
          </p:txBody>
        </p:sp>
      </p:grpSp>
      <p:pic>
        <p:nvPicPr>
          <p:cNvPr id="18" name="New Recording 2">
            <a:hlinkClick r:id="" action="ppaction://media"/>
            <a:extLst>
              <a:ext uri="{FF2B5EF4-FFF2-40B4-BE49-F238E27FC236}">
                <a16:creationId xmlns:a16="http://schemas.microsoft.com/office/drawing/2014/main" id="{27BB6C5E-AE63-E06E-92D1-0C730B2EB16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362867" y="5482102"/>
            <a:ext cx="487362" cy="487363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6C76D51E-8B01-05BC-DAB7-B4915C8F47D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89709" y="1337657"/>
            <a:ext cx="951251" cy="634747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E3FB9E86-7F6D-E1D7-7C27-284BE1847BA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9040" y="2807317"/>
            <a:ext cx="969096" cy="646654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1320F269-0D73-7E44-32C4-C972667ACDCB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94793" y="4215372"/>
            <a:ext cx="1061418" cy="708259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45BE3155-8842-5E4B-4ABE-742D9B4AF9D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09040" y="5746638"/>
            <a:ext cx="969096" cy="64665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8570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82C39B65-AE3E-E7EE-1E6B-D6B00539E2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736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E546FEF3-B860-8BC8-F727-C34B5DB6E13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793662" y="386928"/>
            <a:ext cx="10901421" cy="1298448"/>
          </a:xfrm>
        </p:spPr>
        <p:txBody>
          <a:bodyPr anchor="b"/>
          <a:lstStyle/>
          <a:p>
            <a:pPr lvl="0"/>
            <a:r>
              <a:rPr lang="en-US" sz="4000">
                <a:latin typeface="Arial Black" pitchFamily="34"/>
              </a:rPr>
              <a:t>Digital Marketing in Business/Examples </a:t>
            </a:r>
            <a:endParaRPr lang="en-GB" sz="4000">
              <a:latin typeface="Arial Black" pitchFamily="34"/>
            </a:endParaRPr>
          </a:p>
        </p:txBody>
      </p:sp>
      <p:sp>
        <p:nvSpPr>
          <p:cNvPr id="4" name="Rectangle 11">
            <a:extLst>
              <a:ext uri="{FF2B5EF4-FFF2-40B4-BE49-F238E27FC236}">
                <a16:creationId xmlns:a16="http://schemas.microsoft.com/office/drawing/2014/main" id="{75E6BB76-6094-975A-8CF7-1E1CEF83F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flipH="1" flipV="1">
            <a:off x="0" y="1998841"/>
            <a:ext cx="11454597" cy="781702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5" name="Rectangle 13">
            <a:extLst>
              <a:ext uri="{FF2B5EF4-FFF2-40B4-BE49-F238E27FC236}">
                <a16:creationId xmlns:a16="http://schemas.microsoft.com/office/drawing/2014/main" id="{E566E956-77AC-D0CE-32D7-4D5A32D5E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>
            <a:off x="0" y="2203082"/>
            <a:ext cx="11383365" cy="4267989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  <a:effectLst>
            <a:outerShdw dist="127001" dir="5400000" algn="tl">
              <a:srgbClr val="000000">
                <a:alpha val="15000"/>
              </a:srgbClr>
            </a:outerShdw>
          </a:effectLst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3F2E83C7-1F67-2785-0904-386121053DC2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793662" y="2599511"/>
            <a:ext cx="4530897" cy="3639449"/>
          </a:xfrm>
        </p:spPr>
        <p:txBody>
          <a:bodyPr anchor="ctr"/>
          <a:lstStyle/>
          <a:p>
            <a:pPr lvl="0"/>
            <a:r>
              <a:rPr lang="en-US" sz="2000">
                <a:latin typeface="Arial" pitchFamily="34"/>
                <a:cs typeface="Arial" pitchFamily="34"/>
              </a:rPr>
              <a:t>Online advertisement campaigns. 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E-commerce platforms. 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Personalised digital content. 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Customer engagement using electronic platforms (Murti et al, 2023).</a:t>
            </a:r>
          </a:p>
          <a:p>
            <a:pPr lvl="0"/>
            <a:r>
              <a:rPr lang="en-US" sz="2000">
                <a:latin typeface="Arial" pitchFamily="34"/>
                <a:cs typeface="Arial" pitchFamily="34"/>
              </a:rPr>
              <a:t>Example: Use of social media marketing by companies to entice customers and increase sales through the Internet. </a:t>
            </a:r>
            <a:endParaRPr lang="en-GB" sz="2000">
              <a:latin typeface="Arial" pitchFamily="34"/>
              <a:cs typeface="Arial" pitchFamily="34"/>
            </a:endParaRPr>
          </a:p>
        </p:txBody>
      </p:sp>
      <p:pic>
        <p:nvPicPr>
          <p:cNvPr id="7" name="Picture 4">
            <a:extLst>
              <a:ext uri="{FF2B5EF4-FFF2-40B4-BE49-F238E27FC236}">
                <a16:creationId xmlns:a16="http://schemas.microsoft.com/office/drawing/2014/main" id="{85888820-FC7F-C192-53DE-3E110FC289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2625" y="2484251"/>
            <a:ext cx="4808079" cy="3714247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8" name="Rectangle 15">
            <a:extLst>
              <a:ext uri="{FF2B5EF4-FFF2-40B4-BE49-F238E27FC236}">
                <a16:creationId xmlns:a16="http://schemas.microsoft.com/office/drawing/2014/main" id="{5BDD20EB-9508-0EF3-E38A-53C3A65553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Move="1" noResize="1"/>
          </p:cNvSpPr>
          <p:nvPr/>
        </p:nvSpPr>
        <p:spPr>
          <a:xfrm rot="5400013">
            <a:off x="11228031" y="2313025"/>
            <a:ext cx="781702" cy="152384"/>
          </a:xfrm>
          <a:prstGeom prst="rect">
            <a:avLst/>
          </a:prstGeom>
          <a:solidFill>
            <a:srgbClr val="0F9ED5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ptos"/>
            </a:endParaRPr>
          </a:p>
        </p:txBody>
      </p:sp>
      <p:pic>
        <p:nvPicPr>
          <p:cNvPr id="9" name="New Recording 3">
            <a:hlinkClick r:id="" action="ppaction://media"/>
            <a:extLst>
              <a:ext uri="{FF2B5EF4-FFF2-40B4-BE49-F238E27FC236}">
                <a16:creationId xmlns:a16="http://schemas.microsoft.com/office/drawing/2014/main" id="{8348BD8F-93D5-BDD0-2F29-8E450AA998F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0564096" y="659502"/>
            <a:ext cx="487362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056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5FE385-6BA8-6C55-3987-963333918A5A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Arial Black" pitchFamily="34"/>
              </a:rPr>
              <a:t>Digital Marketing in 2026/Why is the most efficient?</a:t>
            </a:r>
          </a:p>
        </p:txBody>
      </p:sp>
      <p:grpSp>
        <p:nvGrpSpPr>
          <p:cNvPr id="3" name="Content Placeholder 2">
            <a:extLst>
              <a:ext uri="{FF2B5EF4-FFF2-40B4-BE49-F238E27FC236}">
                <a16:creationId xmlns:a16="http://schemas.microsoft.com/office/drawing/2014/main" id="{50FCF50B-0C67-4443-C6D9-B3FF1552CF89}"/>
              </a:ext>
            </a:extLst>
          </p:cNvPr>
          <p:cNvGrpSpPr/>
          <p:nvPr/>
        </p:nvGrpSpPr>
        <p:grpSpPr>
          <a:xfrm>
            <a:off x="838203" y="1846338"/>
            <a:ext cx="10515600" cy="4309913"/>
            <a:chOff x="838203" y="1846338"/>
            <a:chExt cx="10515600" cy="4309913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070E902B-525E-798B-46CC-DF49E9F96D25}"/>
                </a:ext>
              </a:extLst>
            </p:cNvPr>
            <p:cNvSpPr/>
            <p:nvPr/>
          </p:nvSpPr>
          <p:spPr>
            <a:xfrm>
              <a:off x="838203" y="1846338"/>
              <a:ext cx="10515600" cy="7675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67520"/>
                <a:gd name="f8" fmla="val 127923"/>
                <a:gd name="f9" fmla="val 57273"/>
                <a:gd name="f10" fmla="val 10387677"/>
                <a:gd name="f11" fmla="val 10458327"/>
                <a:gd name="f12" fmla="val 639597"/>
                <a:gd name="f13" fmla="val 710247"/>
                <a:gd name="f14" fmla="+- 0 0 -90"/>
                <a:gd name="f15" fmla="*/ f3 1 10515600"/>
                <a:gd name="f16" fmla="*/ f4 1 76752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767520"/>
                <a:gd name="f26" fmla="*/ 0 f22 1"/>
                <a:gd name="f27" fmla="*/ 127923 f21 1"/>
                <a:gd name="f28" fmla="*/ 127923 f22 1"/>
                <a:gd name="f29" fmla="*/ 0 f21 1"/>
                <a:gd name="f30" fmla="*/ 10387677 f22 1"/>
                <a:gd name="f31" fmla="*/ 10515600 f22 1"/>
                <a:gd name="f32" fmla="*/ 639597 f21 1"/>
                <a:gd name="f33" fmla="*/ 767520 f21 1"/>
                <a:gd name="f34" fmla="+- f23 0 f1"/>
                <a:gd name="f35" fmla="*/ f26 1 10515600"/>
                <a:gd name="f36" fmla="*/ f27 1 767520"/>
                <a:gd name="f37" fmla="*/ f28 1 10515600"/>
                <a:gd name="f38" fmla="*/ f29 1 767520"/>
                <a:gd name="f39" fmla="*/ f30 1 10515600"/>
                <a:gd name="f40" fmla="*/ f31 1 10515600"/>
                <a:gd name="f41" fmla="*/ f32 1 767520"/>
                <a:gd name="f42" fmla="*/ f33 1 76752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76752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669" tIns="113669" rIns="113669" bIns="113669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Budget flexibility: fits various budgets. </a:t>
              </a:r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E85B1470-B771-63B3-3951-D982D59B24D0}"/>
                </a:ext>
              </a:extLst>
            </p:cNvPr>
            <p:cNvSpPr/>
            <p:nvPr/>
          </p:nvSpPr>
          <p:spPr>
            <a:xfrm>
              <a:off x="838203" y="2731934"/>
              <a:ext cx="10515600" cy="7675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67520"/>
                <a:gd name="f8" fmla="val 127923"/>
                <a:gd name="f9" fmla="val 57273"/>
                <a:gd name="f10" fmla="val 10387677"/>
                <a:gd name="f11" fmla="val 10458327"/>
                <a:gd name="f12" fmla="val 639597"/>
                <a:gd name="f13" fmla="val 710247"/>
                <a:gd name="f14" fmla="+- 0 0 -90"/>
                <a:gd name="f15" fmla="*/ f3 1 10515600"/>
                <a:gd name="f16" fmla="*/ f4 1 76752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767520"/>
                <a:gd name="f26" fmla="*/ 0 f22 1"/>
                <a:gd name="f27" fmla="*/ 127923 f21 1"/>
                <a:gd name="f28" fmla="*/ 127923 f22 1"/>
                <a:gd name="f29" fmla="*/ 0 f21 1"/>
                <a:gd name="f30" fmla="*/ 10387677 f22 1"/>
                <a:gd name="f31" fmla="*/ 10515600 f22 1"/>
                <a:gd name="f32" fmla="*/ 639597 f21 1"/>
                <a:gd name="f33" fmla="*/ 767520 f21 1"/>
                <a:gd name="f34" fmla="+- f23 0 f1"/>
                <a:gd name="f35" fmla="*/ f26 1 10515600"/>
                <a:gd name="f36" fmla="*/ f27 1 767520"/>
                <a:gd name="f37" fmla="*/ f28 1 10515600"/>
                <a:gd name="f38" fmla="*/ f29 1 767520"/>
                <a:gd name="f39" fmla="*/ f30 1 10515600"/>
                <a:gd name="f40" fmla="*/ f31 1 10515600"/>
                <a:gd name="f41" fmla="*/ f32 1 767520"/>
                <a:gd name="f42" fmla="*/ f33 1 76752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76752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669" tIns="113669" rIns="113669" bIns="113669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Business effectiveness: improves marketing effectiveness (Sharabati et al., 2024).</a:t>
              </a:r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EBF4E8D7-FB24-A1DD-E2D4-FD43425E1109}"/>
                </a:ext>
              </a:extLst>
            </p:cNvPr>
            <p:cNvSpPr/>
            <p:nvPr/>
          </p:nvSpPr>
          <p:spPr>
            <a:xfrm>
              <a:off x="838203" y="3617530"/>
              <a:ext cx="10515600" cy="7675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67520"/>
                <a:gd name="f8" fmla="val 127923"/>
                <a:gd name="f9" fmla="val 57273"/>
                <a:gd name="f10" fmla="val 10387677"/>
                <a:gd name="f11" fmla="val 10458327"/>
                <a:gd name="f12" fmla="val 639597"/>
                <a:gd name="f13" fmla="val 710247"/>
                <a:gd name="f14" fmla="+- 0 0 -90"/>
                <a:gd name="f15" fmla="*/ f3 1 10515600"/>
                <a:gd name="f16" fmla="*/ f4 1 76752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767520"/>
                <a:gd name="f26" fmla="*/ 0 f22 1"/>
                <a:gd name="f27" fmla="*/ 127923 f21 1"/>
                <a:gd name="f28" fmla="*/ 127923 f22 1"/>
                <a:gd name="f29" fmla="*/ 0 f21 1"/>
                <a:gd name="f30" fmla="*/ 10387677 f22 1"/>
                <a:gd name="f31" fmla="*/ 10515600 f22 1"/>
                <a:gd name="f32" fmla="*/ 639597 f21 1"/>
                <a:gd name="f33" fmla="*/ 767520 f21 1"/>
                <a:gd name="f34" fmla="+- f23 0 f1"/>
                <a:gd name="f35" fmla="*/ f26 1 10515600"/>
                <a:gd name="f36" fmla="*/ f27 1 767520"/>
                <a:gd name="f37" fmla="*/ f28 1 10515600"/>
                <a:gd name="f38" fmla="*/ f29 1 767520"/>
                <a:gd name="f39" fmla="*/ f30 1 10515600"/>
                <a:gd name="f40" fmla="*/ f31 1 10515600"/>
                <a:gd name="f41" fmla="*/ f32 1 767520"/>
                <a:gd name="f42" fmla="*/ f33 1 76752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76752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669" tIns="113669" rIns="113669" bIns="113669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Competitiveness: enhances the quality of marketing (Munir et al., 2023).</a:t>
              </a:r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638EAEB9-274E-55CA-E54D-1EB743C7AB8D}"/>
                </a:ext>
              </a:extLst>
            </p:cNvPr>
            <p:cNvSpPr/>
            <p:nvPr/>
          </p:nvSpPr>
          <p:spPr>
            <a:xfrm>
              <a:off x="838203" y="4503136"/>
              <a:ext cx="10515600" cy="7675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67520"/>
                <a:gd name="f8" fmla="val 127923"/>
                <a:gd name="f9" fmla="val 57273"/>
                <a:gd name="f10" fmla="val 10387677"/>
                <a:gd name="f11" fmla="val 10458327"/>
                <a:gd name="f12" fmla="val 639597"/>
                <a:gd name="f13" fmla="val 710247"/>
                <a:gd name="f14" fmla="+- 0 0 -90"/>
                <a:gd name="f15" fmla="*/ f3 1 10515600"/>
                <a:gd name="f16" fmla="*/ f4 1 76752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767520"/>
                <a:gd name="f26" fmla="*/ 0 f22 1"/>
                <a:gd name="f27" fmla="*/ 127923 f21 1"/>
                <a:gd name="f28" fmla="*/ 127923 f22 1"/>
                <a:gd name="f29" fmla="*/ 0 f21 1"/>
                <a:gd name="f30" fmla="*/ 10387677 f22 1"/>
                <a:gd name="f31" fmla="*/ 10515600 f22 1"/>
                <a:gd name="f32" fmla="*/ 639597 f21 1"/>
                <a:gd name="f33" fmla="*/ 767520 f21 1"/>
                <a:gd name="f34" fmla="+- f23 0 f1"/>
                <a:gd name="f35" fmla="*/ f26 1 10515600"/>
                <a:gd name="f36" fmla="*/ f27 1 767520"/>
                <a:gd name="f37" fmla="*/ f28 1 10515600"/>
                <a:gd name="f38" fmla="*/ f29 1 767520"/>
                <a:gd name="f39" fmla="*/ f30 1 10515600"/>
                <a:gd name="f40" fmla="*/ f31 1 10515600"/>
                <a:gd name="f41" fmla="*/ f32 1 767520"/>
                <a:gd name="f42" fmla="*/ f33 1 76752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76752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669" tIns="113669" rIns="113669" bIns="113669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Sustainable development: assures the sustainability of firms (Risdwiyanto et al., 2023).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B223065-A31D-25ED-4DC3-6F6FC012FFA5}"/>
                </a:ext>
              </a:extLst>
            </p:cNvPr>
            <p:cNvSpPr/>
            <p:nvPr/>
          </p:nvSpPr>
          <p:spPr>
            <a:xfrm>
              <a:off x="838203" y="5388732"/>
              <a:ext cx="10515600" cy="767519"/>
            </a:xfrm>
            <a:custGeom>
              <a:avLst/>
              <a:gdLst>
                <a:gd name="f0" fmla="val 10800000"/>
                <a:gd name="f1" fmla="val 5400000"/>
                <a:gd name="f2" fmla="val 180"/>
                <a:gd name="f3" fmla="val w"/>
                <a:gd name="f4" fmla="val h"/>
                <a:gd name="f5" fmla="val 0"/>
                <a:gd name="f6" fmla="val 10515600"/>
                <a:gd name="f7" fmla="val 767520"/>
                <a:gd name="f8" fmla="val 127923"/>
                <a:gd name="f9" fmla="val 57273"/>
                <a:gd name="f10" fmla="val 10387677"/>
                <a:gd name="f11" fmla="val 10458327"/>
                <a:gd name="f12" fmla="val 639597"/>
                <a:gd name="f13" fmla="val 710247"/>
                <a:gd name="f14" fmla="+- 0 0 -90"/>
                <a:gd name="f15" fmla="*/ f3 1 10515600"/>
                <a:gd name="f16" fmla="*/ f4 1 767520"/>
                <a:gd name="f17" fmla="val f5"/>
                <a:gd name="f18" fmla="val f6"/>
                <a:gd name="f19" fmla="val f7"/>
                <a:gd name="f20" fmla="*/ f14 f0 1"/>
                <a:gd name="f21" fmla="+- f19 0 f17"/>
                <a:gd name="f22" fmla="+- f18 0 f17"/>
                <a:gd name="f23" fmla="*/ f20 1 f2"/>
                <a:gd name="f24" fmla="*/ f22 1 10515600"/>
                <a:gd name="f25" fmla="*/ f21 1 767520"/>
                <a:gd name="f26" fmla="*/ 0 f22 1"/>
                <a:gd name="f27" fmla="*/ 127923 f21 1"/>
                <a:gd name="f28" fmla="*/ 127923 f22 1"/>
                <a:gd name="f29" fmla="*/ 0 f21 1"/>
                <a:gd name="f30" fmla="*/ 10387677 f22 1"/>
                <a:gd name="f31" fmla="*/ 10515600 f22 1"/>
                <a:gd name="f32" fmla="*/ 639597 f21 1"/>
                <a:gd name="f33" fmla="*/ 767520 f21 1"/>
                <a:gd name="f34" fmla="+- f23 0 f1"/>
                <a:gd name="f35" fmla="*/ f26 1 10515600"/>
                <a:gd name="f36" fmla="*/ f27 1 767520"/>
                <a:gd name="f37" fmla="*/ f28 1 10515600"/>
                <a:gd name="f38" fmla="*/ f29 1 767520"/>
                <a:gd name="f39" fmla="*/ f30 1 10515600"/>
                <a:gd name="f40" fmla="*/ f31 1 10515600"/>
                <a:gd name="f41" fmla="*/ f32 1 767520"/>
                <a:gd name="f42" fmla="*/ f33 1 767520"/>
                <a:gd name="f43" fmla="*/ f17 1 f24"/>
                <a:gd name="f44" fmla="*/ f18 1 f24"/>
                <a:gd name="f45" fmla="*/ f17 1 f25"/>
                <a:gd name="f46" fmla="*/ f19 1 f25"/>
                <a:gd name="f47" fmla="*/ f35 1 f24"/>
                <a:gd name="f48" fmla="*/ f36 1 f25"/>
                <a:gd name="f49" fmla="*/ f37 1 f24"/>
                <a:gd name="f50" fmla="*/ f38 1 f25"/>
                <a:gd name="f51" fmla="*/ f39 1 f24"/>
                <a:gd name="f52" fmla="*/ f40 1 f24"/>
                <a:gd name="f53" fmla="*/ f41 1 f25"/>
                <a:gd name="f54" fmla="*/ f42 1 f25"/>
                <a:gd name="f55" fmla="*/ f43 f15 1"/>
                <a:gd name="f56" fmla="*/ f44 f15 1"/>
                <a:gd name="f57" fmla="*/ f46 f16 1"/>
                <a:gd name="f58" fmla="*/ f45 f16 1"/>
                <a:gd name="f59" fmla="*/ f47 f15 1"/>
                <a:gd name="f60" fmla="*/ f48 f16 1"/>
                <a:gd name="f61" fmla="*/ f49 f15 1"/>
                <a:gd name="f62" fmla="*/ f50 f16 1"/>
                <a:gd name="f63" fmla="*/ f51 f15 1"/>
                <a:gd name="f64" fmla="*/ f52 f15 1"/>
                <a:gd name="f65" fmla="*/ f53 f16 1"/>
                <a:gd name="f66" fmla="*/ f54 f16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34">
                  <a:pos x="f59" y="f60"/>
                </a:cxn>
                <a:cxn ang="f34">
                  <a:pos x="f61" y="f62"/>
                </a:cxn>
                <a:cxn ang="f34">
                  <a:pos x="f63" y="f62"/>
                </a:cxn>
                <a:cxn ang="f34">
                  <a:pos x="f64" y="f60"/>
                </a:cxn>
                <a:cxn ang="f34">
                  <a:pos x="f64" y="f65"/>
                </a:cxn>
                <a:cxn ang="f34">
                  <a:pos x="f63" y="f66"/>
                </a:cxn>
                <a:cxn ang="f34">
                  <a:pos x="f61" y="f66"/>
                </a:cxn>
                <a:cxn ang="f34">
                  <a:pos x="f59" y="f65"/>
                </a:cxn>
                <a:cxn ang="f34">
                  <a:pos x="f59" y="f60"/>
                </a:cxn>
              </a:cxnLst>
              <a:rect l="f55" t="f58" r="f56" b="f57"/>
              <a:pathLst>
                <a:path w="10515600" h="767520">
                  <a:moveTo>
                    <a:pt x="f5" y="f8"/>
                  </a:moveTo>
                  <a:cubicBezTo>
                    <a:pt x="f5" y="f9"/>
                    <a:pt x="f9" y="f5"/>
                    <a:pt x="f8" y="f5"/>
                  </a:cubicBezTo>
                  <a:lnTo>
                    <a:pt x="f10" y="f5"/>
                  </a:lnTo>
                  <a:cubicBezTo>
                    <a:pt x="f11" y="f5"/>
                    <a:pt x="f6" y="f9"/>
                    <a:pt x="f6" y="f8"/>
                  </a:cubicBezTo>
                  <a:lnTo>
                    <a:pt x="f6" y="f12"/>
                  </a:lnTo>
                  <a:cubicBezTo>
                    <a:pt x="f6" y="f13"/>
                    <a:pt x="f11" y="f7"/>
                    <a:pt x="f10" y="f7"/>
                  </a:cubicBezTo>
                  <a:lnTo>
                    <a:pt x="f8" y="f7"/>
                  </a:lnTo>
                  <a:cubicBezTo>
                    <a:pt x="f9" y="f7"/>
                    <a:pt x="f5" y="f13"/>
                    <a:pt x="f5" y="f12"/>
                  </a:cubicBezTo>
                  <a:lnTo>
                    <a:pt x="f5" y="f8"/>
                  </a:lnTo>
                  <a:close/>
                </a:path>
              </a:pathLst>
            </a:custGeom>
            <a:solidFill>
              <a:srgbClr val="156082"/>
            </a:solidFill>
            <a:ln w="19046" cap="flat">
              <a:solidFill>
                <a:srgbClr val="FFFFFF"/>
              </a:solidFill>
              <a:prstDash val="solid"/>
              <a:miter/>
            </a:ln>
          </p:spPr>
          <p:txBody>
            <a:bodyPr vert="horz" wrap="square" lIns="113669" tIns="113669" rIns="113669" bIns="113669" anchor="ctr" anchorCtr="0" compatLnSpc="1">
              <a:noAutofit/>
            </a:bodyPr>
            <a:lstStyle/>
            <a:p>
              <a:pPr marL="0" marR="0" lvl="0" indent="0" algn="l" defTabSz="888997" rtl="0" fontAlgn="auto" hangingPunct="1">
                <a:lnSpc>
                  <a:spcPct val="90000"/>
                </a:lnSpc>
                <a:spcBef>
                  <a:spcPts val="0"/>
                </a:spcBef>
                <a:spcAft>
                  <a:spcPts val="80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r>
                <a:rPr lang="en-US" sz="2000" b="0" i="0" u="none" strike="noStrike" kern="1200" cap="none" spc="0" baseline="0">
                  <a:solidFill>
                    <a:srgbClr val="FFFFFF"/>
                  </a:solidFill>
                  <a:uFillTx/>
                  <a:latin typeface="Arial" pitchFamily="34"/>
                  <a:cs typeface="Arial" pitchFamily="34"/>
                </a:rPr>
                <a:t>Conclusion: The application of digital marketing goes a long way in helping businesses develop.</a:t>
              </a:r>
            </a:p>
          </p:txBody>
        </p:sp>
      </p:grpSp>
      <p:pic>
        <p:nvPicPr>
          <p:cNvPr id="9" name="New Recording 4">
            <a:hlinkClick r:id="" action="ppaction://media"/>
            <a:extLst>
              <a:ext uri="{FF2B5EF4-FFF2-40B4-BE49-F238E27FC236}">
                <a16:creationId xmlns:a16="http://schemas.microsoft.com/office/drawing/2014/main" id="{9FF64049-D37C-EB87-5AA0-AD1FF35B056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47100" y="6364288"/>
            <a:ext cx="487363" cy="48736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41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F57799-5F28-879E-6774-E34D2DE0253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000">
                <a:latin typeface="Arial Black" pitchFamily="34"/>
              </a:rPr>
              <a:t>References </a:t>
            </a:r>
            <a:endParaRPr lang="en-GB" sz="4000">
              <a:latin typeface="Arial Black" pitchFamily="34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9B338B-BF2E-EB95-EB8E-EE86068441F8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0"/>
            <a:r>
              <a:rPr lang="en-GB" sz="1200">
                <a:latin typeface="Arial" pitchFamily="34"/>
                <a:cs typeface="Arial" pitchFamily="34"/>
              </a:rPr>
              <a:t>Ingriana, A., Prajitno, G. G., &amp; Rolando, B. (2024). The utilization of AI and big data technology for optimising digital marketing strategies. </a:t>
            </a:r>
            <a:r>
              <a:rPr lang="en-GB" sz="1200" i="1">
                <a:latin typeface="Arial" pitchFamily="34"/>
                <a:cs typeface="Arial" pitchFamily="34"/>
              </a:rPr>
              <a:t>International Journal of Economics and Business Studies, 1(</a:t>
            </a:r>
            <a:r>
              <a:rPr lang="en-GB" sz="1200">
                <a:latin typeface="Arial" pitchFamily="34"/>
                <a:cs typeface="Arial" pitchFamily="34"/>
              </a:rPr>
              <a:t>1), 21–42.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Islam, T., Miron, A., Nandy, M., Choudrie, J., Liu, X., &amp; Li, Y. (2024). Transforming digital marketing with generative AI. </a:t>
            </a:r>
            <a:r>
              <a:rPr lang="en-GB" sz="1200" i="1">
                <a:latin typeface="Arial" pitchFamily="34"/>
                <a:cs typeface="Arial" pitchFamily="34"/>
              </a:rPr>
              <a:t>Computers, 13(</a:t>
            </a:r>
            <a:r>
              <a:rPr lang="en-GB" sz="1200">
                <a:latin typeface="Arial" pitchFamily="34"/>
                <a:cs typeface="Arial" pitchFamily="34"/>
              </a:rPr>
              <a:t>7), Article 168.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Jovanov, T., &amp; Disoska, V. (2022). </a:t>
            </a:r>
            <a:r>
              <a:rPr lang="en-GB" sz="1200" i="1">
                <a:latin typeface="Arial" pitchFamily="34"/>
                <a:cs typeface="Arial" pitchFamily="34"/>
              </a:rPr>
              <a:t>Implementation of e-commerce website, and digital marketing planning</a:t>
            </a:r>
            <a:r>
              <a:rPr lang="en-GB" sz="1200">
                <a:latin typeface="Arial" pitchFamily="34"/>
                <a:cs typeface="Arial" pitchFamily="34"/>
              </a:rPr>
              <a:t> [Project]. UGD Academic Repository.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Kingsnorth, S. (2025). </a:t>
            </a:r>
            <a:r>
              <a:rPr lang="en-GB" sz="1200" i="1">
                <a:latin typeface="Arial" pitchFamily="34"/>
                <a:cs typeface="Arial" pitchFamily="34"/>
              </a:rPr>
              <a:t>Digital marketing strategy: An integrated approach to online marketing </a:t>
            </a:r>
            <a:r>
              <a:rPr lang="en-GB" sz="1200">
                <a:latin typeface="Arial" pitchFamily="34"/>
                <a:cs typeface="Arial" pitchFamily="34"/>
              </a:rPr>
              <a:t>(4th ed.). Kogan Page.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Munir, A. R., Kadir, N., Umar, F., &amp; Ilyas, G. B. (2023). The impact of digital marketing and brand articulating capability for enhancing marketing capability. </a:t>
            </a:r>
            <a:r>
              <a:rPr lang="en-GB" sz="1200" i="1">
                <a:latin typeface="Arial" pitchFamily="34"/>
                <a:cs typeface="Arial" pitchFamily="34"/>
              </a:rPr>
              <a:t>International Journal of Data and Network Science, 7(</a:t>
            </a:r>
            <a:r>
              <a:rPr lang="en-GB" sz="1200">
                <a:latin typeface="Arial" pitchFamily="34"/>
                <a:cs typeface="Arial" pitchFamily="34"/>
              </a:rPr>
              <a:t>1), 65–72.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Murti, A. K., Endrawati, T., Kurniawan, M. S., Sutjiatmo, B. P., &amp; Wicaksono, A. R. A. (2023). Digital marketing strategy for business services: A case study of a financial services company. </a:t>
            </a:r>
            <a:r>
              <a:rPr lang="en-GB" sz="1200" i="1">
                <a:latin typeface="Arial" pitchFamily="34"/>
                <a:cs typeface="Arial" pitchFamily="34"/>
              </a:rPr>
              <a:t>International Journal of Business, Economics &amp; Management, 6(</a:t>
            </a:r>
            <a:r>
              <a:rPr lang="en-GB" sz="1200">
                <a:latin typeface="Arial" pitchFamily="34"/>
                <a:cs typeface="Arial" pitchFamily="34"/>
              </a:rPr>
              <a:t>3), 255–262.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Risdwiyanto, A., Sulaeman, M. M., &amp; Rachman, A. (2023). Sustainable digital marketing strategy for long-term growth of MSMEs. </a:t>
            </a:r>
            <a:r>
              <a:rPr lang="en-GB" sz="1200" i="1">
                <a:latin typeface="Arial" pitchFamily="34"/>
                <a:cs typeface="Arial" pitchFamily="34"/>
              </a:rPr>
              <a:t>Journal of Contemporary Administration and Management (ADMAN), 1(</a:t>
            </a:r>
            <a:r>
              <a:rPr lang="en-GB" sz="1200">
                <a:latin typeface="Arial" pitchFamily="34"/>
                <a:cs typeface="Arial" pitchFamily="34"/>
              </a:rPr>
              <a:t>3), 180–186.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Sharabati, A.-A. A., Ali, A. A. A., Allahham, M. I., Hussein, A. A., Alheet, A. F., &amp; Mohammad, A. S. (2024). The impact of digital marketing on the performance of SMEs: An analytical study considering modern digital transformations. </a:t>
            </a:r>
            <a:r>
              <a:rPr lang="en-GB" sz="1200" i="1">
                <a:latin typeface="Arial" pitchFamily="34"/>
                <a:cs typeface="Arial" pitchFamily="34"/>
              </a:rPr>
              <a:t>Sustainability, 16(</a:t>
            </a:r>
            <a:r>
              <a:rPr lang="en-GB" sz="1200">
                <a:latin typeface="Arial" pitchFamily="34"/>
                <a:cs typeface="Arial" pitchFamily="34"/>
              </a:rPr>
              <a:t>19), Article 8667.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Visser, M., Sikkenga, B., &amp; Berry, M. (2025). </a:t>
            </a:r>
            <a:r>
              <a:rPr lang="en-GB" sz="1200" i="1">
                <a:latin typeface="Arial" pitchFamily="34"/>
                <a:cs typeface="Arial" pitchFamily="34"/>
              </a:rPr>
              <a:t>Digital marketing fundamentals</a:t>
            </a:r>
            <a:r>
              <a:rPr lang="en-GB" sz="1200">
                <a:latin typeface="Arial" pitchFamily="34"/>
                <a:cs typeface="Arial" pitchFamily="34"/>
              </a:rPr>
              <a:t>. Noordhoff.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</a:rPr>
              <a:t>Zhuang, R. (2025). Evolutionary logic and theoretical construction of real estate marketing strategies under digital transformation. </a:t>
            </a:r>
            <a:r>
              <a:rPr lang="en-GB" sz="1200" i="1">
                <a:latin typeface="Arial" pitchFamily="34"/>
                <a:cs typeface="Arial" pitchFamily="34"/>
              </a:rPr>
              <a:t>Economics and Management Innovation, 2(</a:t>
            </a:r>
            <a:r>
              <a:rPr lang="en-GB" sz="1200">
                <a:latin typeface="Arial" pitchFamily="34"/>
                <a:cs typeface="Arial" pitchFamily="34"/>
              </a:rPr>
              <a:t>2), 117–124. </a:t>
            </a:r>
          </a:p>
          <a:p>
            <a:pPr lvl="0"/>
            <a:r>
              <a:rPr lang="en-GB" sz="1200">
                <a:latin typeface="Arial" pitchFamily="34"/>
                <a:cs typeface="Arial" pitchFamily="34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https://www.investopedia.com/terms/d/digital-marketing.asp</a:t>
            </a:r>
            <a:r>
              <a:rPr lang="en-GB" sz="1200">
                <a:latin typeface="Arial" pitchFamily="34"/>
                <a:cs typeface="Arial" pitchFamily="34"/>
              </a:rPr>
              <a:t>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</TotalTime>
  <Words>658</Words>
  <PresentationFormat>Widescreen</PresentationFormat>
  <Paragraphs>33</Paragraphs>
  <Slides>5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Aptos</vt:lpstr>
      <vt:lpstr>Aptos Display</vt:lpstr>
      <vt:lpstr>Arial</vt:lpstr>
      <vt:lpstr>Arial Black</vt:lpstr>
      <vt:lpstr>Office Theme</vt:lpstr>
      <vt:lpstr>Introduction to Digital Marketing Concept </vt:lpstr>
      <vt:lpstr>Digital Marketing Features </vt:lpstr>
      <vt:lpstr>Digital Marketing in Business/Examples </vt:lpstr>
      <vt:lpstr>Digital Marketing in 2026/Why is the most efficient?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2026-10-21T16:42:49Z</dcterms:created>
  <dcterms:modified xsi:type="dcterms:W3CDTF">2026-10-23T17:44:31Z</dcterms:modified>
</cp:coreProperties>
</file>