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92" r:id="rId5"/>
    <p:sldId id="276" r:id="rId6"/>
    <p:sldId id="277" r:id="rId7"/>
    <p:sldId id="288" r:id="rId8"/>
    <p:sldId id="289" r:id="rId9"/>
    <p:sldId id="294" r:id="rId1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634"/>
  </p:normalViewPr>
  <p:slideViewPr>
    <p:cSldViewPr snapToGrid="0" showGuides="1">
      <p:cViewPr varScale="1">
        <p:scale>
          <a:sx n="78" d="100"/>
          <a:sy n="78" d="100"/>
        </p:scale>
        <p:origin x="878" y="72"/>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122" d="100"/>
          <a:sy n="122" d="100"/>
        </p:scale>
        <p:origin x="6040" y="19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leana Gabriela Juganaru" userId="868bcd0cc83bdbab" providerId="LiveId" clId="{F663B1B4-B963-49DA-AA0C-5948A8CC57A2}"/>
    <pc:docChg chg="modSld">
      <pc:chgData name="Ileana Gabriela Juganaru" userId="868bcd0cc83bdbab" providerId="LiveId" clId="{F663B1B4-B963-49DA-AA0C-5948A8CC57A2}" dt="2022-12-01T23:12:29.186" v="3" actId="20577"/>
      <pc:docMkLst>
        <pc:docMk/>
      </pc:docMkLst>
      <pc:sldChg chg="modSp mod">
        <pc:chgData name="Ileana Gabriela Juganaru" userId="868bcd0cc83bdbab" providerId="LiveId" clId="{F663B1B4-B963-49DA-AA0C-5948A8CC57A2}" dt="2022-12-01T23:12:29.186" v="3" actId="20577"/>
        <pc:sldMkLst>
          <pc:docMk/>
          <pc:sldMk cId="3898447929" sldId="292"/>
        </pc:sldMkLst>
        <pc:spChg chg="mod">
          <ac:chgData name="Ileana Gabriela Juganaru" userId="868bcd0cc83bdbab" providerId="LiveId" clId="{F663B1B4-B963-49DA-AA0C-5948A8CC57A2}" dt="2022-12-01T23:12:29.186" v="3" actId="20577"/>
          <ac:spMkLst>
            <pc:docMk/>
            <pc:sldMk cId="3898447929" sldId="292"/>
            <ac:spMk id="9" creationId="{485E0237-B9A1-0B58-E0AA-05EF84817E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12/1/2022</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t>2022/12/1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t>‹#›</a:t>
            </a:fld>
            <a:endParaRPr lang="zh-CN" alt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we will be discussing the main things that should be kept in mind while designing a PowerPoint presentation. A strong PowerPoint aids the presenter in organizing and pacing the meeting. Keeping an audience attentive during virtual meetings is considerably harder, thus a strong PowerPoint presentation design will assist the presenter in maintaining control of the audience's attention.</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a:t>
            </a:fld>
            <a:endParaRPr lang="zh-CN" altLang="en-US"/>
          </a:p>
        </p:txBody>
      </p:sp>
    </p:spTree>
    <p:extLst>
      <p:ext uri="{BB962C8B-B14F-4D97-AF65-F5344CB8AC3E}">
        <p14:creationId xmlns:p14="http://schemas.microsoft.com/office/powerpoint/2010/main" val="302191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slides should be dominated by images. Be concise if you utilize text. Do not use complete sentences on presentations. Slides should never be read. The best images are those that fill the entire slide. You can superimpose whatever really brief text you feel needs to accompany the image on the slide for impact. If an image is not your own and has not been explicitly acknowledged as being free to use, make sure to credit the owner and obtain their consent before using it. Mention where you acquired them, even if they were free. Visuals in presentations create emotional connections with the audience. It's cliche yet true that a picture speaks a thousand words. Images allow viewers to experience emotions that words cannot and give speakers a way to engage their audience more viscerally.</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2</a:t>
            </a:fld>
            <a:endParaRPr lang="zh-CN" altLang="en-US"/>
          </a:p>
        </p:txBody>
      </p:sp>
    </p:spTree>
    <p:extLst>
      <p:ext uri="{BB962C8B-B14F-4D97-AF65-F5344CB8AC3E}">
        <p14:creationId xmlns:p14="http://schemas.microsoft.com/office/powerpoint/2010/main" val="154812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visible colors for slides are those with great contrast. Text on dark backgrounds should be light, and accent colors should be vivid. Dark text on a light background with strong accent colors is appropriate. In this manner, both the text and the graphs or shapes on each slide are visible to the audience. One of the crucial choices that must be taken at the beginning of the process of designing your slides is the selection of colors for your presentation slides. As part of a branding strategy, the majority of organizations today mandate the usage of a template with corporate colors for all presentations made outside the organization. In that situation, you are limited in your choice of hue. However, you can select your slide colors for many internal presentations and in many other companies. How do you decide then? Consider the following tips when selecting colors for your upcoming set of presentation slides.</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3</a:t>
            </a:fld>
            <a:endParaRPr lang="zh-CN" altLang="en-US"/>
          </a:p>
        </p:txBody>
      </p:sp>
    </p:spTree>
    <p:extLst>
      <p:ext uri="{BB962C8B-B14F-4D97-AF65-F5344CB8AC3E}">
        <p14:creationId xmlns:p14="http://schemas.microsoft.com/office/powerpoint/2010/main" val="1575492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Adding additional information to slides does not always make them more effective. In reality, it frequently has the opposite effect, creating baffling slides that detract from a PowerPoint presentation rather than enhance Crag that are well-designed help the speaker emphasize his or her point and the audience understand the main points of a presentation. Editing your slides ruthlessly is one of the most crucial guidelines for creating PowerPoint presentations that are effective using the design principle of economy.</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a:t>
            </a:fld>
            <a:endParaRPr lang="zh-CN" altLang="en-US"/>
          </a:p>
        </p:txBody>
      </p:sp>
    </p:spTree>
    <p:extLst>
      <p:ext uri="{BB962C8B-B14F-4D97-AF65-F5344CB8AC3E}">
        <p14:creationId xmlns:p14="http://schemas.microsoft.com/office/powerpoint/2010/main" val="3951844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6</a:t>
            </a:fld>
            <a:endParaRPr lang="zh-CN" altLang="en-US"/>
          </a:p>
        </p:txBody>
      </p:sp>
    </p:spTree>
    <p:extLst>
      <p:ext uri="{BB962C8B-B14F-4D97-AF65-F5344CB8AC3E}">
        <p14:creationId xmlns:p14="http://schemas.microsoft.com/office/powerpoint/2010/main" val="1957076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dirty="0"/>
              <a:t>Click icon to add picture</a:t>
            </a:r>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PK"/>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dirty="0"/>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jfif"/></Relationships>
</file>

<file path=ppt/slides/_rels/slide5.xml.rels><?xml version="1.0" encoding="UTF-8" standalone="yes"?>
<Relationships xmlns="http://schemas.openxmlformats.org/package/2006/relationships"><Relationship Id="rId8" Type="http://schemas.openxmlformats.org/officeDocument/2006/relationships/hyperlink" Target="http://people.ucalgary.ca/~rjacobso/W_PAPERS/geographies%20of%20other%20than%20vision/visuality%20and%20geography.pdf" TargetMode="External"/><Relationship Id="rId3" Type="http://schemas.openxmlformats.org/officeDocument/2006/relationships/image" Target="../media/image9.jpeg"/><Relationship Id="rId7" Type="http://schemas.openxmlformats.org/officeDocument/2006/relationships/hyperlink" Target="https://doi.org/https:/doi.org/10.1177/1064804611416" TargetMode="External"/><Relationship Id="rId2" Type="http://schemas.openxmlformats.org/officeDocument/2006/relationships/image" Target="../media/image8.jpeg"/><Relationship Id="rId1" Type="http://schemas.openxmlformats.org/officeDocument/2006/relationships/slideLayout" Target="../slideLayouts/slideLayout16.xml"/><Relationship Id="rId6" Type="http://schemas.openxmlformats.org/officeDocument/2006/relationships/hyperlink" Target="https://library.seg.org/doi/pdf/10.1190/tle27030423.1" TargetMode="External"/><Relationship Id="rId5" Type="http://schemas.openxmlformats.org/officeDocument/2006/relationships/image" Target="../media/image11.jpeg"/><Relationship Id="rId4" Type="http://schemas.openxmlformats.org/officeDocument/2006/relationships/image" Target="../media/image10.jpeg"/><Relationship Id="rId9" Type="http://schemas.openxmlformats.org/officeDocument/2006/relationships/hyperlink" Target="https://files.eric.ed.gov/fulltext/EJ1080100.pdf"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372548" y="1039008"/>
            <a:ext cx="5140888" cy="2945446"/>
          </a:xfrm>
        </p:spPr>
        <p:txBody>
          <a:bodyPr/>
          <a:lstStyle/>
          <a:p>
            <a:r>
              <a:rPr lang="en-US" dirty="0">
                <a:latin typeface="Times New Roman" panose="02020603050405020304" pitchFamily="18" charset="0"/>
                <a:cs typeface="Times New Roman" panose="02020603050405020304" pitchFamily="18" charset="0"/>
              </a:rPr>
              <a:t>DESIGN PRINCIPLES OF CREATING A POWERPOINT PRESENTATION</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601366" y="4172083"/>
            <a:ext cx="4494634" cy="1953413"/>
          </a:xfrm>
        </p:spPr>
        <p:txBody>
          <a:bodyPr/>
          <a:lstStyle/>
          <a:p>
            <a:r>
              <a:rPr lang="en-US" dirty="0">
                <a:latin typeface="Arial" panose="020B0604020202020204" pitchFamily="34" charset="0"/>
                <a:cs typeface="Arial" panose="020B0604020202020204" pitchFamily="34" charset="0"/>
              </a:rPr>
              <a:t>Student Name: Ileana-Gabriela Juganaru</a:t>
            </a:r>
          </a:p>
          <a:p>
            <a:r>
              <a:rPr lang="en-US" dirty="0">
                <a:latin typeface="Arial" panose="020B0604020202020204" pitchFamily="34" charset="0"/>
                <a:cs typeface="Arial" panose="020B0604020202020204" pitchFamily="34" charset="0"/>
              </a:rPr>
              <a:t>Student ID:2106753</a:t>
            </a:r>
          </a:p>
          <a:p>
            <a:r>
              <a:rPr lang="en-US" err="1">
                <a:latin typeface="Arial" panose="020B0604020202020204" pitchFamily="34" charset="0"/>
                <a:cs typeface="Arial" panose="020B0604020202020204" pitchFamily="34" charset="0"/>
              </a:rPr>
              <a:t>Module</a:t>
            </a:r>
            <a:r>
              <a:rPr lang="en-US">
                <a:latin typeface="Arial" panose="020B0604020202020204" pitchFamily="34" charset="0"/>
                <a:cs typeface="Arial" panose="020B0604020202020204" pitchFamily="34" charset="0"/>
              </a:rPr>
              <a:t>: Digital </a:t>
            </a:r>
            <a:r>
              <a:rPr lang="en-US" dirty="0">
                <a:latin typeface="Arial" panose="020B0604020202020204" pitchFamily="34" charset="0"/>
                <a:cs typeface="Arial" panose="020B0604020202020204" pitchFamily="34" charset="0"/>
              </a:rPr>
              <a:t>Skills and Research Methods</a:t>
            </a:r>
          </a:p>
          <a:p>
            <a:r>
              <a:rPr lang="en-US" dirty="0">
                <a:latin typeface="Arial" panose="020B0604020202020204" pitchFamily="34" charset="0"/>
                <a:cs typeface="Arial" panose="020B0604020202020204" pitchFamily="34" charset="0"/>
              </a:rPr>
              <a:t>Module Code: BMSW4003</a:t>
            </a:r>
          </a:p>
          <a:p>
            <a:endParaRPr lang="en-US" dirty="0"/>
          </a:p>
          <a:p>
            <a:endParaRPr lang="en-US" dirty="0"/>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3" name="Imagine 2" descr="O imagine care conține text&#10;&#10;Descriere generată automat">
            <a:extLst>
              <a:ext uri="{FF2B5EF4-FFF2-40B4-BE49-F238E27FC236}">
                <a16:creationId xmlns:a16="http://schemas.microsoft.com/office/drawing/2014/main" id="{D858E089-47E2-DEE5-0B49-5F1E6A511705}"/>
              </a:ext>
            </a:extLst>
          </p:cNvPr>
          <p:cNvPicPr>
            <a:picLocks noChangeAspect="1"/>
          </p:cNvPicPr>
          <p:nvPr/>
        </p:nvPicPr>
        <p:blipFill>
          <a:blip r:embed="rId6"/>
          <a:stretch>
            <a:fillRect/>
          </a:stretch>
        </p:blipFill>
        <p:spPr>
          <a:xfrm>
            <a:off x="9866688" y="5503535"/>
            <a:ext cx="2123768" cy="1243921"/>
          </a:xfrm>
          <a:prstGeom prst="rect">
            <a:avLst/>
          </a:prstGeo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416129" y="734605"/>
            <a:ext cx="5117162" cy="1325563"/>
          </a:xfrm>
        </p:spPr>
        <p:txBody>
          <a:bodyPr/>
          <a:lstStyle/>
          <a:p>
            <a:r>
              <a:rPr lang="en-US" sz="4000" dirty="0">
                <a:latin typeface="Times New Roman" panose="02020603050405020304" pitchFamily="18" charset="0"/>
                <a:cs typeface="Times New Roman" panose="02020603050405020304" pitchFamily="18" charset="0"/>
              </a:rPr>
              <a:t>Visual Content</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284983" y="2438484"/>
            <a:ext cx="5023717" cy="2359349"/>
          </a:xfrm>
        </p:spPr>
        <p:txBody>
          <a:bodyPr/>
          <a:lstStyle/>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Images should be used dominantly;</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Never use full and detailed phrases on slides;</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Images are easy to retain;</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Visual Content help in understanding better. (</a:t>
            </a:r>
            <a:r>
              <a:rPr lang="en-US" sz="2400" b="0" i="0" dirty="0">
                <a:solidFill>
                  <a:schemeClr val="bg1"/>
                </a:solidFill>
                <a:effectLst/>
                <a:latin typeface="Times New Roman" panose="02020603050405020304" pitchFamily="18" charset="0"/>
                <a:cs typeface="Times New Roman" panose="02020603050405020304" pitchFamily="18" charset="0"/>
              </a:rPr>
              <a:t>Payne, M. A., &amp; Larner, K. 2008)</a:t>
            </a:r>
            <a:endParaRPr lang="en-US" sz="2400" dirty="0">
              <a:latin typeface="Times New Roman" panose="02020603050405020304" pitchFamily="18" charset="0"/>
              <a:cs typeface="Times New Roman" panose="02020603050405020304" pitchFamily="18" charset="0"/>
            </a:endParaRPr>
          </a:p>
          <a:p>
            <a:endParaRPr lang="en-US" dirty="0"/>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zh-CN" altLang="en-US" sz="1200" u="none" strike="noStrike" kern="1200" cap="none" spc="0" normalizeH="0" baseline="0" noProof="0" dirty="0">
              <a:ln>
                <a:noFill/>
              </a:ln>
              <a:solidFill>
                <a:schemeClr val="bg1"/>
              </a:solidFill>
              <a:effectLst/>
              <a:uLnTx/>
              <a:uFillTx/>
            </a:endParaRPr>
          </a:p>
        </p:txBody>
      </p:sp>
      <p:pic>
        <p:nvPicPr>
          <p:cNvPr id="13" name="Picture Placeholder 12" descr="Diagram&#10;&#10;Description automatically generated">
            <a:extLst>
              <a:ext uri="{FF2B5EF4-FFF2-40B4-BE49-F238E27FC236}">
                <a16:creationId xmlns:a16="http://schemas.microsoft.com/office/drawing/2014/main" id="{1536D918-E851-47C2-B02E-6026B0C39762}"/>
              </a:ext>
            </a:extLst>
          </p:cNvPr>
          <p:cNvPicPr>
            <a:picLocks noGrp="1" noChangeAspect="1"/>
          </p:cNvPicPr>
          <p:nvPr>
            <p:ph type="pic" sz="quarter" idx="51"/>
          </p:nvPr>
        </p:nvPicPr>
        <p:blipFill>
          <a:blip r:embed="rId3"/>
          <a:srcRect l="14748" r="14748"/>
          <a:stretch>
            <a:fillRect/>
          </a:stretch>
        </p:blipFill>
        <p:spPr>
          <a:xfrm>
            <a:off x="5533291" y="0"/>
            <a:ext cx="6658709" cy="6966284"/>
          </a:xfrm>
        </p:spPr>
      </p:pic>
    </p:spTree>
    <p:extLst>
      <p:ext uri="{BB962C8B-B14F-4D97-AF65-F5344CB8AC3E}">
        <p14:creationId xmlns:p14="http://schemas.microsoft.com/office/powerpoint/2010/main" val="7755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Graphical user interface&#10;&#10;Description automatically generated">
            <a:extLst>
              <a:ext uri="{FF2B5EF4-FFF2-40B4-BE49-F238E27FC236}">
                <a16:creationId xmlns:a16="http://schemas.microsoft.com/office/drawing/2014/main" id="{1677E0FD-563A-4882-B541-AE513B1E53AF}"/>
              </a:ext>
            </a:extLst>
          </p:cNvPr>
          <p:cNvPicPr>
            <a:picLocks noGrp="1" noChangeAspect="1"/>
          </p:cNvPicPr>
          <p:nvPr>
            <p:ph type="pic" sz="quarter" idx="48"/>
          </p:nvPr>
        </p:nvPicPr>
        <p:blipFill rotWithShape="1">
          <a:blip r:embed="rId3"/>
          <a:srcRect l="22877" r="9767" b="-3"/>
          <a:stretch/>
        </p:blipFill>
        <p:spPr>
          <a:xfrm>
            <a:off x="7589410" y="1191929"/>
            <a:ext cx="4248873" cy="4731130"/>
          </a:xfrm>
          <a:noFill/>
        </p:spPr>
      </p:pic>
      <p:sp>
        <p:nvSpPr>
          <p:cNvPr id="2" name="TextBox 1">
            <a:extLst>
              <a:ext uri="{FF2B5EF4-FFF2-40B4-BE49-F238E27FC236}">
                <a16:creationId xmlns:a16="http://schemas.microsoft.com/office/drawing/2014/main" id="{740B4DFC-862A-4275-B418-5792A32838EF}"/>
              </a:ext>
            </a:extLst>
          </p:cNvPr>
          <p:cNvSpPr txBox="1"/>
          <p:nvPr/>
        </p:nvSpPr>
        <p:spPr>
          <a:xfrm>
            <a:off x="484631" y="2135896"/>
            <a:ext cx="5499073" cy="2867393"/>
          </a:xfrm>
          <a:prstGeom prst="rect">
            <a:avLst/>
          </a:prstGeom>
        </p:spPr>
        <p:txBody>
          <a:bodyPr vert="horz" lIns="91440" tIns="45720" rIns="91440" bIns="45720" rtlCol="0">
            <a:normAutofit fontScale="92500" lnSpcReduction="10000"/>
          </a:bodyPr>
          <a:lstStyle/>
          <a:p>
            <a:pPr marL="285750" indent="-285750" algn="just">
              <a:spcBef>
                <a:spcPts val="1000"/>
              </a:spcBef>
              <a:buFont typeface="Arial" panose="020B0604020202020204" pitchFamily="34" charset="0"/>
              <a:buChar char="•"/>
            </a:pPr>
            <a:r>
              <a:rPr lang="en-US" altLang="zh-CN" sz="2000" b="0" kern="1200" dirty="0">
                <a:solidFill>
                  <a:schemeClr val="bg1"/>
                </a:solidFill>
                <a:latin typeface="Times New Roman" panose="02020603050405020304" pitchFamily="18" charset="0"/>
                <a:cs typeface="Times New Roman" panose="02020603050405020304" pitchFamily="18" charset="0"/>
              </a:rPr>
              <a:t>When choosing a background and text color, use contrast; (</a:t>
            </a:r>
            <a:r>
              <a:rPr lang="en-US" sz="2000" dirty="0">
                <a:solidFill>
                  <a:schemeClr val="bg1"/>
                </a:solidFill>
                <a:latin typeface="Times New Roman" panose="02020603050405020304" pitchFamily="18" charset="0"/>
                <a:cs typeface="Times New Roman" panose="02020603050405020304" pitchFamily="18" charset="0"/>
              </a:rPr>
              <a:t>Francis T. Durso. 2011)</a:t>
            </a:r>
            <a:endParaRPr lang="en-US" altLang="zh-CN" sz="2000" b="0" kern="1200" dirty="0">
              <a:solidFill>
                <a:schemeClr val="bg1"/>
              </a:solidFill>
              <a:latin typeface="Times New Roman" panose="02020603050405020304" pitchFamily="18" charset="0"/>
              <a:cs typeface="Times New Roman" panose="02020603050405020304" pitchFamily="18" charset="0"/>
            </a:endParaRPr>
          </a:p>
          <a:p>
            <a:pPr marL="285750" indent="-285750" algn="just">
              <a:spcBef>
                <a:spcPts val="1000"/>
              </a:spcBef>
              <a:buFont typeface="Arial" panose="020B0604020202020204" pitchFamily="34" charset="0"/>
              <a:buChar char="•"/>
            </a:pPr>
            <a:endParaRPr lang="en-US" altLang="zh-CN" sz="2000" b="0" kern="1200" dirty="0">
              <a:solidFill>
                <a:schemeClr val="bg1"/>
              </a:solidFill>
              <a:latin typeface="Times New Roman" panose="02020603050405020304" pitchFamily="18" charset="0"/>
              <a:cs typeface="Times New Roman" panose="02020603050405020304" pitchFamily="18" charset="0"/>
            </a:endParaRPr>
          </a:p>
          <a:p>
            <a:pPr marL="285750" indent="-285750" algn="just">
              <a:spcBef>
                <a:spcPts val="1000"/>
              </a:spcBef>
              <a:buFont typeface="Arial" panose="020B0604020202020204" pitchFamily="34" charset="0"/>
              <a:buChar char="•"/>
            </a:pPr>
            <a:r>
              <a:rPr lang="en-US" altLang="zh-CN" sz="2000" b="0" kern="1200" dirty="0">
                <a:solidFill>
                  <a:schemeClr val="bg1"/>
                </a:solidFill>
                <a:latin typeface="Times New Roman" panose="02020603050405020304" pitchFamily="18" charset="0"/>
                <a:cs typeface="Times New Roman" panose="02020603050405020304" pitchFamily="18" charset="0"/>
              </a:rPr>
              <a:t>It is better to have light text on a dark background; and </a:t>
            </a:r>
          </a:p>
          <a:p>
            <a:pPr marL="285750" indent="-285750" algn="just">
              <a:spcBef>
                <a:spcPts val="1000"/>
              </a:spcBef>
              <a:buFont typeface="Arial" panose="020B0604020202020204" pitchFamily="34" charset="0"/>
              <a:buChar char="•"/>
            </a:pPr>
            <a:endParaRPr lang="en-US" altLang="zh-CN" sz="2000" b="0" kern="1200" dirty="0">
              <a:solidFill>
                <a:schemeClr val="bg1"/>
              </a:solidFill>
              <a:latin typeface="Times New Roman" panose="02020603050405020304" pitchFamily="18" charset="0"/>
              <a:cs typeface="Times New Roman" panose="02020603050405020304" pitchFamily="18" charset="0"/>
            </a:endParaRPr>
          </a:p>
          <a:p>
            <a:pPr marL="285750" indent="-285750" algn="just">
              <a:spcBef>
                <a:spcPts val="1000"/>
              </a:spcBef>
              <a:buFont typeface="Arial" panose="020B0604020202020204" pitchFamily="34" charset="0"/>
              <a:buChar char="•"/>
            </a:pPr>
            <a:r>
              <a:rPr lang="en-US" altLang="zh-CN" sz="2000" b="0" kern="1200" dirty="0">
                <a:solidFill>
                  <a:schemeClr val="bg1"/>
                </a:solidFill>
                <a:latin typeface="Times New Roman" panose="02020603050405020304" pitchFamily="18" charset="0"/>
                <a:cs typeface="Times New Roman" panose="02020603050405020304" pitchFamily="18" charset="0"/>
              </a:rPr>
              <a:t>Backgrounds with patterns might make text harder to read</a:t>
            </a:r>
            <a:r>
              <a:rPr lang="en-US" altLang="zh-CN" sz="1600" b="0" kern="1200" dirty="0">
                <a:solidFill>
                  <a:schemeClr val="bg1"/>
                </a:solidFill>
                <a:latin typeface="Times New Roman" panose="02020603050405020304" pitchFamily="18" charset="0"/>
                <a:cs typeface="Times New Roman" panose="02020603050405020304" pitchFamily="18" charset="0"/>
              </a:rPr>
              <a:t>.</a:t>
            </a:r>
          </a:p>
        </p:txBody>
      </p:sp>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565250" y="529148"/>
            <a:ext cx="9823998" cy="1325563"/>
          </a:xfrm>
        </p:spPr>
        <p:txBody>
          <a:bodyPr vert="horz" lIns="91440" tIns="45720" rIns="91440" bIns="45720" rtlCol="0" anchor="t">
            <a:normAutofit/>
          </a:bodyPr>
          <a:lstStyle/>
          <a:p>
            <a:r>
              <a:rPr lang="en-US" sz="4000" b="1" kern="1200" dirty="0">
                <a:latin typeface="Times New Roman" panose="02020603050405020304" pitchFamily="18" charset="0"/>
                <a:cs typeface="Times New Roman" panose="02020603050405020304" pitchFamily="18" charset="0"/>
              </a:rPr>
              <a:t>Contrasting Colors for text and background</a:t>
            </a:r>
          </a:p>
        </p:txBody>
      </p:sp>
    </p:spTree>
    <p:extLst>
      <p:ext uri="{BB962C8B-B14F-4D97-AF65-F5344CB8AC3E}">
        <p14:creationId xmlns:p14="http://schemas.microsoft.com/office/powerpoint/2010/main" val="247807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44711" y="453551"/>
            <a:ext cx="9823998" cy="1325563"/>
          </a:xfrm>
        </p:spPr>
        <p:txBody>
          <a:bodyPr/>
          <a:lstStyle/>
          <a:p>
            <a:r>
              <a:rPr lang="en-US" sz="4000" dirty="0">
                <a:latin typeface="Times New Roman" panose="02020603050405020304" pitchFamily="18" charset="0"/>
                <a:cs typeface="Times New Roman" panose="02020603050405020304" pitchFamily="18" charset="0"/>
              </a:rPr>
              <a:t>Limit no. of slides in Presentation</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p:txBody>
          <a:bodyPr/>
          <a:lstStyle/>
          <a:p>
            <a:r>
              <a:rPr lang="en-US" altLang="zh-CN" dirty="0"/>
              <a:t>\</a:t>
            </a:r>
          </a:p>
          <a:p>
            <a:endParaRPr lang="en-US" dirty="0"/>
          </a:p>
        </p:txBody>
      </p:sp>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zh-CN" altLang="en-US" sz="1200" u="none" strike="noStrike" kern="1200" cap="none" spc="0" normalizeH="0" baseline="0" noProof="0" dirty="0">
              <a:ln>
                <a:noFill/>
              </a:ln>
              <a:solidFill>
                <a:schemeClr val="bg1"/>
              </a:solidFill>
              <a:effectLst/>
              <a:uLnTx/>
              <a:uFillTx/>
            </a:endParaRPr>
          </a:p>
        </p:txBody>
      </p:sp>
      <p:pic>
        <p:nvPicPr>
          <p:cNvPr id="7" name="Picture Placeholder 6" descr="A picture containing text, person, person, indoor&#10;&#10;Description automatically generated">
            <a:extLst>
              <a:ext uri="{FF2B5EF4-FFF2-40B4-BE49-F238E27FC236}">
                <a16:creationId xmlns:a16="http://schemas.microsoft.com/office/drawing/2014/main" id="{2CA7C9E6-5C95-49A1-9997-B13B94F0E748}"/>
              </a:ext>
            </a:extLst>
          </p:cNvPr>
          <p:cNvPicPr>
            <a:picLocks noGrp="1" noChangeAspect="1"/>
          </p:cNvPicPr>
          <p:nvPr>
            <p:ph type="pic" sz="quarter" idx="48"/>
          </p:nvPr>
        </p:nvPicPr>
        <p:blipFill>
          <a:blip r:embed="rId4"/>
          <a:srcRect l="16368" r="16368"/>
          <a:stretch>
            <a:fillRect/>
          </a:stretch>
        </p:blipFill>
        <p:spPr/>
      </p:pic>
      <p:sp>
        <p:nvSpPr>
          <p:cNvPr id="10" name="TextBox 9">
            <a:extLst>
              <a:ext uri="{FF2B5EF4-FFF2-40B4-BE49-F238E27FC236}">
                <a16:creationId xmlns:a16="http://schemas.microsoft.com/office/drawing/2014/main" id="{854BDFE6-2855-43A6-AAAE-8755F140E55E}"/>
              </a:ext>
            </a:extLst>
          </p:cNvPr>
          <p:cNvSpPr txBox="1"/>
          <p:nvPr/>
        </p:nvSpPr>
        <p:spPr>
          <a:xfrm>
            <a:off x="570304" y="1779114"/>
            <a:ext cx="5895837" cy="3970318"/>
          </a:xfrm>
          <a:prstGeom prst="rect">
            <a:avLst/>
          </a:prstGeom>
        </p:spPr>
        <p:txBody>
          <a:bodyPr wrap="square" rtlCol="0">
            <a:spAutoFit/>
          </a:bodyPr>
          <a:lstStyle/>
          <a:p>
            <a:pPr marL="285750" indent="-285750" algn="just">
              <a:lnSpc>
                <a:spcPct val="100000"/>
              </a:lnSpc>
              <a:spcBef>
                <a:spcPts val="0"/>
              </a:spcBef>
              <a:buFont typeface="Arial" panose="020B0604020202020204" pitchFamily="34" charset="0"/>
              <a:buChar char="•"/>
            </a:pPr>
            <a:r>
              <a:rPr lang="en-US" sz="2800" dirty="0">
                <a:solidFill>
                  <a:prstClr val="white"/>
                </a:solidFill>
                <a:latin typeface="Times New Roman" panose="02020603050405020304" pitchFamily="18" charset="0"/>
                <a:ea typeface="微软雅黑"/>
                <a:cs typeface="Times New Roman" panose="02020603050405020304" pitchFamily="18" charset="0"/>
              </a:rPr>
              <a:t>Do  not use too many slides in a presentation; (</a:t>
            </a:r>
            <a:r>
              <a:rPr lang="en-US" sz="2800" dirty="0">
                <a:solidFill>
                  <a:schemeClr val="bg1"/>
                </a:solidFill>
                <a:latin typeface="Times New Roman" panose="02020603050405020304" pitchFamily="18" charset="0"/>
                <a:cs typeface="Times New Roman" panose="02020603050405020304" pitchFamily="18" charset="0"/>
              </a:rPr>
              <a:t>Ilter, B. G., 2009)</a:t>
            </a:r>
            <a:endParaRPr lang="en-US" sz="2800" dirty="0">
              <a:solidFill>
                <a:prstClr val="white"/>
              </a:solidFill>
              <a:latin typeface="Times New Roman" panose="02020603050405020304" pitchFamily="18" charset="0"/>
              <a:ea typeface="微软雅黑"/>
              <a:cs typeface="Times New Roman" panose="02020603050405020304" pitchFamily="18" charset="0"/>
            </a:endParaRPr>
          </a:p>
          <a:p>
            <a:pPr algn="just">
              <a:lnSpc>
                <a:spcPct val="100000"/>
              </a:lnSpc>
              <a:spcBef>
                <a:spcPts val="0"/>
              </a:spcBef>
            </a:pPr>
            <a:endParaRPr lang="en-US" sz="2800" dirty="0">
              <a:solidFill>
                <a:prstClr val="white"/>
              </a:solidFill>
              <a:latin typeface="Times New Roman" panose="02020603050405020304" pitchFamily="18" charset="0"/>
              <a:ea typeface="微软雅黑"/>
              <a:cs typeface="Times New Roman" panose="02020603050405020304" pitchFamily="18" charset="0"/>
            </a:endParaRPr>
          </a:p>
          <a:p>
            <a:pPr marL="285750" indent="-285750" algn="just">
              <a:lnSpc>
                <a:spcPct val="100000"/>
              </a:lnSpc>
              <a:spcBef>
                <a:spcPts val="0"/>
              </a:spcBef>
              <a:buFont typeface="Arial" panose="020B0604020202020204" pitchFamily="34" charset="0"/>
              <a:buChar char="•"/>
            </a:pPr>
            <a:r>
              <a:rPr lang="en-US" sz="2800" dirty="0">
                <a:solidFill>
                  <a:prstClr val="white"/>
                </a:solidFill>
                <a:latin typeface="Times New Roman" panose="02020603050405020304" pitchFamily="18" charset="0"/>
                <a:ea typeface="微软雅黑"/>
                <a:cs typeface="Times New Roman" panose="02020603050405020304" pitchFamily="18" charset="0"/>
              </a:rPr>
              <a:t>Presenters who constantly “flip” to the next slide are likely to lose their audience; and </a:t>
            </a:r>
          </a:p>
          <a:p>
            <a:pPr marL="285750" indent="-285750" algn="just">
              <a:lnSpc>
                <a:spcPct val="100000"/>
              </a:lnSpc>
              <a:spcBef>
                <a:spcPts val="0"/>
              </a:spcBef>
              <a:buFont typeface="Arial" panose="020B0604020202020204" pitchFamily="34" charset="0"/>
              <a:buChar char="•"/>
            </a:pPr>
            <a:endParaRPr lang="en-US" sz="2800" dirty="0">
              <a:solidFill>
                <a:prstClr val="white"/>
              </a:solidFill>
              <a:latin typeface="Times New Roman" panose="02020603050405020304" pitchFamily="18" charset="0"/>
              <a:ea typeface="微软雅黑"/>
              <a:cs typeface="Times New Roman" panose="02020603050405020304" pitchFamily="18" charset="0"/>
            </a:endParaRPr>
          </a:p>
          <a:p>
            <a:pPr marL="285750" indent="-285750" algn="just">
              <a:lnSpc>
                <a:spcPct val="100000"/>
              </a:lnSpc>
              <a:spcBef>
                <a:spcPts val="0"/>
              </a:spcBef>
              <a:buFont typeface="Arial" panose="020B0604020202020204" pitchFamily="34" charset="0"/>
              <a:buChar char="•"/>
            </a:pPr>
            <a:r>
              <a:rPr lang="en-US" sz="2800" dirty="0">
                <a:solidFill>
                  <a:prstClr val="white"/>
                </a:solidFill>
                <a:latin typeface="Times New Roman" panose="02020603050405020304" pitchFamily="18" charset="0"/>
                <a:ea typeface="微软雅黑"/>
                <a:cs typeface="Times New Roman" panose="02020603050405020304" pitchFamily="18" charset="0"/>
              </a:rPr>
              <a:t>One slide each minute is a decent general guideline. (</a:t>
            </a:r>
            <a:r>
              <a:rPr lang="en-US" sz="2800" dirty="0">
                <a:solidFill>
                  <a:schemeClr val="bg1"/>
                </a:solidFill>
                <a:latin typeface="Times New Roman" panose="02020603050405020304" pitchFamily="18" charset="0"/>
                <a:cs typeface="Times New Roman" panose="02020603050405020304" pitchFamily="18" charset="0"/>
              </a:rPr>
              <a:t>Crang M, 2003)</a:t>
            </a:r>
            <a:endParaRPr lang="en-US" sz="2800" dirty="0">
              <a:solidFill>
                <a:prstClr val="white"/>
              </a:solidFill>
              <a:latin typeface="Times New Roman" panose="02020603050405020304" pitchFamily="18" charset="0"/>
              <a:ea typeface="微软雅黑"/>
              <a:cs typeface="Times New Roman" panose="02020603050405020304" pitchFamily="18" charset="0"/>
            </a:endParaRPr>
          </a:p>
        </p:txBody>
      </p:sp>
    </p:spTree>
    <p:extLst>
      <p:ext uri="{BB962C8B-B14F-4D97-AF65-F5344CB8AC3E}">
        <p14:creationId xmlns:p14="http://schemas.microsoft.com/office/powerpoint/2010/main" val="4157533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499960" y="258797"/>
            <a:ext cx="5055698" cy="702778"/>
          </a:xfrm>
        </p:spPr>
        <p:txBody>
          <a:bodyPr/>
          <a:lstStyle/>
          <a:p>
            <a:r>
              <a:rPr lang="en-US" sz="3600" dirty="0">
                <a:latin typeface="Times New Roman" panose="02020603050405020304" pitchFamily="18" charset="0"/>
                <a:cs typeface="Times New Roman" panose="02020603050405020304" pitchFamily="18" charset="0"/>
              </a:rPr>
              <a:t>References</a:t>
            </a:r>
          </a:p>
        </p:txBody>
      </p:sp>
      <p:pic>
        <p:nvPicPr>
          <p:cNvPr id="14" name="图片占位符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2" cstate="print">
            <a:extLst>
              <a:ext uri="{28A0092B-C50C-407E-A947-70E740481C1C}">
                <a14:useLocalDpi xmlns:a14="http://schemas.microsoft.com/office/drawing/2010/main"/>
              </a:ext>
            </a:extLst>
          </a:blip>
          <a:srcRect/>
          <a:stretch/>
        </p:blipFill>
        <p:spPr/>
      </p:pic>
      <p:pic>
        <p:nvPicPr>
          <p:cNvPr id="16" name="图片占位符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3" cstate="print">
            <a:extLst>
              <a:ext uri="{28A0092B-C50C-407E-A947-70E740481C1C}">
                <a14:useLocalDpi xmlns:a14="http://schemas.microsoft.com/office/drawing/2010/main"/>
              </a:ext>
            </a:extLst>
          </a:blip>
          <a:srcRect/>
          <a:stretch/>
        </p:blipFill>
        <p:spPr/>
      </p:pic>
      <p:pic>
        <p:nvPicPr>
          <p:cNvPr id="18" name="图片占位符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4"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5" cstate="print">
            <a:extLst>
              <a:ext uri="{28A0092B-C50C-407E-A947-70E740481C1C}">
                <a14:useLocalDpi xmlns:a14="http://schemas.microsoft.com/office/drawing/2010/main"/>
              </a:ext>
            </a:extLst>
          </a:blip>
          <a:srcRect/>
          <a:stretch>
            <a:fillRect/>
          </a:stretch>
        </p:blipFill>
        <p:spPr/>
      </p:pic>
      <p:sp>
        <p:nvSpPr>
          <p:cNvPr id="2" name="TextBox 1">
            <a:extLst>
              <a:ext uri="{FF2B5EF4-FFF2-40B4-BE49-F238E27FC236}">
                <a16:creationId xmlns:a16="http://schemas.microsoft.com/office/drawing/2014/main" id="{9A8C8760-6257-4BB5-AD53-01983A64A51E}"/>
              </a:ext>
            </a:extLst>
          </p:cNvPr>
          <p:cNvSpPr txBox="1"/>
          <p:nvPr/>
        </p:nvSpPr>
        <p:spPr>
          <a:xfrm>
            <a:off x="6409050" y="1305341"/>
            <a:ext cx="5237519" cy="4955203"/>
          </a:xfrm>
          <a:prstGeom prst="rect">
            <a:avLst/>
          </a:prstGeom>
        </p:spPr>
        <p:txBody>
          <a:bodyPr wrap="square" rtlCol="0">
            <a:spAutoFit/>
          </a:bodyPr>
          <a:lstStyle/>
          <a:p>
            <a:pPr marL="285750" indent="-285750" algn="just">
              <a:lnSpc>
                <a:spcPct val="100000"/>
              </a:lnSpc>
              <a:spcBef>
                <a:spcPts val="0"/>
              </a:spcBef>
              <a:buFont typeface="Arial" panose="020B0604020202020204" pitchFamily="34" charset="0"/>
              <a:buChar char="•"/>
            </a:pPr>
            <a:r>
              <a:rPr lang="en-US" sz="1400" b="0" i="0" dirty="0">
                <a:solidFill>
                  <a:schemeClr val="bg1"/>
                </a:solidFill>
                <a:effectLst/>
                <a:latin typeface="Times New Roman" panose="02020603050405020304" pitchFamily="18" charset="0"/>
                <a:cs typeface="Times New Roman" panose="02020603050405020304" pitchFamily="18" charset="0"/>
              </a:rPr>
              <a:t>Payne, M. A., &amp; Larner, K. (2008). Tips for making effective presentations. </a:t>
            </a:r>
            <a:r>
              <a:rPr lang="en-US" sz="1400" b="0" i="1" dirty="0">
                <a:solidFill>
                  <a:schemeClr val="bg1"/>
                </a:solidFill>
                <a:effectLst/>
                <a:latin typeface="Times New Roman" panose="02020603050405020304" pitchFamily="18" charset="0"/>
                <a:cs typeface="Times New Roman" panose="02020603050405020304" pitchFamily="18" charset="0"/>
              </a:rPr>
              <a:t>The leading edge</a:t>
            </a:r>
            <a:r>
              <a:rPr lang="en-US" sz="1400" b="0" i="0" dirty="0">
                <a:solidFill>
                  <a:schemeClr val="bg1"/>
                </a:solidFill>
                <a:effectLst/>
                <a:latin typeface="Times New Roman" panose="02020603050405020304" pitchFamily="18" charset="0"/>
                <a:cs typeface="Times New Roman" panose="02020603050405020304" pitchFamily="18" charset="0"/>
              </a:rPr>
              <a:t>, </a:t>
            </a:r>
            <a:r>
              <a:rPr lang="en-US" sz="1400" b="0" i="1" dirty="0">
                <a:solidFill>
                  <a:schemeClr val="bg1"/>
                </a:solidFill>
                <a:effectLst/>
                <a:latin typeface="Times New Roman" panose="02020603050405020304" pitchFamily="18" charset="0"/>
                <a:cs typeface="Times New Roman" panose="02020603050405020304" pitchFamily="18" charset="0"/>
              </a:rPr>
              <a:t>27</a:t>
            </a:r>
            <a:r>
              <a:rPr lang="en-US" sz="1400" b="0" i="0" dirty="0">
                <a:solidFill>
                  <a:schemeClr val="bg1"/>
                </a:solidFill>
                <a:effectLst/>
                <a:latin typeface="Times New Roman" panose="02020603050405020304" pitchFamily="18" charset="0"/>
                <a:cs typeface="Times New Roman" panose="02020603050405020304" pitchFamily="18" charset="0"/>
              </a:rPr>
              <a:t>(3), 423-428.</a:t>
            </a:r>
          </a:p>
          <a:p>
            <a:pPr marL="288925" algn="just">
              <a:lnSpc>
                <a:spcPct val="100000"/>
              </a:lnSpc>
              <a:spcBef>
                <a:spcPts val="0"/>
              </a:spcBef>
            </a:pPr>
            <a:r>
              <a:rPr lang="en-US" sz="1400" b="0" i="0" dirty="0">
                <a:solidFill>
                  <a:schemeClr val="bg1"/>
                </a:solidFill>
                <a:effectLst/>
                <a:latin typeface="Times New Roman" panose="02020603050405020304" pitchFamily="18" charset="0"/>
                <a:cs typeface="Times New Roman" panose="02020603050405020304" pitchFamily="18" charset="0"/>
                <a:hlinkClick r:id="rId6"/>
              </a:rPr>
              <a:t>https://library.seg.org/doi/pdf/10.1190/tle27030423.1</a:t>
            </a:r>
            <a:r>
              <a:rPr lang="en-US" sz="1400" dirty="0">
                <a:solidFill>
                  <a:schemeClr val="bg1"/>
                </a:solidFill>
                <a:latin typeface="Times New Roman" panose="02020603050405020304" pitchFamily="18" charset="0"/>
                <a:cs typeface="Times New Roman" panose="02020603050405020304" pitchFamily="18" charset="0"/>
              </a:rPr>
              <a:t> </a:t>
            </a:r>
          </a:p>
          <a:p>
            <a:pPr marL="285750" indent="-285750" algn="just">
              <a:lnSpc>
                <a:spcPct val="100000"/>
              </a:lnSpc>
              <a:spcBef>
                <a:spcPts val="0"/>
              </a:spcBef>
              <a:buFont typeface="Arial" panose="020B0604020202020204" pitchFamily="34" charset="0"/>
              <a:buChar char="•"/>
            </a:pPr>
            <a:endParaRPr lang="en-US" sz="1400"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00000"/>
              </a:lnSpc>
              <a:spcBef>
                <a:spcPts val="0"/>
              </a:spcBef>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Francis T. Durso. (2011). Evidence-Based Human Factors Guidelines for PowerPoint Presentations. </a:t>
            </a:r>
            <a:r>
              <a:rPr lang="en-US" sz="1400" dirty="0">
                <a:solidFill>
                  <a:schemeClr val="bg1"/>
                </a:solidFill>
                <a:latin typeface="Times New Roman" panose="02020603050405020304" pitchFamily="18" charset="0"/>
                <a:cs typeface="Times New Roman" panose="02020603050405020304" pitchFamily="18" charset="0"/>
                <a:hlinkClick r:id="rId7"/>
              </a:rPr>
              <a:t>https://doi.org/https://doi.org/10.1177/1064804611416</a:t>
            </a:r>
            <a:r>
              <a:rPr lang="en-US" sz="1400" dirty="0">
                <a:solidFill>
                  <a:schemeClr val="bg1"/>
                </a:solidFill>
                <a:latin typeface="Times New Roman" panose="02020603050405020304" pitchFamily="18" charset="0"/>
                <a:cs typeface="Times New Roman" panose="02020603050405020304" pitchFamily="18" charset="0"/>
              </a:rPr>
              <a:t> </a:t>
            </a:r>
          </a:p>
          <a:p>
            <a:pPr marL="285750" indent="-285750" algn="just">
              <a:lnSpc>
                <a:spcPct val="100000"/>
              </a:lnSpc>
              <a:spcBef>
                <a:spcPts val="0"/>
              </a:spcBef>
              <a:buFont typeface="Arial" panose="020B0604020202020204" pitchFamily="34" charset="0"/>
              <a:buChar char="•"/>
            </a:pPr>
            <a:endParaRPr lang="en-US" sz="1400"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00000"/>
              </a:lnSpc>
              <a:spcBef>
                <a:spcPts val="0"/>
              </a:spcBef>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Crang M (2003) The hair in the gate: visuality and geographical knowledge. Antipode 35:238–243</a:t>
            </a:r>
          </a:p>
          <a:p>
            <a:pPr marL="336550" algn="just">
              <a:lnSpc>
                <a:spcPct val="100000"/>
              </a:lnSpc>
              <a:spcBef>
                <a:spcPts val="0"/>
              </a:spcBef>
            </a:pPr>
            <a:r>
              <a:rPr lang="en-US" sz="1400" dirty="0">
                <a:solidFill>
                  <a:schemeClr val="bg1"/>
                </a:solidFill>
                <a:latin typeface="Times New Roman" panose="02020603050405020304" pitchFamily="18" charset="0"/>
                <a:cs typeface="Times New Roman" panose="02020603050405020304" pitchFamily="18" charset="0"/>
                <a:hlinkClick r:id="rId8"/>
              </a:rPr>
              <a:t>http://people.ucalgary.ca/~rjacobso/W_PAPERS/geographies%20of%20other%20than%20vision/visuality%20and%20geography.pdf</a:t>
            </a:r>
            <a:r>
              <a:rPr lang="en-US" sz="1400" dirty="0">
                <a:solidFill>
                  <a:schemeClr val="bg1"/>
                </a:solidFill>
                <a:latin typeface="Times New Roman" panose="02020603050405020304" pitchFamily="18" charset="0"/>
                <a:cs typeface="Times New Roman" panose="02020603050405020304" pitchFamily="18" charset="0"/>
              </a:rPr>
              <a:t> </a:t>
            </a:r>
          </a:p>
          <a:p>
            <a:pPr marL="285750" indent="-285750" algn="just">
              <a:lnSpc>
                <a:spcPct val="100000"/>
              </a:lnSpc>
              <a:spcBef>
                <a:spcPts val="0"/>
              </a:spcBef>
              <a:buFont typeface="Arial" panose="020B0604020202020204" pitchFamily="34" charset="0"/>
              <a:buChar char="•"/>
            </a:pPr>
            <a:endParaRPr lang="en-US" sz="1400"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00000"/>
              </a:lnSpc>
              <a:spcBef>
                <a:spcPts val="0"/>
              </a:spcBef>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rPr>
              <a:t>Ilter, B. G., (2009). Effect of technology on motivation in EFL classrooms. Turkish Online Journal of Distance Education, 10, No. 4, Art. 9. Oommen, A. (2012). Teaching English as a global language in smart classrooms with power-point presentation. English Language Teaching, 5, No. 12, 54</a:t>
            </a:r>
          </a:p>
          <a:p>
            <a:pPr marL="285750" indent="-285750" algn="just">
              <a:lnSpc>
                <a:spcPct val="100000"/>
              </a:lnSpc>
              <a:spcBef>
                <a:spcPts val="0"/>
              </a:spcBef>
              <a:buFont typeface="Arial" panose="020B0604020202020204" pitchFamily="34" charset="0"/>
              <a:buChar char="•"/>
            </a:pPr>
            <a:r>
              <a:rPr lang="en-US" sz="1400" dirty="0">
                <a:solidFill>
                  <a:schemeClr val="bg1"/>
                </a:solidFill>
                <a:latin typeface="Times New Roman" panose="02020603050405020304" pitchFamily="18" charset="0"/>
                <a:cs typeface="Times New Roman" panose="02020603050405020304" pitchFamily="18" charset="0"/>
                <a:hlinkClick r:id="rId9"/>
              </a:rPr>
              <a:t>https://files.eric.ed.gov/fulltext/EJ1080100.pdf</a:t>
            </a:r>
            <a:r>
              <a:rPr lang="en-US" sz="1400" dirty="0">
                <a:solidFill>
                  <a:schemeClr val="bg1"/>
                </a:solidFill>
                <a:latin typeface="Times New Roman" panose="02020603050405020304" pitchFamily="18" charset="0"/>
                <a:cs typeface="Times New Roman" panose="02020603050405020304" pitchFamily="18" charset="0"/>
              </a:rPr>
              <a:t> </a:t>
            </a:r>
            <a:endParaRPr lang="en-US" b="0" i="0" dirty="0">
              <a:solidFill>
                <a:schemeClr val="bg1"/>
              </a:solidFill>
              <a:effectLst/>
              <a:latin typeface="Arial" panose="020B0604020202020204" pitchFamily="34" charset="0"/>
            </a:endParaRPr>
          </a:p>
          <a:p>
            <a:pPr marL="0" indent="0" algn="ctr">
              <a:lnSpc>
                <a:spcPct val="100000"/>
              </a:lnSpc>
              <a:spcBef>
                <a:spcPts val="0"/>
              </a:spcBef>
              <a:buFontTx/>
              <a:buNone/>
            </a:pPr>
            <a:endParaRPr lang="en-US" sz="1800" dirty="0">
              <a:solidFill>
                <a:schemeClr val="bg1"/>
              </a:solidFill>
              <a:latin typeface="Arial" panose="020B0604020202020204" pitchFamily="34" charset="0"/>
              <a:ea typeface="微软雅黑"/>
              <a:cs typeface="Posterama" panose="020B0504020200020000" pitchFamily="34" charset="0"/>
            </a:endParaRPr>
          </a:p>
          <a:p>
            <a:pPr marL="0" indent="0" algn="ctr">
              <a:lnSpc>
                <a:spcPct val="100000"/>
              </a:lnSpc>
              <a:spcBef>
                <a:spcPts val="0"/>
              </a:spcBef>
              <a:buFontTx/>
              <a:buNone/>
            </a:pPr>
            <a:endParaRPr lang="en-US" sz="1800" dirty="0">
              <a:solidFill>
                <a:schemeClr val="bg1"/>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529279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7" descr="A picture containing text, clipart&#10;&#10;Description automatically generated">
            <a:extLst>
              <a:ext uri="{FF2B5EF4-FFF2-40B4-BE49-F238E27FC236}">
                <a16:creationId xmlns:a16="http://schemas.microsoft.com/office/drawing/2014/main" id="{5D3BB2CB-6F43-42CF-B1E2-326C45C276F0}"/>
              </a:ext>
            </a:extLst>
          </p:cNvPr>
          <p:cNvPicPr>
            <a:picLocks noChangeAspect="1"/>
          </p:cNvPicPr>
          <p:nvPr/>
        </p:nvPicPr>
        <p:blipFill rotWithShape="1">
          <a:blip r:embed="rId3"/>
          <a:srcRect l="2264" r="16402" b="11111"/>
          <a:stretch/>
        </p:blipFill>
        <p:spPr>
          <a:xfrm>
            <a:off x="0" y="0"/>
            <a:ext cx="12192000"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pic>
    </p:spTree>
    <p:extLst>
      <p:ext uri="{BB962C8B-B14F-4D97-AF65-F5344CB8AC3E}">
        <p14:creationId xmlns:p14="http://schemas.microsoft.com/office/powerpoint/2010/main" val="1686401060"/>
      </p:ext>
    </p:extLst>
  </p:cSld>
  <p:clrMapOvr>
    <a:masterClrMapping/>
  </p:clrMapOvr>
</p:sld>
</file>

<file path=ppt/theme/theme1.xml><?xml version="1.0" encoding="utf-8"?>
<a:theme xmlns:a="http://schemas.openxmlformats.org/drawingml/2006/main" name="Office 主题​​">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dark - tm89027928_Win22_jx_v15" id="{6FC4CD7C-8D8C-413D-9734-DB9D2ACDF211}" vid="{3BCE2F71-642F-410D-8C9D-43A56939DC21}"/>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A2AE28-B20A-43BD-B938-8C55A179243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19EC099-CA80-4E7D-B4BF-2970B26F4E55}">
  <ds:schemaRefs>
    <ds:schemaRef ds:uri="http://schemas.microsoft.com/sharepoint/v3/contenttype/forms"/>
  </ds:schemaRefs>
</ds:datastoreItem>
</file>

<file path=customXml/itemProps3.xml><?xml version="1.0" encoding="utf-8"?>
<ds:datastoreItem xmlns:ds="http://schemas.openxmlformats.org/officeDocument/2006/customXml" ds:itemID="{A21E1349-079A-46DA-8C56-B35AC6C117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79</TotalTime>
  <Words>857</Words>
  <Application>Microsoft Office PowerPoint</Application>
  <PresentationFormat>Ecran lat</PresentationFormat>
  <Paragraphs>45</Paragraphs>
  <Slides>6</Slides>
  <Notes>5</Notes>
  <HiddenSlides>0</HiddenSlides>
  <MMClips>0</MMClips>
  <ScaleCrop>false</ScaleCrop>
  <HeadingPairs>
    <vt:vector size="6" baseType="variant">
      <vt:variant>
        <vt:lpstr>Fonturi utilizate</vt:lpstr>
      </vt:variant>
      <vt:variant>
        <vt:i4>8</vt:i4>
      </vt:variant>
      <vt:variant>
        <vt:lpstr>Temă</vt:lpstr>
      </vt:variant>
      <vt:variant>
        <vt:i4>1</vt:i4>
      </vt:variant>
      <vt:variant>
        <vt:lpstr>Titluri diapozitive</vt:lpstr>
      </vt:variant>
      <vt:variant>
        <vt:i4>6</vt:i4>
      </vt:variant>
    </vt:vector>
  </HeadingPairs>
  <TitlesOfParts>
    <vt:vector size="15" baseType="lpstr">
      <vt:lpstr>等线</vt:lpstr>
      <vt:lpstr>Abadi</vt:lpstr>
      <vt:lpstr>Arial</vt:lpstr>
      <vt:lpstr>Calibri</vt:lpstr>
      <vt:lpstr>Posterama</vt:lpstr>
      <vt:lpstr>Posterama Text Black</vt:lpstr>
      <vt:lpstr>Posterama Text SemiBold</vt:lpstr>
      <vt:lpstr>Times New Roman</vt:lpstr>
      <vt:lpstr>Office 主题​​</vt:lpstr>
      <vt:lpstr>DESIGN PRINCIPLES OF CREATING A POWERPOINT PRESENTATION</vt:lpstr>
      <vt:lpstr>Visual Content</vt:lpstr>
      <vt:lpstr>Contrasting Colors for text and background</vt:lpstr>
      <vt:lpstr>Limit no. of slides in Presentation</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PRINCIPLES OF CREATING A POWERPOINT PRESENTATION</dc:title>
  <dc:creator>SHAKEEL Hira - PWC</dc:creator>
  <cp:lastModifiedBy>Ileana Gabriela Juganaru</cp:lastModifiedBy>
  <cp:revision>6</cp:revision>
  <dcterms:created xsi:type="dcterms:W3CDTF">2022-11-15T10:39:57Z</dcterms:created>
  <dcterms:modified xsi:type="dcterms:W3CDTF">2022-12-01T23:12:29Z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