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3"/>
  </p:notesMasterIdLst>
  <p:sldIdLst>
    <p:sldId id="256" r:id="rId5"/>
    <p:sldId id="257" r:id="rId6"/>
    <p:sldId id="258" r:id="rId7"/>
    <p:sldId id="260" r:id="rId8"/>
    <p:sldId id="261" r:id="rId9"/>
    <p:sldId id="263" r:id="rId10"/>
    <p:sldId id="262" r:id="rId11"/>
    <p:sldId id="264" r:id="rId12"/>
    <p:sldId id="385" r:id="rId13"/>
    <p:sldId id="265" r:id="rId14"/>
    <p:sldId id="384" r:id="rId15"/>
    <p:sldId id="386" r:id="rId16"/>
    <p:sldId id="368" r:id="rId17"/>
    <p:sldId id="363" r:id="rId18"/>
    <p:sldId id="366" r:id="rId19"/>
    <p:sldId id="367" r:id="rId20"/>
    <p:sldId id="369" r:id="rId21"/>
    <p:sldId id="370" r:id="rId22"/>
    <p:sldId id="387" r:id="rId23"/>
    <p:sldId id="388" r:id="rId24"/>
    <p:sldId id="390" r:id="rId25"/>
    <p:sldId id="391" r:id="rId26"/>
    <p:sldId id="392" r:id="rId27"/>
    <p:sldId id="393" r:id="rId28"/>
    <p:sldId id="381" r:id="rId29"/>
    <p:sldId id="382" r:id="rId30"/>
    <p:sldId id="383" r:id="rId31"/>
    <p:sldId id="38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9B315F-F30C-3D49-96CF-59F30E33C455}" v="45" dt="2023-09-17T20:19:33.579"/>
    <p1510:client id="{8D23FF17-042A-46A6-B110-3D54AC7CD33B}" v="6" dt="2023-09-17T19:31:46.5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76992"/>
  </p:normalViewPr>
  <p:slideViewPr>
    <p:cSldViewPr snapToGrid="0">
      <p:cViewPr varScale="1">
        <p:scale>
          <a:sx n="87" d="100"/>
          <a:sy n="87" d="100"/>
        </p:scale>
        <p:origin x="33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F99B7E-D7A8-482A-8222-9C7D650763C5}"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AF1639F1-FD04-45AE-B9FF-00DAD1119F14}">
      <dgm:prSet/>
      <dgm:spPr/>
      <dgm:t>
        <a:bodyPr/>
        <a:lstStyle/>
        <a:p>
          <a:r>
            <a:rPr lang="en-US"/>
            <a:t>Theories related to the nature of development and learning</a:t>
          </a:r>
        </a:p>
      </dgm:t>
    </dgm:pt>
    <dgm:pt modelId="{D48C9355-77D4-4E3A-A2D1-9564141D6911}" type="parTrans" cxnId="{17479C64-3C5E-4568-AAB0-010786779CCD}">
      <dgm:prSet/>
      <dgm:spPr/>
      <dgm:t>
        <a:bodyPr/>
        <a:lstStyle/>
        <a:p>
          <a:endParaRPr lang="en-US"/>
        </a:p>
      </dgm:t>
    </dgm:pt>
    <dgm:pt modelId="{E3156734-B9BA-4BC7-AEFC-BA2670D09D2A}" type="sibTrans" cxnId="{17479C64-3C5E-4568-AAB0-010786779CCD}">
      <dgm:prSet/>
      <dgm:spPr/>
      <dgm:t>
        <a:bodyPr/>
        <a:lstStyle/>
        <a:p>
          <a:endParaRPr lang="en-US"/>
        </a:p>
      </dgm:t>
    </dgm:pt>
    <dgm:pt modelId="{64644DF9-4C50-4985-9FCD-6823E48711D3}">
      <dgm:prSet/>
      <dgm:spPr/>
      <dgm:t>
        <a:bodyPr/>
        <a:lstStyle/>
        <a:p>
          <a:r>
            <a:rPr lang="en-US"/>
            <a:t>Consideration of the influences on development</a:t>
          </a:r>
        </a:p>
      </dgm:t>
    </dgm:pt>
    <dgm:pt modelId="{F165192F-571B-450D-8674-90DA6D31F0CB}" type="parTrans" cxnId="{390BCD2E-64D1-469D-8F4A-9CDF8867BBA8}">
      <dgm:prSet/>
      <dgm:spPr/>
      <dgm:t>
        <a:bodyPr/>
        <a:lstStyle/>
        <a:p>
          <a:endParaRPr lang="en-US"/>
        </a:p>
      </dgm:t>
    </dgm:pt>
    <dgm:pt modelId="{E40F7CC1-F82A-491A-9260-4674C337CBE0}" type="sibTrans" cxnId="{390BCD2E-64D1-469D-8F4A-9CDF8867BBA8}">
      <dgm:prSet/>
      <dgm:spPr/>
      <dgm:t>
        <a:bodyPr/>
        <a:lstStyle/>
        <a:p>
          <a:endParaRPr lang="en-US"/>
        </a:p>
      </dgm:t>
    </dgm:pt>
    <dgm:pt modelId="{C31BCE0F-4206-4CBE-9896-196C8C04FFDE}">
      <dgm:prSet/>
      <dgm:spPr/>
      <dgm:t>
        <a:bodyPr/>
        <a:lstStyle/>
        <a:p>
          <a:r>
            <a:rPr lang="en-US"/>
            <a:t>The role of the educator in development</a:t>
          </a:r>
        </a:p>
      </dgm:t>
    </dgm:pt>
    <dgm:pt modelId="{3564F2F7-1AB8-49E1-99CF-2D9592C5B11A}" type="parTrans" cxnId="{351DD8F2-D6A1-4330-B925-5C27CCADB5F3}">
      <dgm:prSet/>
      <dgm:spPr/>
      <dgm:t>
        <a:bodyPr/>
        <a:lstStyle/>
        <a:p>
          <a:endParaRPr lang="en-US"/>
        </a:p>
      </dgm:t>
    </dgm:pt>
    <dgm:pt modelId="{8C5E6DE2-B9DE-4018-9D06-43AEF5605091}" type="sibTrans" cxnId="{351DD8F2-D6A1-4330-B925-5C27CCADB5F3}">
      <dgm:prSet/>
      <dgm:spPr/>
      <dgm:t>
        <a:bodyPr/>
        <a:lstStyle/>
        <a:p>
          <a:endParaRPr lang="en-US"/>
        </a:p>
      </dgm:t>
    </dgm:pt>
    <dgm:pt modelId="{41A0FC03-FE98-B544-8B4C-E3577EB64F75}" type="pres">
      <dgm:prSet presAssocID="{06F99B7E-D7A8-482A-8222-9C7D650763C5}" presName="vert0" presStyleCnt="0">
        <dgm:presLayoutVars>
          <dgm:dir/>
          <dgm:animOne val="branch"/>
          <dgm:animLvl val="lvl"/>
        </dgm:presLayoutVars>
      </dgm:prSet>
      <dgm:spPr/>
    </dgm:pt>
    <dgm:pt modelId="{D1DD3F1D-DA99-6648-9EC4-C3A334EDE0F6}" type="pres">
      <dgm:prSet presAssocID="{AF1639F1-FD04-45AE-B9FF-00DAD1119F14}" presName="thickLine" presStyleLbl="alignNode1" presStyleIdx="0" presStyleCnt="3"/>
      <dgm:spPr/>
    </dgm:pt>
    <dgm:pt modelId="{D4E70D5E-D86E-5540-8982-1B8F025D6B00}" type="pres">
      <dgm:prSet presAssocID="{AF1639F1-FD04-45AE-B9FF-00DAD1119F14}" presName="horz1" presStyleCnt="0"/>
      <dgm:spPr/>
    </dgm:pt>
    <dgm:pt modelId="{74E1988C-3E11-044B-AD09-7E894F31FF5B}" type="pres">
      <dgm:prSet presAssocID="{AF1639F1-FD04-45AE-B9FF-00DAD1119F14}" presName="tx1" presStyleLbl="revTx" presStyleIdx="0" presStyleCnt="3"/>
      <dgm:spPr/>
    </dgm:pt>
    <dgm:pt modelId="{CCC1A15C-99D5-FE41-8DC3-E037D457FDCC}" type="pres">
      <dgm:prSet presAssocID="{AF1639F1-FD04-45AE-B9FF-00DAD1119F14}" presName="vert1" presStyleCnt="0"/>
      <dgm:spPr/>
    </dgm:pt>
    <dgm:pt modelId="{CBC5FDEA-922A-7542-B54F-E738A14C08AA}" type="pres">
      <dgm:prSet presAssocID="{64644DF9-4C50-4985-9FCD-6823E48711D3}" presName="thickLine" presStyleLbl="alignNode1" presStyleIdx="1" presStyleCnt="3"/>
      <dgm:spPr/>
    </dgm:pt>
    <dgm:pt modelId="{06A4BC9D-BE4F-F54F-88FC-0D0518B1C1C3}" type="pres">
      <dgm:prSet presAssocID="{64644DF9-4C50-4985-9FCD-6823E48711D3}" presName="horz1" presStyleCnt="0"/>
      <dgm:spPr/>
    </dgm:pt>
    <dgm:pt modelId="{01053DD8-9B82-9945-BB2D-3167283DC22B}" type="pres">
      <dgm:prSet presAssocID="{64644DF9-4C50-4985-9FCD-6823E48711D3}" presName="tx1" presStyleLbl="revTx" presStyleIdx="1" presStyleCnt="3"/>
      <dgm:spPr/>
    </dgm:pt>
    <dgm:pt modelId="{5ACF4EF1-6475-FE4E-A5F1-74BC9F0E4468}" type="pres">
      <dgm:prSet presAssocID="{64644DF9-4C50-4985-9FCD-6823E48711D3}" presName="vert1" presStyleCnt="0"/>
      <dgm:spPr/>
    </dgm:pt>
    <dgm:pt modelId="{6DB6029B-707A-EF45-8831-EA9BCDCC64AD}" type="pres">
      <dgm:prSet presAssocID="{C31BCE0F-4206-4CBE-9896-196C8C04FFDE}" presName="thickLine" presStyleLbl="alignNode1" presStyleIdx="2" presStyleCnt="3"/>
      <dgm:spPr/>
    </dgm:pt>
    <dgm:pt modelId="{6D50BB02-6EA3-744D-A06F-DD5D28FE1938}" type="pres">
      <dgm:prSet presAssocID="{C31BCE0F-4206-4CBE-9896-196C8C04FFDE}" presName="horz1" presStyleCnt="0"/>
      <dgm:spPr/>
    </dgm:pt>
    <dgm:pt modelId="{26B6C65E-E174-BC4D-87C8-732CC23EE838}" type="pres">
      <dgm:prSet presAssocID="{C31BCE0F-4206-4CBE-9896-196C8C04FFDE}" presName="tx1" presStyleLbl="revTx" presStyleIdx="2" presStyleCnt="3"/>
      <dgm:spPr/>
    </dgm:pt>
    <dgm:pt modelId="{3783BE6C-25FC-9546-95A1-CE103CEDB7EF}" type="pres">
      <dgm:prSet presAssocID="{C31BCE0F-4206-4CBE-9896-196C8C04FFDE}" presName="vert1" presStyleCnt="0"/>
      <dgm:spPr/>
    </dgm:pt>
  </dgm:ptLst>
  <dgm:cxnLst>
    <dgm:cxn modelId="{390BCD2E-64D1-469D-8F4A-9CDF8867BBA8}" srcId="{06F99B7E-D7A8-482A-8222-9C7D650763C5}" destId="{64644DF9-4C50-4985-9FCD-6823E48711D3}" srcOrd="1" destOrd="0" parTransId="{F165192F-571B-450D-8674-90DA6D31F0CB}" sibTransId="{E40F7CC1-F82A-491A-9260-4674C337CBE0}"/>
    <dgm:cxn modelId="{FD5FA538-B502-6048-AD94-980CFC2A64CD}" type="presOf" srcId="{AF1639F1-FD04-45AE-B9FF-00DAD1119F14}" destId="{74E1988C-3E11-044B-AD09-7E894F31FF5B}" srcOrd="0" destOrd="0" presId="urn:microsoft.com/office/officeart/2008/layout/LinedList"/>
    <dgm:cxn modelId="{7B646762-5D64-3245-AC48-38BAD6029D9D}" type="presOf" srcId="{C31BCE0F-4206-4CBE-9896-196C8C04FFDE}" destId="{26B6C65E-E174-BC4D-87C8-732CC23EE838}" srcOrd="0" destOrd="0" presId="urn:microsoft.com/office/officeart/2008/layout/LinedList"/>
    <dgm:cxn modelId="{17479C64-3C5E-4568-AAB0-010786779CCD}" srcId="{06F99B7E-D7A8-482A-8222-9C7D650763C5}" destId="{AF1639F1-FD04-45AE-B9FF-00DAD1119F14}" srcOrd="0" destOrd="0" parTransId="{D48C9355-77D4-4E3A-A2D1-9564141D6911}" sibTransId="{E3156734-B9BA-4BC7-AEFC-BA2670D09D2A}"/>
    <dgm:cxn modelId="{C255B086-C9CF-B746-A77C-DC466884D7A4}" type="presOf" srcId="{06F99B7E-D7A8-482A-8222-9C7D650763C5}" destId="{41A0FC03-FE98-B544-8B4C-E3577EB64F75}" srcOrd="0" destOrd="0" presId="urn:microsoft.com/office/officeart/2008/layout/LinedList"/>
    <dgm:cxn modelId="{81E05DB7-21BA-3E4B-B45E-5597AD734E26}" type="presOf" srcId="{64644DF9-4C50-4985-9FCD-6823E48711D3}" destId="{01053DD8-9B82-9945-BB2D-3167283DC22B}" srcOrd="0" destOrd="0" presId="urn:microsoft.com/office/officeart/2008/layout/LinedList"/>
    <dgm:cxn modelId="{351DD8F2-D6A1-4330-B925-5C27CCADB5F3}" srcId="{06F99B7E-D7A8-482A-8222-9C7D650763C5}" destId="{C31BCE0F-4206-4CBE-9896-196C8C04FFDE}" srcOrd="2" destOrd="0" parTransId="{3564F2F7-1AB8-49E1-99CF-2D9592C5B11A}" sibTransId="{8C5E6DE2-B9DE-4018-9D06-43AEF5605091}"/>
    <dgm:cxn modelId="{4F297AD1-8154-5642-9F66-EF11C9AF493C}" type="presParOf" srcId="{41A0FC03-FE98-B544-8B4C-E3577EB64F75}" destId="{D1DD3F1D-DA99-6648-9EC4-C3A334EDE0F6}" srcOrd="0" destOrd="0" presId="urn:microsoft.com/office/officeart/2008/layout/LinedList"/>
    <dgm:cxn modelId="{2C5FB946-57B5-834D-AE15-C63E9E9AC850}" type="presParOf" srcId="{41A0FC03-FE98-B544-8B4C-E3577EB64F75}" destId="{D4E70D5E-D86E-5540-8982-1B8F025D6B00}" srcOrd="1" destOrd="0" presId="urn:microsoft.com/office/officeart/2008/layout/LinedList"/>
    <dgm:cxn modelId="{30F69B23-2CFD-B74F-B046-8FC237AE515E}" type="presParOf" srcId="{D4E70D5E-D86E-5540-8982-1B8F025D6B00}" destId="{74E1988C-3E11-044B-AD09-7E894F31FF5B}" srcOrd="0" destOrd="0" presId="urn:microsoft.com/office/officeart/2008/layout/LinedList"/>
    <dgm:cxn modelId="{730B62E0-5AB9-6E4C-BA37-DF90455AD7C4}" type="presParOf" srcId="{D4E70D5E-D86E-5540-8982-1B8F025D6B00}" destId="{CCC1A15C-99D5-FE41-8DC3-E037D457FDCC}" srcOrd="1" destOrd="0" presId="urn:microsoft.com/office/officeart/2008/layout/LinedList"/>
    <dgm:cxn modelId="{F8F05E7C-5CFE-DE47-98D7-0EB2E00D50C7}" type="presParOf" srcId="{41A0FC03-FE98-B544-8B4C-E3577EB64F75}" destId="{CBC5FDEA-922A-7542-B54F-E738A14C08AA}" srcOrd="2" destOrd="0" presId="urn:microsoft.com/office/officeart/2008/layout/LinedList"/>
    <dgm:cxn modelId="{1EEC8E37-391F-AB4E-925A-9EFCBECA1107}" type="presParOf" srcId="{41A0FC03-FE98-B544-8B4C-E3577EB64F75}" destId="{06A4BC9D-BE4F-F54F-88FC-0D0518B1C1C3}" srcOrd="3" destOrd="0" presId="urn:microsoft.com/office/officeart/2008/layout/LinedList"/>
    <dgm:cxn modelId="{482B45BC-4626-EC48-B853-4E4C102F552E}" type="presParOf" srcId="{06A4BC9D-BE4F-F54F-88FC-0D0518B1C1C3}" destId="{01053DD8-9B82-9945-BB2D-3167283DC22B}" srcOrd="0" destOrd="0" presId="urn:microsoft.com/office/officeart/2008/layout/LinedList"/>
    <dgm:cxn modelId="{2CC3EBBD-191F-3449-8447-0575BE57B2CA}" type="presParOf" srcId="{06A4BC9D-BE4F-F54F-88FC-0D0518B1C1C3}" destId="{5ACF4EF1-6475-FE4E-A5F1-74BC9F0E4468}" srcOrd="1" destOrd="0" presId="urn:microsoft.com/office/officeart/2008/layout/LinedList"/>
    <dgm:cxn modelId="{F88C2188-EBA9-DD41-B7F1-B681CC2488AD}" type="presParOf" srcId="{41A0FC03-FE98-B544-8B4C-E3577EB64F75}" destId="{6DB6029B-707A-EF45-8831-EA9BCDCC64AD}" srcOrd="4" destOrd="0" presId="urn:microsoft.com/office/officeart/2008/layout/LinedList"/>
    <dgm:cxn modelId="{84485B00-1CCD-6E44-B7CC-03AC0B2B1619}" type="presParOf" srcId="{41A0FC03-FE98-B544-8B4C-E3577EB64F75}" destId="{6D50BB02-6EA3-744D-A06F-DD5D28FE1938}" srcOrd="5" destOrd="0" presId="urn:microsoft.com/office/officeart/2008/layout/LinedList"/>
    <dgm:cxn modelId="{A900D1F5-11ED-2F40-991E-42D644371A63}" type="presParOf" srcId="{6D50BB02-6EA3-744D-A06F-DD5D28FE1938}" destId="{26B6C65E-E174-BC4D-87C8-732CC23EE838}" srcOrd="0" destOrd="0" presId="urn:microsoft.com/office/officeart/2008/layout/LinedList"/>
    <dgm:cxn modelId="{33789D8B-DF27-9944-8E4A-89FFE7A560C3}" type="presParOf" srcId="{6D50BB02-6EA3-744D-A06F-DD5D28FE1938}" destId="{3783BE6C-25FC-9546-95A1-CE103CEDB7E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554B65B-505A-4986-9AB6-88FF57195D04}"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35F9CEF6-A1ED-412C-B89B-7EF8CDE3B4B4}">
      <dgm:prSet/>
      <dgm:spPr/>
      <dgm:t>
        <a:bodyPr/>
        <a:lstStyle/>
        <a:p>
          <a:r>
            <a:rPr lang="en-GB" b="0" i="0"/>
            <a:t>In a group of 4 read a section of an academic paper relating to a theory of child development, explain your understanding of this theoretical framework to the group.  </a:t>
          </a:r>
          <a:endParaRPr lang="en-US"/>
        </a:p>
      </dgm:t>
    </dgm:pt>
    <dgm:pt modelId="{01BCEE71-6542-4B61-9EA6-5742D5B70843}" type="parTrans" cxnId="{262F574D-1629-419C-BF54-D5694AA96DC2}">
      <dgm:prSet/>
      <dgm:spPr/>
      <dgm:t>
        <a:bodyPr/>
        <a:lstStyle/>
        <a:p>
          <a:endParaRPr lang="en-US"/>
        </a:p>
      </dgm:t>
    </dgm:pt>
    <dgm:pt modelId="{E19BE910-62F9-4DEC-8468-CA2B047EF41A}" type="sibTrans" cxnId="{262F574D-1629-419C-BF54-D5694AA96DC2}">
      <dgm:prSet/>
      <dgm:spPr/>
      <dgm:t>
        <a:bodyPr/>
        <a:lstStyle/>
        <a:p>
          <a:endParaRPr lang="en-US"/>
        </a:p>
      </dgm:t>
    </dgm:pt>
    <dgm:pt modelId="{95821C68-E199-4F5E-A764-AB39C9983589}">
      <dgm:prSet/>
      <dgm:spPr/>
      <dgm:t>
        <a:bodyPr/>
        <a:lstStyle/>
        <a:p>
          <a:r>
            <a:rPr lang="en-GB" b="0" i="0"/>
            <a:t>Group to plan four activities according to four different theoretical frameworks. Share with whole group </a:t>
          </a:r>
          <a:endParaRPr lang="en-US"/>
        </a:p>
      </dgm:t>
    </dgm:pt>
    <dgm:pt modelId="{FA2E2EF7-ED89-4BF8-A1E2-3D56A37B3845}" type="parTrans" cxnId="{4FA390DD-51C9-4B29-914D-E6E2DA137194}">
      <dgm:prSet/>
      <dgm:spPr/>
      <dgm:t>
        <a:bodyPr/>
        <a:lstStyle/>
        <a:p>
          <a:endParaRPr lang="en-US"/>
        </a:p>
      </dgm:t>
    </dgm:pt>
    <dgm:pt modelId="{ABBB32BD-CA56-4FE1-8BAC-6B68BDE7F488}" type="sibTrans" cxnId="{4FA390DD-51C9-4B29-914D-E6E2DA137194}">
      <dgm:prSet/>
      <dgm:spPr/>
      <dgm:t>
        <a:bodyPr/>
        <a:lstStyle/>
        <a:p>
          <a:endParaRPr lang="en-US"/>
        </a:p>
      </dgm:t>
    </dgm:pt>
    <dgm:pt modelId="{4891EA24-36ED-4C06-998F-02B90DCE7099}">
      <dgm:prSet/>
      <dgm:spPr/>
      <dgm:t>
        <a:bodyPr/>
        <a:lstStyle/>
        <a:p>
          <a:r>
            <a:rPr lang="en-GB" b="0" i="0"/>
            <a:t>Reflect on a theory of learning and how this impacts their own philosophy of education </a:t>
          </a:r>
          <a:endParaRPr lang="en-US"/>
        </a:p>
      </dgm:t>
    </dgm:pt>
    <dgm:pt modelId="{BA8A699D-2807-48F9-9745-74DB5156CF91}" type="parTrans" cxnId="{BB589DEE-6254-43F9-920B-0DFAE65F57FB}">
      <dgm:prSet/>
      <dgm:spPr/>
      <dgm:t>
        <a:bodyPr/>
        <a:lstStyle/>
        <a:p>
          <a:endParaRPr lang="en-US"/>
        </a:p>
      </dgm:t>
    </dgm:pt>
    <dgm:pt modelId="{1A75739C-D262-4583-822D-131DEBF7586C}" type="sibTrans" cxnId="{BB589DEE-6254-43F9-920B-0DFAE65F57FB}">
      <dgm:prSet/>
      <dgm:spPr/>
      <dgm:t>
        <a:bodyPr/>
        <a:lstStyle/>
        <a:p>
          <a:endParaRPr lang="en-US"/>
        </a:p>
      </dgm:t>
    </dgm:pt>
    <dgm:pt modelId="{A11791F8-EC35-4C7E-97D5-77B19A525E76}">
      <dgm:prSet/>
      <dgm:spPr/>
      <dgm:t>
        <a:bodyPr/>
        <a:lstStyle/>
        <a:p>
          <a:r>
            <a:rPr lang="en-GB" b="0" i="0"/>
            <a:t>Reflect on theoretical knowledge of child development and theory of learning and plan a task with progressions for an area of specialism (secondary) an AoLE (primary) </a:t>
          </a:r>
          <a:endParaRPr lang="en-US"/>
        </a:p>
      </dgm:t>
    </dgm:pt>
    <dgm:pt modelId="{60225995-EC15-4EF2-A89C-4D613EAA0C23}" type="parTrans" cxnId="{81A269E9-1FCE-4BCA-A9B6-F72B1C553E57}">
      <dgm:prSet/>
      <dgm:spPr/>
      <dgm:t>
        <a:bodyPr/>
        <a:lstStyle/>
        <a:p>
          <a:endParaRPr lang="en-US"/>
        </a:p>
      </dgm:t>
    </dgm:pt>
    <dgm:pt modelId="{D7CC7982-CE4C-4E59-80D0-8D4AFF245043}" type="sibTrans" cxnId="{81A269E9-1FCE-4BCA-A9B6-F72B1C553E57}">
      <dgm:prSet/>
      <dgm:spPr/>
      <dgm:t>
        <a:bodyPr/>
        <a:lstStyle/>
        <a:p>
          <a:endParaRPr lang="en-US"/>
        </a:p>
      </dgm:t>
    </dgm:pt>
    <dgm:pt modelId="{91CBAA10-59FB-4AC0-89EF-3A36F57864FC}">
      <dgm:prSet/>
      <dgm:spPr/>
      <dgm:t>
        <a:bodyPr/>
        <a:lstStyle/>
        <a:p>
          <a:r>
            <a:rPr lang="en-GB" b="0" i="0"/>
            <a:t>Consider what are the key perspectives that are going to influence your DAP (developmentally appropriate practice) </a:t>
          </a:r>
          <a:endParaRPr lang="en-US"/>
        </a:p>
      </dgm:t>
    </dgm:pt>
    <dgm:pt modelId="{37654D3E-FE59-4CB2-9459-5777317E216B}" type="parTrans" cxnId="{52314C62-58BD-412B-9AF2-BD834A1A1441}">
      <dgm:prSet/>
      <dgm:spPr/>
      <dgm:t>
        <a:bodyPr/>
        <a:lstStyle/>
        <a:p>
          <a:endParaRPr lang="en-US"/>
        </a:p>
      </dgm:t>
    </dgm:pt>
    <dgm:pt modelId="{99346D09-5DE9-480D-B5C0-4AC548C8632B}" type="sibTrans" cxnId="{52314C62-58BD-412B-9AF2-BD834A1A1441}">
      <dgm:prSet/>
      <dgm:spPr/>
      <dgm:t>
        <a:bodyPr/>
        <a:lstStyle/>
        <a:p>
          <a:endParaRPr lang="en-US"/>
        </a:p>
      </dgm:t>
    </dgm:pt>
    <dgm:pt modelId="{BC08442E-BD25-0844-9294-2D33680BD067}" type="pres">
      <dgm:prSet presAssocID="{6554B65B-505A-4986-9AB6-88FF57195D04}" presName="vert0" presStyleCnt="0">
        <dgm:presLayoutVars>
          <dgm:dir/>
          <dgm:animOne val="branch"/>
          <dgm:animLvl val="lvl"/>
        </dgm:presLayoutVars>
      </dgm:prSet>
      <dgm:spPr/>
    </dgm:pt>
    <dgm:pt modelId="{937F2856-48B0-254E-9789-FD3F6C375493}" type="pres">
      <dgm:prSet presAssocID="{35F9CEF6-A1ED-412C-B89B-7EF8CDE3B4B4}" presName="thickLine" presStyleLbl="alignNode1" presStyleIdx="0" presStyleCnt="5"/>
      <dgm:spPr/>
    </dgm:pt>
    <dgm:pt modelId="{A8ED0B0E-C013-BF48-AE66-1EB121524048}" type="pres">
      <dgm:prSet presAssocID="{35F9CEF6-A1ED-412C-B89B-7EF8CDE3B4B4}" presName="horz1" presStyleCnt="0"/>
      <dgm:spPr/>
    </dgm:pt>
    <dgm:pt modelId="{B5372BAC-1E62-3D4A-B747-89BCBA5FB9C9}" type="pres">
      <dgm:prSet presAssocID="{35F9CEF6-A1ED-412C-B89B-7EF8CDE3B4B4}" presName="tx1" presStyleLbl="revTx" presStyleIdx="0" presStyleCnt="5"/>
      <dgm:spPr/>
    </dgm:pt>
    <dgm:pt modelId="{BA365E11-6EB6-6E42-B3A5-4A722B560DB9}" type="pres">
      <dgm:prSet presAssocID="{35F9CEF6-A1ED-412C-B89B-7EF8CDE3B4B4}" presName="vert1" presStyleCnt="0"/>
      <dgm:spPr/>
    </dgm:pt>
    <dgm:pt modelId="{31499A2B-B0B7-2B47-A2AD-2DFEB500A8EB}" type="pres">
      <dgm:prSet presAssocID="{95821C68-E199-4F5E-A764-AB39C9983589}" presName="thickLine" presStyleLbl="alignNode1" presStyleIdx="1" presStyleCnt="5"/>
      <dgm:spPr/>
    </dgm:pt>
    <dgm:pt modelId="{B8BFD70F-95A9-FE42-8705-4ED83EC75CB9}" type="pres">
      <dgm:prSet presAssocID="{95821C68-E199-4F5E-A764-AB39C9983589}" presName="horz1" presStyleCnt="0"/>
      <dgm:spPr/>
    </dgm:pt>
    <dgm:pt modelId="{093FF152-A2F4-4F43-B8D9-1C621CFC8BA5}" type="pres">
      <dgm:prSet presAssocID="{95821C68-E199-4F5E-A764-AB39C9983589}" presName="tx1" presStyleLbl="revTx" presStyleIdx="1" presStyleCnt="5"/>
      <dgm:spPr/>
    </dgm:pt>
    <dgm:pt modelId="{99DDFA22-D4F4-A344-B7A8-5287C1856FE7}" type="pres">
      <dgm:prSet presAssocID="{95821C68-E199-4F5E-A764-AB39C9983589}" presName="vert1" presStyleCnt="0"/>
      <dgm:spPr/>
    </dgm:pt>
    <dgm:pt modelId="{5D35BCA0-0E23-4D4B-96CA-1536B491BE88}" type="pres">
      <dgm:prSet presAssocID="{4891EA24-36ED-4C06-998F-02B90DCE7099}" presName="thickLine" presStyleLbl="alignNode1" presStyleIdx="2" presStyleCnt="5"/>
      <dgm:spPr/>
    </dgm:pt>
    <dgm:pt modelId="{3A06FA50-2EAC-4A43-9374-144958A37310}" type="pres">
      <dgm:prSet presAssocID="{4891EA24-36ED-4C06-998F-02B90DCE7099}" presName="horz1" presStyleCnt="0"/>
      <dgm:spPr/>
    </dgm:pt>
    <dgm:pt modelId="{635B6F24-7DEA-DC4B-8FB1-CD8EBE828402}" type="pres">
      <dgm:prSet presAssocID="{4891EA24-36ED-4C06-998F-02B90DCE7099}" presName="tx1" presStyleLbl="revTx" presStyleIdx="2" presStyleCnt="5"/>
      <dgm:spPr/>
    </dgm:pt>
    <dgm:pt modelId="{15D00EF6-9CEF-0B45-9363-E6977EE71723}" type="pres">
      <dgm:prSet presAssocID="{4891EA24-36ED-4C06-998F-02B90DCE7099}" presName="vert1" presStyleCnt="0"/>
      <dgm:spPr/>
    </dgm:pt>
    <dgm:pt modelId="{F2203FC0-3702-7341-8F30-FF705F0E8B45}" type="pres">
      <dgm:prSet presAssocID="{A11791F8-EC35-4C7E-97D5-77B19A525E76}" presName="thickLine" presStyleLbl="alignNode1" presStyleIdx="3" presStyleCnt="5"/>
      <dgm:spPr/>
    </dgm:pt>
    <dgm:pt modelId="{D3FA3585-F7CF-204E-87F2-5E5A5F770C75}" type="pres">
      <dgm:prSet presAssocID="{A11791F8-EC35-4C7E-97D5-77B19A525E76}" presName="horz1" presStyleCnt="0"/>
      <dgm:spPr/>
    </dgm:pt>
    <dgm:pt modelId="{4B365694-9FA4-264E-B14E-72E2C6DA2CA8}" type="pres">
      <dgm:prSet presAssocID="{A11791F8-EC35-4C7E-97D5-77B19A525E76}" presName="tx1" presStyleLbl="revTx" presStyleIdx="3" presStyleCnt="5"/>
      <dgm:spPr/>
    </dgm:pt>
    <dgm:pt modelId="{5E0A2F39-B2BA-1F47-94CD-D476DE06A454}" type="pres">
      <dgm:prSet presAssocID="{A11791F8-EC35-4C7E-97D5-77B19A525E76}" presName="vert1" presStyleCnt="0"/>
      <dgm:spPr/>
    </dgm:pt>
    <dgm:pt modelId="{20373407-775B-BC45-B077-1BF492657DBA}" type="pres">
      <dgm:prSet presAssocID="{91CBAA10-59FB-4AC0-89EF-3A36F57864FC}" presName="thickLine" presStyleLbl="alignNode1" presStyleIdx="4" presStyleCnt="5"/>
      <dgm:spPr/>
    </dgm:pt>
    <dgm:pt modelId="{76D20F50-E7FC-3E4F-A85D-F7D028A99679}" type="pres">
      <dgm:prSet presAssocID="{91CBAA10-59FB-4AC0-89EF-3A36F57864FC}" presName="horz1" presStyleCnt="0"/>
      <dgm:spPr/>
    </dgm:pt>
    <dgm:pt modelId="{3856B206-7C59-414B-8D86-E1207BF6B718}" type="pres">
      <dgm:prSet presAssocID="{91CBAA10-59FB-4AC0-89EF-3A36F57864FC}" presName="tx1" presStyleLbl="revTx" presStyleIdx="4" presStyleCnt="5"/>
      <dgm:spPr/>
    </dgm:pt>
    <dgm:pt modelId="{7622D562-3EA5-2A46-95F4-89EE4C655B94}" type="pres">
      <dgm:prSet presAssocID="{91CBAA10-59FB-4AC0-89EF-3A36F57864FC}" presName="vert1" presStyleCnt="0"/>
      <dgm:spPr/>
    </dgm:pt>
  </dgm:ptLst>
  <dgm:cxnLst>
    <dgm:cxn modelId="{EC66AE0D-DAAC-9847-96C0-B6B94C2D4077}" type="presOf" srcId="{A11791F8-EC35-4C7E-97D5-77B19A525E76}" destId="{4B365694-9FA4-264E-B14E-72E2C6DA2CA8}" srcOrd="0" destOrd="0" presId="urn:microsoft.com/office/officeart/2008/layout/LinedList"/>
    <dgm:cxn modelId="{262F574D-1629-419C-BF54-D5694AA96DC2}" srcId="{6554B65B-505A-4986-9AB6-88FF57195D04}" destId="{35F9CEF6-A1ED-412C-B89B-7EF8CDE3B4B4}" srcOrd="0" destOrd="0" parTransId="{01BCEE71-6542-4B61-9EA6-5742D5B70843}" sibTransId="{E19BE910-62F9-4DEC-8468-CA2B047EF41A}"/>
    <dgm:cxn modelId="{9523BF5D-17CA-D649-BE27-C5208C583594}" type="presOf" srcId="{91CBAA10-59FB-4AC0-89EF-3A36F57864FC}" destId="{3856B206-7C59-414B-8D86-E1207BF6B718}" srcOrd="0" destOrd="0" presId="urn:microsoft.com/office/officeart/2008/layout/LinedList"/>
    <dgm:cxn modelId="{52314C62-58BD-412B-9AF2-BD834A1A1441}" srcId="{6554B65B-505A-4986-9AB6-88FF57195D04}" destId="{91CBAA10-59FB-4AC0-89EF-3A36F57864FC}" srcOrd="4" destOrd="0" parTransId="{37654D3E-FE59-4CB2-9459-5777317E216B}" sibTransId="{99346D09-5DE9-480D-B5C0-4AC548C8632B}"/>
    <dgm:cxn modelId="{194CF26A-794E-F242-BC69-8C1C0BE8642F}" type="presOf" srcId="{35F9CEF6-A1ED-412C-B89B-7EF8CDE3B4B4}" destId="{B5372BAC-1E62-3D4A-B747-89BCBA5FB9C9}" srcOrd="0" destOrd="0" presId="urn:microsoft.com/office/officeart/2008/layout/LinedList"/>
    <dgm:cxn modelId="{A594166F-CE9D-2C44-9382-EC7147F8C944}" type="presOf" srcId="{4891EA24-36ED-4C06-998F-02B90DCE7099}" destId="{635B6F24-7DEA-DC4B-8FB1-CD8EBE828402}" srcOrd="0" destOrd="0" presId="urn:microsoft.com/office/officeart/2008/layout/LinedList"/>
    <dgm:cxn modelId="{356A9BBA-CA31-B040-B08F-09D09ED8AB36}" type="presOf" srcId="{95821C68-E199-4F5E-A764-AB39C9983589}" destId="{093FF152-A2F4-4F43-B8D9-1C621CFC8BA5}" srcOrd="0" destOrd="0" presId="urn:microsoft.com/office/officeart/2008/layout/LinedList"/>
    <dgm:cxn modelId="{4FA390DD-51C9-4B29-914D-E6E2DA137194}" srcId="{6554B65B-505A-4986-9AB6-88FF57195D04}" destId="{95821C68-E199-4F5E-A764-AB39C9983589}" srcOrd="1" destOrd="0" parTransId="{FA2E2EF7-ED89-4BF8-A1E2-3D56A37B3845}" sibTransId="{ABBB32BD-CA56-4FE1-8BAC-6B68BDE7F488}"/>
    <dgm:cxn modelId="{81A269E9-1FCE-4BCA-A9B6-F72B1C553E57}" srcId="{6554B65B-505A-4986-9AB6-88FF57195D04}" destId="{A11791F8-EC35-4C7E-97D5-77B19A525E76}" srcOrd="3" destOrd="0" parTransId="{60225995-EC15-4EF2-A89C-4D613EAA0C23}" sibTransId="{D7CC7982-CE4C-4E59-80D0-8D4AFF245043}"/>
    <dgm:cxn modelId="{BB589DEE-6254-43F9-920B-0DFAE65F57FB}" srcId="{6554B65B-505A-4986-9AB6-88FF57195D04}" destId="{4891EA24-36ED-4C06-998F-02B90DCE7099}" srcOrd="2" destOrd="0" parTransId="{BA8A699D-2807-48F9-9745-74DB5156CF91}" sibTransId="{1A75739C-D262-4583-822D-131DEBF7586C}"/>
    <dgm:cxn modelId="{9025FFF5-05FB-C64A-8BB6-FC5F6AAAB870}" type="presOf" srcId="{6554B65B-505A-4986-9AB6-88FF57195D04}" destId="{BC08442E-BD25-0844-9294-2D33680BD067}" srcOrd="0" destOrd="0" presId="urn:microsoft.com/office/officeart/2008/layout/LinedList"/>
    <dgm:cxn modelId="{8FFD69CC-501E-3941-8C6F-03A168ECD51F}" type="presParOf" srcId="{BC08442E-BD25-0844-9294-2D33680BD067}" destId="{937F2856-48B0-254E-9789-FD3F6C375493}" srcOrd="0" destOrd="0" presId="urn:microsoft.com/office/officeart/2008/layout/LinedList"/>
    <dgm:cxn modelId="{7B00FE83-2F37-EE4E-B48A-CF5F76EBDDB1}" type="presParOf" srcId="{BC08442E-BD25-0844-9294-2D33680BD067}" destId="{A8ED0B0E-C013-BF48-AE66-1EB121524048}" srcOrd="1" destOrd="0" presId="urn:microsoft.com/office/officeart/2008/layout/LinedList"/>
    <dgm:cxn modelId="{3F76C69D-1A2D-7B49-A1D6-1DF64846F4CD}" type="presParOf" srcId="{A8ED0B0E-C013-BF48-AE66-1EB121524048}" destId="{B5372BAC-1E62-3D4A-B747-89BCBA5FB9C9}" srcOrd="0" destOrd="0" presId="urn:microsoft.com/office/officeart/2008/layout/LinedList"/>
    <dgm:cxn modelId="{22465F5C-CE67-444A-978A-A75FA06B036A}" type="presParOf" srcId="{A8ED0B0E-C013-BF48-AE66-1EB121524048}" destId="{BA365E11-6EB6-6E42-B3A5-4A722B560DB9}" srcOrd="1" destOrd="0" presId="urn:microsoft.com/office/officeart/2008/layout/LinedList"/>
    <dgm:cxn modelId="{27716058-336C-3140-B5A2-D432408C3A19}" type="presParOf" srcId="{BC08442E-BD25-0844-9294-2D33680BD067}" destId="{31499A2B-B0B7-2B47-A2AD-2DFEB500A8EB}" srcOrd="2" destOrd="0" presId="urn:microsoft.com/office/officeart/2008/layout/LinedList"/>
    <dgm:cxn modelId="{C9C8092E-2C94-3841-AD0E-1B9B22325D28}" type="presParOf" srcId="{BC08442E-BD25-0844-9294-2D33680BD067}" destId="{B8BFD70F-95A9-FE42-8705-4ED83EC75CB9}" srcOrd="3" destOrd="0" presId="urn:microsoft.com/office/officeart/2008/layout/LinedList"/>
    <dgm:cxn modelId="{2CEF361F-A733-AE41-B8BD-30367531538C}" type="presParOf" srcId="{B8BFD70F-95A9-FE42-8705-4ED83EC75CB9}" destId="{093FF152-A2F4-4F43-B8D9-1C621CFC8BA5}" srcOrd="0" destOrd="0" presId="urn:microsoft.com/office/officeart/2008/layout/LinedList"/>
    <dgm:cxn modelId="{82A4852C-63CE-9C4D-9272-233E2DEF9A0F}" type="presParOf" srcId="{B8BFD70F-95A9-FE42-8705-4ED83EC75CB9}" destId="{99DDFA22-D4F4-A344-B7A8-5287C1856FE7}" srcOrd="1" destOrd="0" presId="urn:microsoft.com/office/officeart/2008/layout/LinedList"/>
    <dgm:cxn modelId="{B9D43E7B-873E-674C-9C3B-BF99AF63C5B9}" type="presParOf" srcId="{BC08442E-BD25-0844-9294-2D33680BD067}" destId="{5D35BCA0-0E23-4D4B-96CA-1536B491BE88}" srcOrd="4" destOrd="0" presId="urn:microsoft.com/office/officeart/2008/layout/LinedList"/>
    <dgm:cxn modelId="{4B8219D8-2F91-A04E-A97A-61D76AACAAC6}" type="presParOf" srcId="{BC08442E-BD25-0844-9294-2D33680BD067}" destId="{3A06FA50-2EAC-4A43-9374-144958A37310}" srcOrd="5" destOrd="0" presId="urn:microsoft.com/office/officeart/2008/layout/LinedList"/>
    <dgm:cxn modelId="{4645C708-B38D-9945-814A-7F1FFE6D0DC3}" type="presParOf" srcId="{3A06FA50-2EAC-4A43-9374-144958A37310}" destId="{635B6F24-7DEA-DC4B-8FB1-CD8EBE828402}" srcOrd="0" destOrd="0" presId="urn:microsoft.com/office/officeart/2008/layout/LinedList"/>
    <dgm:cxn modelId="{FE03F134-BC6B-F044-9125-896BDA142D50}" type="presParOf" srcId="{3A06FA50-2EAC-4A43-9374-144958A37310}" destId="{15D00EF6-9CEF-0B45-9363-E6977EE71723}" srcOrd="1" destOrd="0" presId="urn:microsoft.com/office/officeart/2008/layout/LinedList"/>
    <dgm:cxn modelId="{A99D880D-E653-1B43-BD2B-12EF09DA9485}" type="presParOf" srcId="{BC08442E-BD25-0844-9294-2D33680BD067}" destId="{F2203FC0-3702-7341-8F30-FF705F0E8B45}" srcOrd="6" destOrd="0" presId="urn:microsoft.com/office/officeart/2008/layout/LinedList"/>
    <dgm:cxn modelId="{22C24BED-8576-E449-89C9-6345F45A4D3B}" type="presParOf" srcId="{BC08442E-BD25-0844-9294-2D33680BD067}" destId="{D3FA3585-F7CF-204E-87F2-5E5A5F770C75}" srcOrd="7" destOrd="0" presId="urn:microsoft.com/office/officeart/2008/layout/LinedList"/>
    <dgm:cxn modelId="{FCED7ED5-D975-F84C-9AAB-3D4894CDA5E7}" type="presParOf" srcId="{D3FA3585-F7CF-204E-87F2-5E5A5F770C75}" destId="{4B365694-9FA4-264E-B14E-72E2C6DA2CA8}" srcOrd="0" destOrd="0" presId="urn:microsoft.com/office/officeart/2008/layout/LinedList"/>
    <dgm:cxn modelId="{165ABBBB-E5CB-7041-A4A5-27CBFD5A0783}" type="presParOf" srcId="{D3FA3585-F7CF-204E-87F2-5E5A5F770C75}" destId="{5E0A2F39-B2BA-1F47-94CD-D476DE06A454}" srcOrd="1" destOrd="0" presId="urn:microsoft.com/office/officeart/2008/layout/LinedList"/>
    <dgm:cxn modelId="{D42E5AE9-C87E-F042-BFC4-9DE7CE253C5B}" type="presParOf" srcId="{BC08442E-BD25-0844-9294-2D33680BD067}" destId="{20373407-775B-BC45-B077-1BF492657DBA}" srcOrd="8" destOrd="0" presId="urn:microsoft.com/office/officeart/2008/layout/LinedList"/>
    <dgm:cxn modelId="{E26E81A6-B4A7-9D4A-9281-2FE112E92BD2}" type="presParOf" srcId="{BC08442E-BD25-0844-9294-2D33680BD067}" destId="{76D20F50-E7FC-3E4F-A85D-F7D028A99679}" srcOrd="9" destOrd="0" presId="urn:microsoft.com/office/officeart/2008/layout/LinedList"/>
    <dgm:cxn modelId="{8B891543-7507-3E43-B8D1-450A41A81589}" type="presParOf" srcId="{76D20F50-E7FC-3E4F-A85D-F7D028A99679}" destId="{3856B206-7C59-414B-8D86-E1207BF6B718}" srcOrd="0" destOrd="0" presId="urn:microsoft.com/office/officeart/2008/layout/LinedList"/>
    <dgm:cxn modelId="{27DAE5BE-BE63-8F44-A38F-9FC204BA5C3D}" type="presParOf" srcId="{76D20F50-E7FC-3E4F-A85D-F7D028A99679}" destId="{7622D562-3EA5-2A46-95F4-89EE4C655B9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7CD1518-C425-4E83-9516-B6BF863D341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8B11C70C-832F-4308-8BB2-1B72DF8C9B03}">
      <dgm:prSet/>
      <dgm:spPr/>
      <dgm:t>
        <a:bodyPr/>
        <a:lstStyle/>
        <a:p>
          <a:r>
            <a:rPr lang="en-US"/>
            <a:t>There were </a:t>
          </a:r>
          <a:r>
            <a:rPr lang="en-US" b="1"/>
            <a:t>3.9 million children</a:t>
          </a:r>
          <a:r>
            <a:rPr lang="en-US"/>
            <a:t> living in poverty in the UK in 2020-21.That's 27 per cent of children, or </a:t>
          </a:r>
          <a:r>
            <a:rPr lang="en-US" b="1"/>
            <a:t>eight in a classroom of 30</a:t>
          </a:r>
          <a:endParaRPr lang="en-US"/>
        </a:p>
      </dgm:t>
    </dgm:pt>
    <dgm:pt modelId="{A097748B-0441-43F3-990C-62A13DE0A5D2}" type="parTrans" cxnId="{D12E49EA-3933-4FDC-BFBE-D6CF6B093B34}">
      <dgm:prSet/>
      <dgm:spPr/>
      <dgm:t>
        <a:bodyPr/>
        <a:lstStyle/>
        <a:p>
          <a:endParaRPr lang="en-US"/>
        </a:p>
      </dgm:t>
    </dgm:pt>
    <dgm:pt modelId="{FBB86B64-D7DE-4A30-841F-9DAF2F2EA4F5}" type="sibTrans" cxnId="{D12E49EA-3933-4FDC-BFBE-D6CF6B093B34}">
      <dgm:prSet/>
      <dgm:spPr/>
      <dgm:t>
        <a:bodyPr/>
        <a:lstStyle/>
        <a:p>
          <a:endParaRPr lang="en-US"/>
        </a:p>
      </dgm:t>
    </dgm:pt>
    <dgm:pt modelId="{2C0DB8E9-F6AA-412E-B765-C3605935DDF0}">
      <dgm:prSet/>
      <dgm:spPr/>
      <dgm:t>
        <a:bodyPr/>
        <a:lstStyle/>
        <a:p>
          <a:r>
            <a:rPr lang="en-US"/>
            <a:t>49 per cent of children living in </a:t>
          </a:r>
          <a:r>
            <a:rPr lang="en-US" b="1"/>
            <a:t>lone-parent families</a:t>
          </a:r>
          <a:r>
            <a:rPr lang="en-US"/>
            <a:t> are in poverty.</a:t>
          </a:r>
          <a:r>
            <a:rPr lang="en-US" b="1" u="sng"/>
            <a:t> </a:t>
          </a:r>
          <a:r>
            <a:rPr lang="en-US"/>
            <a:t>Children from </a:t>
          </a:r>
          <a:r>
            <a:rPr lang="en-US" b="1"/>
            <a:t>Black and minority ethnic groups</a:t>
          </a:r>
          <a:r>
            <a:rPr lang="en-US"/>
            <a:t> are more likely to be in poverty: 46 per cent are now in poverty, compared with 26 per cent of children in white British families.</a:t>
          </a:r>
        </a:p>
      </dgm:t>
    </dgm:pt>
    <dgm:pt modelId="{A108200A-8785-4F07-855C-A5057F88389F}" type="parTrans" cxnId="{ED23D7C8-12A9-43A2-95A5-7590816DA236}">
      <dgm:prSet/>
      <dgm:spPr/>
      <dgm:t>
        <a:bodyPr/>
        <a:lstStyle/>
        <a:p>
          <a:endParaRPr lang="en-US"/>
        </a:p>
      </dgm:t>
    </dgm:pt>
    <dgm:pt modelId="{BBFA1238-CAB0-4760-B4A7-6B8218AAA560}" type="sibTrans" cxnId="{ED23D7C8-12A9-43A2-95A5-7590816DA236}">
      <dgm:prSet/>
      <dgm:spPr/>
      <dgm:t>
        <a:bodyPr/>
        <a:lstStyle/>
        <a:p>
          <a:endParaRPr lang="en-US"/>
        </a:p>
      </dgm:t>
    </dgm:pt>
    <dgm:pt modelId="{D65291BC-5502-4C65-AF78-3E98F09C0293}">
      <dgm:prSet/>
      <dgm:spPr/>
      <dgm:t>
        <a:bodyPr/>
        <a:lstStyle/>
        <a:p>
          <a:r>
            <a:rPr lang="en-US"/>
            <a:t>Work does not provide a guaranteed route out of poverty in the UK. 75 per cent of children growing up in poverty live in a </a:t>
          </a:r>
          <a:r>
            <a:rPr lang="en-US" b="1"/>
            <a:t>household where at least one person works</a:t>
          </a:r>
          <a:r>
            <a:rPr lang="en-US"/>
            <a:t>.</a:t>
          </a:r>
        </a:p>
      </dgm:t>
    </dgm:pt>
    <dgm:pt modelId="{3CC3046D-B7AD-4863-A4BC-FAD7729C2BCB}" type="parTrans" cxnId="{7CE4B807-505F-46E0-B85F-7BBDBE422952}">
      <dgm:prSet/>
      <dgm:spPr/>
      <dgm:t>
        <a:bodyPr/>
        <a:lstStyle/>
        <a:p>
          <a:endParaRPr lang="en-US"/>
        </a:p>
      </dgm:t>
    </dgm:pt>
    <dgm:pt modelId="{FC270F1A-B4FC-41E2-96AB-C7672235FA6E}" type="sibTrans" cxnId="{7CE4B807-505F-46E0-B85F-7BBDBE422952}">
      <dgm:prSet/>
      <dgm:spPr/>
      <dgm:t>
        <a:bodyPr/>
        <a:lstStyle/>
        <a:p>
          <a:endParaRPr lang="en-US"/>
        </a:p>
      </dgm:t>
    </dgm:pt>
    <dgm:pt modelId="{38D1B1FA-B3B8-4732-B74D-684AF26B743A}">
      <dgm:prSet/>
      <dgm:spPr/>
      <dgm:t>
        <a:bodyPr/>
        <a:lstStyle/>
        <a:p>
          <a:r>
            <a:rPr lang="en-US"/>
            <a:t>Children in </a:t>
          </a:r>
          <a:r>
            <a:rPr lang="en-US" b="1"/>
            <a:t>larger</a:t>
          </a:r>
          <a:r>
            <a:rPr lang="en-US"/>
            <a:t> </a:t>
          </a:r>
          <a:r>
            <a:rPr lang="en-US" b="1"/>
            <a:t>families</a:t>
          </a:r>
          <a:r>
            <a:rPr lang="en-US"/>
            <a:t> are at a far greater risk of living in poverty – 47 per cent of children living in families with 3 or more children live in poverty.(CPAG, 2022)</a:t>
          </a:r>
        </a:p>
      </dgm:t>
    </dgm:pt>
    <dgm:pt modelId="{B0D9C778-5BBE-4C5D-8FB4-4AADE4CCB882}" type="parTrans" cxnId="{0AD40772-5AC5-488F-824E-D0821095CE58}">
      <dgm:prSet/>
      <dgm:spPr/>
      <dgm:t>
        <a:bodyPr/>
        <a:lstStyle/>
        <a:p>
          <a:endParaRPr lang="en-US"/>
        </a:p>
      </dgm:t>
    </dgm:pt>
    <dgm:pt modelId="{9FB1ED87-6CA3-4DB7-A2CE-E2B54FB521F5}" type="sibTrans" cxnId="{0AD40772-5AC5-488F-824E-D0821095CE58}">
      <dgm:prSet/>
      <dgm:spPr/>
      <dgm:t>
        <a:bodyPr/>
        <a:lstStyle/>
        <a:p>
          <a:endParaRPr lang="en-US"/>
        </a:p>
      </dgm:t>
    </dgm:pt>
    <dgm:pt modelId="{1BA8D315-61BD-0843-AF5D-4ACFE0FC0C41}" type="pres">
      <dgm:prSet presAssocID="{57CD1518-C425-4E83-9516-B6BF863D341C}" presName="linear" presStyleCnt="0">
        <dgm:presLayoutVars>
          <dgm:animLvl val="lvl"/>
          <dgm:resizeHandles val="exact"/>
        </dgm:presLayoutVars>
      </dgm:prSet>
      <dgm:spPr/>
    </dgm:pt>
    <dgm:pt modelId="{C4241E74-DD66-E843-8E72-F49EA7C41349}" type="pres">
      <dgm:prSet presAssocID="{8B11C70C-832F-4308-8BB2-1B72DF8C9B03}" presName="parentText" presStyleLbl="node1" presStyleIdx="0" presStyleCnt="4">
        <dgm:presLayoutVars>
          <dgm:chMax val="0"/>
          <dgm:bulletEnabled val="1"/>
        </dgm:presLayoutVars>
      </dgm:prSet>
      <dgm:spPr/>
    </dgm:pt>
    <dgm:pt modelId="{5161C817-15AF-3846-8713-063A92BAA701}" type="pres">
      <dgm:prSet presAssocID="{FBB86B64-D7DE-4A30-841F-9DAF2F2EA4F5}" presName="spacer" presStyleCnt="0"/>
      <dgm:spPr/>
    </dgm:pt>
    <dgm:pt modelId="{659C306D-26F3-A44B-B107-DC16D7D91E06}" type="pres">
      <dgm:prSet presAssocID="{2C0DB8E9-F6AA-412E-B765-C3605935DDF0}" presName="parentText" presStyleLbl="node1" presStyleIdx="1" presStyleCnt="4">
        <dgm:presLayoutVars>
          <dgm:chMax val="0"/>
          <dgm:bulletEnabled val="1"/>
        </dgm:presLayoutVars>
      </dgm:prSet>
      <dgm:spPr/>
    </dgm:pt>
    <dgm:pt modelId="{04876720-8440-4D41-92D2-5A3A7EEE09BF}" type="pres">
      <dgm:prSet presAssocID="{BBFA1238-CAB0-4760-B4A7-6B8218AAA560}" presName="spacer" presStyleCnt="0"/>
      <dgm:spPr/>
    </dgm:pt>
    <dgm:pt modelId="{09FE46E8-8C31-2B45-8C44-7A1F76451906}" type="pres">
      <dgm:prSet presAssocID="{D65291BC-5502-4C65-AF78-3E98F09C0293}" presName="parentText" presStyleLbl="node1" presStyleIdx="2" presStyleCnt="4">
        <dgm:presLayoutVars>
          <dgm:chMax val="0"/>
          <dgm:bulletEnabled val="1"/>
        </dgm:presLayoutVars>
      </dgm:prSet>
      <dgm:spPr/>
    </dgm:pt>
    <dgm:pt modelId="{D1EA4E45-D6EC-0D49-A2B6-7D927EC932A5}" type="pres">
      <dgm:prSet presAssocID="{FC270F1A-B4FC-41E2-96AB-C7672235FA6E}" presName="spacer" presStyleCnt="0"/>
      <dgm:spPr/>
    </dgm:pt>
    <dgm:pt modelId="{6741BB51-79ED-E54C-8958-C1BD891C321D}" type="pres">
      <dgm:prSet presAssocID="{38D1B1FA-B3B8-4732-B74D-684AF26B743A}" presName="parentText" presStyleLbl="node1" presStyleIdx="3" presStyleCnt="4">
        <dgm:presLayoutVars>
          <dgm:chMax val="0"/>
          <dgm:bulletEnabled val="1"/>
        </dgm:presLayoutVars>
      </dgm:prSet>
      <dgm:spPr/>
    </dgm:pt>
  </dgm:ptLst>
  <dgm:cxnLst>
    <dgm:cxn modelId="{7CE4B807-505F-46E0-B85F-7BBDBE422952}" srcId="{57CD1518-C425-4E83-9516-B6BF863D341C}" destId="{D65291BC-5502-4C65-AF78-3E98F09C0293}" srcOrd="2" destOrd="0" parTransId="{3CC3046D-B7AD-4863-A4BC-FAD7729C2BCB}" sibTransId="{FC270F1A-B4FC-41E2-96AB-C7672235FA6E}"/>
    <dgm:cxn modelId="{2A1DBA1A-6669-5548-9E62-83ADF8B3B1C4}" type="presOf" srcId="{D65291BC-5502-4C65-AF78-3E98F09C0293}" destId="{09FE46E8-8C31-2B45-8C44-7A1F76451906}" srcOrd="0" destOrd="0" presId="urn:microsoft.com/office/officeart/2005/8/layout/vList2"/>
    <dgm:cxn modelId="{4FF06857-F6DE-B94C-8195-D09BFCAD9664}" type="presOf" srcId="{8B11C70C-832F-4308-8BB2-1B72DF8C9B03}" destId="{C4241E74-DD66-E843-8E72-F49EA7C41349}" srcOrd="0" destOrd="0" presId="urn:microsoft.com/office/officeart/2005/8/layout/vList2"/>
    <dgm:cxn modelId="{EA4E5A6A-CAF4-564B-982D-72922DC3A16E}" type="presOf" srcId="{57CD1518-C425-4E83-9516-B6BF863D341C}" destId="{1BA8D315-61BD-0843-AF5D-4ACFE0FC0C41}" srcOrd="0" destOrd="0" presId="urn:microsoft.com/office/officeart/2005/8/layout/vList2"/>
    <dgm:cxn modelId="{0AD40772-5AC5-488F-824E-D0821095CE58}" srcId="{57CD1518-C425-4E83-9516-B6BF863D341C}" destId="{38D1B1FA-B3B8-4732-B74D-684AF26B743A}" srcOrd="3" destOrd="0" parTransId="{B0D9C778-5BBE-4C5D-8FB4-4AADE4CCB882}" sibTransId="{9FB1ED87-6CA3-4DB7-A2CE-E2B54FB521F5}"/>
    <dgm:cxn modelId="{30DE258F-85A4-484E-A98F-A1476D121F77}" type="presOf" srcId="{38D1B1FA-B3B8-4732-B74D-684AF26B743A}" destId="{6741BB51-79ED-E54C-8958-C1BD891C321D}" srcOrd="0" destOrd="0" presId="urn:microsoft.com/office/officeart/2005/8/layout/vList2"/>
    <dgm:cxn modelId="{ED23D7C8-12A9-43A2-95A5-7590816DA236}" srcId="{57CD1518-C425-4E83-9516-B6BF863D341C}" destId="{2C0DB8E9-F6AA-412E-B765-C3605935DDF0}" srcOrd="1" destOrd="0" parTransId="{A108200A-8785-4F07-855C-A5057F88389F}" sibTransId="{BBFA1238-CAB0-4760-B4A7-6B8218AAA560}"/>
    <dgm:cxn modelId="{D12E49EA-3933-4FDC-BFBE-D6CF6B093B34}" srcId="{57CD1518-C425-4E83-9516-B6BF863D341C}" destId="{8B11C70C-832F-4308-8BB2-1B72DF8C9B03}" srcOrd="0" destOrd="0" parTransId="{A097748B-0441-43F3-990C-62A13DE0A5D2}" sibTransId="{FBB86B64-D7DE-4A30-841F-9DAF2F2EA4F5}"/>
    <dgm:cxn modelId="{6A3423F7-5617-8749-8454-5196FD4F99A9}" type="presOf" srcId="{2C0DB8E9-F6AA-412E-B765-C3605935DDF0}" destId="{659C306D-26F3-A44B-B107-DC16D7D91E06}" srcOrd="0" destOrd="0" presId="urn:microsoft.com/office/officeart/2005/8/layout/vList2"/>
    <dgm:cxn modelId="{CF0731DC-8D39-0846-A1E2-1C4CDF795795}" type="presParOf" srcId="{1BA8D315-61BD-0843-AF5D-4ACFE0FC0C41}" destId="{C4241E74-DD66-E843-8E72-F49EA7C41349}" srcOrd="0" destOrd="0" presId="urn:microsoft.com/office/officeart/2005/8/layout/vList2"/>
    <dgm:cxn modelId="{28511E75-1893-2A4E-ACF2-6E12C8846855}" type="presParOf" srcId="{1BA8D315-61BD-0843-AF5D-4ACFE0FC0C41}" destId="{5161C817-15AF-3846-8713-063A92BAA701}" srcOrd="1" destOrd="0" presId="urn:microsoft.com/office/officeart/2005/8/layout/vList2"/>
    <dgm:cxn modelId="{20100511-6C28-C94F-B27D-A5441821AC82}" type="presParOf" srcId="{1BA8D315-61BD-0843-AF5D-4ACFE0FC0C41}" destId="{659C306D-26F3-A44B-B107-DC16D7D91E06}" srcOrd="2" destOrd="0" presId="urn:microsoft.com/office/officeart/2005/8/layout/vList2"/>
    <dgm:cxn modelId="{9014B362-FBD9-0443-ADE5-D87A411E3260}" type="presParOf" srcId="{1BA8D315-61BD-0843-AF5D-4ACFE0FC0C41}" destId="{04876720-8440-4D41-92D2-5A3A7EEE09BF}" srcOrd="3" destOrd="0" presId="urn:microsoft.com/office/officeart/2005/8/layout/vList2"/>
    <dgm:cxn modelId="{2B5D508C-8D61-B34D-A297-029106C288A1}" type="presParOf" srcId="{1BA8D315-61BD-0843-AF5D-4ACFE0FC0C41}" destId="{09FE46E8-8C31-2B45-8C44-7A1F76451906}" srcOrd="4" destOrd="0" presId="urn:microsoft.com/office/officeart/2005/8/layout/vList2"/>
    <dgm:cxn modelId="{541000F2-6A9E-6841-AEFD-106CAA4239D2}" type="presParOf" srcId="{1BA8D315-61BD-0843-AF5D-4ACFE0FC0C41}" destId="{D1EA4E45-D6EC-0D49-A2B6-7D927EC932A5}" srcOrd="5" destOrd="0" presId="urn:microsoft.com/office/officeart/2005/8/layout/vList2"/>
    <dgm:cxn modelId="{FCA82CEC-6390-444A-89E0-16EC6E64C69A}" type="presParOf" srcId="{1BA8D315-61BD-0843-AF5D-4ACFE0FC0C41}" destId="{6741BB51-79ED-E54C-8958-C1BD891C321D}"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DD3F1D-DA99-6648-9EC4-C3A334EDE0F6}">
      <dsp:nvSpPr>
        <dsp:cNvPr id="0" name=""/>
        <dsp:cNvSpPr/>
      </dsp:nvSpPr>
      <dsp:spPr>
        <a:xfrm>
          <a:off x="0" y="270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E1988C-3E11-044B-AD09-7E894F31FF5B}">
      <dsp:nvSpPr>
        <dsp:cNvPr id="0" name=""/>
        <dsp:cNvSpPr/>
      </dsp:nvSpPr>
      <dsp:spPr>
        <a:xfrm>
          <a:off x="0" y="2703"/>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US" sz="4200" kern="1200"/>
            <a:t>Theories related to the nature of development and learning</a:t>
          </a:r>
        </a:p>
      </dsp:txBody>
      <dsp:txXfrm>
        <a:off x="0" y="2703"/>
        <a:ext cx="6900512" cy="1843578"/>
      </dsp:txXfrm>
    </dsp:sp>
    <dsp:sp modelId="{CBC5FDEA-922A-7542-B54F-E738A14C08AA}">
      <dsp:nvSpPr>
        <dsp:cNvPr id="0" name=""/>
        <dsp:cNvSpPr/>
      </dsp:nvSpPr>
      <dsp:spPr>
        <a:xfrm>
          <a:off x="0" y="1846281"/>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053DD8-9B82-9945-BB2D-3167283DC22B}">
      <dsp:nvSpPr>
        <dsp:cNvPr id="0" name=""/>
        <dsp:cNvSpPr/>
      </dsp:nvSpPr>
      <dsp:spPr>
        <a:xfrm>
          <a:off x="0" y="1846281"/>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US" sz="4200" kern="1200"/>
            <a:t>Consideration of the influences on development</a:t>
          </a:r>
        </a:p>
      </dsp:txBody>
      <dsp:txXfrm>
        <a:off x="0" y="1846281"/>
        <a:ext cx="6900512" cy="1843578"/>
      </dsp:txXfrm>
    </dsp:sp>
    <dsp:sp modelId="{6DB6029B-707A-EF45-8831-EA9BCDCC64AD}">
      <dsp:nvSpPr>
        <dsp:cNvPr id="0" name=""/>
        <dsp:cNvSpPr/>
      </dsp:nvSpPr>
      <dsp:spPr>
        <a:xfrm>
          <a:off x="0" y="3689859"/>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B6C65E-E174-BC4D-87C8-732CC23EE838}">
      <dsp:nvSpPr>
        <dsp:cNvPr id="0" name=""/>
        <dsp:cNvSpPr/>
      </dsp:nvSpPr>
      <dsp:spPr>
        <a:xfrm>
          <a:off x="0" y="3689859"/>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US" sz="4200" kern="1200"/>
            <a:t>The role of the educator in development</a:t>
          </a:r>
        </a:p>
      </dsp:txBody>
      <dsp:txXfrm>
        <a:off x="0" y="3689859"/>
        <a:ext cx="6900512" cy="18435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7F2856-48B0-254E-9789-FD3F6C375493}">
      <dsp:nvSpPr>
        <dsp:cNvPr id="0" name=""/>
        <dsp:cNvSpPr/>
      </dsp:nvSpPr>
      <dsp:spPr>
        <a:xfrm>
          <a:off x="0" y="53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372BAC-1E62-3D4A-B747-89BCBA5FB9C9}">
      <dsp:nvSpPr>
        <dsp:cNvPr id="0" name=""/>
        <dsp:cNvSpPr/>
      </dsp:nvSpPr>
      <dsp:spPr>
        <a:xfrm>
          <a:off x="0" y="53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b="0" i="0" kern="1200"/>
            <a:t>In a group of 4 read a section of an academic paper relating to a theory of child development, explain your understanding of this theoretical framework to the group.  </a:t>
          </a:r>
          <a:endParaRPr lang="en-US" sz="2300" kern="1200"/>
        </a:p>
      </dsp:txBody>
      <dsp:txXfrm>
        <a:off x="0" y="531"/>
        <a:ext cx="10515600" cy="870055"/>
      </dsp:txXfrm>
    </dsp:sp>
    <dsp:sp modelId="{31499A2B-B0B7-2B47-A2AD-2DFEB500A8EB}">
      <dsp:nvSpPr>
        <dsp:cNvPr id="0" name=""/>
        <dsp:cNvSpPr/>
      </dsp:nvSpPr>
      <dsp:spPr>
        <a:xfrm>
          <a:off x="0" y="87058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3FF152-A2F4-4F43-B8D9-1C621CFC8BA5}">
      <dsp:nvSpPr>
        <dsp:cNvPr id="0" name=""/>
        <dsp:cNvSpPr/>
      </dsp:nvSpPr>
      <dsp:spPr>
        <a:xfrm>
          <a:off x="0" y="870586"/>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b="0" i="0" kern="1200"/>
            <a:t>Group to plan four activities according to four different theoretical frameworks. Share with whole group </a:t>
          </a:r>
          <a:endParaRPr lang="en-US" sz="2300" kern="1200"/>
        </a:p>
      </dsp:txBody>
      <dsp:txXfrm>
        <a:off x="0" y="870586"/>
        <a:ext cx="10515600" cy="870055"/>
      </dsp:txXfrm>
    </dsp:sp>
    <dsp:sp modelId="{5D35BCA0-0E23-4D4B-96CA-1536B491BE88}">
      <dsp:nvSpPr>
        <dsp:cNvPr id="0" name=""/>
        <dsp:cNvSpPr/>
      </dsp:nvSpPr>
      <dsp:spPr>
        <a:xfrm>
          <a:off x="0" y="174064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5B6F24-7DEA-DC4B-8FB1-CD8EBE828402}">
      <dsp:nvSpPr>
        <dsp:cNvPr id="0" name=""/>
        <dsp:cNvSpPr/>
      </dsp:nvSpPr>
      <dsp:spPr>
        <a:xfrm>
          <a:off x="0" y="174064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b="0" i="0" kern="1200"/>
            <a:t>Reflect on a theory of learning and how this impacts their own philosophy of education </a:t>
          </a:r>
          <a:endParaRPr lang="en-US" sz="2300" kern="1200"/>
        </a:p>
      </dsp:txBody>
      <dsp:txXfrm>
        <a:off x="0" y="1740641"/>
        <a:ext cx="10515600" cy="870055"/>
      </dsp:txXfrm>
    </dsp:sp>
    <dsp:sp modelId="{F2203FC0-3702-7341-8F30-FF705F0E8B45}">
      <dsp:nvSpPr>
        <dsp:cNvPr id="0" name=""/>
        <dsp:cNvSpPr/>
      </dsp:nvSpPr>
      <dsp:spPr>
        <a:xfrm>
          <a:off x="0" y="261069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B365694-9FA4-264E-B14E-72E2C6DA2CA8}">
      <dsp:nvSpPr>
        <dsp:cNvPr id="0" name=""/>
        <dsp:cNvSpPr/>
      </dsp:nvSpPr>
      <dsp:spPr>
        <a:xfrm>
          <a:off x="0" y="2610696"/>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b="0" i="0" kern="1200"/>
            <a:t>Reflect on theoretical knowledge of child development and theory of learning and plan a task with progressions for an area of specialism (secondary) an AoLE (primary) </a:t>
          </a:r>
          <a:endParaRPr lang="en-US" sz="2300" kern="1200"/>
        </a:p>
      </dsp:txBody>
      <dsp:txXfrm>
        <a:off x="0" y="2610696"/>
        <a:ext cx="10515600" cy="870055"/>
      </dsp:txXfrm>
    </dsp:sp>
    <dsp:sp modelId="{20373407-775B-BC45-B077-1BF492657DBA}">
      <dsp:nvSpPr>
        <dsp:cNvPr id="0" name=""/>
        <dsp:cNvSpPr/>
      </dsp:nvSpPr>
      <dsp:spPr>
        <a:xfrm>
          <a:off x="0" y="348075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56B206-7C59-414B-8D86-E1207BF6B718}">
      <dsp:nvSpPr>
        <dsp:cNvPr id="0" name=""/>
        <dsp:cNvSpPr/>
      </dsp:nvSpPr>
      <dsp:spPr>
        <a:xfrm>
          <a:off x="0" y="348075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GB" sz="2300" b="0" i="0" kern="1200"/>
            <a:t>Consider what are the key perspectives that are going to influence your DAP (developmentally appropriate practice) </a:t>
          </a:r>
          <a:endParaRPr lang="en-US" sz="2300" kern="1200"/>
        </a:p>
      </dsp:txBody>
      <dsp:txXfrm>
        <a:off x="0" y="3480751"/>
        <a:ext cx="10515600" cy="8700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241E74-DD66-E843-8E72-F49EA7C41349}">
      <dsp:nvSpPr>
        <dsp:cNvPr id="0" name=""/>
        <dsp:cNvSpPr/>
      </dsp:nvSpPr>
      <dsp:spPr>
        <a:xfrm>
          <a:off x="0" y="34357"/>
          <a:ext cx="10515600" cy="100693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There were </a:t>
          </a:r>
          <a:r>
            <a:rPr lang="en-US" sz="1800" b="1" kern="1200"/>
            <a:t>3.9 million children</a:t>
          </a:r>
          <a:r>
            <a:rPr lang="en-US" sz="1800" kern="1200"/>
            <a:t> living in poverty in the UK in 2020-21.That's 27 per cent of children, or </a:t>
          </a:r>
          <a:r>
            <a:rPr lang="en-US" sz="1800" b="1" kern="1200"/>
            <a:t>eight in a classroom of 30</a:t>
          </a:r>
          <a:endParaRPr lang="en-US" sz="1800" kern="1200"/>
        </a:p>
      </dsp:txBody>
      <dsp:txXfrm>
        <a:off x="49154" y="83511"/>
        <a:ext cx="10417292" cy="908623"/>
      </dsp:txXfrm>
    </dsp:sp>
    <dsp:sp modelId="{659C306D-26F3-A44B-B107-DC16D7D91E06}">
      <dsp:nvSpPr>
        <dsp:cNvPr id="0" name=""/>
        <dsp:cNvSpPr/>
      </dsp:nvSpPr>
      <dsp:spPr>
        <a:xfrm>
          <a:off x="0" y="1093128"/>
          <a:ext cx="10515600" cy="100693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49 per cent of children living in </a:t>
          </a:r>
          <a:r>
            <a:rPr lang="en-US" sz="1800" b="1" kern="1200"/>
            <a:t>lone-parent families</a:t>
          </a:r>
          <a:r>
            <a:rPr lang="en-US" sz="1800" kern="1200"/>
            <a:t> are in poverty.</a:t>
          </a:r>
          <a:r>
            <a:rPr lang="en-US" sz="1800" b="1" u="sng" kern="1200"/>
            <a:t> </a:t>
          </a:r>
          <a:r>
            <a:rPr lang="en-US" sz="1800" kern="1200"/>
            <a:t>Children from </a:t>
          </a:r>
          <a:r>
            <a:rPr lang="en-US" sz="1800" b="1" kern="1200"/>
            <a:t>Black and minority ethnic groups</a:t>
          </a:r>
          <a:r>
            <a:rPr lang="en-US" sz="1800" kern="1200"/>
            <a:t> are more likely to be in poverty: 46 per cent are now in poverty, compared with 26 per cent of children in white British families.</a:t>
          </a:r>
        </a:p>
      </dsp:txBody>
      <dsp:txXfrm>
        <a:off x="49154" y="1142282"/>
        <a:ext cx="10417292" cy="908623"/>
      </dsp:txXfrm>
    </dsp:sp>
    <dsp:sp modelId="{09FE46E8-8C31-2B45-8C44-7A1F76451906}">
      <dsp:nvSpPr>
        <dsp:cNvPr id="0" name=""/>
        <dsp:cNvSpPr/>
      </dsp:nvSpPr>
      <dsp:spPr>
        <a:xfrm>
          <a:off x="0" y="2151900"/>
          <a:ext cx="10515600" cy="100693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Work does not provide a guaranteed route out of poverty in the UK. 75 per cent of children growing up in poverty live in a </a:t>
          </a:r>
          <a:r>
            <a:rPr lang="en-US" sz="1800" b="1" kern="1200"/>
            <a:t>household where at least one person works</a:t>
          </a:r>
          <a:r>
            <a:rPr lang="en-US" sz="1800" kern="1200"/>
            <a:t>.</a:t>
          </a:r>
        </a:p>
      </dsp:txBody>
      <dsp:txXfrm>
        <a:off x="49154" y="2201054"/>
        <a:ext cx="10417292" cy="908623"/>
      </dsp:txXfrm>
    </dsp:sp>
    <dsp:sp modelId="{6741BB51-79ED-E54C-8958-C1BD891C321D}">
      <dsp:nvSpPr>
        <dsp:cNvPr id="0" name=""/>
        <dsp:cNvSpPr/>
      </dsp:nvSpPr>
      <dsp:spPr>
        <a:xfrm>
          <a:off x="0" y="3210671"/>
          <a:ext cx="10515600" cy="100693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Children in </a:t>
          </a:r>
          <a:r>
            <a:rPr lang="en-US" sz="1800" b="1" kern="1200"/>
            <a:t>larger</a:t>
          </a:r>
          <a:r>
            <a:rPr lang="en-US" sz="1800" kern="1200"/>
            <a:t> </a:t>
          </a:r>
          <a:r>
            <a:rPr lang="en-US" sz="1800" b="1" kern="1200"/>
            <a:t>families</a:t>
          </a:r>
          <a:r>
            <a:rPr lang="en-US" sz="1800" kern="1200"/>
            <a:t> are at a far greater risk of living in poverty – 47 per cent of children living in families with 3 or more children live in poverty.(CPAG, 2022)</a:t>
          </a:r>
        </a:p>
      </dsp:txBody>
      <dsp:txXfrm>
        <a:off x="49154" y="3259825"/>
        <a:ext cx="10417292" cy="908623"/>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61A86F-65A6-1248-8B75-B9BC2A96BE45}" type="datetimeFigureOut">
              <a:rPr lang="en-US" smtClean="0"/>
              <a:t>9/17/23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E5ED7C-BDEC-D342-9D11-A1E312DFE001}" type="slidenum">
              <a:rPr lang="en-US" smtClean="0"/>
              <a:t>‹#›</a:t>
            </a:fld>
            <a:endParaRPr lang="en-US"/>
          </a:p>
        </p:txBody>
      </p:sp>
    </p:spTree>
    <p:extLst>
      <p:ext uri="{BB962C8B-B14F-4D97-AF65-F5344CB8AC3E}">
        <p14:creationId xmlns:p14="http://schemas.microsoft.com/office/powerpoint/2010/main" val="2422854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groups (whatever works in your group), give students a chance to discuss and consider each of these, ask for feedback on them – feedback shouldn’t be wrong really, but ask others to build upon any </a:t>
            </a:r>
            <a:r>
              <a:rPr lang="en-US" dirty="0" err="1"/>
              <a:t>defintions</a:t>
            </a:r>
            <a:endParaRPr lang="en-US" dirty="0"/>
          </a:p>
          <a:p>
            <a:endParaRPr lang="en-US" b="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b="0" dirty="0"/>
              <a:t>One example is: </a:t>
            </a:r>
            <a:r>
              <a:rPr lang="en-GB" sz="1200" b="0" spc="-5" dirty="0">
                <a:latin typeface="Tahoma"/>
                <a:cs typeface="Tahoma"/>
              </a:rPr>
              <a:t>Child development </a:t>
            </a:r>
            <a:r>
              <a:rPr lang="en-GB" sz="1200" b="0" dirty="0">
                <a:latin typeface="Tahoma"/>
                <a:cs typeface="Tahoma"/>
              </a:rPr>
              <a:t>is usually </a:t>
            </a:r>
            <a:r>
              <a:rPr lang="en-GB" sz="1200" b="0" spc="-5" dirty="0">
                <a:latin typeface="Tahoma"/>
                <a:cs typeface="Tahoma"/>
              </a:rPr>
              <a:t>subdivided:  </a:t>
            </a:r>
            <a:r>
              <a:rPr lang="en-GB" sz="1200" b="0" u="none" spc="-5" dirty="0">
                <a:uFill>
                  <a:solidFill>
                    <a:srgbClr val="000000"/>
                  </a:solidFill>
                </a:uFill>
                <a:latin typeface="Tahoma"/>
                <a:cs typeface="Tahoma"/>
              </a:rPr>
              <a:t>prenatal</a:t>
            </a:r>
            <a:r>
              <a:rPr lang="en-GB" sz="1200" b="0" u="none" spc="-5" dirty="0">
                <a:latin typeface="Tahoma"/>
                <a:cs typeface="Tahoma"/>
              </a:rPr>
              <a:t> </a:t>
            </a:r>
            <a:r>
              <a:rPr lang="en-GB" sz="1200" b="0" u="none" dirty="0">
                <a:latin typeface="Tahoma"/>
                <a:cs typeface="Tahoma"/>
              </a:rPr>
              <a:t>→ </a:t>
            </a:r>
            <a:r>
              <a:rPr lang="en-GB" sz="1200" b="0" u="none" spc="-5" dirty="0">
                <a:uFill>
                  <a:solidFill>
                    <a:srgbClr val="000000"/>
                  </a:solidFill>
                </a:uFill>
                <a:latin typeface="Tahoma"/>
                <a:cs typeface="Tahoma"/>
              </a:rPr>
              <a:t>infancy</a:t>
            </a:r>
            <a:r>
              <a:rPr lang="en-GB" sz="1200" b="0" u="none" spc="-5" dirty="0">
                <a:latin typeface="Tahoma"/>
                <a:cs typeface="Tahoma"/>
              </a:rPr>
              <a:t> </a:t>
            </a:r>
            <a:r>
              <a:rPr lang="en-GB" sz="1200" b="0" u="none" dirty="0">
                <a:latin typeface="Tahoma"/>
                <a:cs typeface="Tahoma"/>
              </a:rPr>
              <a:t>&amp; </a:t>
            </a:r>
            <a:r>
              <a:rPr lang="en-GB" sz="1200" b="0" u="none" dirty="0">
                <a:uFill>
                  <a:solidFill>
                    <a:srgbClr val="000000"/>
                  </a:solidFill>
                </a:uFill>
                <a:latin typeface="Tahoma"/>
                <a:cs typeface="Tahoma"/>
              </a:rPr>
              <a:t>toddlerhood</a:t>
            </a:r>
            <a:r>
              <a:rPr lang="en-GB" sz="1200" b="0" u="none" dirty="0">
                <a:latin typeface="Tahoma"/>
                <a:cs typeface="Tahoma"/>
              </a:rPr>
              <a:t> → </a:t>
            </a:r>
            <a:r>
              <a:rPr lang="en-GB" sz="1200" b="0" u="none" spc="-5" dirty="0">
                <a:uFill>
                  <a:solidFill>
                    <a:srgbClr val="000000"/>
                  </a:solidFill>
                </a:uFill>
                <a:latin typeface="Tahoma"/>
                <a:cs typeface="Tahoma"/>
              </a:rPr>
              <a:t>early </a:t>
            </a:r>
            <a:r>
              <a:rPr lang="en-GB" sz="1200" b="0" u="none" spc="-5" dirty="0">
                <a:latin typeface="Tahoma"/>
                <a:cs typeface="Tahoma"/>
              </a:rPr>
              <a:t> </a:t>
            </a:r>
            <a:r>
              <a:rPr lang="en-GB" sz="1200" b="0" u="none" spc="-5" dirty="0">
                <a:uFill>
                  <a:solidFill>
                    <a:srgbClr val="000000"/>
                  </a:solidFill>
                </a:uFill>
                <a:latin typeface="Tahoma"/>
                <a:cs typeface="Tahoma"/>
              </a:rPr>
              <a:t>childhood</a:t>
            </a:r>
            <a:r>
              <a:rPr lang="en-GB" sz="1200" b="0" u="none" spc="-5" dirty="0">
                <a:latin typeface="Tahoma"/>
                <a:cs typeface="Tahoma"/>
              </a:rPr>
              <a:t> </a:t>
            </a:r>
            <a:r>
              <a:rPr lang="en-GB" sz="1200" b="0" u="none" dirty="0">
                <a:latin typeface="Tahoma"/>
                <a:cs typeface="Tahoma"/>
              </a:rPr>
              <a:t>→ </a:t>
            </a:r>
            <a:r>
              <a:rPr lang="en-GB" sz="1200" b="0" u="none" dirty="0">
                <a:uFill>
                  <a:solidFill>
                    <a:srgbClr val="000000"/>
                  </a:solidFill>
                </a:uFill>
                <a:latin typeface="Tahoma"/>
                <a:cs typeface="Tahoma"/>
              </a:rPr>
              <a:t>later</a:t>
            </a:r>
            <a:r>
              <a:rPr lang="en-GB" sz="1200" b="0" u="none" spc="-10" dirty="0">
                <a:uFill>
                  <a:solidFill>
                    <a:srgbClr val="000000"/>
                  </a:solidFill>
                </a:uFill>
                <a:latin typeface="Tahoma"/>
                <a:cs typeface="Tahoma"/>
              </a:rPr>
              <a:t> </a:t>
            </a:r>
            <a:r>
              <a:rPr lang="en-GB" sz="1200" b="0" u="none" spc="-5" dirty="0" err="1">
                <a:uFill>
                  <a:solidFill>
                    <a:srgbClr val="000000"/>
                  </a:solidFill>
                </a:uFill>
                <a:latin typeface="Tahoma"/>
                <a:cs typeface="Tahoma"/>
              </a:rPr>
              <a:t>childhood</a:t>
            </a:r>
            <a:r>
              <a:rPr lang="en-GB" sz="1200" b="0" u="none" spc="-5" dirty="0" err="1">
                <a:latin typeface="Tahoma"/>
                <a:cs typeface="Tahoma"/>
              </a:rPr>
              <a:t>→</a:t>
            </a:r>
            <a:r>
              <a:rPr lang="en-GB" sz="1200" b="0" u="none" spc="-5" dirty="0" err="1">
                <a:uFill>
                  <a:solidFill>
                    <a:srgbClr val="000000"/>
                  </a:solidFill>
                </a:uFill>
                <a:latin typeface="Tahoma"/>
                <a:cs typeface="Tahoma"/>
              </a:rPr>
              <a:t>adolescence</a:t>
            </a:r>
            <a:endParaRPr lang="en-GB" sz="1200" b="0" u="none" spc="-5" dirty="0">
              <a:uFill>
                <a:solidFill>
                  <a:srgbClr val="000000"/>
                </a:solidFill>
              </a:uFill>
              <a:latin typeface="Tahoma"/>
              <a:cs typeface="Tahoma"/>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u="none" spc="-5" dirty="0">
              <a:uFill>
                <a:solidFill>
                  <a:srgbClr val="000000"/>
                </a:solidFill>
              </a:uFill>
              <a:latin typeface="Tahoma"/>
              <a:cs typeface="Tahoma"/>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u="none" spc="-5" dirty="0">
                <a:uFill>
                  <a:solidFill>
                    <a:srgbClr val="000000"/>
                  </a:solidFill>
                </a:uFill>
                <a:latin typeface="Tahoma"/>
                <a:cs typeface="Tahoma"/>
              </a:rPr>
              <a:t>Get to consider the different aspects of </a:t>
            </a:r>
            <a:r>
              <a:rPr lang="en-GB" spc="-5" dirty="0">
                <a:uFill>
                  <a:solidFill>
                    <a:srgbClr val="000000"/>
                  </a:solidFill>
                </a:uFill>
                <a:latin typeface="Tahoma"/>
                <a:cs typeface="Tahoma"/>
              </a:rPr>
              <a:t>development</a:t>
            </a:r>
            <a:r>
              <a:rPr lang="en-GB" sz="1200" b="0" u="none" spc="-5" dirty="0">
                <a:uFill>
                  <a:solidFill>
                    <a:srgbClr val="000000"/>
                  </a:solidFill>
                </a:uFill>
                <a:latin typeface="Tahoma"/>
                <a:cs typeface="Tahoma"/>
              </a:rPr>
              <a:t> e.g. physical, mental, emotional etc</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u="heavy" spc="-5" dirty="0">
              <a:uFill>
                <a:solidFill>
                  <a:srgbClr val="000000"/>
                </a:solidFill>
              </a:uFill>
              <a:latin typeface="Tahoma"/>
              <a:cs typeface="Tahoma"/>
            </a:endParaRPr>
          </a:p>
          <a:p>
            <a:r>
              <a:rPr lang="en-US" dirty="0"/>
              <a:t>Holistic nature of learning: </a:t>
            </a:r>
            <a:r>
              <a:rPr lang="en-GB" sz="1200" b="1" i="0" kern="1200" dirty="0">
                <a:solidFill>
                  <a:schemeClr val="tx1"/>
                </a:solidFill>
                <a:effectLst/>
                <a:latin typeface="+mn-lt"/>
                <a:ea typeface="+mn-ea"/>
                <a:cs typeface="+mn-cs"/>
              </a:rPr>
              <a:t>An approach that seeks to fully activate all aspects of the learner's personality (intellect, emotions, imagination, body) for more effective and comprehensive learning</a:t>
            </a:r>
            <a:r>
              <a:rPr lang="en-GB" sz="1200" b="0" i="0" kern="1200" dirty="0">
                <a:solidFill>
                  <a:schemeClr val="tx1"/>
                </a:solidFill>
                <a:effectLst/>
                <a:latin typeface="+mn-lt"/>
                <a:ea typeface="+mn-ea"/>
                <a:cs typeface="+mn-cs"/>
              </a:rPr>
              <a:t>. (UNESCO)</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Based on the second point, HOPEFULLY, there should be a realisation that school’s should provide more than “chalk and talk” but should consider all aspects of a child and their development</a:t>
            </a:r>
            <a:endParaRPr lang="en-US" dirty="0"/>
          </a:p>
        </p:txBody>
      </p:sp>
      <p:sp>
        <p:nvSpPr>
          <p:cNvPr id="4" name="Slide Number Placeholder 3"/>
          <p:cNvSpPr>
            <a:spLocks noGrp="1"/>
          </p:cNvSpPr>
          <p:nvPr>
            <p:ph type="sldNum" sz="quarter" idx="5"/>
          </p:nvPr>
        </p:nvSpPr>
        <p:spPr/>
        <p:txBody>
          <a:bodyPr/>
          <a:lstStyle/>
          <a:p>
            <a:fld id="{5DE5ED7C-BDEC-D342-9D11-A1E312DFE001}" type="slidenum">
              <a:rPr lang="en-US" smtClean="0"/>
              <a:t>3</a:t>
            </a:fld>
            <a:endParaRPr lang="en-US"/>
          </a:p>
        </p:txBody>
      </p:sp>
    </p:spTree>
    <p:extLst>
      <p:ext uri="{BB962C8B-B14F-4D97-AF65-F5344CB8AC3E}">
        <p14:creationId xmlns:p14="http://schemas.microsoft.com/office/powerpoint/2010/main" val="12121850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Introduce the notion of successful futures – mainly the need for the review, Graham Donaldson, and that the core purposes set out were not around learning specifically, but around the four purposes</a:t>
            </a:r>
          </a:p>
          <a:p>
            <a:endParaRPr lang="en-US" dirty="0"/>
          </a:p>
          <a:p>
            <a:endParaRPr lang="en-US" dirty="0"/>
          </a:p>
          <a:p>
            <a:endParaRPr lang="en-US" dirty="0"/>
          </a:p>
          <a:p>
            <a:endParaRPr lang="en-US" dirty="0"/>
          </a:p>
          <a:p>
            <a:endParaRPr lang="en-US" dirty="0"/>
          </a:p>
          <a:p>
            <a:endParaRPr lang="en-US" dirty="0"/>
          </a:p>
          <a:p>
            <a:r>
              <a:rPr lang="en-GB" sz="1200" b="0" i="0" kern="1200" dirty="0" err="1">
                <a:solidFill>
                  <a:schemeClr val="tx1"/>
                </a:solidFill>
                <a:effectLst/>
                <a:latin typeface="+mn-lt"/>
                <a:ea typeface="+mn-ea"/>
                <a:cs typeface="+mn-cs"/>
              </a:rPr>
              <a:t>Gov.wales</a:t>
            </a:r>
            <a:r>
              <a:rPr lang="en-GB" sz="1200" b="0" i="0" kern="1200" dirty="0">
                <a:solidFill>
                  <a:schemeClr val="tx1"/>
                </a:solidFill>
                <a:effectLst/>
                <a:latin typeface="+mn-lt"/>
                <a:ea typeface="+mn-ea"/>
                <a:cs typeface="+mn-cs"/>
              </a:rPr>
              <a:t>. (2015). </a:t>
            </a:r>
            <a:r>
              <a:rPr lang="en-GB" sz="1200" b="0" i="1" kern="1200" dirty="0">
                <a:solidFill>
                  <a:schemeClr val="tx1"/>
                </a:solidFill>
                <a:effectLst/>
                <a:latin typeface="+mn-lt"/>
                <a:ea typeface="+mn-ea"/>
                <a:cs typeface="+mn-cs"/>
              </a:rPr>
              <a:t>Introduction - Hwb</a:t>
            </a:r>
            <a:r>
              <a:rPr lang="en-GB" sz="1200" b="0" i="0" kern="1200" dirty="0">
                <a:solidFill>
                  <a:schemeClr val="tx1"/>
                </a:solidFill>
                <a:effectLst/>
                <a:latin typeface="+mn-lt"/>
                <a:ea typeface="+mn-ea"/>
                <a:cs typeface="+mn-cs"/>
              </a:rPr>
              <a:t>. [online] Available at: https://</a:t>
            </a:r>
            <a:r>
              <a:rPr lang="en-GB" sz="1200" b="0" i="0" kern="1200" dirty="0" err="1">
                <a:solidFill>
                  <a:schemeClr val="tx1"/>
                </a:solidFill>
                <a:effectLst/>
                <a:latin typeface="+mn-lt"/>
                <a:ea typeface="+mn-ea"/>
                <a:cs typeface="+mn-cs"/>
              </a:rPr>
              <a:t>hwb.gov.wales</a:t>
            </a:r>
            <a:r>
              <a:rPr lang="en-GB" sz="1200" b="0" i="0" kern="1200" dirty="0">
                <a:solidFill>
                  <a:schemeClr val="tx1"/>
                </a:solidFill>
                <a:effectLst/>
                <a:latin typeface="+mn-lt"/>
                <a:ea typeface="+mn-ea"/>
                <a:cs typeface="+mn-cs"/>
              </a:rPr>
              <a:t>/curriculum-for-</a:t>
            </a:r>
            <a:r>
              <a:rPr lang="en-GB" sz="1200" b="0" i="0" kern="1200" dirty="0" err="1">
                <a:solidFill>
                  <a:schemeClr val="tx1"/>
                </a:solidFill>
                <a:effectLst/>
                <a:latin typeface="+mn-lt"/>
                <a:ea typeface="+mn-ea"/>
                <a:cs typeface="+mn-cs"/>
              </a:rPr>
              <a:t>wales</a:t>
            </a:r>
            <a:r>
              <a:rPr lang="en-GB" sz="1200" b="0" i="0" kern="1200" dirty="0">
                <a:solidFill>
                  <a:schemeClr val="tx1"/>
                </a:solidFill>
                <a:effectLst/>
                <a:latin typeface="+mn-lt"/>
                <a:ea typeface="+mn-ea"/>
                <a:cs typeface="+mn-cs"/>
              </a:rPr>
              <a:t>/introduction</a:t>
            </a:r>
          </a:p>
          <a:p>
            <a:r>
              <a:rPr lang="en-GB" sz="1200" b="0" i="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5DE5ED7C-BDEC-D342-9D11-A1E312DFE001}" type="slidenum">
              <a:rPr lang="en-US" smtClean="0"/>
              <a:t>4</a:t>
            </a:fld>
            <a:endParaRPr lang="en-US"/>
          </a:p>
        </p:txBody>
      </p:sp>
    </p:spTree>
    <p:extLst>
      <p:ext uri="{BB962C8B-B14F-4D97-AF65-F5344CB8AC3E}">
        <p14:creationId xmlns:p14="http://schemas.microsoft.com/office/powerpoint/2010/main" val="11568643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 students a chance to consider these – did they align in any way with their idea of what schools should do?</a:t>
            </a:r>
          </a:p>
          <a:p>
            <a:endParaRPr lang="en-US" dirty="0"/>
          </a:p>
        </p:txBody>
      </p:sp>
      <p:sp>
        <p:nvSpPr>
          <p:cNvPr id="4" name="Slide Number Placeholder 3"/>
          <p:cNvSpPr>
            <a:spLocks noGrp="1"/>
          </p:cNvSpPr>
          <p:nvPr>
            <p:ph type="sldNum" sz="quarter" idx="5"/>
          </p:nvPr>
        </p:nvSpPr>
        <p:spPr/>
        <p:txBody>
          <a:bodyPr/>
          <a:lstStyle/>
          <a:p>
            <a:fld id="{5DE5ED7C-BDEC-D342-9D11-A1E312DFE001}" type="slidenum">
              <a:rPr lang="en-US" smtClean="0"/>
              <a:t>5</a:t>
            </a:fld>
            <a:endParaRPr lang="en-US"/>
          </a:p>
        </p:txBody>
      </p:sp>
    </p:spTree>
    <p:extLst>
      <p:ext uri="{BB962C8B-B14F-4D97-AF65-F5344CB8AC3E}">
        <p14:creationId xmlns:p14="http://schemas.microsoft.com/office/powerpoint/2010/main" val="2023326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learners what the problems are with this notion, particularly across a number of subjects in a school curriculum </a:t>
            </a:r>
          </a:p>
          <a:p>
            <a:endParaRPr lang="en-US" dirty="0"/>
          </a:p>
          <a:p>
            <a:r>
              <a:rPr lang="en-US" dirty="0"/>
              <a:t>They should pick up the obvious:</a:t>
            </a:r>
          </a:p>
          <a:p>
            <a:endParaRPr lang="en-US" dirty="0"/>
          </a:p>
          <a:p>
            <a:r>
              <a:rPr lang="en-US" dirty="0"/>
              <a:t>We develop at different rates</a:t>
            </a:r>
          </a:p>
          <a:p>
            <a:r>
              <a:rPr lang="en-US" dirty="0"/>
              <a:t>Some people will develop faster than others in specific subjects</a:t>
            </a:r>
          </a:p>
        </p:txBody>
      </p:sp>
      <p:sp>
        <p:nvSpPr>
          <p:cNvPr id="4" name="Slide Number Placeholder 3"/>
          <p:cNvSpPr>
            <a:spLocks noGrp="1"/>
          </p:cNvSpPr>
          <p:nvPr>
            <p:ph type="sldNum" sz="quarter" idx="5"/>
          </p:nvPr>
        </p:nvSpPr>
        <p:spPr/>
        <p:txBody>
          <a:bodyPr/>
          <a:lstStyle/>
          <a:p>
            <a:fld id="{5DE5ED7C-BDEC-D342-9D11-A1E312DFE001}" type="slidenum">
              <a:rPr lang="en-US" smtClean="0"/>
              <a:t>6</a:t>
            </a:fld>
            <a:endParaRPr lang="en-US"/>
          </a:p>
        </p:txBody>
      </p:sp>
    </p:spTree>
    <p:extLst>
      <p:ext uri="{BB962C8B-B14F-4D97-AF65-F5344CB8AC3E}">
        <p14:creationId xmlns:p14="http://schemas.microsoft.com/office/powerpoint/2010/main" val="18108247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Introduce the notion of progression as being nonlinear – and get them to seriously consider the idea of the education they have received, one of age related expectations – all learners, in all subject should be at the exact same point </a:t>
            </a:r>
          </a:p>
        </p:txBody>
      </p:sp>
      <p:sp>
        <p:nvSpPr>
          <p:cNvPr id="4" name="Slide Number Placeholder 3"/>
          <p:cNvSpPr>
            <a:spLocks noGrp="1"/>
          </p:cNvSpPr>
          <p:nvPr>
            <p:ph type="sldNum" sz="quarter" idx="5"/>
          </p:nvPr>
        </p:nvSpPr>
        <p:spPr/>
        <p:txBody>
          <a:bodyPr/>
          <a:lstStyle/>
          <a:p>
            <a:fld id="{5DE5ED7C-BDEC-D342-9D11-A1E312DFE001}" type="slidenum">
              <a:rPr lang="en-US" smtClean="0"/>
              <a:t>7</a:t>
            </a:fld>
            <a:endParaRPr lang="en-US"/>
          </a:p>
        </p:txBody>
      </p:sp>
    </p:spTree>
    <p:extLst>
      <p:ext uri="{BB962C8B-B14F-4D97-AF65-F5344CB8AC3E}">
        <p14:creationId xmlns:p14="http://schemas.microsoft.com/office/powerpoint/2010/main" val="14290931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Introduce progression steps very lightly – make sure they know that this will be covered in detail as part of their 6008 module, the important take away is that learners can be anywhere on the progression steps (though progression is expected) the diagram demonstrates nicely how these steps can overlap</a:t>
            </a:r>
          </a:p>
          <a:p>
            <a:endParaRPr lang="en-US" dirty="0"/>
          </a:p>
          <a:p>
            <a:r>
              <a:rPr lang="en-US" dirty="0"/>
              <a:t>get them to consider their own school experience, can they relate to this notion – feel free to use your own phase/subject area experience to provide anecdote for discussion</a:t>
            </a:r>
          </a:p>
          <a:p>
            <a:endParaRPr lang="en-US" dirty="0"/>
          </a:p>
          <a:p>
            <a:r>
              <a:rPr lang="en-US" dirty="0"/>
              <a:t>It is also worth pointing out that this is a reason we mix our </a:t>
            </a:r>
            <a:r>
              <a:rPr lang="en-US" dirty="0" err="1"/>
              <a:t>pri</a:t>
            </a:r>
            <a:r>
              <a:rPr lang="en-US" dirty="0"/>
              <a:t> and secondary – the idea that someone in primary has no idea about how a 12 </a:t>
            </a:r>
            <a:r>
              <a:rPr lang="en-US" dirty="0" err="1"/>
              <a:t>yo</a:t>
            </a:r>
            <a:r>
              <a:rPr lang="en-US" dirty="0"/>
              <a:t> learns (and vice versa) is silly – and we have lots to </a:t>
            </a:r>
            <a:r>
              <a:rPr lang="en-US" dirty="0" err="1"/>
              <a:t>leanr</a:t>
            </a:r>
            <a:r>
              <a:rPr lang="en-US" dirty="0"/>
              <a:t> form </a:t>
            </a:r>
            <a:r>
              <a:rPr lang="en-US" dirty="0" err="1"/>
              <a:t>eachother</a:t>
            </a:r>
            <a:endParaRPr lang="en-US" dirty="0"/>
          </a:p>
          <a:p>
            <a:endParaRPr lang="en-US" dirty="0"/>
          </a:p>
          <a:p>
            <a:endParaRPr lang="en-US" dirty="0"/>
          </a:p>
          <a:p>
            <a:r>
              <a:rPr lang="en-GB" sz="1200" b="0" i="0" kern="1200" dirty="0" err="1">
                <a:solidFill>
                  <a:schemeClr val="tx1"/>
                </a:solidFill>
                <a:effectLst/>
                <a:latin typeface="+mn-lt"/>
                <a:ea typeface="+mn-ea"/>
                <a:cs typeface="+mn-cs"/>
              </a:rPr>
              <a:t>Senedd.wales</a:t>
            </a:r>
            <a:r>
              <a:rPr lang="en-GB" sz="1200" b="0" i="0" kern="1200" dirty="0">
                <a:solidFill>
                  <a:schemeClr val="tx1"/>
                </a:solidFill>
                <a:effectLst/>
                <a:latin typeface="+mn-lt"/>
                <a:ea typeface="+mn-ea"/>
                <a:cs typeface="+mn-cs"/>
              </a:rPr>
              <a:t>. (2022). </a:t>
            </a:r>
            <a:r>
              <a:rPr lang="en-GB" sz="1200" b="0" i="1" kern="1200" dirty="0">
                <a:solidFill>
                  <a:schemeClr val="tx1"/>
                </a:solidFill>
                <a:effectLst/>
                <a:latin typeface="+mn-lt"/>
                <a:ea typeface="+mn-ea"/>
                <a:cs typeface="+mn-cs"/>
              </a:rPr>
              <a:t>Donaldson Review: An end to Key Stages and a change to the way we structure pupils’ progression?</a:t>
            </a:r>
            <a:r>
              <a:rPr lang="en-GB" sz="1200" b="0" i="0" kern="1200" dirty="0">
                <a:solidFill>
                  <a:schemeClr val="tx1"/>
                </a:solidFill>
                <a:effectLst/>
                <a:latin typeface="+mn-lt"/>
                <a:ea typeface="+mn-ea"/>
                <a:cs typeface="+mn-cs"/>
              </a:rPr>
              <a:t> [online] Available at: https://</a:t>
            </a:r>
            <a:r>
              <a:rPr lang="en-GB" sz="1200" b="0" i="0" kern="1200" dirty="0" err="1">
                <a:solidFill>
                  <a:schemeClr val="tx1"/>
                </a:solidFill>
                <a:effectLst/>
                <a:latin typeface="+mn-lt"/>
                <a:ea typeface="+mn-ea"/>
                <a:cs typeface="+mn-cs"/>
              </a:rPr>
              <a:t>research.senedd.wales</a:t>
            </a:r>
            <a:r>
              <a:rPr lang="en-GB" sz="1200" b="0" i="0" kern="1200" dirty="0">
                <a:solidFill>
                  <a:schemeClr val="tx1"/>
                </a:solidFill>
                <a:effectLst/>
                <a:latin typeface="+mn-lt"/>
                <a:ea typeface="+mn-ea"/>
                <a:cs typeface="+mn-cs"/>
              </a:rPr>
              <a:t>/research-articles/donaldson-review-an-end-to-key-stages-and-a-change-to-the-way-we-structure-pupils-progression/ [Accessed 25 Aug. 2022].</a:t>
            </a:r>
          </a:p>
          <a:p>
            <a:r>
              <a:rPr lang="en-GB" sz="1200" b="0" i="0" kern="1200" dirty="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5"/>
          </p:nvPr>
        </p:nvSpPr>
        <p:spPr/>
        <p:txBody>
          <a:bodyPr/>
          <a:lstStyle/>
          <a:p>
            <a:fld id="{5DE5ED7C-BDEC-D342-9D11-A1E312DFE001}" type="slidenum">
              <a:rPr lang="en-US" smtClean="0"/>
              <a:t>8</a:t>
            </a:fld>
            <a:endParaRPr lang="en-US"/>
          </a:p>
        </p:txBody>
      </p:sp>
    </p:spTree>
    <p:extLst>
      <p:ext uri="{BB962C8B-B14F-4D97-AF65-F5344CB8AC3E}">
        <p14:creationId xmlns:p14="http://schemas.microsoft.com/office/powerpoint/2010/main" val="3652938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for some responses</a:t>
            </a:r>
          </a:p>
          <a:p>
            <a:endParaRPr lang="en-GB" dirty="0"/>
          </a:p>
          <a:p>
            <a:r>
              <a:rPr lang="en-GB" dirty="0"/>
              <a:t>unique nature of each</a:t>
            </a:r>
            <a:r>
              <a:rPr lang="en-GB" baseline="0" dirty="0"/>
              <a:t> individual / what each takes from others / how this differs with culture (and the vast array of this). </a:t>
            </a:r>
          </a:p>
          <a:p>
            <a:endParaRPr lang="en-GB" baseline="0" dirty="0"/>
          </a:p>
          <a:p>
            <a:r>
              <a:rPr lang="en-GB" baseline="0" dirty="0"/>
              <a:t>There is some opportunity here to explore the context of development – where we live, the people we know, , our families, how these are different for all of our learners</a:t>
            </a:r>
          </a:p>
          <a:p>
            <a:endParaRPr lang="en-US" dirty="0"/>
          </a:p>
        </p:txBody>
      </p:sp>
      <p:sp>
        <p:nvSpPr>
          <p:cNvPr id="4" name="Slide Number Placeholder 3"/>
          <p:cNvSpPr>
            <a:spLocks noGrp="1"/>
          </p:cNvSpPr>
          <p:nvPr>
            <p:ph type="sldNum" sz="quarter" idx="5"/>
          </p:nvPr>
        </p:nvSpPr>
        <p:spPr/>
        <p:txBody>
          <a:bodyPr/>
          <a:lstStyle/>
          <a:p>
            <a:fld id="{5DE5ED7C-BDEC-D342-9D11-A1E312DFE001}" type="slidenum">
              <a:rPr lang="en-US" smtClean="0"/>
              <a:t>10</a:t>
            </a:fld>
            <a:endParaRPr lang="en-US"/>
          </a:p>
        </p:txBody>
      </p:sp>
    </p:spTree>
    <p:extLst>
      <p:ext uri="{BB962C8B-B14F-4D97-AF65-F5344CB8AC3E}">
        <p14:creationId xmlns:p14="http://schemas.microsoft.com/office/powerpoint/2010/main" val="10396516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smaller groups (3/4 </a:t>
            </a:r>
            <a:r>
              <a:rPr lang="en-US" dirty="0" err="1"/>
              <a:t>ish</a:t>
            </a:r>
            <a:r>
              <a:rPr lang="en-US" dirty="0"/>
              <a:t>) get to complete the task – once saved this could be a point of reference for them later on – they will get lots of extra theory in Who’s who</a:t>
            </a:r>
          </a:p>
          <a:p>
            <a:endParaRPr lang="en-US" dirty="0"/>
          </a:p>
          <a:p>
            <a:r>
              <a:rPr lang="en-US" dirty="0"/>
              <a:t>The general overview is on the next slide for you, but it wont play on the screen </a:t>
            </a:r>
            <a:r>
              <a:rPr lang="en-US" dirty="0">
                <a:sym typeface="Wingdings" pitchFamily="2" charset="2"/>
              </a:rPr>
              <a:t>_</a:t>
            </a:r>
            <a:endParaRPr lang="en-US" dirty="0"/>
          </a:p>
        </p:txBody>
      </p:sp>
      <p:sp>
        <p:nvSpPr>
          <p:cNvPr id="4" name="Slide Number Placeholder 3"/>
          <p:cNvSpPr>
            <a:spLocks noGrp="1"/>
          </p:cNvSpPr>
          <p:nvPr>
            <p:ph type="sldNum" sz="quarter" idx="5"/>
          </p:nvPr>
        </p:nvSpPr>
        <p:spPr/>
        <p:txBody>
          <a:bodyPr/>
          <a:lstStyle/>
          <a:p>
            <a:fld id="{5DE5ED7C-BDEC-D342-9D11-A1E312DFE001}" type="slidenum">
              <a:rPr lang="en-US" smtClean="0"/>
              <a:t>13</a:t>
            </a:fld>
            <a:endParaRPr lang="en-US"/>
          </a:p>
        </p:txBody>
      </p:sp>
    </p:spTree>
    <p:extLst>
      <p:ext uri="{BB962C8B-B14F-4D97-AF65-F5344CB8AC3E}">
        <p14:creationId xmlns:p14="http://schemas.microsoft.com/office/powerpoint/2010/main" val="4150393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Allow students 5 minutes to engage with this task </a:t>
            </a:r>
          </a:p>
          <a:p>
            <a:endParaRPr lang="en-GB" dirty="0"/>
          </a:p>
          <a:p>
            <a:r>
              <a:rPr lang="en-GB" dirty="0"/>
              <a:t>Lecturer invite shared responses illustrating</a:t>
            </a:r>
            <a:r>
              <a:rPr lang="en-GB" baseline="0" dirty="0"/>
              <a:t> the complex nature of the possibilities.  Positives and negatives.</a:t>
            </a:r>
          </a:p>
          <a:p>
            <a:r>
              <a:rPr lang="en-GB" baseline="0" dirty="0"/>
              <a:t>Before introducing the next slide. </a:t>
            </a:r>
          </a:p>
          <a:p>
            <a:endParaRPr lang="en-GB" baseline="0" dirty="0"/>
          </a:p>
          <a:p>
            <a:r>
              <a:rPr lang="en-GB" baseline="0" dirty="0"/>
              <a:t>This will have nuances according to secondary / primary phase.</a:t>
            </a:r>
            <a:endParaRPr lang="en-GB"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14</a:t>
            </a:fld>
            <a:endParaRPr lang="en-US"/>
          </a:p>
        </p:txBody>
      </p:sp>
    </p:spTree>
    <p:extLst>
      <p:ext uri="{BB962C8B-B14F-4D97-AF65-F5344CB8AC3E}">
        <p14:creationId xmlns:p14="http://schemas.microsoft.com/office/powerpoint/2010/main" val="16441971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Bronfenbrenner’s ecological systems – does any of this bear resemblance to any diagrams or influences identified by the learners? </a:t>
            </a:r>
          </a:p>
          <a:p>
            <a:r>
              <a:rPr lang="en-GB" dirty="0"/>
              <a:t>Looks at a child’s development within the context of the system of relationships that form his or her environment. Bronfenbrenner’s theory defines complex “layers” of environment, each having an effect on a child’s development. </a:t>
            </a:r>
          </a:p>
          <a:p>
            <a:endParaRPr lang="en-GB" dirty="0"/>
          </a:p>
          <a:p>
            <a:r>
              <a:rPr lang="en-GB" dirty="0"/>
              <a:t>The interaction between factors in the child’s maturing biology, their immediate family/community environment, and the societal landscape fuels and steers his development. Changes or conflict in any one layer will ripple throughout other layers. To study a child’s development then, we must look not only at the child and her immediate environment, but also at the interaction of the larger environment as well.</a:t>
            </a:r>
          </a:p>
        </p:txBody>
      </p:sp>
      <p:sp>
        <p:nvSpPr>
          <p:cNvPr id="4" name="Slide Number Placeholder 3"/>
          <p:cNvSpPr>
            <a:spLocks noGrp="1"/>
          </p:cNvSpPr>
          <p:nvPr>
            <p:ph type="sldNum" sz="quarter" idx="10"/>
          </p:nvPr>
        </p:nvSpPr>
        <p:spPr/>
        <p:txBody>
          <a:bodyPr/>
          <a:lstStyle/>
          <a:p>
            <a:fld id="{866552D6-76DF-0547-BBAF-EACD65B06FFA}" type="slidenum">
              <a:rPr lang="en-US" smtClean="0"/>
              <a:pPr/>
              <a:t>15</a:t>
            </a:fld>
            <a:endParaRPr lang="en-US"/>
          </a:p>
        </p:txBody>
      </p:sp>
    </p:spTree>
    <p:extLst>
      <p:ext uri="{BB962C8B-B14F-4D97-AF65-F5344CB8AC3E}">
        <p14:creationId xmlns:p14="http://schemas.microsoft.com/office/powerpoint/2010/main" val="4484179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Bronfennbrenner</a:t>
            </a:r>
            <a:r>
              <a:rPr lang="en-GB" dirty="0"/>
              <a:t> (and Evans)</a:t>
            </a:r>
            <a:r>
              <a:rPr lang="en-GB" baseline="0" dirty="0"/>
              <a:t> later revised elements of the theory to include time – </a:t>
            </a:r>
          </a:p>
          <a:p>
            <a:r>
              <a:rPr lang="en-GB" baseline="0" dirty="0"/>
              <a:t>As pointed out by </a:t>
            </a:r>
            <a:r>
              <a:rPr lang="en-GB" b="1" baseline="0" dirty="0" err="1"/>
              <a:t>Ashiabi</a:t>
            </a:r>
            <a:r>
              <a:rPr lang="en-GB" b="1" baseline="0" dirty="0"/>
              <a:t> and O’Neil (2015) </a:t>
            </a:r>
            <a:r>
              <a:rPr lang="en-GB" baseline="0" dirty="0"/>
              <a:t>‘more concern was given’ to related concepts including time in later versions. </a:t>
            </a:r>
          </a:p>
          <a:p>
            <a:endParaRPr lang="en-GB" baseline="0" dirty="0"/>
          </a:p>
          <a:p>
            <a:r>
              <a:rPr lang="en-GB" b="1" baseline="0" dirty="0"/>
              <a:t>Christensen J. (2016)</a:t>
            </a:r>
            <a:r>
              <a:rPr lang="en-GB" baseline="0" dirty="0"/>
              <a:t> includes the point on an ‘entrepreneurial’ ex-macro layer provided by the individual – Malmo University Sweden.</a:t>
            </a:r>
          </a:p>
          <a:p>
            <a:endParaRPr lang="en-GB" baseline="0" dirty="0"/>
          </a:p>
          <a:p>
            <a:r>
              <a:rPr lang="en-GB" baseline="0" dirty="0"/>
              <a:t>Worth mentioning that the chronosystem theory also relates to events of great import to young people in their development, and that the timing of the event can have a different impact – think covid for EYFS, compared to a year 6 to year 7 transition compared to GCSEs</a:t>
            </a:r>
          </a:p>
          <a:p>
            <a:endParaRPr lang="en-GB" baseline="0" dirty="0"/>
          </a:p>
          <a:p>
            <a:endParaRPr lang="en-GB" baseline="0" dirty="0"/>
          </a:p>
          <a:p>
            <a:endParaRPr lang="en-GB" dirty="0"/>
          </a:p>
        </p:txBody>
      </p:sp>
      <p:sp>
        <p:nvSpPr>
          <p:cNvPr id="4" name="Slide Number Placeholder 3"/>
          <p:cNvSpPr>
            <a:spLocks noGrp="1"/>
          </p:cNvSpPr>
          <p:nvPr>
            <p:ph type="sldNum" sz="quarter" idx="10"/>
          </p:nvPr>
        </p:nvSpPr>
        <p:spPr/>
        <p:txBody>
          <a:bodyPr/>
          <a:lstStyle/>
          <a:p>
            <a:fld id="{866552D6-76DF-0547-BBAF-EACD65B06FFA}" type="slidenum">
              <a:rPr lang="en-US" smtClean="0"/>
              <a:pPr/>
              <a:t>16</a:t>
            </a:fld>
            <a:endParaRPr lang="en-US"/>
          </a:p>
        </p:txBody>
      </p:sp>
    </p:spTree>
    <p:extLst>
      <p:ext uri="{BB962C8B-B14F-4D97-AF65-F5344CB8AC3E}">
        <p14:creationId xmlns:p14="http://schemas.microsoft.com/office/powerpoint/2010/main" val="2774299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66552D6-76DF-0547-BBAF-EACD65B06FFA}" type="slidenum">
              <a:rPr lang="en-US" smtClean="0"/>
              <a:pPr/>
              <a:t>17</a:t>
            </a:fld>
            <a:endParaRPr lang="en-US"/>
          </a:p>
        </p:txBody>
      </p:sp>
    </p:spTree>
    <p:extLst>
      <p:ext uri="{BB962C8B-B14F-4D97-AF65-F5344CB8AC3E}">
        <p14:creationId xmlns:p14="http://schemas.microsoft.com/office/powerpoint/2010/main" val="8501904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briefest overview here -  more detail will come in Who’s Who 1 and 2</a:t>
            </a:r>
          </a:p>
          <a:p>
            <a:endParaRPr lang="en-GB"/>
          </a:p>
          <a:p>
            <a:endParaRPr lang="en-GB"/>
          </a:p>
        </p:txBody>
      </p:sp>
      <p:sp>
        <p:nvSpPr>
          <p:cNvPr id="4" name="Slide Number Placeholder 3"/>
          <p:cNvSpPr>
            <a:spLocks noGrp="1"/>
          </p:cNvSpPr>
          <p:nvPr>
            <p:ph type="sldNum" sz="quarter" idx="10"/>
          </p:nvPr>
        </p:nvSpPr>
        <p:spPr/>
        <p:txBody>
          <a:bodyPr/>
          <a:lstStyle/>
          <a:p>
            <a:fld id="{866552D6-76DF-0547-BBAF-EACD65B06FFA}" type="slidenum">
              <a:rPr lang="en-US" smtClean="0"/>
              <a:pPr/>
              <a:t>18</a:t>
            </a:fld>
            <a:endParaRPr lang="en-US"/>
          </a:p>
        </p:txBody>
      </p:sp>
    </p:spTree>
    <p:extLst>
      <p:ext uri="{BB962C8B-B14F-4D97-AF65-F5344CB8AC3E}">
        <p14:creationId xmlns:p14="http://schemas.microsoft.com/office/powerpoint/2010/main" val="9452498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According</a:t>
            </a:r>
            <a:r>
              <a:rPr lang="en-GB" baseline="0" dirty="0"/>
              <a:t> to phase – primary / Secondary</a:t>
            </a:r>
          </a:p>
          <a:p>
            <a:endParaRPr lang="en-GB" baseline="0" dirty="0"/>
          </a:p>
          <a:p>
            <a:r>
              <a:rPr lang="en-GB" baseline="0" dirty="0"/>
              <a:t>Activity take 10/15 mins – ask for feedback on these aspects – remind that not all of teaching is content</a:t>
            </a:r>
          </a:p>
        </p:txBody>
      </p:sp>
      <p:sp>
        <p:nvSpPr>
          <p:cNvPr id="4" name="Slide Number Placeholder 3"/>
          <p:cNvSpPr>
            <a:spLocks noGrp="1"/>
          </p:cNvSpPr>
          <p:nvPr>
            <p:ph type="sldNum" sz="quarter" idx="10"/>
          </p:nvPr>
        </p:nvSpPr>
        <p:spPr/>
        <p:txBody>
          <a:bodyPr/>
          <a:lstStyle/>
          <a:p>
            <a:fld id="{866552D6-76DF-0547-BBAF-EACD65B06FFA}" type="slidenum">
              <a:rPr lang="en-US" smtClean="0"/>
              <a:pPr/>
              <a:t>25</a:t>
            </a:fld>
            <a:endParaRPr lang="en-US"/>
          </a:p>
        </p:txBody>
      </p:sp>
    </p:spTree>
    <p:extLst>
      <p:ext uri="{BB962C8B-B14F-4D97-AF65-F5344CB8AC3E}">
        <p14:creationId xmlns:p14="http://schemas.microsoft.com/office/powerpoint/2010/main" val="26650310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students in groups to consider these points – what impact do these figure have on a child development – how do they impact what we do in the classroom</a:t>
            </a:r>
          </a:p>
          <a:p>
            <a:endParaRPr lang="en-US" dirty="0"/>
          </a:p>
          <a:p>
            <a:r>
              <a:rPr lang="en-US" dirty="0"/>
              <a:t>Definitely consider the energy crisis as we see it – how does this, as well as poverty impact learners – the impact will be immense – worth noting back that this will impact on every aspect of </a:t>
            </a:r>
            <a:r>
              <a:rPr lang="en-US" dirty="0" err="1"/>
              <a:t>bronfenbrenners</a:t>
            </a:r>
            <a:r>
              <a:rPr lang="en-US" dirty="0"/>
              <a:t> model </a:t>
            </a:r>
          </a:p>
          <a:p>
            <a:endParaRPr lang="en-US" dirty="0"/>
          </a:p>
          <a:p>
            <a:endParaRPr lang="en-US" dirty="0"/>
          </a:p>
          <a:p>
            <a:endParaRPr lang="en-US" dirty="0"/>
          </a:p>
          <a:p>
            <a:endParaRPr lang="en-US" dirty="0"/>
          </a:p>
          <a:p>
            <a:endParaRPr lang="en-US" dirty="0"/>
          </a:p>
          <a:p>
            <a:r>
              <a:rPr lang="en-GB" sz="1200" b="0" i="0" kern="1200" dirty="0">
                <a:solidFill>
                  <a:schemeClr val="tx1"/>
                </a:solidFill>
                <a:effectLst/>
                <a:latin typeface="+mn-lt"/>
                <a:ea typeface="+mn-ea"/>
                <a:cs typeface="+mn-cs"/>
              </a:rPr>
              <a:t>CPAG. (2022). </a:t>
            </a:r>
            <a:r>
              <a:rPr lang="en-GB" sz="1200" b="0" i="1" kern="1200" dirty="0">
                <a:solidFill>
                  <a:schemeClr val="tx1"/>
                </a:solidFill>
                <a:effectLst/>
                <a:latin typeface="+mn-lt"/>
                <a:ea typeface="+mn-ea"/>
                <a:cs typeface="+mn-cs"/>
              </a:rPr>
              <a:t>Child poverty facts and figures</a:t>
            </a:r>
            <a:r>
              <a:rPr lang="en-GB" sz="1200" b="0" i="0" kern="1200" dirty="0">
                <a:solidFill>
                  <a:schemeClr val="tx1"/>
                </a:solidFill>
                <a:effectLst/>
                <a:latin typeface="+mn-lt"/>
                <a:ea typeface="+mn-ea"/>
                <a:cs typeface="+mn-cs"/>
              </a:rPr>
              <a:t>. [online] Available at: https://</a:t>
            </a:r>
            <a:r>
              <a:rPr lang="en-GB" sz="1200" b="0" i="0" kern="1200" dirty="0" err="1">
                <a:solidFill>
                  <a:schemeClr val="tx1"/>
                </a:solidFill>
                <a:effectLst/>
                <a:latin typeface="+mn-lt"/>
                <a:ea typeface="+mn-ea"/>
                <a:cs typeface="+mn-cs"/>
              </a:rPr>
              <a:t>cpag.org.uk</a:t>
            </a:r>
            <a:r>
              <a:rPr lang="en-GB" sz="1200" b="0" i="0" kern="1200" dirty="0">
                <a:solidFill>
                  <a:schemeClr val="tx1"/>
                </a:solidFill>
                <a:effectLst/>
                <a:latin typeface="+mn-lt"/>
                <a:ea typeface="+mn-ea"/>
                <a:cs typeface="+mn-cs"/>
              </a:rPr>
              <a:t>/child-poverty/child-poverty-facts-and-figures  </a:t>
            </a:r>
          </a:p>
          <a:p>
            <a:endParaRPr lang="en-US" dirty="0"/>
          </a:p>
        </p:txBody>
      </p:sp>
      <p:sp>
        <p:nvSpPr>
          <p:cNvPr id="4" name="Slide Number Placeholder 3"/>
          <p:cNvSpPr>
            <a:spLocks noGrp="1"/>
          </p:cNvSpPr>
          <p:nvPr>
            <p:ph type="sldNum" sz="quarter" idx="5"/>
          </p:nvPr>
        </p:nvSpPr>
        <p:spPr/>
        <p:txBody>
          <a:bodyPr/>
          <a:lstStyle/>
          <a:p>
            <a:fld id="{5DE5ED7C-BDEC-D342-9D11-A1E312DFE001}" type="slidenum">
              <a:rPr lang="en-US" smtClean="0"/>
              <a:t>26</a:t>
            </a:fld>
            <a:endParaRPr lang="en-US"/>
          </a:p>
        </p:txBody>
      </p:sp>
    </p:spTree>
    <p:extLst>
      <p:ext uri="{BB962C8B-B14F-4D97-AF65-F5344CB8AC3E}">
        <p14:creationId xmlns:p14="http://schemas.microsoft.com/office/powerpoint/2010/main" val="11644469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DE5ED7C-BDEC-D342-9D11-A1E312DFE001}" type="slidenum">
              <a:rPr lang="en-US" smtClean="0"/>
              <a:t>27</a:t>
            </a:fld>
            <a:endParaRPr lang="en-US"/>
          </a:p>
        </p:txBody>
      </p:sp>
    </p:spTree>
    <p:extLst>
      <p:ext uri="{BB962C8B-B14F-4D97-AF65-F5344CB8AC3E}">
        <p14:creationId xmlns:p14="http://schemas.microsoft.com/office/powerpoint/2010/main" val="21406472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2A6655-C52D-E53A-02EA-86E53BC06AC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25168D7-2198-4732-4DCF-F28D32B5020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23FDCCAD-15C1-F979-2A77-C7BF84867A00}"/>
              </a:ext>
            </a:extLst>
          </p:cNvPr>
          <p:cNvSpPr>
            <a:spLocks noGrp="1"/>
          </p:cNvSpPr>
          <p:nvPr>
            <p:ph type="dt" sz="half" idx="10"/>
          </p:nvPr>
        </p:nvSpPr>
        <p:spPr/>
        <p:txBody>
          <a:bodyPr/>
          <a:lstStyle/>
          <a:p>
            <a:fld id="{66F54B01-7818-D34A-B972-592564AD0980}" type="datetimeFigureOut">
              <a:rPr lang="en-US" smtClean="0"/>
              <a:t>9/17/23</a:t>
            </a:fld>
            <a:endParaRPr lang="en-US"/>
          </a:p>
        </p:txBody>
      </p:sp>
      <p:sp>
        <p:nvSpPr>
          <p:cNvPr id="5" name="Footer Placeholder 4">
            <a:extLst>
              <a:ext uri="{FF2B5EF4-FFF2-40B4-BE49-F238E27FC236}">
                <a16:creationId xmlns:a16="http://schemas.microsoft.com/office/drawing/2014/main" id="{619B9851-6057-3115-DEF4-6408E0E181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7EDAE5-1CCC-D80F-0B57-B8FD06E3A238}"/>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2517039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50DC24-9F17-F111-A25E-A8A75CB1A1B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A67B510-1B78-F6EA-734E-45CECB06C92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A6FE515-D1C7-66F1-0AA0-31CFD1AC9B75}"/>
              </a:ext>
            </a:extLst>
          </p:cNvPr>
          <p:cNvSpPr>
            <a:spLocks noGrp="1"/>
          </p:cNvSpPr>
          <p:nvPr>
            <p:ph type="dt" sz="half" idx="10"/>
          </p:nvPr>
        </p:nvSpPr>
        <p:spPr/>
        <p:txBody>
          <a:bodyPr/>
          <a:lstStyle/>
          <a:p>
            <a:fld id="{66F54B01-7818-D34A-B972-592564AD0980}" type="datetimeFigureOut">
              <a:rPr lang="en-US" smtClean="0"/>
              <a:t>9/17/23</a:t>
            </a:fld>
            <a:endParaRPr lang="en-US"/>
          </a:p>
        </p:txBody>
      </p:sp>
      <p:sp>
        <p:nvSpPr>
          <p:cNvPr id="5" name="Footer Placeholder 4">
            <a:extLst>
              <a:ext uri="{FF2B5EF4-FFF2-40B4-BE49-F238E27FC236}">
                <a16:creationId xmlns:a16="http://schemas.microsoft.com/office/drawing/2014/main" id="{0523154E-7D1F-3092-D0F6-81ABDC5A5B1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9796B8-56B6-447E-E021-92D8F4D823BC}"/>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1384899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7EF8D-52DF-9CD6-E11B-A5FC274892D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06DE26A-2F1A-49DB-C80F-F20E3C52AD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AEC677F-7A32-C32D-B56A-C8E56C296C55}"/>
              </a:ext>
            </a:extLst>
          </p:cNvPr>
          <p:cNvSpPr>
            <a:spLocks noGrp="1"/>
          </p:cNvSpPr>
          <p:nvPr>
            <p:ph type="dt" sz="half" idx="10"/>
          </p:nvPr>
        </p:nvSpPr>
        <p:spPr/>
        <p:txBody>
          <a:bodyPr/>
          <a:lstStyle/>
          <a:p>
            <a:fld id="{66F54B01-7818-D34A-B972-592564AD0980}" type="datetimeFigureOut">
              <a:rPr lang="en-US" smtClean="0"/>
              <a:t>9/17/23</a:t>
            </a:fld>
            <a:endParaRPr lang="en-US"/>
          </a:p>
        </p:txBody>
      </p:sp>
      <p:sp>
        <p:nvSpPr>
          <p:cNvPr id="5" name="Footer Placeholder 4">
            <a:extLst>
              <a:ext uri="{FF2B5EF4-FFF2-40B4-BE49-F238E27FC236}">
                <a16:creationId xmlns:a16="http://schemas.microsoft.com/office/drawing/2014/main" id="{A3DBCBC1-8261-1D61-6D5A-AF5C3B9841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7ACA26-588D-D87F-8CAC-8A59C613A72D}"/>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4204792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44216-7A7D-66FD-2B42-94CE135BA77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A41E4E6-9090-31B6-035A-ABB0920A65D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8CA81DF-5F98-C9B9-D897-4868945D9B9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600AEDBF-7ED7-15DD-E93D-765CBFC04E2F}"/>
              </a:ext>
            </a:extLst>
          </p:cNvPr>
          <p:cNvSpPr>
            <a:spLocks noGrp="1"/>
          </p:cNvSpPr>
          <p:nvPr>
            <p:ph type="dt" sz="half" idx="10"/>
          </p:nvPr>
        </p:nvSpPr>
        <p:spPr/>
        <p:txBody>
          <a:bodyPr/>
          <a:lstStyle/>
          <a:p>
            <a:fld id="{66F54B01-7818-D34A-B972-592564AD0980}" type="datetimeFigureOut">
              <a:rPr lang="en-US" smtClean="0"/>
              <a:t>9/17/23</a:t>
            </a:fld>
            <a:endParaRPr lang="en-US"/>
          </a:p>
        </p:txBody>
      </p:sp>
      <p:sp>
        <p:nvSpPr>
          <p:cNvPr id="6" name="Footer Placeholder 5">
            <a:extLst>
              <a:ext uri="{FF2B5EF4-FFF2-40B4-BE49-F238E27FC236}">
                <a16:creationId xmlns:a16="http://schemas.microsoft.com/office/drawing/2014/main" id="{D1052562-AC05-C44D-F95A-189E29AAC27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19A1ED-7963-52C7-71EE-4268C2A963F2}"/>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2369914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8F5F3-0454-5C51-75DA-7DAACD527685}"/>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65D67B4-0523-39C6-1185-806252D4E7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451B339-99A4-604F-4FFD-D46E7EF4CD3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599AA879-AD50-7D71-CFA6-273ACD6A10C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7BE57C4-1DF1-6966-A402-23D121504EC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385AC93-A1BE-F78C-317D-300836C353B1}"/>
              </a:ext>
            </a:extLst>
          </p:cNvPr>
          <p:cNvSpPr>
            <a:spLocks noGrp="1"/>
          </p:cNvSpPr>
          <p:nvPr>
            <p:ph type="dt" sz="half" idx="10"/>
          </p:nvPr>
        </p:nvSpPr>
        <p:spPr/>
        <p:txBody>
          <a:bodyPr/>
          <a:lstStyle/>
          <a:p>
            <a:fld id="{66F54B01-7818-D34A-B972-592564AD0980}" type="datetimeFigureOut">
              <a:rPr lang="en-US" smtClean="0"/>
              <a:t>9/17/23</a:t>
            </a:fld>
            <a:endParaRPr lang="en-US"/>
          </a:p>
        </p:txBody>
      </p:sp>
      <p:sp>
        <p:nvSpPr>
          <p:cNvPr id="8" name="Footer Placeholder 7">
            <a:extLst>
              <a:ext uri="{FF2B5EF4-FFF2-40B4-BE49-F238E27FC236}">
                <a16:creationId xmlns:a16="http://schemas.microsoft.com/office/drawing/2014/main" id="{482C73E7-F997-E9B6-56C8-E0BA7AE1375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B7B0D7C-157B-0E0D-C19D-809B3F2A2863}"/>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1536718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840E37-3746-033C-7FBC-D1D51B47B81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B8053C8-3741-EFA9-FC23-C46EC66ED1EE}"/>
              </a:ext>
            </a:extLst>
          </p:cNvPr>
          <p:cNvSpPr>
            <a:spLocks noGrp="1"/>
          </p:cNvSpPr>
          <p:nvPr>
            <p:ph type="dt" sz="half" idx="10"/>
          </p:nvPr>
        </p:nvSpPr>
        <p:spPr/>
        <p:txBody>
          <a:bodyPr/>
          <a:lstStyle/>
          <a:p>
            <a:fld id="{66F54B01-7818-D34A-B972-592564AD0980}" type="datetimeFigureOut">
              <a:rPr lang="en-US" smtClean="0"/>
              <a:t>9/17/23</a:t>
            </a:fld>
            <a:endParaRPr lang="en-US"/>
          </a:p>
        </p:txBody>
      </p:sp>
      <p:sp>
        <p:nvSpPr>
          <p:cNvPr id="4" name="Footer Placeholder 3">
            <a:extLst>
              <a:ext uri="{FF2B5EF4-FFF2-40B4-BE49-F238E27FC236}">
                <a16:creationId xmlns:a16="http://schemas.microsoft.com/office/drawing/2014/main" id="{8076ABD4-75FB-EFB8-1E01-F3E55547DC9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528C2E5-FDA4-DE90-8362-98234E84E7E6}"/>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4132630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6DF315-625F-EDDD-AC91-99FEB2C8BA93}"/>
              </a:ext>
            </a:extLst>
          </p:cNvPr>
          <p:cNvSpPr>
            <a:spLocks noGrp="1"/>
          </p:cNvSpPr>
          <p:nvPr>
            <p:ph type="dt" sz="half" idx="10"/>
          </p:nvPr>
        </p:nvSpPr>
        <p:spPr/>
        <p:txBody>
          <a:bodyPr/>
          <a:lstStyle/>
          <a:p>
            <a:fld id="{66F54B01-7818-D34A-B972-592564AD0980}" type="datetimeFigureOut">
              <a:rPr lang="en-US" smtClean="0"/>
              <a:t>9/17/23</a:t>
            </a:fld>
            <a:endParaRPr lang="en-US"/>
          </a:p>
        </p:txBody>
      </p:sp>
      <p:sp>
        <p:nvSpPr>
          <p:cNvPr id="3" name="Footer Placeholder 2">
            <a:extLst>
              <a:ext uri="{FF2B5EF4-FFF2-40B4-BE49-F238E27FC236}">
                <a16:creationId xmlns:a16="http://schemas.microsoft.com/office/drawing/2014/main" id="{7E824AA8-90C7-B952-089F-4B863F6092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E9CFD03-9B17-E4F5-3D93-C93C4ADFD6CA}"/>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10593304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712EE-FD81-2C98-886E-84D0D3DFB15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6B8EDB4-FD53-55D1-6EAE-4A14D6CF4E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3D1952F-E586-3DCD-42FD-0BEAE14632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7954409-FB5E-833E-4AFB-58678B237D7B}"/>
              </a:ext>
            </a:extLst>
          </p:cNvPr>
          <p:cNvSpPr>
            <a:spLocks noGrp="1"/>
          </p:cNvSpPr>
          <p:nvPr>
            <p:ph type="dt" sz="half" idx="10"/>
          </p:nvPr>
        </p:nvSpPr>
        <p:spPr/>
        <p:txBody>
          <a:bodyPr/>
          <a:lstStyle/>
          <a:p>
            <a:fld id="{66F54B01-7818-D34A-B972-592564AD0980}" type="datetimeFigureOut">
              <a:rPr lang="en-US" smtClean="0"/>
              <a:t>9/17/23</a:t>
            </a:fld>
            <a:endParaRPr lang="en-US"/>
          </a:p>
        </p:txBody>
      </p:sp>
      <p:sp>
        <p:nvSpPr>
          <p:cNvPr id="6" name="Footer Placeholder 5">
            <a:extLst>
              <a:ext uri="{FF2B5EF4-FFF2-40B4-BE49-F238E27FC236}">
                <a16:creationId xmlns:a16="http://schemas.microsoft.com/office/drawing/2014/main" id="{25421683-9F1E-CBB6-6F1D-36E90209A7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55BE60B-3652-BF5A-DE50-720A2F0E6D48}"/>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22223100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EBF02-CBF7-020E-033C-69D4DDC4ED9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69C25080-04EC-AB8C-D63C-54409DD160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3D8568F-3178-3949-57B6-A28EFB3BAE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A3898EE-6768-D0CA-5A7C-9BDB4D8BF197}"/>
              </a:ext>
            </a:extLst>
          </p:cNvPr>
          <p:cNvSpPr>
            <a:spLocks noGrp="1"/>
          </p:cNvSpPr>
          <p:nvPr>
            <p:ph type="dt" sz="half" idx="10"/>
          </p:nvPr>
        </p:nvSpPr>
        <p:spPr/>
        <p:txBody>
          <a:bodyPr/>
          <a:lstStyle/>
          <a:p>
            <a:fld id="{66F54B01-7818-D34A-B972-592564AD0980}" type="datetimeFigureOut">
              <a:rPr lang="en-US" smtClean="0"/>
              <a:t>9/17/23</a:t>
            </a:fld>
            <a:endParaRPr lang="en-US"/>
          </a:p>
        </p:txBody>
      </p:sp>
      <p:sp>
        <p:nvSpPr>
          <p:cNvPr id="6" name="Footer Placeholder 5">
            <a:extLst>
              <a:ext uri="{FF2B5EF4-FFF2-40B4-BE49-F238E27FC236}">
                <a16:creationId xmlns:a16="http://schemas.microsoft.com/office/drawing/2014/main" id="{E88597AD-F860-7A47-21DD-F02278E0DCD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3F9C5C-7F1C-5C69-C8A2-341066ACA53B}"/>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1020060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FA211-569C-51A1-C936-FC2D8855CA5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EA6CF8-5B55-9085-A03C-59851E92720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1A3AC22-B374-4FA4-6394-E1A2CB42CA40}"/>
              </a:ext>
            </a:extLst>
          </p:cNvPr>
          <p:cNvSpPr>
            <a:spLocks noGrp="1"/>
          </p:cNvSpPr>
          <p:nvPr>
            <p:ph type="dt" sz="half" idx="10"/>
          </p:nvPr>
        </p:nvSpPr>
        <p:spPr/>
        <p:txBody>
          <a:bodyPr/>
          <a:lstStyle/>
          <a:p>
            <a:fld id="{66F54B01-7818-D34A-B972-592564AD0980}" type="datetimeFigureOut">
              <a:rPr lang="en-US" smtClean="0"/>
              <a:t>9/17/23</a:t>
            </a:fld>
            <a:endParaRPr lang="en-US"/>
          </a:p>
        </p:txBody>
      </p:sp>
      <p:sp>
        <p:nvSpPr>
          <p:cNvPr id="5" name="Footer Placeholder 4">
            <a:extLst>
              <a:ext uri="{FF2B5EF4-FFF2-40B4-BE49-F238E27FC236}">
                <a16:creationId xmlns:a16="http://schemas.microsoft.com/office/drawing/2014/main" id="{96E0A9DB-86C6-732F-CF8C-62AE1AEEA9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31D86D-553D-C7B6-A4D8-187EBE5C0E51}"/>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1982667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64F8CB-4653-1C69-7D87-7DA7C8040B7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FF9FD0E-AFAF-A175-7CC2-CB3F96EFAE2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93CA764-27CA-266E-0BF3-B9D443CBBE4E}"/>
              </a:ext>
            </a:extLst>
          </p:cNvPr>
          <p:cNvSpPr>
            <a:spLocks noGrp="1"/>
          </p:cNvSpPr>
          <p:nvPr>
            <p:ph type="dt" sz="half" idx="10"/>
          </p:nvPr>
        </p:nvSpPr>
        <p:spPr/>
        <p:txBody>
          <a:bodyPr/>
          <a:lstStyle/>
          <a:p>
            <a:fld id="{66F54B01-7818-D34A-B972-592564AD0980}" type="datetimeFigureOut">
              <a:rPr lang="en-US" smtClean="0"/>
              <a:t>9/17/23</a:t>
            </a:fld>
            <a:endParaRPr lang="en-US"/>
          </a:p>
        </p:txBody>
      </p:sp>
      <p:sp>
        <p:nvSpPr>
          <p:cNvPr id="5" name="Footer Placeholder 4">
            <a:extLst>
              <a:ext uri="{FF2B5EF4-FFF2-40B4-BE49-F238E27FC236}">
                <a16:creationId xmlns:a16="http://schemas.microsoft.com/office/drawing/2014/main" id="{21CBF3A7-44B5-7573-0B7D-3433003631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C7577AF-A64B-1E34-3B3E-E793B3AEE4EB}"/>
              </a:ext>
            </a:extLst>
          </p:cNvPr>
          <p:cNvSpPr>
            <a:spLocks noGrp="1"/>
          </p:cNvSpPr>
          <p:nvPr>
            <p:ph type="sldNum" sz="quarter" idx="12"/>
          </p:nvPr>
        </p:nvSpPr>
        <p:spPr/>
        <p:txBody>
          <a:bodyPr/>
          <a:lstStyle/>
          <a:p>
            <a:fld id="{FF7D82D3-F23C-5E41-A6D6-6BE177D1846D}" type="slidenum">
              <a:rPr lang="en-US" smtClean="0"/>
              <a:t>‹#›</a:t>
            </a:fld>
            <a:endParaRPr lang="en-US"/>
          </a:p>
        </p:txBody>
      </p:sp>
    </p:spTree>
    <p:extLst>
      <p:ext uri="{BB962C8B-B14F-4D97-AF65-F5344CB8AC3E}">
        <p14:creationId xmlns:p14="http://schemas.microsoft.com/office/powerpoint/2010/main" val="2494775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2739CB-0562-6AC6-33D2-A096FAF053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6CF7CA4-B528-E902-5D77-3D88589964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E0F58BF-4D4E-30D2-0296-B98B4D503B8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F54B01-7818-D34A-B972-592564AD0980}" type="datetimeFigureOut">
              <a:rPr lang="en-US" smtClean="0"/>
              <a:t>9/17/23</a:t>
            </a:fld>
            <a:endParaRPr lang="en-US"/>
          </a:p>
        </p:txBody>
      </p:sp>
      <p:sp>
        <p:nvSpPr>
          <p:cNvPr id="5" name="Footer Placeholder 4">
            <a:extLst>
              <a:ext uri="{FF2B5EF4-FFF2-40B4-BE49-F238E27FC236}">
                <a16:creationId xmlns:a16="http://schemas.microsoft.com/office/drawing/2014/main" id="{479AFBDC-7E53-13D3-689D-8DC3A2BD51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54F313D-E52B-5C19-8E81-0CFC24885AD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7D82D3-F23C-5E41-A6D6-6BE177D1846D}" type="slidenum">
              <a:rPr lang="en-US" smtClean="0"/>
              <a:t>‹#›</a:t>
            </a:fld>
            <a:endParaRPr lang="en-US"/>
          </a:p>
        </p:txBody>
      </p:sp>
    </p:spTree>
    <p:extLst>
      <p:ext uri="{BB962C8B-B14F-4D97-AF65-F5344CB8AC3E}">
        <p14:creationId xmlns:p14="http://schemas.microsoft.com/office/powerpoint/2010/main" val="4496594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ibEP4xBdJco" TargetMode="External"/><Relationship Id="rId2" Type="http://schemas.openxmlformats.org/officeDocument/2006/relationships/hyperlink" Target="https://www.youtube.com/watch?v=gnArvcWaH6I" TargetMode="Externa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hyperlink" Target="https://www.youtube.com/watch?v=dmBqwWlJg8U"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doi.org/10.1080/02607476.2020.1831375"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22B21E-B2B9-4C72-9A71-C87EFD137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412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2"/>
            <a:ext cx="10999072" cy="461854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9F0423-F41A-CD50-1DF7-4F98F564031A}"/>
              </a:ext>
            </a:extLst>
          </p:cNvPr>
          <p:cNvSpPr>
            <a:spLocks noGrp="1"/>
          </p:cNvSpPr>
          <p:nvPr>
            <p:ph type="ctrTitle"/>
          </p:nvPr>
        </p:nvSpPr>
        <p:spPr>
          <a:xfrm>
            <a:off x="1524000" y="1293338"/>
            <a:ext cx="9144000" cy="3274592"/>
          </a:xfrm>
        </p:spPr>
        <p:txBody>
          <a:bodyPr anchor="ctr">
            <a:normAutofit/>
          </a:bodyPr>
          <a:lstStyle/>
          <a:p>
            <a:r>
              <a:rPr lang="en-US" sz="7200"/>
              <a:t>The Holistic Nature of Learning</a:t>
            </a:r>
          </a:p>
        </p:txBody>
      </p:sp>
      <p:sp>
        <p:nvSpPr>
          <p:cNvPr id="3" name="Subtitle 2">
            <a:extLst>
              <a:ext uri="{FF2B5EF4-FFF2-40B4-BE49-F238E27FC236}">
                <a16:creationId xmlns:a16="http://schemas.microsoft.com/office/drawing/2014/main" id="{1CC830BF-226F-B140-432E-CDCA033745FC}"/>
              </a:ext>
            </a:extLst>
          </p:cNvPr>
          <p:cNvSpPr>
            <a:spLocks noGrp="1"/>
          </p:cNvSpPr>
          <p:nvPr>
            <p:ph type="subTitle" idx="1"/>
          </p:nvPr>
        </p:nvSpPr>
        <p:spPr>
          <a:xfrm>
            <a:off x="1524000" y="5514052"/>
            <a:ext cx="9144000" cy="651910"/>
          </a:xfrm>
        </p:spPr>
        <p:txBody>
          <a:bodyPr anchor="ctr">
            <a:normAutofit/>
          </a:bodyPr>
          <a:lstStyle/>
          <a:p>
            <a:endParaRPr lang="en-US"/>
          </a:p>
        </p:txBody>
      </p:sp>
      <p:cxnSp>
        <p:nvCxnSpPr>
          <p:cNvPr id="15" name="Straight Connector 14">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54708"/>
            <a:ext cx="11000232" cy="0"/>
          </a:xfrm>
          <a:prstGeom prst="line">
            <a:avLst/>
          </a:prstGeom>
          <a:ln w="101600">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16783986-3F9B-561E-C662-1D079F42BD55}"/>
              </a:ext>
            </a:extLst>
          </p:cNvPr>
          <p:cNvSpPr txBox="1"/>
          <p:nvPr/>
        </p:nvSpPr>
        <p:spPr>
          <a:xfrm>
            <a:off x="-1421027" y="568411"/>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26042825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587614-4B27-CBCA-87A1-143C068564B8}"/>
              </a:ext>
            </a:extLst>
          </p:cNvPr>
          <p:cNvSpPr>
            <a:spLocks noGrp="1"/>
          </p:cNvSpPr>
          <p:nvPr>
            <p:ph type="title"/>
          </p:nvPr>
        </p:nvSpPr>
        <p:spPr>
          <a:xfrm>
            <a:off x="635000" y="640823"/>
            <a:ext cx="3418659" cy="5583148"/>
          </a:xfrm>
        </p:spPr>
        <p:txBody>
          <a:bodyPr anchor="ctr">
            <a:normAutofit/>
          </a:bodyPr>
          <a:lstStyle/>
          <a:p>
            <a:r>
              <a:rPr lang="en-US" sz="5400"/>
              <a:t>This session</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CCF28845-89F2-6116-D0E1-74B375165DD0}"/>
              </a:ext>
            </a:extLst>
          </p:cNvPr>
          <p:cNvGraphicFramePr>
            <a:graphicFrameLocks noGrp="1"/>
          </p:cNvGraphicFramePr>
          <p:nvPr>
            <p:ph idx="1"/>
            <p:extLst>
              <p:ext uri="{D42A27DB-BD31-4B8C-83A1-F6EECF244321}">
                <p14:modId xmlns:p14="http://schemas.microsoft.com/office/powerpoint/2010/main" val="3623527588"/>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90297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FF10CE-6D5F-E001-29B5-14A9537A1457}"/>
              </a:ext>
            </a:extLst>
          </p:cNvPr>
          <p:cNvSpPr>
            <a:spLocks noGrp="1"/>
          </p:cNvSpPr>
          <p:nvPr>
            <p:ph type="title"/>
          </p:nvPr>
        </p:nvSpPr>
        <p:spPr>
          <a:xfrm>
            <a:off x="841248" y="548640"/>
            <a:ext cx="3600860" cy="5431536"/>
          </a:xfrm>
        </p:spPr>
        <p:txBody>
          <a:bodyPr>
            <a:normAutofit/>
          </a:bodyPr>
          <a:lstStyle/>
          <a:p>
            <a:r>
              <a:rPr lang="en-US" sz="4600"/>
              <a:t>Development and learning</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AE3AB14-F025-22C1-118C-36A868A4AAC2}"/>
              </a:ext>
            </a:extLst>
          </p:cNvPr>
          <p:cNvSpPr>
            <a:spLocks noGrp="1"/>
          </p:cNvSpPr>
          <p:nvPr>
            <p:ph idx="1"/>
          </p:nvPr>
        </p:nvSpPr>
        <p:spPr>
          <a:xfrm>
            <a:off x="5126418" y="552091"/>
            <a:ext cx="6224335" cy="5431536"/>
          </a:xfrm>
        </p:spPr>
        <p:txBody>
          <a:bodyPr anchor="ctr">
            <a:normAutofit/>
          </a:bodyPr>
          <a:lstStyle/>
          <a:p>
            <a:r>
              <a:rPr lang="en-US" sz="2200"/>
              <a:t>What do we mean by:</a:t>
            </a:r>
          </a:p>
          <a:p>
            <a:endParaRPr lang="en-US" sz="2200"/>
          </a:p>
          <a:p>
            <a:pPr lvl="1"/>
            <a:r>
              <a:rPr lang="en-US" sz="2200"/>
              <a:t>Child development</a:t>
            </a:r>
          </a:p>
          <a:p>
            <a:pPr lvl="1"/>
            <a:endParaRPr lang="en-US" sz="2200"/>
          </a:p>
          <a:p>
            <a:pPr lvl="1"/>
            <a:r>
              <a:rPr lang="en-US" sz="2200"/>
              <a:t>The holistic nature of learning</a:t>
            </a:r>
          </a:p>
          <a:p>
            <a:pPr lvl="1"/>
            <a:endParaRPr lang="en-US" sz="2200"/>
          </a:p>
          <a:p>
            <a:r>
              <a:rPr lang="en-US" sz="2200"/>
              <a:t>What is the purpose of a school?</a:t>
            </a:r>
          </a:p>
        </p:txBody>
      </p:sp>
    </p:spTree>
    <p:extLst>
      <p:ext uri="{BB962C8B-B14F-4D97-AF65-F5344CB8AC3E}">
        <p14:creationId xmlns:p14="http://schemas.microsoft.com/office/powerpoint/2010/main" val="15017653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18B36A-D076-288E-3DCC-F0C4F736674C}"/>
              </a:ext>
            </a:extLst>
          </p:cNvPr>
          <p:cNvSpPr>
            <a:spLocks noGrp="1"/>
          </p:cNvSpPr>
          <p:nvPr>
            <p:ph type="title"/>
          </p:nvPr>
        </p:nvSpPr>
        <p:spPr>
          <a:xfrm>
            <a:off x="841248" y="548640"/>
            <a:ext cx="3600860" cy="5431536"/>
          </a:xfrm>
        </p:spPr>
        <p:txBody>
          <a:bodyPr>
            <a:normAutofit/>
          </a:bodyPr>
          <a:lstStyle/>
          <a:p>
            <a:r>
              <a:rPr lang="en-US" sz="5000"/>
              <a:t>How have these notions been realized in the new Curriculum for Wales</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ECD6A13-D073-A07A-72DC-3B5B66AB560C}"/>
              </a:ext>
            </a:extLst>
          </p:cNvPr>
          <p:cNvSpPr>
            <a:spLocks noGrp="1"/>
          </p:cNvSpPr>
          <p:nvPr>
            <p:ph idx="1"/>
          </p:nvPr>
        </p:nvSpPr>
        <p:spPr>
          <a:xfrm>
            <a:off x="5126418" y="552091"/>
            <a:ext cx="6224335" cy="5431536"/>
          </a:xfrm>
        </p:spPr>
        <p:txBody>
          <a:bodyPr anchor="ctr">
            <a:normAutofit/>
          </a:bodyPr>
          <a:lstStyle/>
          <a:p>
            <a:pPr marL="0" indent="0">
              <a:buNone/>
            </a:pPr>
            <a:r>
              <a:rPr lang="en-US" sz="2200"/>
              <a:t>The four purposes</a:t>
            </a:r>
          </a:p>
          <a:p>
            <a:pPr marL="0" indent="0">
              <a:buNone/>
            </a:pPr>
            <a:endParaRPr lang="en-US" sz="2200"/>
          </a:p>
          <a:p>
            <a:pPr marL="0" indent="0" fontAlgn="base">
              <a:buNone/>
            </a:pPr>
            <a:r>
              <a:rPr lang="en-GB" sz="2200"/>
              <a:t>The </a:t>
            </a:r>
            <a:r>
              <a:rPr lang="en-GB" sz="2200" b="1"/>
              <a:t>four purposes</a:t>
            </a:r>
            <a:r>
              <a:rPr lang="en-GB" sz="2200"/>
              <a:t> are the shared vision and aspiration for every child and young person. In fulfilling these, we set high expectations for all, promote individual and national well-being, tackle ignorance and misinformation, and encourage critical and civic engagement.</a:t>
            </a:r>
          </a:p>
          <a:p>
            <a:pPr marL="0" indent="0" fontAlgn="base">
              <a:buNone/>
            </a:pPr>
            <a:r>
              <a:rPr lang="en-GB" sz="2200"/>
              <a:t>A school’s curriculum is everything a learner experiences in pursuit of the </a:t>
            </a:r>
            <a:r>
              <a:rPr lang="en-GB" sz="2200" b="1"/>
              <a:t>four purposes</a:t>
            </a:r>
            <a:r>
              <a:rPr lang="en-GB" sz="2200"/>
              <a:t>. </a:t>
            </a:r>
          </a:p>
          <a:p>
            <a:pPr marL="0" indent="0" fontAlgn="base">
              <a:buNone/>
            </a:pPr>
            <a:r>
              <a:rPr lang="en-GB" sz="2200"/>
              <a:t>(Gov.wales, 2015)</a:t>
            </a:r>
          </a:p>
          <a:p>
            <a:pPr marL="0" indent="0">
              <a:buNone/>
            </a:pPr>
            <a:endParaRPr lang="en-US" sz="2200"/>
          </a:p>
        </p:txBody>
      </p:sp>
    </p:spTree>
    <p:extLst>
      <p:ext uri="{BB962C8B-B14F-4D97-AF65-F5344CB8AC3E}">
        <p14:creationId xmlns:p14="http://schemas.microsoft.com/office/powerpoint/2010/main" val="12006384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DA3FA2-9375-9406-EB72-82758DB4E60D}"/>
              </a:ext>
            </a:extLst>
          </p:cNvPr>
          <p:cNvSpPr>
            <a:spLocks noGrp="1"/>
          </p:cNvSpPr>
          <p:nvPr>
            <p:ph type="title"/>
          </p:nvPr>
        </p:nvSpPr>
        <p:spPr>
          <a:xfrm>
            <a:off x="841248" y="548640"/>
            <a:ext cx="3600860" cy="5431536"/>
          </a:xfrm>
        </p:spPr>
        <p:txBody>
          <a:bodyPr>
            <a:normAutofit/>
          </a:bodyPr>
          <a:lstStyle/>
          <a:p>
            <a:r>
              <a:rPr lang="en-US" sz="5400"/>
              <a:t>The Four Purposes</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F2ED3C4-FBAC-C51F-890A-7E8D45DD05B0}"/>
              </a:ext>
            </a:extLst>
          </p:cNvPr>
          <p:cNvSpPr>
            <a:spLocks noGrp="1"/>
          </p:cNvSpPr>
          <p:nvPr>
            <p:ph idx="1"/>
          </p:nvPr>
        </p:nvSpPr>
        <p:spPr>
          <a:xfrm>
            <a:off x="5126418" y="552091"/>
            <a:ext cx="6224335" cy="5431536"/>
          </a:xfrm>
        </p:spPr>
        <p:txBody>
          <a:bodyPr anchor="ctr">
            <a:normAutofit/>
          </a:bodyPr>
          <a:lstStyle/>
          <a:p>
            <a:pPr marL="0" indent="0" fontAlgn="base">
              <a:buNone/>
            </a:pPr>
            <a:r>
              <a:rPr lang="en-GB" sz="2200"/>
              <a:t>The Four Purposes are that all children and young people will be:</a:t>
            </a:r>
          </a:p>
          <a:p>
            <a:pPr marL="0" indent="0" fontAlgn="base">
              <a:buNone/>
            </a:pPr>
            <a:endParaRPr lang="en-GB" sz="2200"/>
          </a:p>
          <a:p>
            <a:pPr lvl="1" fontAlgn="base"/>
            <a:r>
              <a:rPr lang="en-GB" sz="2200" b="1"/>
              <a:t>Ambitious, capable learners </a:t>
            </a:r>
            <a:r>
              <a:rPr lang="en-GB" sz="2200"/>
              <a:t>who are ready to learn throughout their lives.</a:t>
            </a:r>
          </a:p>
          <a:p>
            <a:pPr marL="457200" lvl="1" indent="0" fontAlgn="base">
              <a:buNone/>
            </a:pPr>
            <a:endParaRPr lang="en-GB" sz="2200"/>
          </a:p>
          <a:p>
            <a:pPr lvl="1" fontAlgn="base"/>
            <a:r>
              <a:rPr lang="en-GB" sz="2200" b="1"/>
              <a:t>Enterprising, creative contributors </a:t>
            </a:r>
            <a:r>
              <a:rPr lang="en-GB" sz="2200"/>
              <a:t>who are ready to play a full part in life and work.</a:t>
            </a:r>
          </a:p>
          <a:p>
            <a:pPr marL="457200" lvl="1" indent="0" fontAlgn="base">
              <a:buNone/>
            </a:pPr>
            <a:endParaRPr lang="en-GB" sz="2200"/>
          </a:p>
          <a:p>
            <a:pPr lvl="1" fontAlgn="base"/>
            <a:r>
              <a:rPr lang="en-GB" sz="2200" b="1"/>
              <a:t>Ethical, informed citizens </a:t>
            </a:r>
            <a:r>
              <a:rPr lang="en-GB" sz="2200"/>
              <a:t>who are ready to be citizens of Wales and the world.</a:t>
            </a:r>
          </a:p>
          <a:p>
            <a:pPr marL="457200" lvl="1" indent="0" fontAlgn="base">
              <a:buNone/>
            </a:pPr>
            <a:endParaRPr lang="en-GB" sz="2200"/>
          </a:p>
          <a:p>
            <a:pPr lvl="1" fontAlgn="base"/>
            <a:r>
              <a:rPr lang="en-GB" sz="2200" b="1"/>
              <a:t>Healthy, confident individuals </a:t>
            </a:r>
            <a:r>
              <a:rPr lang="en-GB" sz="2200"/>
              <a:t>who are ready to lead fulfilling lives as valued members of society.</a:t>
            </a:r>
          </a:p>
          <a:p>
            <a:pPr marL="0" indent="0">
              <a:buNone/>
            </a:pPr>
            <a:endParaRPr lang="en-US" sz="2200"/>
          </a:p>
        </p:txBody>
      </p:sp>
    </p:spTree>
    <p:extLst>
      <p:ext uri="{BB962C8B-B14F-4D97-AF65-F5344CB8AC3E}">
        <p14:creationId xmlns:p14="http://schemas.microsoft.com/office/powerpoint/2010/main" val="3781878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152FF-8D0A-2524-661A-2137271E2210}"/>
              </a:ext>
            </a:extLst>
          </p:cNvPr>
          <p:cNvSpPr>
            <a:spLocks noGrp="1"/>
          </p:cNvSpPr>
          <p:nvPr>
            <p:ph type="title"/>
          </p:nvPr>
        </p:nvSpPr>
        <p:spPr/>
        <p:txBody>
          <a:bodyPr/>
          <a:lstStyle/>
          <a:p>
            <a:r>
              <a:rPr lang="en-US" dirty="0"/>
              <a:t>How our idea of learning has changed</a:t>
            </a:r>
          </a:p>
        </p:txBody>
      </p:sp>
      <p:sp>
        <p:nvSpPr>
          <p:cNvPr id="3" name="Content Placeholder 2">
            <a:extLst>
              <a:ext uri="{FF2B5EF4-FFF2-40B4-BE49-F238E27FC236}">
                <a16:creationId xmlns:a16="http://schemas.microsoft.com/office/drawing/2014/main" id="{7173F14F-23C1-DDD4-608E-6EBC645849D2}"/>
              </a:ext>
            </a:extLst>
          </p:cNvPr>
          <p:cNvSpPr>
            <a:spLocks noGrp="1"/>
          </p:cNvSpPr>
          <p:nvPr>
            <p:ph idx="1"/>
          </p:nvPr>
        </p:nvSpPr>
        <p:spPr>
          <a:xfrm>
            <a:off x="838200" y="1825625"/>
            <a:ext cx="10515600" cy="480253"/>
          </a:xfrm>
        </p:spPr>
        <p:txBody>
          <a:bodyPr/>
          <a:lstStyle/>
          <a:p>
            <a:r>
              <a:rPr lang="en-US" dirty="0"/>
              <a:t>How we used to think learning happened</a:t>
            </a:r>
          </a:p>
        </p:txBody>
      </p:sp>
      <p:cxnSp>
        <p:nvCxnSpPr>
          <p:cNvPr id="5" name="Straight Connector 4">
            <a:extLst>
              <a:ext uri="{FF2B5EF4-FFF2-40B4-BE49-F238E27FC236}">
                <a16:creationId xmlns:a16="http://schemas.microsoft.com/office/drawing/2014/main" id="{9EFD3047-F3DD-B881-E8F4-DEDAD03C54BD}"/>
              </a:ext>
            </a:extLst>
          </p:cNvPr>
          <p:cNvCxnSpPr>
            <a:cxnSpLocks/>
          </p:cNvCxnSpPr>
          <p:nvPr/>
        </p:nvCxnSpPr>
        <p:spPr>
          <a:xfrm>
            <a:off x="1842052" y="2411896"/>
            <a:ext cx="0" cy="3935895"/>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0A71461-2603-400F-040F-D1CEF94FE49F}"/>
              </a:ext>
            </a:extLst>
          </p:cNvPr>
          <p:cNvCxnSpPr>
            <a:cxnSpLocks/>
          </p:cNvCxnSpPr>
          <p:nvPr/>
        </p:nvCxnSpPr>
        <p:spPr>
          <a:xfrm>
            <a:off x="1842052" y="6347791"/>
            <a:ext cx="7818783" cy="0"/>
          </a:xfrm>
          <a:prstGeom prst="line">
            <a:avLst/>
          </a:prstGeom>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142F8FA4-3682-4026-D1BB-47DED9B4E334}"/>
              </a:ext>
            </a:extLst>
          </p:cNvPr>
          <p:cNvSpPr txBox="1"/>
          <p:nvPr/>
        </p:nvSpPr>
        <p:spPr>
          <a:xfrm>
            <a:off x="5419461" y="6448221"/>
            <a:ext cx="663964" cy="369332"/>
          </a:xfrm>
          <a:prstGeom prst="rect">
            <a:avLst/>
          </a:prstGeom>
          <a:noFill/>
        </p:spPr>
        <p:txBody>
          <a:bodyPr wrap="none" rtlCol="0">
            <a:spAutoFit/>
          </a:bodyPr>
          <a:lstStyle/>
          <a:p>
            <a:r>
              <a:rPr lang="en-US" dirty="0"/>
              <a:t>TIME</a:t>
            </a:r>
          </a:p>
        </p:txBody>
      </p:sp>
      <p:sp>
        <p:nvSpPr>
          <p:cNvPr id="12" name="TextBox 11">
            <a:extLst>
              <a:ext uri="{FF2B5EF4-FFF2-40B4-BE49-F238E27FC236}">
                <a16:creationId xmlns:a16="http://schemas.microsoft.com/office/drawing/2014/main" id="{D1E6B8B6-63A0-B2E7-D9AF-31B4D0E721B6}"/>
              </a:ext>
            </a:extLst>
          </p:cNvPr>
          <p:cNvSpPr txBox="1"/>
          <p:nvPr/>
        </p:nvSpPr>
        <p:spPr>
          <a:xfrm>
            <a:off x="838200" y="3957502"/>
            <a:ext cx="880369" cy="369332"/>
          </a:xfrm>
          <a:prstGeom prst="rect">
            <a:avLst/>
          </a:prstGeom>
          <a:noFill/>
        </p:spPr>
        <p:txBody>
          <a:bodyPr wrap="none" rtlCol="0">
            <a:spAutoFit/>
          </a:bodyPr>
          <a:lstStyle/>
          <a:p>
            <a:r>
              <a:rPr lang="en-US" dirty="0"/>
              <a:t>ABILITY</a:t>
            </a:r>
          </a:p>
        </p:txBody>
      </p:sp>
      <p:cxnSp>
        <p:nvCxnSpPr>
          <p:cNvPr id="14" name="Straight Connector 13">
            <a:extLst>
              <a:ext uri="{FF2B5EF4-FFF2-40B4-BE49-F238E27FC236}">
                <a16:creationId xmlns:a16="http://schemas.microsoft.com/office/drawing/2014/main" id="{3532BDF4-7D5C-5D87-483A-EEB4FD7DCCEC}"/>
              </a:ext>
            </a:extLst>
          </p:cNvPr>
          <p:cNvCxnSpPr/>
          <p:nvPr/>
        </p:nvCxnSpPr>
        <p:spPr>
          <a:xfrm flipV="1">
            <a:off x="1842052" y="2557670"/>
            <a:ext cx="7659757" cy="3790121"/>
          </a:xfrm>
          <a:prstGeom prst="line">
            <a:avLst/>
          </a:prstGeom>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14963531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152FF-8D0A-2524-661A-2137271E2210}"/>
              </a:ext>
            </a:extLst>
          </p:cNvPr>
          <p:cNvSpPr>
            <a:spLocks noGrp="1"/>
          </p:cNvSpPr>
          <p:nvPr>
            <p:ph type="title"/>
          </p:nvPr>
        </p:nvSpPr>
        <p:spPr/>
        <p:txBody>
          <a:bodyPr/>
          <a:lstStyle/>
          <a:p>
            <a:r>
              <a:rPr lang="en-US" dirty="0"/>
              <a:t>How our idea of learning has changed</a:t>
            </a:r>
          </a:p>
        </p:txBody>
      </p:sp>
      <p:sp>
        <p:nvSpPr>
          <p:cNvPr id="3" name="Content Placeholder 2">
            <a:extLst>
              <a:ext uri="{FF2B5EF4-FFF2-40B4-BE49-F238E27FC236}">
                <a16:creationId xmlns:a16="http://schemas.microsoft.com/office/drawing/2014/main" id="{7173F14F-23C1-DDD4-608E-6EBC645849D2}"/>
              </a:ext>
            </a:extLst>
          </p:cNvPr>
          <p:cNvSpPr>
            <a:spLocks noGrp="1"/>
          </p:cNvSpPr>
          <p:nvPr>
            <p:ph idx="1"/>
          </p:nvPr>
        </p:nvSpPr>
        <p:spPr>
          <a:xfrm>
            <a:off x="838200" y="1825625"/>
            <a:ext cx="10515600" cy="480253"/>
          </a:xfrm>
        </p:spPr>
        <p:txBody>
          <a:bodyPr/>
          <a:lstStyle/>
          <a:p>
            <a:r>
              <a:rPr lang="en-US" dirty="0"/>
              <a:t>How we now know learning happens</a:t>
            </a:r>
          </a:p>
        </p:txBody>
      </p:sp>
      <p:cxnSp>
        <p:nvCxnSpPr>
          <p:cNvPr id="5" name="Straight Connector 4">
            <a:extLst>
              <a:ext uri="{FF2B5EF4-FFF2-40B4-BE49-F238E27FC236}">
                <a16:creationId xmlns:a16="http://schemas.microsoft.com/office/drawing/2014/main" id="{9EFD3047-F3DD-B881-E8F4-DEDAD03C54BD}"/>
              </a:ext>
            </a:extLst>
          </p:cNvPr>
          <p:cNvCxnSpPr>
            <a:cxnSpLocks/>
          </p:cNvCxnSpPr>
          <p:nvPr/>
        </p:nvCxnSpPr>
        <p:spPr>
          <a:xfrm>
            <a:off x="1842052" y="2411896"/>
            <a:ext cx="0" cy="3935895"/>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0A71461-2603-400F-040F-D1CEF94FE49F}"/>
              </a:ext>
            </a:extLst>
          </p:cNvPr>
          <p:cNvCxnSpPr>
            <a:cxnSpLocks/>
          </p:cNvCxnSpPr>
          <p:nvPr/>
        </p:nvCxnSpPr>
        <p:spPr>
          <a:xfrm>
            <a:off x="1842052" y="6347791"/>
            <a:ext cx="7818783" cy="0"/>
          </a:xfrm>
          <a:prstGeom prst="line">
            <a:avLst/>
          </a:prstGeom>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142F8FA4-3682-4026-D1BB-47DED9B4E334}"/>
              </a:ext>
            </a:extLst>
          </p:cNvPr>
          <p:cNvSpPr txBox="1"/>
          <p:nvPr/>
        </p:nvSpPr>
        <p:spPr>
          <a:xfrm>
            <a:off x="5419461" y="6448221"/>
            <a:ext cx="663964" cy="369332"/>
          </a:xfrm>
          <a:prstGeom prst="rect">
            <a:avLst/>
          </a:prstGeom>
          <a:noFill/>
        </p:spPr>
        <p:txBody>
          <a:bodyPr wrap="none" rtlCol="0">
            <a:spAutoFit/>
          </a:bodyPr>
          <a:lstStyle/>
          <a:p>
            <a:r>
              <a:rPr lang="en-US" dirty="0"/>
              <a:t>TIME</a:t>
            </a:r>
          </a:p>
        </p:txBody>
      </p:sp>
      <p:sp>
        <p:nvSpPr>
          <p:cNvPr id="12" name="TextBox 11">
            <a:extLst>
              <a:ext uri="{FF2B5EF4-FFF2-40B4-BE49-F238E27FC236}">
                <a16:creationId xmlns:a16="http://schemas.microsoft.com/office/drawing/2014/main" id="{D1E6B8B6-63A0-B2E7-D9AF-31B4D0E721B6}"/>
              </a:ext>
            </a:extLst>
          </p:cNvPr>
          <p:cNvSpPr txBox="1"/>
          <p:nvPr/>
        </p:nvSpPr>
        <p:spPr>
          <a:xfrm>
            <a:off x="838200" y="3957502"/>
            <a:ext cx="880369" cy="369332"/>
          </a:xfrm>
          <a:prstGeom prst="rect">
            <a:avLst/>
          </a:prstGeom>
          <a:noFill/>
        </p:spPr>
        <p:txBody>
          <a:bodyPr wrap="none" rtlCol="0">
            <a:spAutoFit/>
          </a:bodyPr>
          <a:lstStyle/>
          <a:p>
            <a:r>
              <a:rPr lang="en-US" dirty="0"/>
              <a:t>ABILITY</a:t>
            </a:r>
          </a:p>
        </p:txBody>
      </p:sp>
      <p:sp>
        <p:nvSpPr>
          <p:cNvPr id="16" name="Freeform 15">
            <a:extLst>
              <a:ext uri="{FF2B5EF4-FFF2-40B4-BE49-F238E27FC236}">
                <a16:creationId xmlns:a16="http://schemas.microsoft.com/office/drawing/2014/main" id="{97B43460-F666-89DD-B955-4138509AE74B}"/>
              </a:ext>
            </a:extLst>
          </p:cNvPr>
          <p:cNvSpPr/>
          <p:nvPr/>
        </p:nvSpPr>
        <p:spPr>
          <a:xfrm>
            <a:off x="1855304" y="3286539"/>
            <a:ext cx="7938053" cy="3074504"/>
          </a:xfrm>
          <a:custGeom>
            <a:avLst/>
            <a:gdLst>
              <a:gd name="connsiteX0" fmla="*/ 0 w 7938053"/>
              <a:gd name="connsiteY0" fmla="*/ 3074504 h 3074504"/>
              <a:gd name="connsiteX1" fmla="*/ 79513 w 7938053"/>
              <a:gd name="connsiteY1" fmla="*/ 3048000 h 3074504"/>
              <a:gd name="connsiteX2" fmla="*/ 119270 w 7938053"/>
              <a:gd name="connsiteY2" fmla="*/ 3008244 h 3074504"/>
              <a:gd name="connsiteX3" fmla="*/ 265044 w 7938053"/>
              <a:gd name="connsiteY3" fmla="*/ 2875722 h 3074504"/>
              <a:gd name="connsiteX4" fmla="*/ 291548 w 7938053"/>
              <a:gd name="connsiteY4" fmla="*/ 2835965 h 3074504"/>
              <a:gd name="connsiteX5" fmla="*/ 357809 w 7938053"/>
              <a:gd name="connsiteY5" fmla="*/ 2769704 h 3074504"/>
              <a:gd name="connsiteX6" fmla="*/ 384313 w 7938053"/>
              <a:gd name="connsiteY6" fmla="*/ 2729948 h 3074504"/>
              <a:gd name="connsiteX7" fmla="*/ 437322 w 7938053"/>
              <a:gd name="connsiteY7" fmla="*/ 2676939 h 3074504"/>
              <a:gd name="connsiteX8" fmla="*/ 463826 w 7938053"/>
              <a:gd name="connsiteY8" fmla="*/ 2637183 h 3074504"/>
              <a:gd name="connsiteX9" fmla="*/ 503583 w 7938053"/>
              <a:gd name="connsiteY9" fmla="*/ 2610678 h 3074504"/>
              <a:gd name="connsiteX10" fmla="*/ 583096 w 7938053"/>
              <a:gd name="connsiteY10" fmla="*/ 2544418 h 3074504"/>
              <a:gd name="connsiteX11" fmla="*/ 689113 w 7938053"/>
              <a:gd name="connsiteY11" fmla="*/ 2438400 h 3074504"/>
              <a:gd name="connsiteX12" fmla="*/ 795131 w 7938053"/>
              <a:gd name="connsiteY12" fmla="*/ 2332383 h 3074504"/>
              <a:gd name="connsiteX13" fmla="*/ 914400 w 7938053"/>
              <a:gd name="connsiteY13" fmla="*/ 2239618 h 3074504"/>
              <a:gd name="connsiteX14" fmla="*/ 993913 w 7938053"/>
              <a:gd name="connsiteY14" fmla="*/ 2173357 h 3074504"/>
              <a:gd name="connsiteX15" fmla="*/ 1033670 w 7938053"/>
              <a:gd name="connsiteY15" fmla="*/ 2160104 h 3074504"/>
              <a:gd name="connsiteX16" fmla="*/ 1192696 w 7938053"/>
              <a:gd name="connsiteY16" fmla="*/ 2186609 h 3074504"/>
              <a:gd name="connsiteX17" fmla="*/ 1272209 w 7938053"/>
              <a:gd name="connsiteY17" fmla="*/ 2252870 h 3074504"/>
              <a:gd name="connsiteX18" fmla="*/ 1364974 w 7938053"/>
              <a:gd name="connsiteY18" fmla="*/ 2292626 h 3074504"/>
              <a:gd name="connsiteX19" fmla="*/ 1484244 w 7938053"/>
              <a:gd name="connsiteY19" fmla="*/ 2385391 h 3074504"/>
              <a:gd name="connsiteX20" fmla="*/ 1550505 w 7938053"/>
              <a:gd name="connsiteY20" fmla="*/ 2438400 h 3074504"/>
              <a:gd name="connsiteX21" fmla="*/ 1590261 w 7938053"/>
              <a:gd name="connsiteY21" fmla="*/ 2464904 h 3074504"/>
              <a:gd name="connsiteX22" fmla="*/ 1616766 w 7938053"/>
              <a:gd name="connsiteY22" fmla="*/ 2504661 h 3074504"/>
              <a:gd name="connsiteX23" fmla="*/ 1696279 w 7938053"/>
              <a:gd name="connsiteY23" fmla="*/ 2531165 h 3074504"/>
              <a:gd name="connsiteX24" fmla="*/ 1789044 w 7938053"/>
              <a:gd name="connsiteY24" fmla="*/ 2557670 h 3074504"/>
              <a:gd name="connsiteX25" fmla="*/ 1868557 w 7938053"/>
              <a:gd name="connsiteY25" fmla="*/ 2584174 h 3074504"/>
              <a:gd name="connsiteX26" fmla="*/ 1908313 w 7938053"/>
              <a:gd name="connsiteY26" fmla="*/ 2597426 h 3074504"/>
              <a:gd name="connsiteX27" fmla="*/ 2093844 w 7938053"/>
              <a:gd name="connsiteY27" fmla="*/ 2570922 h 3074504"/>
              <a:gd name="connsiteX28" fmla="*/ 2186609 w 7938053"/>
              <a:gd name="connsiteY28" fmla="*/ 2517913 h 3074504"/>
              <a:gd name="connsiteX29" fmla="*/ 2226366 w 7938053"/>
              <a:gd name="connsiteY29" fmla="*/ 2504661 h 3074504"/>
              <a:gd name="connsiteX30" fmla="*/ 2319131 w 7938053"/>
              <a:gd name="connsiteY30" fmla="*/ 2411896 h 3074504"/>
              <a:gd name="connsiteX31" fmla="*/ 2358887 w 7938053"/>
              <a:gd name="connsiteY31" fmla="*/ 2372139 h 3074504"/>
              <a:gd name="connsiteX32" fmla="*/ 2385392 w 7938053"/>
              <a:gd name="connsiteY32" fmla="*/ 2332383 h 3074504"/>
              <a:gd name="connsiteX33" fmla="*/ 2425148 w 7938053"/>
              <a:gd name="connsiteY33" fmla="*/ 2292626 h 3074504"/>
              <a:gd name="connsiteX34" fmla="*/ 2504661 w 7938053"/>
              <a:gd name="connsiteY34" fmla="*/ 2173357 h 3074504"/>
              <a:gd name="connsiteX35" fmla="*/ 2531166 w 7938053"/>
              <a:gd name="connsiteY35" fmla="*/ 2133600 h 3074504"/>
              <a:gd name="connsiteX36" fmla="*/ 2597426 w 7938053"/>
              <a:gd name="connsiteY36" fmla="*/ 2067339 h 3074504"/>
              <a:gd name="connsiteX37" fmla="*/ 2623931 w 7938053"/>
              <a:gd name="connsiteY37" fmla="*/ 2040835 h 3074504"/>
              <a:gd name="connsiteX38" fmla="*/ 2663687 w 7938053"/>
              <a:gd name="connsiteY38" fmla="*/ 2027583 h 3074504"/>
              <a:gd name="connsiteX39" fmla="*/ 2743200 w 7938053"/>
              <a:gd name="connsiteY39" fmla="*/ 1961322 h 3074504"/>
              <a:gd name="connsiteX40" fmla="*/ 2782957 w 7938053"/>
              <a:gd name="connsiteY40" fmla="*/ 1934818 h 3074504"/>
              <a:gd name="connsiteX41" fmla="*/ 2809461 w 7938053"/>
              <a:gd name="connsiteY41" fmla="*/ 1908313 h 3074504"/>
              <a:gd name="connsiteX42" fmla="*/ 2849218 w 7938053"/>
              <a:gd name="connsiteY42" fmla="*/ 1881809 h 3074504"/>
              <a:gd name="connsiteX43" fmla="*/ 2875722 w 7938053"/>
              <a:gd name="connsiteY43" fmla="*/ 1855304 h 3074504"/>
              <a:gd name="connsiteX44" fmla="*/ 2928731 w 7938053"/>
              <a:gd name="connsiteY44" fmla="*/ 1828800 h 3074504"/>
              <a:gd name="connsiteX45" fmla="*/ 3048000 w 7938053"/>
              <a:gd name="connsiteY45" fmla="*/ 1722783 h 3074504"/>
              <a:gd name="connsiteX46" fmla="*/ 3074505 w 7938053"/>
              <a:gd name="connsiteY46" fmla="*/ 1696278 h 3074504"/>
              <a:gd name="connsiteX47" fmla="*/ 3154018 w 7938053"/>
              <a:gd name="connsiteY47" fmla="*/ 1669774 h 3074504"/>
              <a:gd name="connsiteX48" fmla="*/ 3246783 w 7938053"/>
              <a:gd name="connsiteY48" fmla="*/ 1643270 h 3074504"/>
              <a:gd name="connsiteX49" fmla="*/ 3326296 w 7938053"/>
              <a:gd name="connsiteY49" fmla="*/ 1616765 h 3074504"/>
              <a:gd name="connsiteX50" fmla="*/ 3591339 w 7938053"/>
              <a:gd name="connsiteY50" fmla="*/ 1590261 h 3074504"/>
              <a:gd name="connsiteX51" fmla="*/ 4094922 w 7938053"/>
              <a:gd name="connsiteY51" fmla="*/ 1603513 h 3074504"/>
              <a:gd name="connsiteX52" fmla="*/ 4200939 w 7938053"/>
              <a:gd name="connsiteY52" fmla="*/ 1616765 h 3074504"/>
              <a:gd name="connsiteX53" fmla="*/ 4240696 w 7938053"/>
              <a:gd name="connsiteY53" fmla="*/ 1643270 h 3074504"/>
              <a:gd name="connsiteX54" fmla="*/ 4346713 w 7938053"/>
              <a:gd name="connsiteY54" fmla="*/ 1696278 h 3074504"/>
              <a:gd name="connsiteX55" fmla="*/ 4373218 w 7938053"/>
              <a:gd name="connsiteY55" fmla="*/ 1722783 h 3074504"/>
              <a:gd name="connsiteX56" fmla="*/ 4412974 w 7938053"/>
              <a:gd name="connsiteY56" fmla="*/ 1749287 h 3074504"/>
              <a:gd name="connsiteX57" fmla="*/ 4439479 w 7938053"/>
              <a:gd name="connsiteY57" fmla="*/ 1789044 h 3074504"/>
              <a:gd name="connsiteX58" fmla="*/ 4465983 w 7938053"/>
              <a:gd name="connsiteY58" fmla="*/ 1842052 h 3074504"/>
              <a:gd name="connsiteX59" fmla="*/ 4505739 w 7938053"/>
              <a:gd name="connsiteY59" fmla="*/ 1895061 h 3074504"/>
              <a:gd name="connsiteX60" fmla="*/ 4558748 w 7938053"/>
              <a:gd name="connsiteY60" fmla="*/ 1974574 h 3074504"/>
              <a:gd name="connsiteX61" fmla="*/ 4625009 w 7938053"/>
              <a:gd name="connsiteY61" fmla="*/ 2027583 h 3074504"/>
              <a:gd name="connsiteX62" fmla="*/ 4664766 w 7938053"/>
              <a:gd name="connsiteY62" fmla="*/ 2054087 h 3074504"/>
              <a:gd name="connsiteX63" fmla="*/ 4717774 w 7938053"/>
              <a:gd name="connsiteY63" fmla="*/ 2093844 h 3074504"/>
              <a:gd name="connsiteX64" fmla="*/ 4757531 w 7938053"/>
              <a:gd name="connsiteY64" fmla="*/ 2107096 h 3074504"/>
              <a:gd name="connsiteX65" fmla="*/ 4810539 w 7938053"/>
              <a:gd name="connsiteY65" fmla="*/ 2133600 h 3074504"/>
              <a:gd name="connsiteX66" fmla="*/ 5022574 w 7938053"/>
              <a:gd name="connsiteY66" fmla="*/ 2107096 h 3074504"/>
              <a:gd name="connsiteX67" fmla="*/ 5075583 w 7938053"/>
              <a:gd name="connsiteY67" fmla="*/ 2093844 h 3074504"/>
              <a:gd name="connsiteX68" fmla="*/ 5128592 w 7938053"/>
              <a:gd name="connsiteY68" fmla="*/ 2054087 h 3074504"/>
              <a:gd name="connsiteX69" fmla="*/ 5247861 w 7938053"/>
              <a:gd name="connsiteY69" fmla="*/ 1961322 h 3074504"/>
              <a:gd name="connsiteX70" fmla="*/ 5314122 w 7938053"/>
              <a:gd name="connsiteY70" fmla="*/ 1908313 h 3074504"/>
              <a:gd name="connsiteX71" fmla="*/ 5446644 w 7938053"/>
              <a:gd name="connsiteY71" fmla="*/ 1775791 h 3074504"/>
              <a:gd name="connsiteX72" fmla="*/ 5512905 w 7938053"/>
              <a:gd name="connsiteY72" fmla="*/ 1709531 h 3074504"/>
              <a:gd name="connsiteX73" fmla="*/ 5565913 w 7938053"/>
              <a:gd name="connsiteY73" fmla="*/ 1656522 h 3074504"/>
              <a:gd name="connsiteX74" fmla="*/ 5618922 w 7938053"/>
              <a:gd name="connsiteY74" fmla="*/ 1616765 h 3074504"/>
              <a:gd name="connsiteX75" fmla="*/ 5738192 w 7938053"/>
              <a:gd name="connsiteY75" fmla="*/ 1510748 h 3074504"/>
              <a:gd name="connsiteX76" fmla="*/ 5844209 w 7938053"/>
              <a:gd name="connsiteY76" fmla="*/ 1391478 h 3074504"/>
              <a:gd name="connsiteX77" fmla="*/ 5883966 w 7938053"/>
              <a:gd name="connsiteY77" fmla="*/ 1351722 h 3074504"/>
              <a:gd name="connsiteX78" fmla="*/ 5910470 w 7938053"/>
              <a:gd name="connsiteY78" fmla="*/ 1311965 h 3074504"/>
              <a:gd name="connsiteX79" fmla="*/ 5950226 w 7938053"/>
              <a:gd name="connsiteY79" fmla="*/ 1285461 h 3074504"/>
              <a:gd name="connsiteX80" fmla="*/ 6016487 w 7938053"/>
              <a:gd name="connsiteY80" fmla="*/ 1232452 h 3074504"/>
              <a:gd name="connsiteX81" fmla="*/ 6042992 w 7938053"/>
              <a:gd name="connsiteY81" fmla="*/ 1192696 h 3074504"/>
              <a:gd name="connsiteX82" fmla="*/ 6069496 w 7938053"/>
              <a:gd name="connsiteY82" fmla="*/ 1166191 h 3074504"/>
              <a:gd name="connsiteX83" fmla="*/ 6122505 w 7938053"/>
              <a:gd name="connsiteY83" fmla="*/ 1086678 h 3074504"/>
              <a:gd name="connsiteX84" fmla="*/ 6135757 w 7938053"/>
              <a:gd name="connsiteY84" fmla="*/ 1046922 h 3074504"/>
              <a:gd name="connsiteX85" fmla="*/ 6188766 w 7938053"/>
              <a:gd name="connsiteY85" fmla="*/ 980661 h 3074504"/>
              <a:gd name="connsiteX86" fmla="*/ 6268279 w 7938053"/>
              <a:gd name="connsiteY86" fmla="*/ 927652 h 3074504"/>
              <a:gd name="connsiteX87" fmla="*/ 6347792 w 7938053"/>
              <a:gd name="connsiteY87" fmla="*/ 874644 h 3074504"/>
              <a:gd name="connsiteX88" fmla="*/ 6387548 w 7938053"/>
              <a:gd name="connsiteY88" fmla="*/ 861391 h 3074504"/>
              <a:gd name="connsiteX89" fmla="*/ 6427305 w 7938053"/>
              <a:gd name="connsiteY89" fmla="*/ 834887 h 3074504"/>
              <a:gd name="connsiteX90" fmla="*/ 6506818 w 7938053"/>
              <a:gd name="connsiteY90" fmla="*/ 808383 h 3074504"/>
              <a:gd name="connsiteX91" fmla="*/ 6626087 w 7938053"/>
              <a:gd name="connsiteY91" fmla="*/ 781878 h 3074504"/>
              <a:gd name="connsiteX92" fmla="*/ 6785113 w 7938053"/>
              <a:gd name="connsiteY92" fmla="*/ 755374 h 3074504"/>
              <a:gd name="connsiteX93" fmla="*/ 6917635 w 7938053"/>
              <a:gd name="connsiteY93" fmla="*/ 768626 h 3074504"/>
              <a:gd name="connsiteX94" fmla="*/ 6957392 w 7938053"/>
              <a:gd name="connsiteY94" fmla="*/ 781878 h 3074504"/>
              <a:gd name="connsiteX95" fmla="*/ 7089913 w 7938053"/>
              <a:gd name="connsiteY95" fmla="*/ 768626 h 3074504"/>
              <a:gd name="connsiteX96" fmla="*/ 7129670 w 7938053"/>
              <a:gd name="connsiteY96" fmla="*/ 755374 h 3074504"/>
              <a:gd name="connsiteX97" fmla="*/ 7195931 w 7938053"/>
              <a:gd name="connsiteY97" fmla="*/ 702365 h 3074504"/>
              <a:gd name="connsiteX98" fmla="*/ 7222435 w 7938053"/>
              <a:gd name="connsiteY98" fmla="*/ 662609 h 3074504"/>
              <a:gd name="connsiteX99" fmla="*/ 7275444 w 7938053"/>
              <a:gd name="connsiteY99" fmla="*/ 609600 h 3074504"/>
              <a:gd name="connsiteX100" fmla="*/ 7328453 w 7938053"/>
              <a:gd name="connsiteY100" fmla="*/ 556591 h 3074504"/>
              <a:gd name="connsiteX101" fmla="*/ 7368209 w 7938053"/>
              <a:gd name="connsiteY101" fmla="*/ 516835 h 3074504"/>
              <a:gd name="connsiteX102" fmla="*/ 7421218 w 7938053"/>
              <a:gd name="connsiteY102" fmla="*/ 450574 h 3074504"/>
              <a:gd name="connsiteX103" fmla="*/ 7447722 w 7938053"/>
              <a:gd name="connsiteY103" fmla="*/ 371061 h 3074504"/>
              <a:gd name="connsiteX104" fmla="*/ 7500731 w 7938053"/>
              <a:gd name="connsiteY104" fmla="*/ 304800 h 3074504"/>
              <a:gd name="connsiteX105" fmla="*/ 7580244 w 7938053"/>
              <a:gd name="connsiteY105" fmla="*/ 212035 h 3074504"/>
              <a:gd name="connsiteX106" fmla="*/ 7620000 w 7938053"/>
              <a:gd name="connsiteY106" fmla="*/ 185531 h 3074504"/>
              <a:gd name="connsiteX107" fmla="*/ 7646505 w 7938053"/>
              <a:gd name="connsiteY107" fmla="*/ 159026 h 3074504"/>
              <a:gd name="connsiteX108" fmla="*/ 7686261 w 7938053"/>
              <a:gd name="connsiteY108" fmla="*/ 132522 h 3074504"/>
              <a:gd name="connsiteX109" fmla="*/ 7712766 w 7938053"/>
              <a:gd name="connsiteY109" fmla="*/ 106018 h 3074504"/>
              <a:gd name="connsiteX110" fmla="*/ 7792279 w 7938053"/>
              <a:gd name="connsiteY110" fmla="*/ 79513 h 3074504"/>
              <a:gd name="connsiteX111" fmla="*/ 7871792 w 7938053"/>
              <a:gd name="connsiteY111" fmla="*/ 26504 h 3074504"/>
              <a:gd name="connsiteX112" fmla="*/ 7938053 w 7938053"/>
              <a:gd name="connsiteY112" fmla="*/ 0 h 3074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7938053" h="3074504">
                <a:moveTo>
                  <a:pt x="0" y="3074504"/>
                </a:moveTo>
                <a:cubicBezTo>
                  <a:pt x="26504" y="3065669"/>
                  <a:pt x="55091" y="3061568"/>
                  <a:pt x="79513" y="3048000"/>
                </a:cubicBezTo>
                <a:cubicBezTo>
                  <a:pt x="95896" y="3038898"/>
                  <a:pt x="105166" y="3020585"/>
                  <a:pt x="119270" y="3008244"/>
                </a:cubicBezTo>
                <a:cubicBezTo>
                  <a:pt x="166185" y="2967193"/>
                  <a:pt x="229953" y="2928359"/>
                  <a:pt x="265044" y="2875722"/>
                </a:cubicBezTo>
                <a:cubicBezTo>
                  <a:pt x="273879" y="2862470"/>
                  <a:pt x="281060" y="2847951"/>
                  <a:pt x="291548" y="2835965"/>
                </a:cubicBezTo>
                <a:cubicBezTo>
                  <a:pt x="312117" y="2812458"/>
                  <a:pt x="340483" y="2795694"/>
                  <a:pt x="357809" y="2769704"/>
                </a:cubicBezTo>
                <a:cubicBezTo>
                  <a:pt x="366644" y="2756452"/>
                  <a:pt x="373948" y="2742041"/>
                  <a:pt x="384313" y="2729948"/>
                </a:cubicBezTo>
                <a:cubicBezTo>
                  <a:pt x="400575" y="2710975"/>
                  <a:pt x="423461" y="2697731"/>
                  <a:pt x="437322" y="2676939"/>
                </a:cubicBezTo>
                <a:cubicBezTo>
                  <a:pt x="446157" y="2663687"/>
                  <a:pt x="452564" y="2648445"/>
                  <a:pt x="463826" y="2637183"/>
                </a:cubicBezTo>
                <a:cubicBezTo>
                  <a:pt x="475088" y="2625921"/>
                  <a:pt x="491011" y="2620456"/>
                  <a:pt x="503583" y="2610678"/>
                </a:cubicBezTo>
                <a:cubicBezTo>
                  <a:pt x="530816" y="2589497"/>
                  <a:pt x="557814" y="2567894"/>
                  <a:pt x="583096" y="2544418"/>
                </a:cubicBezTo>
                <a:cubicBezTo>
                  <a:pt x="619719" y="2510411"/>
                  <a:pt x="653774" y="2473739"/>
                  <a:pt x="689113" y="2438400"/>
                </a:cubicBezTo>
                <a:lnTo>
                  <a:pt x="795131" y="2332383"/>
                </a:lnTo>
                <a:cubicBezTo>
                  <a:pt x="834887" y="2301461"/>
                  <a:pt x="878786" y="2275232"/>
                  <a:pt x="914400" y="2239618"/>
                </a:cubicBezTo>
                <a:cubicBezTo>
                  <a:pt x="941672" y="2212346"/>
                  <a:pt x="957160" y="2194359"/>
                  <a:pt x="993913" y="2173357"/>
                </a:cubicBezTo>
                <a:cubicBezTo>
                  <a:pt x="1006042" y="2166426"/>
                  <a:pt x="1020418" y="2164522"/>
                  <a:pt x="1033670" y="2160104"/>
                </a:cubicBezTo>
                <a:cubicBezTo>
                  <a:pt x="1086679" y="2168939"/>
                  <a:pt x="1140771" y="2172762"/>
                  <a:pt x="1192696" y="2186609"/>
                </a:cubicBezTo>
                <a:cubicBezTo>
                  <a:pt x="1226264" y="2195560"/>
                  <a:pt x="1246823" y="2234737"/>
                  <a:pt x="1272209" y="2252870"/>
                </a:cubicBezTo>
                <a:cubicBezTo>
                  <a:pt x="1300865" y="2273338"/>
                  <a:pt x="1332531" y="2281812"/>
                  <a:pt x="1364974" y="2292626"/>
                </a:cubicBezTo>
                <a:cubicBezTo>
                  <a:pt x="1454365" y="2382017"/>
                  <a:pt x="1408928" y="2360286"/>
                  <a:pt x="1484244" y="2385391"/>
                </a:cubicBezTo>
                <a:cubicBezTo>
                  <a:pt x="1606622" y="2466980"/>
                  <a:pt x="1456078" y="2362860"/>
                  <a:pt x="1550505" y="2438400"/>
                </a:cubicBezTo>
                <a:cubicBezTo>
                  <a:pt x="1562942" y="2448349"/>
                  <a:pt x="1577009" y="2456069"/>
                  <a:pt x="1590261" y="2464904"/>
                </a:cubicBezTo>
                <a:cubicBezTo>
                  <a:pt x="1599096" y="2478156"/>
                  <a:pt x="1603260" y="2496220"/>
                  <a:pt x="1616766" y="2504661"/>
                </a:cubicBezTo>
                <a:cubicBezTo>
                  <a:pt x="1640457" y="2519468"/>
                  <a:pt x="1669775" y="2522330"/>
                  <a:pt x="1696279" y="2531165"/>
                </a:cubicBezTo>
                <a:cubicBezTo>
                  <a:pt x="1829898" y="2575705"/>
                  <a:pt x="1622628" y="2507746"/>
                  <a:pt x="1789044" y="2557670"/>
                </a:cubicBezTo>
                <a:cubicBezTo>
                  <a:pt x="1815804" y="2565698"/>
                  <a:pt x="1842053" y="2575339"/>
                  <a:pt x="1868557" y="2584174"/>
                </a:cubicBezTo>
                <a:lnTo>
                  <a:pt x="1908313" y="2597426"/>
                </a:lnTo>
                <a:cubicBezTo>
                  <a:pt x="1937570" y="2594175"/>
                  <a:pt x="2051650" y="2584987"/>
                  <a:pt x="2093844" y="2570922"/>
                </a:cubicBezTo>
                <a:cubicBezTo>
                  <a:pt x="2163553" y="2547686"/>
                  <a:pt x="2128438" y="2546999"/>
                  <a:pt x="2186609" y="2517913"/>
                </a:cubicBezTo>
                <a:cubicBezTo>
                  <a:pt x="2199103" y="2511666"/>
                  <a:pt x="2213114" y="2509078"/>
                  <a:pt x="2226366" y="2504661"/>
                </a:cubicBezTo>
                <a:lnTo>
                  <a:pt x="2319131" y="2411896"/>
                </a:lnTo>
                <a:cubicBezTo>
                  <a:pt x="2332383" y="2398644"/>
                  <a:pt x="2348491" y="2387733"/>
                  <a:pt x="2358887" y="2372139"/>
                </a:cubicBezTo>
                <a:cubicBezTo>
                  <a:pt x="2367722" y="2358887"/>
                  <a:pt x="2375196" y="2344619"/>
                  <a:pt x="2385392" y="2332383"/>
                </a:cubicBezTo>
                <a:cubicBezTo>
                  <a:pt x="2397390" y="2317985"/>
                  <a:pt x="2413642" y="2307420"/>
                  <a:pt x="2425148" y="2292626"/>
                </a:cubicBezTo>
                <a:cubicBezTo>
                  <a:pt x="2425152" y="2292621"/>
                  <a:pt x="2491407" y="2193238"/>
                  <a:pt x="2504661" y="2173357"/>
                </a:cubicBezTo>
                <a:cubicBezTo>
                  <a:pt x="2513496" y="2160105"/>
                  <a:pt x="2519904" y="2144862"/>
                  <a:pt x="2531166" y="2133600"/>
                </a:cubicBezTo>
                <a:lnTo>
                  <a:pt x="2597426" y="2067339"/>
                </a:lnTo>
                <a:cubicBezTo>
                  <a:pt x="2606261" y="2058504"/>
                  <a:pt x="2612078" y="2044786"/>
                  <a:pt x="2623931" y="2040835"/>
                </a:cubicBezTo>
                <a:lnTo>
                  <a:pt x="2663687" y="2027583"/>
                </a:lnTo>
                <a:cubicBezTo>
                  <a:pt x="2762404" y="1961771"/>
                  <a:pt x="2641154" y="2046359"/>
                  <a:pt x="2743200" y="1961322"/>
                </a:cubicBezTo>
                <a:cubicBezTo>
                  <a:pt x="2755436" y="1951126"/>
                  <a:pt x="2770520" y="1944768"/>
                  <a:pt x="2782957" y="1934818"/>
                </a:cubicBezTo>
                <a:cubicBezTo>
                  <a:pt x="2792713" y="1927013"/>
                  <a:pt x="2799705" y="1916118"/>
                  <a:pt x="2809461" y="1908313"/>
                </a:cubicBezTo>
                <a:cubicBezTo>
                  <a:pt x="2821898" y="1898363"/>
                  <a:pt x="2836781" y="1891759"/>
                  <a:pt x="2849218" y="1881809"/>
                </a:cubicBezTo>
                <a:cubicBezTo>
                  <a:pt x="2858974" y="1874004"/>
                  <a:pt x="2865326" y="1862235"/>
                  <a:pt x="2875722" y="1855304"/>
                </a:cubicBezTo>
                <a:cubicBezTo>
                  <a:pt x="2892159" y="1844346"/>
                  <a:pt x="2911061" y="1837635"/>
                  <a:pt x="2928731" y="1828800"/>
                </a:cubicBezTo>
                <a:cubicBezTo>
                  <a:pt x="3130817" y="1626714"/>
                  <a:pt x="2929759" y="1817376"/>
                  <a:pt x="3048000" y="1722783"/>
                </a:cubicBezTo>
                <a:cubicBezTo>
                  <a:pt x="3057757" y="1714978"/>
                  <a:pt x="3063330" y="1701866"/>
                  <a:pt x="3074505" y="1696278"/>
                </a:cubicBezTo>
                <a:cubicBezTo>
                  <a:pt x="3099493" y="1683784"/>
                  <a:pt x="3127514" y="1678609"/>
                  <a:pt x="3154018" y="1669774"/>
                </a:cubicBezTo>
                <a:cubicBezTo>
                  <a:pt x="3287656" y="1625228"/>
                  <a:pt x="3080342" y="1693203"/>
                  <a:pt x="3246783" y="1643270"/>
                </a:cubicBezTo>
                <a:cubicBezTo>
                  <a:pt x="3273543" y="1635242"/>
                  <a:pt x="3298473" y="1619294"/>
                  <a:pt x="3326296" y="1616765"/>
                </a:cubicBezTo>
                <a:cubicBezTo>
                  <a:pt x="3511907" y="1599892"/>
                  <a:pt x="3423577" y="1608901"/>
                  <a:pt x="3591339" y="1590261"/>
                </a:cubicBezTo>
                <a:lnTo>
                  <a:pt x="4094922" y="1603513"/>
                </a:lnTo>
                <a:cubicBezTo>
                  <a:pt x="4130502" y="1605060"/>
                  <a:pt x="4166580" y="1607394"/>
                  <a:pt x="4200939" y="1616765"/>
                </a:cubicBezTo>
                <a:cubicBezTo>
                  <a:pt x="4216305" y="1620956"/>
                  <a:pt x="4226450" y="1636147"/>
                  <a:pt x="4240696" y="1643270"/>
                </a:cubicBezTo>
                <a:cubicBezTo>
                  <a:pt x="4332187" y="1689016"/>
                  <a:pt x="4218139" y="1604439"/>
                  <a:pt x="4346713" y="1696278"/>
                </a:cubicBezTo>
                <a:cubicBezTo>
                  <a:pt x="4356880" y="1703540"/>
                  <a:pt x="4363461" y="1714978"/>
                  <a:pt x="4373218" y="1722783"/>
                </a:cubicBezTo>
                <a:cubicBezTo>
                  <a:pt x="4385655" y="1732732"/>
                  <a:pt x="4399722" y="1740452"/>
                  <a:pt x="4412974" y="1749287"/>
                </a:cubicBezTo>
                <a:cubicBezTo>
                  <a:pt x="4421809" y="1762539"/>
                  <a:pt x="4431577" y="1775215"/>
                  <a:pt x="4439479" y="1789044"/>
                </a:cubicBezTo>
                <a:cubicBezTo>
                  <a:pt x="4449280" y="1806196"/>
                  <a:pt x="4455513" y="1825300"/>
                  <a:pt x="4465983" y="1842052"/>
                </a:cubicBezTo>
                <a:cubicBezTo>
                  <a:pt x="4477689" y="1860782"/>
                  <a:pt x="4493073" y="1876967"/>
                  <a:pt x="4505739" y="1895061"/>
                </a:cubicBezTo>
                <a:cubicBezTo>
                  <a:pt x="4524006" y="1921157"/>
                  <a:pt x="4532243" y="1956905"/>
                  <a:pt x="4558748" y="1974574"/>
                </a:cubicBezTo>
                <a:cubicBezTo>
                  <a:pt x="4681116" y="2056151"/>
                  <a:pt x="4530593" y="1952050"/>
                  <a:pt x="4625009" y="2027583"/>
                </a:cubicBezTo>
                <a:cubicBezTo>
                  <a:pt x="4637446" y="2037533"/>
                  <a:pt x="4651806" y="2044829"/>
                  <a:pt x="4664766" y="2054087"/>
                </a:cubicBezTo>
                <a:cubicBezTo>
                  <a:pt x="4682739" y="2066925"/>
                  <a:pt x="4698597" y="2082886"/>
                  <a:pt x="4717774" y="2093844"/>
                </a:cubicBezTo>
                <a:cubicBezTo>
                  <a:pt x="4729903" y="2100775"/>
                  <a:pt x="4744691" y="2101593"/>
                  <a:pt x="4757531" y="2107096"/>
                </a:cubicBezTo>
                <a:cubicBezTo>
                  <a:pt x="4775689" y="2114878"/>
                  <a:pt x="4792870" y="2124765"/>
                  <a:pt x="4810539" y="2133600"/>
                </a:cubicBezTo>
                <a:cubicBezTo>
                  <a:pt x="4881217" y="2124765"/>
                  <a:pt x="4952134" y="2117662"/>
                  <a:pt x="5022574" y="2107096"/>
                </a:cubicBezTo>
                <a:cubicBezTo>
                  <a:pt x="5040586" y="2104394"/>
                  <a:pt x="5059292" y="2101989"/>
                  <a:pt x="5075583" y="2093844"/>
                </a:cubicBezTo>
                <a:cubicBezTo>
                  <a:pt x="5095338" y="2083966"/>
                  <a:pt x="5110214" y="2066339"/>
                  <a:pt x="5128592" y="2054087"/>
                </a:cubicBezTo>
                <a:cubicBezTo>
                  <a:pt x="5279296" y="1953618"/>
                  <a:pt x="5115506" y="2078972"/>
                  <a:pt x="5247861" y="1961322"/>
                </a:cubicBezTo>
                <a:cubicBezTo>
                  <a:pt x="5269002" y="1942530"/>
                  <a:pt x="5293444" y="1927613"/>
                  <a:pt x="5314122" y="1908313"/>
                </a:cubicBezTo>
                <a:cubicBezTo>
                  <a:pt x="5359792" y="1865688"/>
                  <a:pt x="5402470" y="1819965"/>
                  <a:pt x="5446644" y="1775791"/>
                </a:cubicBezTo>
                <a:lnTo>
                  <a:pt x="5512905" y="1709531"/>
                </a:lnTo>
                <a:cubicBezTo>
                  <a:pt x="5530575" y="1691861"/>
                  <a:pt x="5545922" y="1671515"/>
                  <a:pt x="5565913" y="1656522"/>
                </a:cubicBezTo>
                <a:cubicBezTo>
                  <a:pt x="5583583" y="1643270"/>
                  <a:pt x="5602505" y="1631541"/>
                  <a:pt x="5618922" y="1616765"/>
                </a:cubicBezTo>
                <a:cubicBezTo>
                  <a:pt x="5748597" y="1500057"/>
                  <a:pt x="5650718" y="1569063"/>
                  <a:pt x="5738192" y="1510748"/>
                </a:cubicBezTo>
                <a:cubicBezTo>
                  <a:pt x="5785487" y="1439804"/>
                  <a:pt x="5753435" y="1482251"/>
                  <a:pt x="5844209" y="1391478"/>
                </a:cubicBezTo>
                <a:cubicBezTo>
                  <a:pt x="5857461" y="1378226"/>
                  <a:pt x="5873570" y="1367316"/>
                  <a:pt x="5883966" y="1351722"/>
                </a:cubicBezTo>
                <a:cubicBezTo>
                  <a:pt x="5892801" y="1338470"/>
                  <a:pt x="5899208" y="1323227"/>
                  <a:pt x="5910470" y="1311965"/>
                </a:cubicBezTo>
                <a:cubicBezTo>
                  <a:pt x="5921732" y="1300703"/>
                  <a:pt x="5937789" y="1295410"/>
                  <a:pt x="5950226" y="1285461"/>
                </a:cubicBezTo>
                <a:cubicBezTo>
                  <a:pt x="6044653" y="1209921"/>
                  <a:pt x="5894109" y="1314041"/>
                  <a:pt x="6016487" y="1232452"/>
                </a:cubicBezTo>
                <a:cubicBezTo>
                  <a:pt x="6025322" y="1219200"/>
                  <a:pt x="6033042" y="1205133"/>
                  <a:pt x="6042992" y="1192696"/>
                </a:cubicBezTo>
                <a:cubicBezTo>
                  <a:pt x="6050797" y="1182940"/>
                  <a:pt x="6061999" y="1176186"/>
                  <a:pt x="6069496" y="1166191"/>
                </a:cubicBezTo>
                <a:cubicBezTo>
                  <a:pt x="6088609" y="1140707"/>
                  <a:pt x="6122505" y="1086678"/>
                  <a:pt x="6122505" y="1086678"/>
                </a:cubicBezTo>
                <a:cubicBezTo>
                  <a:pt x="6126922" y="1073426"/>
                  <a:pt x="6129510" y="1059416"/>
                  <a:pt x="6135757" y="1046922"/>
                </a:cubicBezTo>
                <a:cubicBezTo>
                  <a:pt x="6146191" y="1026054"/>
                  <a:pt x="6169042" y="995454"/>
                  <a:pt x="6188766" y="980661"/>
                </a:cubicBezTo>
                <a:cubicBezTo>
                  <a:pt x="6214250" y="961548"/>
                  <a:pt x="6241775" y="945322"/>
                  <a:pt x="6268279" y="927652"/>
                </a:cubicBezTo>
                <a:lnTo>
                  <a:pt x="6347792" y="874644"/>
                </a:lnTo>
                <a:cubicBezTo>
                  <a:pt x="6361044" y="870226"/>
                  <a:pt x="6375054" y="867638"/>
                  <a:pt x="6387548" y="861391"/>
                </a:cubicBezTo>
                <a:cubicBezTo>
                  <a:pt x="6401794" y="854268"/>
                  <a:pt x="6412751" y="841356"/>
                  <a:pt x="6427305" y="834887"/>
                </a:cubicBezTo>
                <a:cubicBezTo>
                  <a:pt x="6452835" y="823540"/>
                  <a:pt x="6479714" y="815159"/>
                  <a:pt x="6506818" y="808383"/>
                </a:cubicBezTo>
                <a:cubicBezTo>
                  <a:pt x="6554462" y="796472"/>
                  <a:pt x="6575625" y="790288"/>
                  <a:pt x="6626087" y="781878"/>
                </a:cubicBezTo>
                <a:cubicBezTo>
                  <a:pt x="6823368" y="748997"/>
                  <a:pt x="6628937" y="786609"/>
                  <a:pt x="6785113" y="755374"/>
                </a:cubicBezTo>
                <a:cubicBezTo>
                  <a:pt x="6829287" y="759791"/>
                  <a:pt x="6873757" y="761876"/>
                  <a:pt x="6917635" y="768626"/>
                </a:cubicBezTo>
                <a:cubicBezTo>
                  <a:pt x="6931442" y="770750"/>
                  <a:pt x="6943423" y="781878"/>
                  <a:pt x="6957392" y="781878"/>
                </a:cubicBezTo>
                <a:cubicBezTo>
                  <a:pt x="7001786" y="781878"/>
                  <a:pt x="7045739" y="773043"/>
                  <a:pt x="7089913" y="768626"/>
                </a:cubicBezTo>
                <a:cubicBezTo>
                  <a:pt x="7103165" y="764209"/>
                  <a:pt x="7117176" y="761621"/>
                  <a:pt x="7129670" y="755374"/>
                </a:cubicBezTo>
                <a:cubicBezTo>
                  <a:pt x="7152630" y="743894"/>
                  <a:pt x="7179496" y="722908"/>
                  <a:pt x="7195931" y="702365"/>
                </a:cubicBezTo>
                <a:cubicBezTo>
                  <a:pt x="7205880" y="689928"/>
                  <a:pt x="7212070" y="674702"/>
                  <a:pt x="7222435" y="662609"/>
                </a:cubicBezTo>
                <a:cubicBezTo>
                  <a:pt x="7238697" y="643636"/>
                  <a:pt x="7257774" y="627270"/>
                  <a:pt x="7275444" y="609600"/>
                </a:cubicBezTo>
                <a:lnTo>
                  <a:pt x="7328453" y="556591"/>
                </a:lnTo>
                <a:cubicBezTo>
                  <a:pt x="7341705" y="543339"/>
                  <a:pt x="7357813" y="532429"/>
                  <a:pt x="7368209" y="516835"/>
                </a:cubicBezTo>
                <a:cubicBezTo>
                  <a:pt x="7401643" y="466682"/>
                  <a:pt x="7383451" y="488340"/>
                  <a:pt x="7421218" y="450574"/>
                </a:cubicBezTo>
                <a:cubicBezTo>
                  <a:pt x="7430053" y="424070"/>
                  <a:pt x="7432225" y="394307"/>
                  <a:pt x="7447722" y="371061"/>
                </a:cubicBezTo>
                <a:cubicBezTo>
                  <a:pt x="7529292" y="248704"/>
                  <a:pt x="7425203" y="399208"/>
                  <a:pt x="7500731" y="304800"/>
                </a:cubicBezTo>
                <a:cubicBezTo>
                  <a:pt x="7534989" y="261978"/>
                  <a:pt x="7525555" y="248494"/>
                  <a:pt x="7580244" y="212035"/>
                </a:cubicBezTo>
                <a:cubicBezTo>
                  <a:pt x="7593496" y="203200"/>
                  <a:pt x="7607563" y="195480"/>
                  <a:pt x="7620000" y="185531"/>
                </a:cubicBezTo>
                <a:cubicBezTo>
                  <a:pt x="7629757" y="177726"/>
                  <a:pt x="7636748" y="166831"/>
                  <a:pt x="7646505" y="159026"/>
                </a:cubicBezTo>
                <a:cubicBezTo>
                  <a:pt x="7658942" y="149077"/>
                  <a:pt x="7673824" y="142471"/>
                  <a:pt x="7686261" y="132522"/>
                </a:cubicBezTo>
                <a:cubicBezTo>
                  <a:pt x="7696017" y="124717"/>
                  <a:pt x="7701591" y="111606"/>
                  <a:pt x="7712766" y="106018"/>
                </a:cubicBezTo>
                <a:cubicBezTo>
                  <a:pt x="7737755" y="93524"/>
                  <a:pt x="7792279" y="79513"/>
                  <a:pt x="7792279" y="79513"/>
                </a:cubicBezTo>
                <a:cubicBezTo>
                  <a:pt x="7818783" y="61843"/>
                  <a:pt x="7841572" y="36577"/>
                  <a:pt x="7871792" y="26504"/>
                </a:cubicBezTo>
                <a:cubicBezTo>
                  <a:pt x="7920919" y="10128"/>
                  <a:pt x="7899054" y="19499"/>
                  <a:pt x="7938053" y="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1615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5414A4-2BEE-17FB-1B07-19C0AC340896}"/>
              </a:ext>
            </a:extLst>
          </p:cNvPr>
          <p:cNvSpPr>
            <a:spLocks noGrp="1"/>
          </p:cNvSpPr>
          <p:nvPr>
            <p:ph type="title"/>
          </p:nvPr>
        </p:nvSpPr>
        <p:spPr>
          <a:xfrm>
            <a:off x="640080" y="325369"/>
            <a:ext cx="4368602" cy="1956841"/>
          </a:xfrm>
        </p:spPr>
        <p:txBody>
          <a:bodyPr anchor="b">
            <a:normAutofit/>
          </a:bodyPr>
          <a:lstStyle/>
          <a:p>
            <a:r>
              <a:rPr lang="en-US" sz="3800"/>
              <a:t>How the curriculum for Wales accounts for this</a:t>
            </a:r>
          </a:p>
        </p:txBody>
      </p:sp>
      <p:sp>
        <p:nvSpPr>
          <p:cNvPr id="103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AA29322-B704-09AB-D755-CB2C93E8FDE7}"/>
              </a:ext>
            </a:extLst>
          </p:cNvPr>
          <p:cNvSpPr>
            <a:spLocks noGrp="1"/>
          </p:cNvSpPr>
          <p:nvPr>
            <p:ph idx="1"/>
          </p:nvPr>
        </p:nvSpPr>
        <p:spPr>
          <a:xfrm>
            <a:off x="640080" y="2872899"/>
            <a:ext cx="4243589" cy="3320668"/>
          </a:xfrm>
        </p:spPr>
        <p:txBody>
          <a:bodyPr>
            <a:normAutofit/>
          </a:bodyPr>
          <a:lstStyle/>
          <a:p>
            <a:r>
              <a:rPr lang="en-US" sz="2200"/>
              <a:t>Removal of age-related expectations</a:t>
            </a:r>
          </a:p>
          <a:p>
            <a:endParaRPr lang="en-US" sz="2200"/>
          </a:p>
          <a:p>
            <a:r>
              <a:rPr lang="en-US" sz="2200"/>
              <a:t>Move towards the idea of ‘progression steps’ in areas </a:t>
            </a:r>
          </a:p>
        </p:txBody>
      </p:sp>
      <p:pic>
        <p:nvPicPr>
          <p:cNvPr id="1026" name="Picture 2" descr="Source: Professor Graham Donaldson CB, Successful Futures: Independent Review of Curriculum and Assessment Arrangements in Wales, February 2015, p55">
            <a:extLst>
              <a:ext uri="{FF2B5EF4-FFF2-40B4-BE49-F238E27FC236}">
                <a16:creationId xmlns:a16="http://schemas.microsoft.com/office/drawing/2014/main" id="{71D29FD7-9D60-FD9F-57B5-AA01E0AF0F8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03"/>
          <a:stretch/>
        </p:blipFill>
        <p:spPr bwMode="auto">
          <a:xfrm>
            <a:off x="5311702" y="10"/>
            <a:ext cx="6878775" cy="685799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109266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oy plastic numbers">
            <a:extLst>
              <a:ext uri="{FF2B5EF4-FFF2-40B4-BE49-F238E27FC236}">
                <a16:creationId xmlns:a16="http://schemas.microsoft.com/office/drawing/2014/main" id="{1C0B1D19-ECD5-02EF-7399-117A8CA2C897}"/>
              </a:ext>
            </a:extLst>
          </p:cNvPr>
          <p:cNvPicPr>
            <a:picLocks noChangeAspect="1"/>
          </p:cNvPicPr>
          <p:nvPr/>
        </p:nvPicPr>
        <p:blipFill rotWithShape="1">
          <a:blip r:embed="rId2"/>
          <a:srcRect l="17288" r="23446"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C8D676-1EF6-9F2C-FD32-5B9B778345B1}"/>
              </a:ext>
            </a:extLst>
          </p:cNvPr>
          <p:cNvSpPr>
            <a:spLocks noGrp="1"/>
          </p:cNvSpPr>
          <p:nvPr>
            <p:ph type="title"/>
          </p:nvPr>
        </p:nvSpPr>
        <p:spPr>
          <a:xfrm>
            <a:off x="761801" y="328512"/>
            <a:ext cx="4778387" cy="1628970"/>
          </a:xfrm>
        </p:spPr>
        <p:txBody>
          <a:bodyPr anchor="ctr">
            <a:normAutofit/>
          </a:bodyPr>
          <a:lstStyle/>
          <a:p>
            <a:r>
              <a:rPr lang="en-GB" sz="4000" b="1">
                <a:ea typeface="+mj-lt"/>
                <a:cs typeface="+mj-lt"/>
              </a:rPr>
              <a:t>Key Questions? </a:t>
            </a:r>
            <a:endParaRPr lang="en-US" sz="4000"/>
          </a:p>
        </p:txBody>
      </p:sp>
      <p:sp>
        <p:nvSpPr>
          <p:cNvPr id="3" name="Content Placeholder 2">
            <a:extLst>
              <a:ext uri="{FF2B5EF4-FFF2-40B4-BE49-F238E27FC236}">
                <a16:creationId xmlns:a16="http://schemas.microsoft.com/office/drawing/2014/main" id="{BBD165C9-DFC5-D1D4-7EBC-E04AE1BE1807}"/>
              </a:ext>
            </a:extLst>
          </p:cNvPr>
          <p:cNvSpPr>
            <a:spLocks noGrp="1"/>
          </p:cNvSpPr>
          <p:nvPr>
            <p:ph idx="1"/>
          </p:nvPr>
        </p:nvSpPr>
        <p:spPr>
          <a:xfrm>
            <a:off x="761801" y="2884929"/>
            <a:ext cx="4659756" cy="3374137"/>
          </a:xfrm>
        </p:spPr>
        <p:txBody>
          <a:bodyPr vert="horz" lIns="91440" tIns="45720" rIns="91440" bIns="45720" rtlCol="0" anchor="ctr">
            <a:normAutofit/>
          </a:bodyPr>
          <a:lstStyle/>
          <a:p>
            <a:endParaRPr lang="en-GB" sz="2000" b="1">
              <a:ea typeface="+mn-lt"/>
              <a:cs typeface="+mn-lt"/>
            </a:endParaRPr>
          </a:p>
          <a:p>
            <a:r>
              <a:rPr lang="en-GB" sz="2000">
                <a:latin typeface="Verdana"/>
                <a:ea typeface="Verdana"/>
              </a:rPr>
              <a:t>How does our understanding of a child development theory influence how we teach and how does this impact the learning in the classroom</a:t>
            </a:r>
            <a:endParaRPr lang="en-US" sz="2000">
              <a:latin typeface="Verdana"/>
              <a:ea typeface="Verdana"/>
            </a:endParaRPr>
          </a:p>
          <a:p>
            <a:r>
              <a:rPr lang="en-GB" sz="2000">
                <a:latin typeface="Verdana"/>
                <a:ea typeface="Verdana"/>
              </a:rPr>
              <a:t>How does this new knowledge of child development underpin their individual classroom practice</a:t>
            </a:r>
            <a:endParaRPr lang="en-US" sz="2000">
              <a:latin typeface="Verdana"/>
              <a:ea typeface="Verdana"/>
            </a:endParaRPr>
          </a:p>
          <a:p>
            <a:endParaRPr lang="en-US" sz="2000">
              <a:cs typeface="Calibri"/>
            </a:endParaRPr>
          </a:p>
        </p:txBody>
      </p:sp>
    </p:spTree>
    <p:extLst>
      <p:ext uri="{BB962C8B-B14F-4D97-AF65-F5344CB8AC3E}">
        <p14:creationId xmlns:p14="http://schemas.microsoft.com/office/powerpoint/2010/main" val="2157597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2" name="Rectangle 2061">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462EFE-3B83-7B1B-768B-15378F063B05}"/>
              </a:ext>
            </a:extLst>
          </p:cNvPr>
          <p:cNvSpPr>
            <a:spLocks noGrp="1"/>
          </p:cNvSpPr>
          <p:nvPr>
            <p:ph type="title"/>
          </p:nvPr>
        </p:nvSpPr>
        <p:spPr>
          <a:xfrm>
            <a:off x="630936" y="639520"/>
            <a:ext cx="3429000" cy="1719072"/>
          </a:xfrm>
        </p:spPr>
        <p:txBody>
          <a:bodyPr vert="horz" lIns="91440" tIns="45720" rIns="91440" bIns="45720" rtlCol="0" anchor="b">
            <a:normAutofit/>
          </a:bodyPr>
          <a:lstStyle/>
          <a:p>
            <a:r>
              <a:rPr lang="en-US" sz="5400" kern="1200">
                <a:latin typeface="+mj-lt"/>
                <a:ea typeface="+mj-ea"/>
                <a:cs typeface="+mj-cs"/>
              </a:rPr>
              <a:t>Activity </a:t>
            </a:r>
          </a:p>
        </p:txBody>
      </p:sp>
      <p:sp>
        <p:nvSpPr>
          <p:cNvPr id="2064" name="sketch line">
            <a:extLst>
              <a:ext uri="{FF2B5EF4-FFF2-40B4-BE49-F238E27FC236}">
                <a16:creationId xmlns:a16="http://schemas.microsoft.com/office/drawing/2014/main" id="{6357EC4F-235E-4222-A36F-C7878ACE3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3E43506-7501-A8B7-82BA-FDB5973976A3}"/>
              </a:ext>
            </a:extLst>
          </p:cNvPr>
          <p:cNvSpPr>
            <a:spLocks noGrp="1"/>
          </p:cNvSpPr>
          <p:nvPr>
            <p:ph idx="1"/>
          </p:nvPr>
        </p:nvSpPr>
        <p:spPr>
          <a:xfrm>
            <a:off x="630936" y="2807208"/>
            <a:ext cx="3429000" cy="3410712"/>
          </a:xfrm>
        </p:spPr>
        <p:txBody>
          <a:bodyPr vert="horz" lIns="91440" tIns="45720" rIns="91440" bIns="45720" rtlCol="0" anchor="t">
            <a:normAutofit/>
          </a:bodyPr>
          <a:lstStyle/>
          <a:p>
            <a:pPr marL="0" indent="0">
              <a:buNone/>
            </a:pPr>
            <a:r>
              <a:rPr lang="en-US" sz="2200" kern="1200">
                <a:latin typeface="+mn-lt"/>
                <a:ea typeface="+mn-ea"/>
                <a:cs typeface="+mn-cs"/>
              </a:rPr>
              <a:t>In groups, make a list of the different things that can affect a child’s development from 0-19</a:t>
            </a:r>
          </a:p>
        </p:txBody>
      </p:sp>
      <p:pic>
        <p:nvPicPr>
          <p:cNvPr id="2050" name="Picture 2">
            <a:extLst>
              <a:ext uri="{FF2B5EF4-FFF2-40B4-BE49-F238E27FC236}">
                <a16:creationId xmlns:a16="http://schemas.microsoft.com/office/drawing/2014/main" id="{CEB8725A-BF96-047B-B807-7A08EB11EFC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256996" y="1197011"/>
            <a:ext cx="7304068" cy="4218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37383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DE3F4-B280-D013-539E-E85D75F38FC5}"/>
              </a:ext>
            </a:extLst>
          </p:cNvPr>
          <p:cNvSpPr>
            <a:spLocks noGrp="1"/>
          </p:cNvSpPr>
          <p:nvPr>
            <p:ph type="title"/>
          </p:nvPr>
        </p:nvSpPr>
        <p:spPr/>
        <p:txBody>
          <a:bodyPr/>
          <a:lstStyle/>
          <a:p>
            <a:endParaRPr lang="en-US"/>
          </a:p>
        </p:txBody>
      </p:sp>
      <p:pic>
        <p:nvPicPr>
          <p:cNvPr id="4" name="Content Placeholder 3" descr="A chart with text on it&#10;&#10;Description automatically generated">
            <a:extLst>
              <a:ext uri="{FF2B5EF4-FFF2-40B4-BE49-F238E27FC236}">
                <a16:creationId xmlns:a16="http://schemas.microsoft.com/office/drawing/2014/main" id="{407DF462-CE0C-4367-2086-49F38F7DF7DB}"/>
              </a:ext>
            </a:extLst>
          </p:cNvPr>
          <p:cNvPicPr>
            <a:picLocks noGrp="1" noChangeAspect="1"/>
          </p:cNvPicPr>
          <p:nvPr>
            <p:ph idx="1"/>
          </p:nvPr>
        </p:nvPicPr>
        <p:blipFill>
          <a:blip r:embed="rId2"/>
          <a:stretch>
            <a:fillRect/>
          </a:stretch>
        </p:blipFill>
        <p:spPr>
          <a:xfrm>
            <a:off x="697592" y="-55055"/>
            <a:ext cx="10472559" cy="6856209"/>
          </a:xfrm>
        </p:spPr>
      </p:pic>
    </p:spTree>
    <p:extLst>
      <p:ext uri="{BB962C8B-B14F-4D97-AF65-F5344CB8AC3E}">
        <p14:creationId xmlns:p14="http://schemas.microsoft.com/office/powerpoint/2010/main" val="6111248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88F374-E7CB-A0FB-7C36-5F3EB7CDE61D}"/>
              </a:ext>
            </a:extLst>
          </p:cNvPr>
          <p:cNvSpPr>
            <a:spLocks noGrp="1"/>
          </p:cNvSpPr>
          <p:nvPr>
            <p:ph type="title"/>
          </p:nvPr>
        </p:nvSpPr>
        <p:spPr>
          <a:xfrm>
            <a:off x="761800" y="762001"/>
            <a:ext cx="5334197" cy="1708242"/>
          </a:xfrm>
        </p:spPr>
        <p:txBody>
          <a:bodyPr anchor="ctr">
            <a:normAutofit/>
          </a:bodyPr>
          <a:lstStyle/>
          <a:p>
            <a:r>
              <a:rPr lang="en-GB" sz="4000" b="0" i="0" dirty="0">
                <a:effectLst/>
                <a:latin typeface="Calibri" panose="020F0502020204030204" pitchFamily="34" charset="0"/>
              </a:rPr>
              <a:t>Key Theories </a:t>
            </a:r>
            <a:br>
              <a:rPr lang="en-GB" sz="4000" b="0" i="0" dirty="0">
                <a:effectLst/>
                <a:latin typeface="Calibri" panose="020F0502020204030204" pitchFamily="34" charset="0"/>
              </a:rPr>
            </a:br>
            <a:endParaRPr lang="en-US" sz="4000" dirty="0"/>
          </a:p>
        </p:txBody>
      </p:sp>
      <p:sp>
        <p:nvSpPr>
          <p:cNvPr id="3" name="Content Placeholder 2">
            <a:extLst>
              <a:ext uri="{FF2B5EF4-FFF2-40B4-BE49-F238E27FC236}">
                <a16:creationId xmlns:a16="http://schemas.microsoft.com/office/drawing/2014/main" id="{3EDA3945-F6E4-B248-0F70-96C5AACAB405}"/>
              </a:ext>
            </a:extLst>
          </p:cNvPr>
          <p:cNvSpPr>
            <a:spLocks noGrp="1"/>
          </p:cNvSpPr>
          <p:nvPr>
            <p:ph idx="1"/>
          </p:nvPr>
        </p:nvSpPr>
        <p:spPr>
          <a:xfrm>
            <a:off x="761800" y="2470244"/>
            <a:ext cx="5334197" cy="3769835"/>
          </a:xfrm>
        </p:spPr>
        <p:txBody>
          <a:bodyPr anchor="ctr">
            <a:normAutofit/>
          </a:bodyPr>
          <a:lstStyle/>
          <a:p>
            <a:pPr rtl="0" fontAlgn="base"/>
            <a:r>
              <a:rPr lang="en-GB" sz="2000" b="0" i="0">
                <a:effectLst/>
                <a:latin typeface="Calibri" panose="020F0502020204030204" pitchFamily="34" charset="0"/>
              </a:rPr>
              <a:t>Piaget- Cognitive Development Theory </a:t>
            </a:r>
            <a:endParaRPr lang="en-GB" sz="2000" b="0" i="0">
              <a:effectLst/>
              <a:latin typeface="Segoe UI" panose="020B0502040204020203" pitchFamily="34" charset="0"/>
            </a:endParaRPr>
          </a:p>
          <a:p>
            <a:pPr rtl="0" fontAlgn="base"/>
            <a:r>
              <a:rPr lang="en-GB" sz="2000" b="0" i="0">
                <a:effectLst/>
                <a:latin typeface="Calibri" panose="020F0502020204030204" pitchFamily="34" charset="0"/>
              </a:rPr>
              <a:t>Vygotsky- Socio-Cultural Theory </a:t>
            </a:r>
            <a:endParaRPr lang="en-GB" sz="2000" b="0" i="0">
              <a:effectLst/>
              <a:latin typeface="Segoe UI" panose="020B0502040204020203" pitchFamily="34" charset="0"/>
            </a:endParaRPr>
          </a:p>
          <a:p>
            <a:pPr rtl="0" fontAlgn="base"/>
            <a:r>
              <a:rPr lang="en-GB" sz="2000" b="0" i="0">
                <a:effectLst/>
                <a:latin typeface="Calibri" panose="020F0502020204030204" pitchFamily="34" charset="0"/>
              </a:rPr>
              <a:t>Bruner-  </a:t>
            </a:r>
            <a:endParaRPr lang="en-GB" sz="2000" b="0" i="0">
              <a:effectLst/>
              <a:latin typeface="Segoe UI" panose="020B0502040204020203" pitchFamily="34" charset="0"/>
            </a:endParaRPr>
          </a:p>
          <a:p>
            <a:pPr rtl="0" fontAlgn="base"/>
            <a:r>
              <a:rPr lang="en-GB" sz="2000" b="0" i="0">
                <a:effectLst/>
                <a:latin typeface="Calibri" panose="020F0502020204030204" pitchFamily="34" charset="0"/>
              </a:rPr>
              <a:t>Bronfenbrenner- Biological Model of Development </a:t>
            </a:r>
            <a:endParaRPr lang="en-GB" sz="2000" b="0" i="0">
              <a:effectLst/>
              <a:latin typeface="Segoe UI" panose="020B0502040204020203" pitchFamily="34" charset="0"/>
            </a:endParaRPr>
          </a:p>
          <a:p>
            <a:pPr rtl="0" fontAlgn="base"/>
            <a:r>
              <a:rPr lang="en-GB" sz="2000" b="0" i="0">
                <a:effectLst/>
                <a:latin typeface="Calibri" panose="020F0502020204030204" pitchFamily="34" charset="0"/>
              </a:rPr>
              <a:t>Skinner- Operant Conditioning </a:t>
            </a:r>
            <a:endParaRPr lang="en-GB" sz="2000" b="0" i="0">
              <a:effectLst/>
              <a:latin typeface="Segoe UI" panose="020B0502040204020203" pitchFamily="34" charset="0"/>
            </a:endParaRPr>
          </a:p>
          <a:p>
            <a:pPr rtl="0" fontAlgn="base"/>
            <a:r>
              <a:rPr lang="en-GB" sz="2000" b="0" i="0">
                <a:effectLst/>
                <a:latin typeface="Calibri" panose="020F0502020204030204" pitchFamily="34" charset="0"/>
              </a:rPr>
              <a:t>Bandura – Social Learning Theory </a:t>
            </a:r>
            <a:endParaRPr lang="en-GB" sz="2000" b="0" i="0">
              <a:effectLst/>
              <a:latin typeface="Segoe UI" panose="020B0502040204020203" pitchFamily="34" charset="0"/>
            </a:endParaRPr>
          </a:p>
          <a:p>
            <a:endParaRPr lang="en-US" sz="2000"/>
          </a:p>
        </p:txBody>
      </p:sp>
      <p:pic>
        <p:nvPicPr>
          <p:cNvPr id="5" name="Picture 4" descr="Labyrinth board game with holes">
            <a:extLst>
              <a:ext uri="{FF2B5EF4-FFF2-40B4-BE49-F238E27FC236}">
                <a16:creationId xmlns:a16="http://schemas.microsoft.com/office/drawing/2014/main" id="{087A380D-BDAC-C5F8-0FF7-29725AB17BAE}"/>
              </a:ext>
            </a:extLst>
          </p:cNvPr>
          <p:cNvPicPr>
            <a:picLocks noChangeAspect="1"/>
          </p:cNvPicPr>
          <p:nvPr/>
        </p:nvPicPr>
        <p:blipFill rotWithShape="1">
          <a:blip r:embed="rId2"/>
          <a:srcRect l="20701" r="27462"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049385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16C22C9-E170-E728-40A8-EA8BDC5B25DE}"/>
              </a:ext>
            </a:extLst>
          </p:cNvPr>
          <p:cNvSpPr>
            <a:spLocks noGrp="1"/>
          </p:cNvSpPr>
          <p:nvPr>
            <p:ph type="title"/>
          </p:nvPr>
        </p:nvSpPr>
        <p:spPr>
          <a:xfrm>
            <a:off x="1371597" y="348865"/>
            <a:ext cx="10044023" cy="877729"/>
          </a:xfrm>
        </p:spPr>
        <p:txBody>
          <a:bodyPr vert="horz" lIns="91440" tIns="45720" rIns="91440" bIns="45720" rtlCol="0" anchor="ctr">
            <a:normAutofit/>
          </a:bodyPr>
          <a:lstStyle/>
          <a:p>
            <a:r>
              <a:rPr lang="en-US" sz="4000" kern="1200">
                <a:solidFill>
                  <a:srgbClr val="FFFFFF"/>
                </a:solidFill>
                <a:latin typeface="+mj-lt"/>
                <a:ea typeface="+mj-ea"/>
                <a:cs typeface="+mj-cs"/>
              </a:rPr>
              <a:t>Activity – major child development theorists</a:t>
            </a:r>
          </a:p>
        </p:txBody>
      </p:sp>
      <p:sp>
        <p:nvSpPr>
          <p:cNvPr id="3" name="Content Placeholder 2">
            <a:extLst>
              <a:ext uri="{FF2B5EF4-FFF2-40B4-BE49-F238E27FC236}">
                <a16:creationId xmlns:a16="http://schemas.microsoft.com/office/drawing/2014/main" id="{4DC66AE8-02F3-0CC0-62F4-C2EC104F8D1E}"/>
              </a:ext>
            </a:extLst>
          </p:cNvPr>
          <p:cNvSpPr>
            <a:spLocks noGrp="1"/>
          </p:cNvSpPr>
          <p:nvPr>
            <p:ph sz="half" idx="1"/>
          </p:nvPr>
        </p:nvSpPr>
        <p:spPr>
          <a:xfrm>
            <a:off x="1690386" y="2223987"/>
            <a:ext cx="3356270" cy="3592593"/>
          </a:xfrm>
        </p:spPr>
        <p:txBody>
          <a:bodyPr/>
          <a:lstStyle/>
          <a:p>
            <a:pPr marL="187452" indent="-187452" defTabSz="749808">
              <a:spcBef>
                <a:spcPts val="820"/>
              </a:spcBef>
            </a:pPr>
            <a:r>
              <a:rPr lang="en-US" sz="2296" kern="1200">
                <a:solidFill>
                  <a:schemeClr val="tx1"/>
                </a:solidFill>
                <a:latin typeface="+mn-lt"/>
                <a:ea typeface="+mn-ea"/>
                <a:cs typeface="+mn-cs"/>
              </a:rPr>
              <a:t>Jean Piaget</a:t>
            </a:r>
          </a:p>
          <a:p>
            <a:pPr marL="187452" indent="-187452" defTabSz="749808">
              <a:spcBef>
                <a:spcPts val="820"/>
              </a:spcBef>
            </a:pPr>
            <a:r>
              <a:rPr lang="en-US" sz="2296" kern="1200">
                <a:solidFill>
                  <a:schemeClr val="tx1"/>
                </a:solidFill>
                <a:latin typeface="+mn-lt"/>
                <a:ea typeface="+mn-ea"/>
                <a:cs typeface="+mn-cs"/>
              </a:rPr>
              <a:t>Lev </a:t>
            </a:r>
            <a:r>
              <a:rPr lang="en-US" sz="2296" kern="1200" err="1">
                <a:solidFill>
                  <a:schemeClr val="tx1"/>
                </a:solidFill>
                <a:latin typeface="+mn-lt"/>
                <a:ea typeface="+mn-ea"/>
                <a:cs typeface="+mn-cs"/>
              </a:rPr>
              <a:t>Vygostky</a:t>
            </a:r>
            <a:endParaRPr lang="en-US" sz="2296" kern="1200">
              <a:solidFill>
                <a:schemeClr val="tx1"/>
              </a:solidFill>
              <a:latin typeface="+mn-lt"/>
              <a:ea typeface="+mn-ea"/>
              <a:cs typeface="+mn-cs"/>
            </a:endParaRPr>
          </a:p>
          <a:p>
            <a:pPr marL="187452" indent="-187452" defTabSz="749808">
              <a:spcBef>
                <a:spcPts val="820"/>
              </a:spcBef>
            </a:pPr>
            <a:r>
              <a:rPr lang="en-US" sz="2296" kern="1200">
                <a:solidFill>
                  <a:schemeClr val="tx1"/>
                </a:solidFill>
                <a:latin typeface="+mn-lt"/>
                <a:ea typeface="+mn-ea"/>
                <a:cs typeface="+mn-cs"/>
              </a:rPr>
              <a:t>Erik Erikson</a:t>
            </a:r>
          </a:p>
          <a:p>
            <a:pPr marL="187452" indent="-187452" defTabSz="749808">
              <a:spcBef>
                <a:spcPts val="820"/>
              </a:spcBef>
            </a:pPr>
            <a:r>
              <a:rPr lang="en-US" sz="2296" kern="1200">
                <a:solidFill>
                  <a:schemeClr val="tx1"/>
                </a:solidFill>
                <a:latin typeface="+mn-lt"/>
                <a:ea typeface="+mn-ea"/>
                <a:cs typeface="+mn-cs"/>
              </a:rPr>
              <a:t>B.F. Skinner</a:t>
            </a:r>
          </a:p>
          <a:p>
            <a:pPr marL="187452" indent="-187452" defTabSz="749808">
              <a:spcBef>
                <a:spcPts val="820"/>
              </a:spcBef>
            </a:pPr>
            <a:r>
              <a:rPr lang="en-US" sz="2296" kern="1200">
                <a:solidFill>
                  <a:schemeClr val="tx1"/>
                </a:solidFill>
                <a:latin typeface="+mn-lt"/>
                <a:ea typeface="+mn-ea"/>
                <a:cs typeface="+mn-cs"/>
              </a:rPr>
              <a:t>Albert Bandura</a:t>
            </a:r>
          </a:p>
          <a:p>
            <a:pPr marL="187452" indent="-187452" defTabSz="749808">
              <a:spcBef>
                <a:spcPts val="820"/>
              </a:spcBef>
            </a:pPr>
            <a:r>
              <a:rPr lang="en-US" sz="2296" kern="1200" err="1">
                <a:solidFill>
                  <a:schemeClr val="tx1"/>
                </a:solidFill>
                <a:latin typeface="+mn-lt"/>
                <a:ea typeface="+mn-ea"/>
                <a:cs typeface="+mn-cs"/>
              </a:rPr>
              <a:t>Urie</a:t>
            </a:r>
            <a:r>
              <a:rPr lang="en-US" sz="2296" kern="1200">
                <a:solidFill>
                  <a:schemeClr val="tx1"/>
                </a:solidFill>
                <a:latin typeface="+mn-lt"/>
                <a:ea typeface="+mn-ea"/>
                <a:cs typeface="+mn-cs"/>
              </a:rPr>
              <a:t> Bronfenbrenner</a:t>
            </a:r>
          </a:p>
          <a:p>
            <a:pPr marL="187452" indent="-187452" defTabSz="749808">
              <a:spcBef>
                <a:spcPts val="820"/>
              </a:spcBef>
            </a:pPr>
            <a:r>
              <a:rPr lang="en-US" sz="2296" kern="1200">
                <a:solidFill>
                  <a:schemeClr val="tx1"/>
                </a:solidFill>
                <a:latin typeface="+mn-lt"/>
                <a:ea typeface="+mn-ea"/>
                <a:cs typeface="+mn-cs"/>
              </a:rPr>
              <a:t>Arnold Gesell</a:t>
            </a:r>
            <a:endParaRPr lang="en-US"/>
          </a:p>
        </p:txBody>
      </p:sp>
      <p:sp>
        <p:nvSpPr>
          <p:cNvPr id="5" name="TextBox 4">
            <a:extLst>
              <a:ext uri="{FF2B5EF4-FFF2-40B4-BE49-F238E27FC236}">
                <a16:creationId xmlns:a16="http://schemas.microsoft.com/office/drawing/2014/main" id="{AEF08189-5A59-D3DA-E8E1-9AB3773ADF5F}"/>
              </a:ext>
            </a:extLst>
          </p:cNvPr>
          <p:cNvSpPr txBox="1"/>
          <p:nvPr/>
        </p:nvSpPr>
        <p:spPr>
          <a:xfrm>
            <a:off x="6031381" y="2112579"/>
            <a:ext cx="4494174" cy="5307479"/>
          </a:xfrm>
          <a:prstGeom prst="rect">
            <a:avLst/>
          </a:prstGeom>
          <a:noFill/>
        </p:spPr>
        <p:txBody>
          <a:bodyPr wrap="square" rtlCol="0">
            <a:spAutoFit/>
          </a:bodyPr>
          <a:lstStyle/>
          <a:p>
            <a:pPr defTabSz="749808">
              <a:spcAft>
                <a:spcPts val="600"/>
              </a:spcAft>
            </a:pPr>
            <a:r>
              <a:rPr lang="en-US" sz="1476" kern="1200">
                <a:solidFill>
                  <a:schemeClr val="tx1"/>
                </a:solidFill>
                <a:latin typeface="+mn-lt"/>
                <a:ea typeface="+mn-ea"/>
                <a:cs typeface="+mn-cs"/>
              </a:rPr>
              <a:t>In groups, use the template on Moodle to  create a one-page profile for your assigned theorist</a:t>
            </a:r>
          </a:p>
          <a:p>
            <a:pPr defTabSz="749808">
              <a:spcAft>
                <a:spcPts val="600"/>
              </a:spcAft>
            </a:pPr>
            <a:endParaRPr lang="en-US" sz="1476" kern="1200">
              <a:solidFill>
                <a:schemeClr val="tx1"/>
              </a:solidFill>
              <a:latin typeface="+mn-lt"/>
              <a:ea typeface="+mn-ea"/>
              <a:cs typeface="+mn-cs"/>
            </a:endParaRPr>
          </a:p>
          <a:p>
            <a:pPr defTabSz="749808">
              <a:spcAft>
                <a:spcPts val="600"/>
              </a:spcAft>
            </a:pPr>
            <a:r>
              <a:rPr lang="en-US" sz="1476" kern="1200">
                <a:solidFill>
                  <a:schemeClr val="tx1"/>
                </a:solidFill>
                <a:latin typeface="+mn-lt"/>
                <a:ea typeface="+mn-ea"/>
                <a:cs typeface="+mn-cs"/>
              </a:rPr>
              <a:t>Will have: their details</a:t>
            </a:r>
          </a:p>
          <a:p>
            <a:pPr defTabSz="749808">
              <a:spcAft>
                <a:spcPts val="600"/>
              </a:spcAft>
            </a:pPr>
            <a:endParaRPr lang="en-US" sz="1476" kern="1200">
              <a:solidFill>
                <a:schemeClr val="tx1"/>
              </a:solidFill>
              <a:latin typeface="+mn-lt"/>
              <a:ea typeface="+mn-ea"/>
              <a:cs typeface="+mn-cs"/>
            </a:endParaRPr>
          </a:p>
          <a:p>
            <a:pPr defTabSz="749808">
              <a:spcAft>
                <a:spcPts val="600"/>
              </a:spcAft>
            </a:pPr>
            <a:r>
              <a:rPr lang="en-US" sz="1476" kern="1200">
                <a:solidFill>
                  <a:schemeClr val="tx1"/>
                </a:solidFill>
                <a:latin typeface="+mn-lt"/>
                <a:ea typeface="+mn-ea"/>
                <a:cs typeface="+mn-cs"/>
              </a:rPr>
              <a:t>Major contributions/what they say about development</a:t>
            </a:r>
          </a:p>
          <a:p>
            <a:pPr defTabSz="749808">
              <a:spcAft>
                <a:spcPts val="600"/>
              </a:spcAft>
            </a:pPr>
            <a:endParaRPr lang="en-US" sz="1476" kern="1200">
              <a:solidFill>
                <a:schemeClr val="tx1"/>
              </a:solidFill>
              <a:latin typeface="+mn-lt"/>
              <a:ea typeface="+mn-ea"/>
              <a:cs typeface="+mn-cs"/>
            </a:endParaRPr>
          </a:p>
          <a:p>
            <a:pPr defTabSz="749808">
              <a:spcAft>
                <a:spcPts val="600"/>
              </a:spcAft>
            </a:pPr>
            <a:r>
              <a:rPr lang="en-US" sz="1476" kern="1200">
                <a:solidFill>
                  <a:schemeClr val="tx1"/>
                </a:solidFill>
                <a:latin typeface="+mn-lt"/>
                <a:ea typeface="+mn-ea"/>
                <a:cs typeface="+mn-cs"/>
              </a:rPr>
              <a:t>Discuss the merits or possible issues with their theories, and be ready to discuss with the class</a:t>
            </a:r>
          </a:p>
          <a:p>
            <a:pPr defTabSz="749808">
              <a:spcAft>
                <a:spcPts val="600"/>
              </a:spcAft>
            </a:pPr>
            <a:endParaRPr lang="en-US" sz="1476" kern="1200">
              <a:solidFill>
                <a:schemeClr val="tx1"/>
              </a:solidFill>
              <a:latin typeface="+mn-lt"/>
              <a:ea typeface="+mn-ea"/>
              <a:cs typeface="+mn-cs"/>
            </a:endParaRPr>
          </a:p>
          <a:p>
            <a:pPr defTabSz="749808">
              <a:spcAft>
                <a:spcPts val="600"/>
              </a:spcAft>
            </a:pPr>
            <a:r>
              <a:rPr lang="en-US" sz="1476" kern="1200">
                <a:solidFill>
                  <a:schemeClr val="tx1"/>
                </a:solidFill>
                <a:latin typeface="+mn-lt"/>
                <a:ea typeface="+mn-ea"/>
                <a:cs typeface="+mn-cs"/>
              </a:rPr>
              <a:t>Save the file with your theorist's name plus your group name HERE</a:t>
            </a:r>
          </a:p>
          <a:p>
            <a:pPr defTabSz="749808">
              <a:spcAft>
                <a:spcPts val="600"/>
              </a:spcAft>
            </a:pPr>
            <a:endParaRPr lang="en-US" sz="1476" kern="1200">
              <a:solidFill>
                <a:schemeClr val="tx1"/>
              </a:solidFill>
              <a:latin typeface="+mn-lt"/>
              <a:ea typeface="+mn-ea"/>
              <a:cs typeface="+mn-cs"/>
            </a:endParaRPr>
          </a:p>
          <a:p>
            <a:pPr defTabSz="749808">
              <a:spcAft>
                <a:spcPts val="600"/>
              </a:spcAft>
            </a:pPr>
            <a:endParaRPr lang="en-US" sz="1476" kern="1200">
              <a:solidFill>
                <a:schemeClr val="tx1"/>
              </a:solidFill>
              <a:latin typeface="+mn-lt"/>
              <a:ea typeface="+mn-ea"/>
              <a:cs typeface="+mn-cs"/>
            </a:endParaRPr>
          </a:p>
          <a:p>
            <a:pPr defTabSz="749808">
              <a:spcAft>
                <a:spcPts val="600"/>
              </a:spcAft>
            </a:pPr>
            <a:endParaRPr lang="en-US" sz="1476" kern="1200">
              <a:solidFill>
                <a:schemeClr val="tx1"/>
              </a:solidFill>
              <a:latin typeface="+mn-lt"/>
              <a:ea typeface="+mn-ea"/>
              <a:cs typeface="+mn-cs"/>
            </a:endParaRPr>
          </a:p>
          <a:p>
            <a:pPr defTabSz="749808">
              <a:spcAft>
                <a:spcPts val="600"/>
              </a:spcAft>
            </a:pPr>
            <a:endParaRPr lang="en-US" sz="1476" kern="1200">
              <a:solidFill>
                <a:schemeClr val="tx1"/>
              </a:solidFill>
              <a:latin typeface="+mn-lt"/>
              <a:ea typeface="+mn-ea"/>
              <a:cs typeface="+mn-cs"/>
            </a:endParaRPr>
          </a:p>
          <a:p>
            <a:pPr defTabSz="749808">
              <a:spcAft>
                <a:spcPts val="600"/>
              </a:spcAft>
            </a:pPr>
            <a:endParaRPr lang="en-US" sz="1476" kern="1200">
              <a:solidFill>
                <a:schemeClr val="tx1"/>
              </a:solidFill>
              <a:latin typeface="+mn-lt"/>
              <a:ea typeface="+mn-ea"/>
              <a:cs typeface="+mn-cs"/>
            </a:endParaRPr>
          </a:p>
          <a:p>
            <a:pPr>
              <a:spcAft>
                <a:spcPts val="600"/>
              </a:spcAft>
            </a:pPr>
            <a:endParaRPr lang="en-US"/>
          </a:p>
        </p:txBody>
      </p:sp>
    </p:spTree>
    <p:extLst>
      <p:ext uri="{BB962C8B-B14F-4D97-AF65-F5344CB8AC3E}">
        <p14:creationId xmlns:p14="http://schemas.microsoft.com/office/powerpoint/2010/main" val="13487690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Y </a:t>
            </a:r>
            <a:r>
              <a:rPr lang="cy-GB" sz="3600" dirty="0"/>
              <a:t>tîm o gwmpas y plentyn </a:t>
            </a:r>
            <a:br>
              <a:rPr lang="en-GB" sz="3600" dirty="0"/>
            </a:br>
            <a:r>
              <a:rPr lang="en-GB" sz="3600" dirty="0"/>
              <a:t> The team around the child</a:t>
            </a:r>
          </a:p>
        </p:txBody>
      </p:sp>
      <p:sp>
        <p:nvSpPr>
          <p:cNvPr id="6" name="Rounded Rectangular Callout 5"/>
          <p:cNvSpPr/>
          <p:nvPr/>
        </p:nvSpPr>
        <p:spPr>
          <a:xfrm>
            <a:off x="1766170" y="2284493"/>
            <a:ext cx="3332860" cy="2700471"/>
          </a:xfrm>
          <a:prstGeom prst="wedgeRoundRectCallou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TextBox 6"/>
          <p:cNvSpPr txBox="1"/>
          <p:nvPr/>
        </p:nvSpPr>
        <p:spPr>
          <a:xfrm>
            <a:off x="2048182" y="2303941"/>
            <a:ext cx="2768837" cy="2554545"/>
          </a:xfrm>
          <a:prstGeom prst="rect">
            <a:avLst/>
          </a:prstGeom>
          <a:noFill/>
        </p:spPr>
        <p:txBody>
          <a:bodyPr wrap="square" rtlCol="0">
            <a:spAutoFit/>
          </a:bodyPr>
          <a:lstStyle/>
          <a:p>
            <a:r>
              <a:rPr lang="cy-GB" sz="2000" dirty="0"/>
              <a:t>Crëwch ddiagram o’r tîm a’r byd o gwmpas y plentyn gan grwpio’r dylanwadau gwahanol i gategorïau. </a:t>
            </a:r>
          </a:p>
          <a:p>
            <a:endParaRPr lang="cy-GB" sz="2000" dirty="0"/>
          </a:p>
          <a:p>
            <a:r>
              <a:rPr lang="cy-GB" sz="2000" dirty="0"/>
              <a:t>Pa ddylanwadau a allai fod y rhai mwyaf? </a:t>
            </a:r>
          </a:p>
        </p:txBody>
      </p:sp>
      <p:sp>
        <p:nvSpPr>
          <p:cNvPr id="8" name="Rounded Rectangular Callout 7"/>
          <p:cNvSpPr/>
          <p:nvPr/>
        </p:nvSpPr>
        <p:spPr>
          <a:xfrm>
            <a:off x="7013288" y="2303941"/>
            <a:ext cx="3478139" cy="2691925"/>
          </a:xfrm>
          <a:prstGeom prst="wedgeRoundRectCallou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TextBox 8"/>
          <p:cNvSpPr txBox="1"/>
          <p:nvPr/>
        </p:nvSpPr>
        <p:spPr>
          <a:xfrm>
            <a:off x="7094472" y="2465242"/>
            <a:ext cx="3315768" cy="2554545"/>
          </a:xfrm>
          <a:prstGeom prst="rect">
            <a:avLst/>
          </a:prstGeom>
          <a:noFill/>
        </p:spPr>
        <p:txBody>
          <a:bodyPr wrap="square" rtlCol="0">
            <a:spAutoFit/>
          </a:bodyPr>
          <a:lstStyle/>
          <a:p>
            <a:r>
              <a:rPr lang="en-GB" sz="2000"/>
              <a:t>Create a diagram of the team and the world surrounding the child.  Group and categorise the various influences. </a:t>
            </a:r>
          </a:p>
          <a:p>
            <a:endParaRPr lang="en-GB" sz="2000"/>
          </a:p>
          <a:p>
            <a:r>
              <a:rPr lang="en-GB" sz="2000"/>
              <a:t>Which influences might be the greatest?</a:t>
            </a:r>
          </a:p>
        </p:txBody>
      </p:sp>
    </p:spTree>
    <p:extLst>
      <p:ext uri="{BB962C8B-B14F-4D97-AF65-F5344CB8AC3E}">
        <p14:creationId xmlns:p14="http://schemas.microsoft.com/office/powerpoint/2010/main" val="23304641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Bronfenbrenner’s Ecological Systems Theory (1979)</a:t>
            </a:r>
          </a:p>
        </p:txBody>
      </p:sp>
      <p:sp>
        <p:nvSpPr>
          <p:cNvPr id="5" name="Content Placeholder 4"/>
          <p:cNvSpPr>
            <a:spLocks noGrp="1"/>
          </p:cNvSpPr>
          <p:nvPr>
            <p:ph sz="half" idx="2"/>
          </p:nvPr>
        </p:nvSpPr>
        <p:spPr/>
        <p:txBody>
          <a:bodyPr>
            <a:normAutofit/>
          </a:bodyPr>
          <a:lstStyle/>
          <a:p>
            <a:pPr marL="12700" marR="168275">
              <a:lnSpc>
                <a:spcPts val="2590"/>
              </a:lnSpc>
              <a:spcBef>
                <a:spcPts val="425"/>
              </a:spcBef>
            </a:pPr>
            <a:r>
              <a:rPr lang="en-GB" b="1" u="heavy" spc="-5" dirty="0">
                <a:uFill>
                  <a:solidFill>
                    <a:srgbClr val="000000"/>
                  </a:solidFill>
                </a:uFill>
                <a:latin typeface="Tahoma"/>
                <a:cs typeface="Tahoma"/>
              </a:rPr>
              <a:t>Microsystem</a:t>
            </a:r>
            <a:r>
              <a:rPr lang="en-GB" spc="-5" dirty="0">
                <a:latin typeface="Tahoma"/>
                <a:cs typeface="Tahoma"/>
              </a:rPr>
              <a:t>: </a:t>
            </a:r>
            <a:r>
              <a:rPr lang="en-GB" dirty="0">
                <a:latin typeface="Tahoma"/>
                <a:cs typeface="Tahoma"/>
              </a:rPr>
              <a:t>the </a:t>
            </a:r>
            <a:r>
              <a:rPr lang="en-GB" spc="-15" dirty="0">
                <a:latin typeface="Tahoma"/>
                <a:cs typeface="Tahoma"/>
              </a:rPr>
              <a:t>child’s </a:t>
            </a:r>
            <a:r>
              <a:rPr lang="en-GB" dirty="0">
                <a:latin typeface="Tahoma"/>
                <a:cs typeface="Tahoma"/>
              </a:rPr>
              <a:t>own </a:t>
            </a:r>
            <a:r>
              <a:rPr lang="en-GB" spc="-5" dirty="0">
                <a:latin typeface="Tahoma"/>
                <a:cs typeface="Tahoma"/>
              </a:rPr>
              <a:t>close family </a:t>
            </a:r>
            <a:r>
              <a:rPr lang="en-GB" dirty="0">
                <a:latin typeface="Tahoma"/>
                <a:cs typeface="Tahoma"/>
              </a:rPr>
              <a:t>&amp;</a:t>
            </a:r>
            <a:r>
              <a:rPr lang="en-GB" spc="-35" dirty="0">
                <a:latin typeface="Tahoma"/>
                <a:cs typeface="Tahoma"/>
              </a:rPr>
              <a:t> </a:t>
            </a:r>
            <a:r>
              <a:rPr lang="en-GB" spc="-5" dirty="0">
                <a:latin typeface="Tahoma"/>
                <a:cs typeface="Tahoma"/>
              </a:rPr>
              <a:t>friends</a:t>
            </a:r>
            <a:endParaRPr lang="en-GB" dirty="0">
              <a:latin typeface="Tahoma"/>
              <a:cs typeface="Tahoma"/>
            </a:endParaRPr>
          </a:p>
          <a:p>
            <a:pPr marL="12700" marR="5080">
              <a:lnSpc>
                <a:spcPts val="2590"/>
              </a:lnSpc>
              <a:spcBef>
                <a:spcPts val="1005"/>
              </a:spcBef>
            </a:pPr>
            <a:r>
              <a:rPr lang="en-GB" b="1" u="heavy" spc="-5" dirty="0">
                <a:uFill>
                  <a:solidFill>
                    <a:srgbClr val="000000"/>
                  </a:solidFill>
                </a:uFill>
                <a:latin typeface="Tahoma"/>
                <a:cs typeface="Tahoma"/>
              </a:rPr>
              <a:t>Mesosystem:</a:t>
            </a:r>
            <a:r>
              <a:rPr lang="en-GB" b="1" spc="-5" dirty="0">
                <a:latin typeface="Tahoma"/>
                <a:cs typeface="Tahoma"/>
              </a:rPr>
              <a:t> </a:t>
            </a:r>
            <a:r>
              <a:rPr lang="en-GB" spc="-5" dirty="0">
                <a:latin typeface="Tahoma"/>
                <a:cs typeface="Tahoma"/>
              </a:rPr>
              <a:t>extended </a:t>
            </a:r>
            <a:r>
              <a:rPr lang="en-GB" spc="-35" dirty="0">
                <a:latin typeface="Tahoma"/>
                <a:cs typeface="Tahoma"/>
              </a:rPr>
              <a:t>family, </a:t>
            </a:r>
            <a:r>
              <a:rPr lang="en-GB" spc="-5" dirty="0">
                <a:latin typeface="Tahoma"/>
                <a:cs typeface="Tahoma"/>
              </a:rPr>
              <a:t>friends </a:t>
            </a:r>
            <a:r>
              <a:rPr lang="en-GB" dirty="0">
                <a:latin typeface="Tahoma"/>
                <a:cs typeface="Tahoma"/>
              </a:rPr>
              <a:t>&amp;</a:t>
            </a:r>
            <a:r>
              <a:rPr lang="en-GB" spc="-30" dirty="0">
                <a:latin typeface="Tahoma"/>
                <a:cs typeface="Tahoma"/>
              </a:rPr>
              <a:t> </a:t>
            </a:r>
            <a:r>
              <a:rPr lang="en-GB" spc="-5" dirty="0">
                <a:latin typeface="Tahoma"/>
                <a:cs typeface="Tahoma"/>
              </a:rPr>
              <a:t>teachers</a:t>
            </a:r>
            <a:endParaRPr lang="en-GB" dirty="0">
              <a:latin typeface="Tahoma"/>
              <a:cs typeface="Tahoma"/>
            </a:endParaRPr>
          </a:p>
          <a:p>
            <a:pPr marL="12700" marR="426084">
              <a:spcBef>
                <a:spcPts val="969"/>
              </a:spcBef>
            </a:pPr>
            <a:r>
              <a:rPr lang="en-GB" b="1" u="heavy" spc="-5" dirty="0" err="1">
                <a:uFill>
                  <a:solidFill>
                    <a:srgbClr val="000000"/>
                  </a:solidFill>
                </a:uFill>
                <a:latin typeface="Tahoma"/>
                <a:cs typeface="Tahoma"/>
              </a:rPr>
              <a:t>Exosystem</a:t>
            </a:r>
            <a:r>
              <a:rPr lang="en-GB" b="1" u="heavy" spc="-5" dirty="0">
                <a:uFill>
                  <a:solidFill>
                    <a:srgbClr val="000000"/>
                  </a:solidFill>
                </a:uFill>
                <a:latin typeface="Tahoma"/>
                <a:cs typeface="Tahoma"/>
              </a:rPr>
              <a:t>: </a:t>
            </a:r>
            <a:r>
              <a:rPr lang="en-GB" spc="-10" dirty="0">
                <a:latin typeface="Tahoma"/>
                <a:cs typeface="Tahoma"/>
              </a:rPr>
              <a:t>cultural </a:t>
            </a:r>
            <a:r>
              <a:rPr lang="en-GB" spc="-5" dirty="0">
                <a:latin typeface="Tahoma"/>
                <a:cs typeface="Tahoma"/>
              </a:rPr>
              <a:t>system outside the family (church,  </a:t>
            </a:r>
            <a:r>
              <a:rPr lang="en-GB" spc="-10" dirty="0">
                <a:latin typeface="Tahoma"/>
                <a:cs typeface="Tahoma"/>
              </a:rPr>
              <a:t>employer</a:t>
            </a:r>
            <a:r>
              <a:rPr lang="en-GB" spc="-20" dirty="0">
                <a:latin typeface="Tahoma"/>
                <a:cs typeface="Tahoma"/>
              </a:rPr>
              <a:t> </a:t>
            </a:r>
            <a:r>
              <a:rPr lang="en-GB" spc="-5" dirty="0">
                <a:latin typeface="Tahoma"/>
                <a:cs typeface="Tahoma"/>
              </a:rPr>
              <a:t>etc)</a:t>
            </a:r>
            <a:endParaRPr lang="en-GB" dirty="0">
              <a:latin typeface="Tahoma"/>
              <a:cs typeface="Tahoma"/>
            </a:endParaRPr>
          </a:p>
          <a:p>
            <a:pPr marL="12700">
              <a:lnSpc>
                <a:spcPct val="100000"/>
              </a:lnSpc>
              <a:spcBef>
                <a:spcPts val="710"/>
              </a:spcBef>
            </a:pPr>
            <a:r>
              <a:rPr lang="en-GB" b="1" u="heavy" spc="-5" dirty="0">
                <a:uFill>
                  <a:solidFill>
                    <a:srgbClr val="000000"/>
                  </a:solidFill>
                </a:uFill>
                <a:latin typeface="Tahoma"/>
                <a:cs typeface="Tahoma"/>
              </a:rPr>
              <a:t>Macrosystem</a:t>
            </a:r>
            <a:r>
              <a:rPr lang="en-GB" b="1" spc="-5" dirty="0">
                <a:latin typeface="Tahoma"/>
                <a:cs typeface="Tahoma"/>
              </a:rPr>
              <a:t>: </a:t>
            </a:r>
            <a:r>
              <a:rPr lang="en-GB" spc="-5" dirty="0">
                <a:latin typeface="Tahoma"/>
                <a:cs typeface="Tahoma"/>
              </a:rPr>
              <a:t>larger</a:t>
            </a:r>
            <a:r>
              <a:rPr lang="en-GB" spc="-15" dirty="0">
                <a:latin typeface="Tahoma"/>
                <a:cs typeface="Tahoma"/>
              </a:rPr>
              <a:t> </a:t>
            </a:r>
            <a:r>
              <a:rPr lang="en-GB" spc="-5" dirty="0">
                <a:latin typeface="Tahoma"/>
                <a:cs typeface="Tahoma"/>
              </a:rPr>
              <a:t>society</a:t>
            </a:r>
            <a:endParaRPr lang="en-GB" dirty="0">
              <a:latin typeface="Tahoma"/>
              <a:cs typeface="Tahoma"/>
            </a:endParaRPr>
          </a:p>
          <a:p>
            <a:endParaRPr lang="en-GB" dirty="0"/>
          </a:p>
        </p:txBody>
      </p:sp>
      <p:sp>
        <p:nvSpPr>
          <p:cNvPr id="6" name="object 5"/>
          <p:cNvSpPr>
            <a:spLocks noGrp="1"/>
          </p:cNvSpPr>
          <p:nvPr>
            <p:ph sz="half" idx="1"/>
          </p:nvPr>
        </p:nvSpPr>
        <p:spPr>
          <a:xfrm>
            <a:off x="1712008" y="1600201"/>
            <a:ext cx="4307793" cy="4525963"/>
          </a:xfrm>
          <a:prstGeom prst="rect">
            <a:avLst/>
          </a:prstGeom>
          <a:blipFill>
            <a:blip r:embed="rId3" cstate="print"/>
            <a:stretch>
              <a:fillRect/>
            </a:stretch>
          </a:blipFill>
        </p:spPr>
        <p:txBody>
          <a:bodyPr vert="horz" wrap="square" lIns="0" tIns="0" rIns="0" bIns="0" rtlCol="0">
            <a:normAutofit/>
          </a:bodyPr>
          <a:lstStyle/>
          <a:p>
            <a:pPr marL="0" indent="0">
              <a:buNone/>
            </a:pPr>
            <a:endParaRPr lang="en-GB" dirty="0"/>
          </a:p>
        </p:txBody>
      </p:sp>
    </p:spTree>
    <p:extLst>
      <p:ext uri="{BB962C8B-B14F-4D97-AF65-F5344CB8AC3E}">
        <p14:creationId xmlns:p14="http://schemas.microsoft.com/office/powerpoint/2010/main" val="23768927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FBEE45-F140-49D5-85EA-C78C24340B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365125"/>
            <a:ext cx="4928387" cy="5763963"/>
          </a:xfrm>
        </p:spPr>
        <p:txBody>
          <a:bodyPr>
            <a:normAutofit/>
          </a:bodyPr>
          <a:lstStyle/>
          <a:p>
            <a:r>
              <a:rPr lang="cy-GB" sz="5200"/>
              <a:t>Beirniadaeth o’r model</a:t>
            </a:r>
            <a:br>
              <a:rPr lang="en-GB" sz="5200"/>
            </a:br>
            <a:r>
              <a:rPr lang="en-GB" sz="5200"/>
              <a:t>Criticism of the model</a:t>
            </a:r>
          </a:p>
        </p:txBody>
      </p:sp>
      <p:sp>
        <p:nvSpPr>
          <p:cNvPr id="3" name="Content Placeholder 2"/>
          <p:cNvSpPr>
            <a:spLocks noGrp="1"/>
          </p:cNvSpPr>
          <p:nvPr>
            <p:ph sz="half" idx="1"/>
          </p:nvPr>
        </p:nvSpPr>
        <p:spPr>
          <a:xfrm>
            <a:off x="6191252" y="365125"/>
            <a:ext cx="5181600" cy="2806296"/>
          </a:xfrm>
        </p:spPr>
        <p:txBody>
          <a:bodyPr>
            <a:normAutofit/>
          </a:bodyPr>
          <a:lstStyle/>
          <a:p>
            <a:r>
              <a:rPr lang="cy-GB" sz="2000"/>
              <a:t>Mae rhai beirniad yn meddwl bod angen ychwanegu </a:t>
            </a:r>
            <a:r>
              <a:rPr lang="cy-GB" sz="2000" b="1" noProof="1"/>
              <a:t>cronosystem</a:t>
            </a:r>
            <a:r>
              <a:rPr lang="cy-GB" sz="2000"/>
              <a:t> (newidiadau dros amser).</a:t>
            </a:r>
          </a:p>
          <a:p>
            <a:r>
              <a:rPr lang="cy-GB" sz="2000"/>
              <a:t>Gwêl eraill yr angen i gynnwys haenen </a:t>
            </a:r>
            <a:r>
              <a:rPr lang="cy-GB" sz="2000" b="1"/>
              <a:t>tu allan i’r</a:t>
            </a:r>
            <a:r>
              <a:rPr lang="cy-GB" sz="2000"/>
              <a:t> </a:t>
            </a:r>
            <a:r>
              <a:rPr lang="cy-GB" sz="2000" b="1"/>
              <a:t>macro</a:t>
            </a:r>
            <a:r>
              <a:rPr lang="cy-GB" sz="2000"/>
              <a:t> i gwmpasu’r modd y gall unigolion ddylanwadu ar eu hunain.</a:t>
            </a:r>
          </a:p>
        </p:txBody>
      </p:sp>
      <p:sp>
        <p:nvSpPr>
          <p:cNvPr id="4" name="Content Placeholder 3"/>
          <p:cNvSpPr>
            <a:spLocks noGrp="1"/>
          </p:cNvSpPr>
          <p:nvPr>
            <p:ph sz="half" idx="2"/>
          </p:nvPr>
        </p:nvSpPr>
        <p:spPr>
          <a:xfrm>
            <a:off x="6191252" y="3322791"/>
            <a:ext cx="5181600" cy="2806296"/>
          </a:xfrm>
        </p:spPr>
        <p:txBody>
          <a:bodyPr>
            <a:normAutofit/>
          </a:bodyPr>
          <a:lstStyle/>
          <a:p>
            <a:r>
              <a:rPr lang="en-GB" sz="2000"/>
              <a:t>Some critics consider a </a:t>
            </a:r>
            <a:r>
              <a:rPr lang="en-GB" sz="2000" b="1"/>
              <a:t>chronosystem</a:t>
            </a:r>
            <a:r>
              <a:rPr lang="en-GB" sz="2000"/>
              <a:t> to be a necessary addition (changes over time). </a:t>
            </a:r>
          </a:p>
          <a:p>
            <a:endParaRPr lang="en-GB" sz="2000"/>
          </a:p>
          <a:p>
            <a:r>
              <a:rPr lang="en-GB" sz="2000"/>
              <a:t>Others see the need to include an </a:t>
            </a:r>
            <a:r>
              <a:rPr lang="en-GB" sz="2000" b="1"/>
              <a:t>ex-macro</a:t>
            </a:r>
            <a:r>
              <a:rPr lang="en-GB" sz="2000"/>
              <a:t> layer to account for the way individuals may influence themselves.</a:t>
            </a:r>
          </a:p>
        </p:txBody>
      </p:sp>
    </p:spTree>
    <p:extLst>
      <p:ext uri="{BB962C8B-B14F-4D97-AF65-F5344CB8AC3E}">
        <p14:creationId xmlns:p14="http://schemas.microsoft.com/office/powerpoint/2010/main" val="25137811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Rectangle 22">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p:cNvSpPr>
            <a:spLocks noGrp="1"/>
          </p:cNvSpPr>
          <p:nvPr>
            <p:ph type="title"/>
          </p:nvPr>
        </p:nvSpPr>
        <p:spPr>
          <a:xfrm>
            <a:off x="466722" y="586855"/>
            <a:ext cx="3201366" cy="3387497"/>
          </a:xfrm>
        </p:spPr>
        <p:txBody>
          <a:bodyPr anchor="b">
            <a:normAutofit/>
          </a:bodyPr>
          <a:lstStyle/>
          <a:p>
            <a:pPr algn="r"/>
            <a:r>
              <a:rPr lang="cy-GB" sz="3100">
                <a:solidFill>
                  <a:srgbClr val="FFFFFF"/>
                </a:solidFill>
              </a:rPr>
              <a:t>Prif Ddamcaniaethwyr Datblygiad Plant</a:t>
            </a:r>
          </a:p>
        </p:txBody>
      </p:sp>
      <p:sp>
        <p:nvSpPr>
          <p:cNvPr id="6" name="Content Placeholder 5"/>
          <p:cNvSpPr>
            <a:spLocks noGrp="1"/>
          </p:cNvSpPr>
          <p:nvPr>
            <p:ph idx="1"/>
          </p:nvPr>
        </p:nvSpPr>
        <p:spPr>
          <a:xfrm>
            <a:off x="4810259" y="649480"/>
            <a:ext cx="6555347" cy="5546047"/>
          </a:xfrm>
        </p:spPr>
        <p:txBody>
          <a:bodyPr anchor="ctr">
            <a:normAutofit/>
          </a:bodyPr>
          <a:lstStyle/>
          <a:p>
            <a:r>
              <a:rPr lang="en-GB" sz="1900" b="1"/>
              <a:t>Jean Piaget </a:t>
            </a:r>
            <a:r>
              <a:rPr lang="en-GB" sz="1900"/>
              <a:t>-  </a:t>
            </a:r>
            <a:r>
              <a:rPr lang="cy-GB" sz="1900"/>
              <a:t>Rhaid gosod tasgau dysgu sy’n cyd-fynd â lefel datblygu plentyn.</a:t>
            </a:r>
          </a:p>
          <a:p>
            <a:r>
              <a:rPr lang="cy-GB" sz="1900" b="1" noProof="1"/>
              <a:t>Lev Vygotsky </a:t>
            </a:r>
            <a:r>
              <a:rPr lang="cy-GB" sz="1900"/>
              <a:t>– Dylid sicrhau cyfleoedd cyson ar gyfer rhyngweithio cymdeithasol.  Mae cyswllt cymdeithasol yn angenrheidiol ar gyfer datblygiad deallusol. </a:t>
            </a:r>
          </a:p>
          <a:p>
            <a:r>
              <a:rPr lang="cy-GB" sz="1900" b="1" noProof="1"/>
              <a:t>Erik Erikson </a:t>
            </a:r>
            <a:r>
              <a:rPr lang="cy-GB" sz="1900"/>
              <a:t>-  Rhaid i rieni a gofalwyr eraill fod yn ymwybodol o anghenion plant ym mhob cyfnod datblygu ac yn sensitif iddynt, a’u cefnogi trwy gyfnodau o argyfwng.</a:t>
            </a:r>
          </a:p>
          <a:p>
            <a:r>
              <a:rPr lang="cy-GB" sz="1900" b="1"/>
              <a:t>B.F. Skinner </a:t>
            </a:r>
            <a:r>
              <a:rPr lang="cy-GB" sz="1900"/>
              <a:t>-  Gall rhieni a gofalwyr ddylanwadu ar ymddygiad plant trwy ddefnyddio adborth cadarnhaol a negyddol. </a:t>
            </a:r>
          </a:p>
          <a:p>
            <a:r>
              <a:rPr lang="cy-GB" sz="1900" b="1" noProof="1"/>
              <a:t>Albert Bandura </a:t>
            </a:r>
            <a:r>
              <a:rPr lang="cy-GB" sz="1900"/>
              <a:t>-  Mae angen i ofalwyr gynnig esiamplau da i blant allu eu dilyn. </a:t>
            </a:r>
          </a:p>
          <a:p>
            <a:r>
              <a:rPr lang="cy-GB" sz="1900" b="1" noProof="1"/>
              <a:t>Urie Bronfenbrenner </a:t>
            </a:r>
            <a:r>
              <a:rPr lang="cy-GB" sz="1900" noProof="1"/>
              <a:t>-  </a:t>
            </a:r>
            <a:r>
              <a:rPr lang="cy-GB" sz="1900"/>
              <a:t>Pwysigrwydd perthynas sefydlog, gariadus a pharhaus gyda’r gofalwr agosaf.  Mae’r amgylchedd yn effeithio ar ddatblygiad.</a:t>
            </a:r>
          </a:p>
          <a:p>
            <a:r>
              <a:rPr lang="cy-GB" sz="1900" b="1" noProof="1"/>
              <a:t>Arnol Gesell </a:t>
            </a:r>
            <a:r>
              <a:rPr lang="cy-GB" sz="1900"/>
              <a:t>-  Pennir datblygiad yn enetig gan “batrymau aeddfedu” cyffredinol sy’n digwydd mewn dilyniant rhagweladwy.</a:t>
            </a:r>
          </a:p>
          <a:p>
            <a:endParaRPr lang="en-GB" sz="1900"/>
          </a:p>
        </p:txBody>
      </p:sp>
    </p:spTree>
    <p:extLst>
      <p:ext uri="{BB962C8B-B14F-4D97-AF65-F5344CB8AC3E}">
        <p14:creationId xmlns:p14="http://schemas.microsoft.com/office/powerpoint/2010/main" val="39096360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4" name="object 2"/>
          <p:cNvSpPr>
            <a:spLocks noGrp="1"/>
          </p:cNvSpPr>
          <p:nvPr>
            <p:ph idx="1"/>
          </p:nvPr>
        </p:nvSpPr>
        <p:spPr>
          <a:xfrm>
            <a:off x="1981200" y="145280"/>
            <a:ext cx="8229600" cy="6520441"/>
          </a:xfrm>
          <a:prstGeom prst="rect">
            <a:avLst/>
          </a:prstGeom>
          <a:blipFill>
            <a:blip r:embed="rId3" cstate="print"/>
            <a:stretch>
              <a:fillRect/>
            </a:stretch>
          </a:blipFill>
        </p:spPr>
        <p:txBody>
          <a:bodyPr vert="horz" wrap="square" lIns="0" tIns="0" rIns="0" bIns="0" rtlCol="0">
            <a:normAutofit/>
          </a:bodyPr>
          <a:lstStyle/>
          <a:p>
            <a:endParaRPr lang="en-GB" dirty="0"/>
          </a:p>
        </p:txBody>
      </p:sp>
    </p:spTree>
    <p:extLst>
      <p:ext uri="{BB962C8B-B14F-4D97-AF65-F5344CB8AC3E}">
        <p14:creationId xmlns:p14="http://schemas.microsoft.com/office/powerpoint/2010/main" val="6551128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BFDDE-DE29-F807-4579-CF9B30E24DD6}"/>
              </a:ext>
            </a:extLst>
          </p:cNvPr>
          <p:cNvSpPr>
            <a:spLocks noGrp="1"/>
          </p:cNvSpPr>
          <p:nvPr>
            <p:ph type="title"/>
          </p:nvPr>
        </p:nvSpPr>
        <p:spPr/>
        <p:txBody>
          <a:bodyPr/>
          <a:lstStyle/>
          <a:p>
            <a:r>
              <a:rPr lang="en-GB" sz="4400" b="0" i="0" dirty="0">
                <a:solidFill>
                  <a:srgbClr val="000000"/>
                </a:solidFill>
                <a:effectLst/>
                <a:latin typeface="Calibri" panose="020F0502020204030204" pitchFamily="34" charset="0"/>
              </a:rPr>
              <a:t>Tasks </a:t>
            </a:r>
            <a:br>
              <a:rPr lang="en-GB" b="0" i="0" dirty="0">
                <a:solidFill>
                  <a:srgbClr val="000000"/>
                </a:solidFill>
                <a:effectLst/>
                <a:latin typeface="Segoe UI" panose="020B0502040204020203" pitchFamily="34" charset="0"/>
              </a:rPr>
            </a:br>
            <a:endParaRPr lang="en-US" dirty="0"/>
          </a:p>
        </p:txBody>
      </p:sp>
      <p:graphicFrame>
        <p:nvGraphicFramePr>
          <p:cNvPr id="5" name="Content Placeholder 2">
            <a:extLst>
              <a:ext uri="{FF2B5EF4-FFF2-40B4-BE49-F238E27FC236}">
                <a16:creationId xmlns:a16="http://schemas.microsoft.com/office/drawing/2014/main" id="{B65F7BF9-0609-2445-53A8-390D130FDC92}"/>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546536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E8CBEA-CD14-0C15-CD3B-F4A30E561656}"/>
              </a:ext>
            </a:extLst>
          </p:cNvPr>
          <p:cNvSpPr>
            <a:spLocks noGrp="1"/>
          </p:cNvSpPr>
          <p:nvPr>
            <p:ph type="title"/>
          </p:nvPr>
        </p:nvSpPr>
        <p:spPr>
          <a:xfrm>
            <a:off x="761803" y="350196"/>
            <a:ext cx="4646904" cy="1624520"/>
          </a:xfrm>
        </p:spPr>
        <p:txBody>
          <a:bodyPr anchor="ctr">
            <a:normAutofit/>
          </a:bodyPr>
          <a:lstStyle/>
          <a:p>
            <a:r>
              <a:rPr lang="en-GB" sz="3700" b="1" i="0" dirty="0">
                <a:effectLst/>
                <a:latin typeface="Calibri" panose="020F0502020204030204" pitchFamily="34" charset="0"/>
              </a:rPr>
              <a:t>Linked Videos to watch</a:t>
            </a:r>
            <a:r>
              <a:rPr lang="en-GB" sz="3700" b="0" i="0" dirty="0">
                <a:effectLst/>
                <a:latin typeface="Calibri" panose="020F0502020204030204" pitchFamily="34" charset="0"/>
              </a:rPr>
              <a:t> </a:t>
            </a:r>
            <a:br>
              <a:rPr lang="en-GB" sz="3700" b="0" i="0" dirty="0">
                <a:effectLst/>
                <a:latin typeface="Segoe UI" panose="020B0502040204020203" pitchFamily="34" charset="0"/>
              </a:rPr>
            </a:br>
            <a:endParaRPr lang="en-US" sz="3700" dirty="0"/>
          </a:p>
        </p:txBody>
      </p:sp>
      <p:sp>
        <p:nvSpPr>
          <p:cNvPr id="3" name="Content Placeholder 2">
            <a:extLst>
              <a:ext uri="{FF2B5EF4-FFF2-40B4-BE49-F238E27FC236}">
                <a16:creationId xmlns:a16="http://schemas.microsoft.com/office/drawing/2014/main" id="{DDF1A1C7-14D3-EAA5-5615-7AB40A2A0B5C}"/>
              </a:ext>
            </a:extLst>
          </p:cNvPr>
          <p:cNvSpPr>
            <a:spLocks noGrp="1"/>
          </p:cNvSpPr>
          <p:nvPr>
            <p:ph idx="1"/>
          </p:nvPr>
        </p:nvSpPr>
        <p:spPr>
          <a:xfrm>
            <a:off x="761802" y="2743200"/>
            <a:ext cx="4646905" cy="3613149"/>
          </a:xfrm>
        </p:spPr>
        <p:txBody>
          <a:bodyPr anchor="ctr">
            <a:normAutofit/>
          </a:bodyPr>
          <a:lstStyle/>
          <a:p>
            <a:pPr rtl="0" fontAlgn="base"/>
            <a:r>
              <a:rPr lang="en-GB" sz="2000" b="1" i="0">
                <a:effectLst/>
                <a:latin typeface="Calibri" panose="020F0502020204030204" pitchFamily="34" charset="0"/>
              </a:rPr>
              <a:t>Piaget Conservation Task</a:t>
            </a:r>
            <a:r>
              <a:rPr lang="en-GB" sz="2000" b="0" i="0">
                <a:effectLst/>
                <a:latin typeface="Calibri" panose="020F0502020204030204" pitchFamily="34" charset="0"/>
              </a:rPr>
              <a:t> </a:t>
            </a:r>
            <a:endParaRPr lang="en-GB" sz="2000" b="0" i="0">
              <a:effectLst/>
              <a:latin typeface="Segoe UI" panose="020B0502040204020203" pitchFamily="34" charset="0"/>
            </a:endParaRPr>
          </a:p>
          <a:p>
            <a:pPr rtl="0" fontAlgn="base"/>
            <a:r>
              <a:rPr lang="en-GB" sz="2000" b="0" i="0" u="sng" strike="noStrike">
                <a:effectLst/>
                <a:latin typeface="Calibri" panose="020F0502020204030204" pitchFamily="34" charset="0"/>
                <a:hlinkClick r:id="rId2"/>
              </a:rPr>
              <a:t>A typical child on Piaget's conservation tasks - YouTube</a:t>
            </a:r>
            <a:r>
              <a:rPr lang="en-GB" sz="2000" b="0" i="0">
                <a:effectLst/>
                <a:latin typeface="Calibri" panose="020F0502020204030204" pitchFamily="34" charset="0"/>
              </a:rPr>
              <a:t> </a:t>
            </a:r>
            <a:endParaRPr lang="en-GB" sz="2000" b="0" i="0">
              <a:effectLst/>
              <a:latin typeface="Segoe UI" panose="020B0502040204020203" pitchFamily="34" charset="0"/>
            </a:endParaRPr>
          </a:p>
          <a:p>
            <a:pPr rtl="0" fontAlgn="base"/>
            <a:r>
              <a:rPr lang="en-GB" sz="2000" b="0" i="0">
                <a:effectLst/>
                <a:latin typeface="Calibri" panose="020F0502020204030204" pitchFamily="34" charset="0"/>
              </a:rPr>
              <a:t>Vygotsky- PD </a:t>
            </a:r>
            <a:endParaRPr lang="en-GB" sz="2000" b="0" i="0">
              <a:effectLst/>
              <a:latin typeface="Segoe UI" panose="020B0502040204020203" pitchFamily="34" charset="0"/>
            </a:endParaRPr>
          </a:p>
          <a:p>
            <a:pPr rtl="0" fontAlgn="base"/>
            <a:r>
              <a:rPr lang="en-GB" sz="2000" b="0" i="0" u="sng" strike="noStrike">
                <a:effectLst/>
                <a:latin typeface="Calibri" panose="020F0502020204030204" pitchFamily="34" charset="0"/>
                <a:hlinkClick r:id="rId3"/>
              </a:rPr>
              <a:t>Charlie demonstrates Vygotsky 0001 - YouTube</a:t>
            </a:r>
            <a:r>
              <a:rPr lang="en-GB" sz="2000" b="0" i="0">
                <a:effectLst/>
                <a:latin typeface="Calibri" panose="020F0502020204030204" pitchFamily="34" charset="0"/>
              </a:rPr>
              <a:t> </a:t>
            </a:r>
            <a:endParaRPr lang="en-GB" sz="2000" b="0" i="0">
              <a:effectLst/>
              <a:latin typeface="Segoe UI" panose="020B0502040204020203" pitchFamily="34" charset="0"/>
            </a:endParaRPr>
          </a:p>
          <a:p>
            <a:pPr rtl="0" fontAlgn="base"/>
            <a:r>
              <a:rPr lang="en-GB" sz="2000" b="0" i="0">
                <a:effectLst/>
                <a:latin typeface="Calibri" panose="020F0502020204030204" pitchFamily="34" charset="0"/>
              </a:rPr>
              <a:t>Bandura- Social Learning </a:t>
            </a:r>
            <a:endParaRPr lang="en-GB" sz="2000" b="0" i="0">
              <a:effectLst/>
              <a:latin typeface="Segoe UI" panose="020B0502040204020203" pitchFamily="34" charset="0"/>
            </a:endParaRPr>
          </a:p>
          <a:p>
            <a:pPr rtl="0" fontAlgn="base"/>
            <a:r>
              <a:rPr lang="en-GB" sz="2000" b="0" i="0" u="sng" strike="noStrike">
                <a:effectLst/>
                <a:latin typeface="Calibri" panose="020F0502020204030204" pitchFamily="34" charset="0"/>
                <a:hlinkClick r:id="rId4"/>
              </a:rPr>
              <a:t>Bandura's Bobo Doll Experiment - YouTube</a:t>
            </a:r>
            <a:r>
              <a:rPr lang="en-GB" sz="2000" b="0" i="0">
                <a:effectLst/>
                <a:latin typeface="Calibri" panose="020F0502020204030204" pitchFamily="34" charset="0"/>
              </a:rPr>
              <a:t> </a:t>
            </a:r>
            <a:endParaRPr lang="en-GB" sz="2000" b="0" i="0">
              <a:effectLst/>
              <a:latin typeface="Segoe UI" panose="020B0502040204020203" pitchFamily="34" charset="0"/>
            </a:endParaRPr>
          </a:p>
          <a:p>
            <a:endParaRPr lang="en-US" sz="2000"/>
          </a:p>
        </p:txBody>
      </p:sp>
      <p:pic>
        <p:nvPicPr>
          <p:cNvPr id="13" name="Picture 4" descr="Camera lens">
            <a:extLst>
              <a:ext uri="{FF2B5EF4-FFF2-40B4-BE49-F238E27FC236}">
                <a16:creationId xmlns:a16="http://schemas.microsoft.com/office/drawing/2014/main" id="{58EBC550-1695-93D1-7BF4-6CF051E7B092}"/>
              </a:ext>
            </a:extLst>
          </p:cNvPr>
          <p:cNvPicPr>
            <a:picLocks noChangeAspect="1"/>
          </p:cNvPicPr>
          <p:nvPr/>
        </p:nvPicPr>
        <p:blipFill rotWithShape="1">
          <a:blip r:embed="rId5"/>
          <a:srcRect l="7744" r="32855" b="-2"/>
          <a:stretch/>
        </p:blipFill>
        <p:spPr>
          <a:xfrm>
            <a:off x="6096000" y="1"/>
            <a:ext cx="6102825" cy="6858000"/>
          </a:xfrm>
          <a:prstGeom prst="rect">
            <a:avLst/>
          </a:prstGeom>
        </p:spPr>
      </p:pic>
    </p:spTree>
    <p:extLst>
      <p:ext uri="{BB962C8B-B14F-4D97-AF65-F5344CB8AC3E}">
        <p14:creationId xmlns:p14="http://schemas.microsoft.com/office/powerpoint/2010/main" val="37938687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hart with text and images&#10;&#10;Description automatically generated">
            <a:extLst>
              <a:ext uri="{FF2B5EF4-FFF2-40B4-BE49-F238E27FC236}">
                <a16:creationId xmlns:a16="http://schemas.microsoft.com/office/drawing/2014/main" id="{31201AAB-9293-62CF-2970-750B17B6D082}"/>
              </a:ext>
            </a:extLst>
          </p:cNvPr>
          <p:cNvPicPr>
            <a:picLocks noGrp="1" noChangeAspect="1"/>
          </p:cNvPicPr>
          <p:nvPr>
            <p:ph idx="1"/>
          </p:nvPr>
        </p:nvPicPr>
        <p:blipFill>
          <a:blip r:embed="rId2"/>
          <a:stretch>
            <a:fillRect/>
          </a:stretch>
        </p:blipFill>
        <p:spPr>
          <a:xfrm>
            <a:off x="1592825" y="0"/>
            <a:ext cx="9660194" cy="6948392"/>
          </a:xfrm>
        </p:spPr>
      </p:pic>
    </p:spTree>
    <p:extLst>
      <p:ext uri="{BB962C8B-B14F-4D97-AF65-F5344CB8AC3E}">
        <p14:creationId xmlns:p14="http://schemas.microsoft.com/office/powerpoint/2010/main" val="41329493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table of information&#10;&#10;Description automatically generated with medium confidence">
            <a:extLst>
              <a:ext uri="{FF2B5EF4-FFF2-40B4-BE49-F238E27FC236}">
                <a16:creationId xmlns:a16="http://schemas.microsoft.com/office/drawing/2014/main" id="{BF0D2188-E494-859A-DC88-D426B253B71D}"/>
              </a:ext>
            </a:extLst>
          </p:cNvPr>
          <p:cNvPicPr>
            <a:picLocks noChangeAspect="1"/>
          </p:cNvPicPr>
          <p:nvPr/>
        </p:nvPicPr>
        <p:blipFill>
          <a:blip r:embed="rId2"/>
          <a:stretch>
            <a:fillRect/>
          </a:stretch>
        </p:blipFill>
        <p:spPr>
          <a:xfrm>
            <a:off x="1626828" y="0"/>
            <a:ext cx="8658146" cy="6666271"/>
          </a:xfrm>
          <a:prstGeom prst="rect">
            <a:avLst/>
          </a:prstGeom>
        </p:spPr>
      </p:pic>
    </p:spTree>
    <p:extLst>
      <p:ext uri="{BB962C8B-B14F-4D97-AF65-F5344CB8AC3E}">
        <p14:creationId xmlns:p14="http://schemas.microsoft.com/office/powerpoint/2010/main" val="13676374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5C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diagram of a student brain&#10;&#10;Description automatically generated">
            <a:extLst>
              <a:ext uri="{FF2B5EF4-FFF2-40B4-BE49-F238E27FC236}">
                <a16:creationId xmlns:a16="http://schemas.microsoft.com/office/drawing/2014/main" id="{77F9E370-8465-F84F-0892-8448B8200B00}"/>
              </a:ext>
            </a:extLst>
          </p:cNvPr>
          <p:cNvPicPr>
            <a:picLocks noChangeAspect="1"/>
          </p:cNvPicPr>
          <p:nvPr/>
        </p:nvPicPr>
        <p:blipFill>
          <a:blip r:embed="rId2"/>
          <a:stretch>
            <a:fillRect/>
          </a:stretch>
        </p:blipFill>
        <p:spPr>
          <a:xfrm>
            <a:off x="2750014" y="643467"/>
            <a:ext cx="6691971" cy="5571066"/>
          </a:xfrm>
          <a:prstGeom prst="rect">
            <a:avLst/>
          </a:prstGeom>
        </p:spPr>
      </p:pic>
    </p:spTree>
    <p:extLst>
      <p:ext uri="{BB962C8B-B14F-4D97-AF65-F5344CB8AC3E}">
        <p14:creationId xmlns:p14="http://schemas.microsoft.com/office/powerpoint/2010/main" val="30343831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75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diagram of different colored brain models&#10;&#10;Description automatically generated with medium confidence">
            <a:extLst>
              <a:ext uri="{FF2B5EF4-FFF2-40B4-BE49-F238E27FC236}">
                <a16:creationId xmlns:a16="http://schemas.microsoft.com/office/drawing/2014/main" id="{B9E8A181-E643-03FC-BB0A-FE7B140EC3C5}"/>
              </a:ext>
            </a:extLst>
          </p:cNvPr>
          <p:cNvPicPr>
            <a:picLocks noChangeAspect="1"/>
          </p:cNvPicPr>
          <p:nvPr/>
        </p:nvPicPr>
        <p:blipFill>
          <a:blip r:embed="rId2"/>
          <a:stretch>
            <a:fillRect/>
          </a:stretch>
        </p:blipFill>
        <p:spPr>
          <a:xfrm>
            <a:off x="3116820" y="643467"/>
            <a:ext cx="5958360" cy="5571066"/>
          </a:xfrm>
          <a:prstGeom prst="rect">
            <a:avLst/>
          </a:prstGeom>
        </p:spPr>
      </p:pic>
    </p:spTree>
    <p:extLst>
      <p:ext uri="{BB962C8B-B14F-4D97-AF65-F5344CB8AC3E}">
        <p14:creationId xmlns:p14="http://schemas.microsoft.com/office/powerpoint/2010/main" val="29295902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38200" y="1412488"/>
            <a:ext cx="2899189" cy="4363844"/>
          </a:xfrm>
        </p:spPr>
        <p:txBody>
          <a:bodyPr anchor="t">
            <a:normAutofit/>
          </a:bodyPr>
          <a:lstStyle/>
          <a:p>
            <a:r>
              <a:rPr lang="cy-GB" sz="4000">
                <a:solidFill>
                  <a:srgbClr val="FFFFFF"/>
                </a:solidFill>
              </a:rPr>
              <a:t>Y plentyn </a:t>
            </a:r>
            <a:r>
              <a:rPr lang="en-GB" sz="4000">
                <a:solidFill>
                  <a:srgbClr val="FFFFFF"/>
                </a:solidFill>
              </a:rPr>
              <a:t>                    The child</a:t>
            </a:r>
          </a:p>
        </p:txBody>
      </p:sp>
      <p:sp>
        <p:nvSpPr>
          <p:cNvPr id="3" name="Content Placeholder 2"/>
          <p:cNvSpPr>
            <a:spLocks noGrp="1"/>
          </p:cNvSpPr>
          <p:nvPr>
            <p:ph sz="half" idx="1"/>
          </p:nvPr>
        </p:nvSpPr>
        <p:spPr>
          <a:xfrm>
            <a:off x="4380855" y="1412489"/>
            <a:ext cx="3427283" cy="4363844"/>
          </a:xfrm>
        </p:spPr>
        <p:txBody>
          <a:bodyPr>
            <a:normAutofit/>
          </a:bodyPr>
          <a:lstStyle/>
          <a:p>
            <a:r>
              <a:rPr lang="cy-GB" sz="2000"/>
              <a:t>Tynnwch lun o ‘blentyn’ a dewis ei oedran.</a:t>
            </a:r>
          </a:p>
          <a:p>
            <a:r>
              <a:rPr lang="cy-GB" sz="2000"/>
              <a:t>Ar un ochr nodwch ei holl anghenion mewn perthynas ag agweddau datblygiad cyfannol.</a:t>
            </a:r>
          </a:p>
          <a:p>
            <a:r>
              <a:rPr lang="cy-GB" sz="2000"/>
              <a:t>Ar yr ochr arall, meddyliwch sut gallech chi fel athro ddatblygu’r agweddau hynny?</a:t>
            </a:r>
          </a:p>
          <a:p>
            <a:endParaRPr lang="en-GB" sz="2000"/>
          </a:p>
        </p:txBody>
      </p:sp>
      <p:cxnSp>
        <p:nvCxnSpPr>
          <p:cNvPr id="16" name="Straight Connector 15">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Content Placeholder 3"/>
          <p:cNvSpPr>
            <a:spLocks noGrp="1"/>
          </p:cNvSpPr>
          <p:nvPr>
            <p:ph sz="half" idx="2"/>
          </p:nvPr>
        </p:nvSpPr>
        <p:spPr>
          <a:xfrm>
            <a:off x="8451604" y="1412489"/>
            <a:ext cx="3197701" cy="4363844"/>
          </a:xfrm>
        </p:spPr>
        <p:txBody>
          <a:bodyPr>
            <a:normAutofit/>
          </a:bodyPr>
          <a:lstStyle/>
          <a:p>
            <a:pPr marL="469900" marR="208279" indent="-457200">
              <a:spcBef>
                <a:spcPts val="95"/>
              </a:spcBef>
              <a:buClr>
                <a:srgbClr val="57B6C0"/>
              </a:buClr>
              <a:tabLst>
                <a:tab pos="469265" algn="l"/>
                <a:tab pos="469900" algn="l"/>
              </a:tabLst>
            </a:pPr>
            <a:r>
              <a:rPr lang="en-GB" sz="2000" spc="-25">
                <a:latin typeface="+mj-lt"/>
                <a:cs typeface="Tahoma"/>
              </a:rPr>
              <a:t>Draw </a:t>
            </a:r>
            <a:r>
              <a:rPr lang="en-GB" sz="2000" spc="-5">
                <a:latin typeface="+mj-lt"/>
                <a:cs typeface="Tahoma"/>
              </a:rPr>
              <a:t>a ‘child’ and choose  his/her</a:t>
            </a:r>
            <a:r>
              <a:rPr lang="en-GB" sz="2000">
                <a:latin typeface="+mj-lt"/>
                <a:cs typeface="Tahoma"/>
              </a:rPr>
              <a:t> </a:t>
            </a:r>
            <a:r>
              <a:rPr lang="en-GB" sz="2000" spc="-5">
                <a:latin typeface="+mj-lt"/>
                <a:cs typeface="Tahoma"/>
              </a:rPr>
              <a:t>age.</a:t>
            </a:r>
            <a:endParaRPr lang="en-GB" sz="2000">
              <a:latin typeface="+mj-lt"/>
              <a:cs typeface="Tahoma"/>
            </a:endParaRPr>
          </a:p>
          <a:p>
            <a:pPr marL="469900" marR="5080" indent="-457200">
              <a:spcBef>
                <a:spcPts val="994"/>
              </a:spcBef>
              <a:buClr>
                <a:srgbClr val="57B6C0"/>
              </a:buClr>
              <a:tabLst>
                <a:tab pos="469265" algn="l"/>
                <a:tab pos="469900" algn="l"/>
              </a:tabLst>
            </a:pPr>
            <a:r>
              <a:rPr lang="en-GB" sz="2000" spc="-15">
                <a:latin typeface="+mj-lt"/>
                <a:cs typeface="Tahoma"/>
              </a:rPr>
              <a:t>Write </a:t>
            </a:r>
            <a:r>
              <a:rPr lang="en-GB" sz="2000" spc="-5">
                <a:latin typeface="+mj-lt"/>
                <a:cs typeface="Tahoma"/>
              </a:rPr>
              <a:t>down on one side </a:t>
            </a:r>
            <a:r>
              <a:rPr lang="en-GB" sz="2000">
                <a:latin typeface="+mj-lt"/>
                <a:cs typeface="Tahoma"/>
              </a:rPr>
              <a:t>all </a:t>
            </a:r>
            <a:r>
              <a:rPr lang="en-GB" sz="2000" spc="-5">
                <a:latin typeface="+mj-lt"/>
                <a:cs typeface="Tahoma"/>
              </a:rPr>
              <a:t>of </a:t>
            </a:r>
            <a:r>
              <a:rPr lang="en-GB" sz="2000" spc="-10">
                <a:latin typeface="+mj-lt"/>
                <a:cs typeface="Tahoma"/>
              </a:rPr>
              <a:t>the </a:t>
            </a:r>
            <a:r>
              <a:rPr lang="en-GB" sz="2000" spc="-5">
                <a:latin typeface="+mj-lt"/>
                <a:cs typeface="Tahoma"/>
              </a:rPr>
              <a:t>needs </a:t>
            </a:r>
            <a:r>
              <a:rPr lang="en-GB" sz="2000" spc="-10">
                <a:latin typeface="+mj-lt"/>
                <a:cs typeface="Tahoma"/>
              </a:rPr>
              <a:t>related </a:t>
            </a:r>
            <a:r>
              <a:rPr lang="en-GB" sz="2000" spc="-5">
                <a:latin typeface="+mj-lt"/>
                <a:cs typeface="Tahoma"/>
              </a:rPr>
              <a:t>to </a:t>
            </a:r>
            <a:r>
              <a:rPr lang="en-GB" sz="2000" spc="-10">
                <a:latin typeface="+mj-lt"/>
                <a:cs typeface="Tahoma"/>
              </a:rPr>
              <a:t>the </a:t>
            </a:r>
            <a:r>
              <a:rPr lang="en-GB" sz="2000" spc="-5">
                <a:latin typeface="+mj-lt"/>
                <a:cs typeface="Tahoma"/>
              </a:rPr>
              <a:t>aspects of holistic  </a:t>
            </a:r>
            <a:r>
              <a:rPr lang="en-GB" sz="2000" spc="-10">
                <a:latin typeface="+mj-lt"/>
                <a:cs typeface="Tahoma"/>
              </a:rPr>
              <a:t>development</a:t>
            </a:r>
            <a:endParaRPr lang="en-GB" sz="2000">
              <a:latin typeface="+mj-lt"/>
              <a:cs typeface="Tahoma"/>
            </a:endParaRPr>
          </a:p>
          <a:p>
            <a:pPr marL="469900" marR="471170" indent="-457200">
              <a:spcBef>
                <a:spcPts val="1015"/>
              </a:spcBef>
              <a:buClr>
                <a:srgbClr val="57B6C0"/>
              </a:buClr>
              <a:tabLst>
                <a:tab pos="469265" algn="l"/>
                <a:tab pos="469900" algn="l"/>
              </a:tabLst>
            </a:pPr>
            <a:r>
              <a:rPr lang="en-GB" sz="2000" spc="-5">
                <a:latin typeface="+mj-lt"/>
                <a:cs typeface="Tahoma"/>
              </a:rPr>
              <a:t>On </a:t>
            </a:r>
            <a:r>
              <a:rPr lang="en-GB" sz="2000" spc="-10">
                <a:latin typeface="+mj-lt"/>
                <a:cs typeface="Tahoma"/>
              </a:rPr>
              <a:t>the </a:t>
            </a:r>
            <a:r>
              <a:rPr lang="en-GB" sz="2000" spc="-5">
                <a:latin typeface="+mj-lt"/>
                <a:cs typeface="Tahoma"/>
              </a:rPr>
              <a:t>other </a:t>
            </a:r>
            <a:r>
              <a:rPr lang="en-GB" sz="2000" spc="-10">
                <a:latin typeface="+mj-lt"/>
                <a:cs typeface="Tahoma"/>
              </a:rPr>
              <a:t>side, think </a:t>
            </a:r>
            <a:r>
              <a:rPr lang="en-GB" sz="2000" spc="-5">
                <a:latin typeface="+mj-lt"/>
                <a:cs typeface="Tahoma"/>
              </a:rPr>
              <a:t>about how </a:t>
            </a:r>
            <a:r>
              <a:rPr lang="en-GB" sz="2000" spc="-15">
                <a:latin typeface="+mj-lt"/>
                <a:cs typeface="Tahoma"/>
              </a:rPr>
              <a:t>you </a:t>
            </a:r>
            <a:r>
              <a:rPr lang="en-GB" sz="2000" spc="-5">
                <a:latin typeface="+mj-lt"/>
                <a:cs typeface="Tahoma"/>
              </a:rPr>
              <a:t>as a teacher might </a:t>
            </a:r>
            <a:r>
              <a:rPr lang="en-GB" sz="2000" spc="-10">
                <a:latin typeface="+mj-lt"/>
                <a:cs typeface="Tahoma"/>
              </a:rPr>
              <a:t>develop  </a:t>
            </a:r>
            <a:r>
              <a:rPr lang="en-GB" sz="2000" spc="-5">
                <a:latin typeface="+mj-lt"/>
                <a:cs typeface="Tahoma"/>
              </a:rPr>
              <a:t>those</a:t>
            </a:r>
            <a:r>
              <a:rPr lang="en-GB" sz="2000" spc="-15">
                <a:latin typeface="+mj-lt"/>
                <a:cs typeface="Tahoma"/>
              </a:rPr>
              <a:t> </a:t>
            </a:r>
            <a:r>
              <a:rPr lang="en-GB" sz="2000" spc="-5">
                <a:latin typeface="+mj-lt"/>
                <a:cs typeface="Tahoma"/>
              </a:rPr>
              <a:t>aspects.</a:t>
            </a:r>
            <a:endParaRPr lang="en-GB" sz="2000">
              <a:latin typeface="+mj-lt"/>
              <a:cs typeface="Tahoma"/>
            </a:endParaRPr>
          </a:p>
          <a:p>
            <a:endParaRPr lang="en-GB" sz="2000"/>
          </a:p>
        </p:txBody>
      </p:sp>
    </p:spTree>
    <p:extLst>
      <p:ext uri="{BB962C8B-B14F-4D97-AF65-F5344CB8AC3E}">
        <p14:creationId xmlns:p14="http://schemas.microsoft.com/office/powerpoint/2010/main" val="9432711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4F3A8B-7C76-6B94-AF91-4F72FD381A1D}"/>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sz="5000" kern="1200">
                <a:solidFill>
                  <a:schemeClr val="tx1"/>
                </a:solidFill>
                <a:latin typeface="+mj-lt"/>
                <a:ea typeface="+mj-ea"/>
                <a:cs typeface="+mj-cs"/>
              </a:rPr>
              <a:t>Poverty, progression and development</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2" name="Content Placeholder 2">
            <a:extLst>
              <a:ext uri="{FF2B5EF4-FFF2-40B4-BE49-F238E27FC236}">
                <a16:creationId xmlns:a16="http://schemas.microsoft.com/office/drawing/2014/main" id="{12EE5252-E7CA-EC5B-ADE2-5EFC2E2C2B8D}"/>
              </a:ext>
            </a:extLst>
          </p:cNvPr>
          <p:cNvGraphicFramePr>
            <a:graphicFrameLocks noGrp="1"/>
          </p:cNvGraphicFramePr>
          <p:nvPr>
            <p:ph sz="half" idx="1"/>
          </p:nvPr>
        </p:nvGraphicFramePr>
        <p:xfrm>
          <a:off x="838200" y="1929384"/>
          <a:ext cx="10515600" cy="42519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1605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3E73D9-7A36-DAC7-5BCF-F988793AA678}"/>
              </a:ext>
            </a:extLst>
          </p:cNvPr>
          <p:cNvSpPr>
            <a:spLocks noGrp="1"/>
          </p:cNvSpPr>
          <p:nvPr>
            <p:ph type="title"/>
          </p:nvPr>
        </p:nvSpPr>
        <p:spPr>
          <a:xfrm>
            <a:off x="841248" y="548640"/>
            <a:ext cx="3600860" cy="5431536"/>
          </a:xfrm>
        </p:spPr>
        <p:txBody>
          <a:bodyPr vert="horz" lIns="91440" tIns="45720" rIns="91440" bIns="45720" rtlCol="0" anchor="ctr">
            <a:normAutofit/>
          </a:bodyPr>
          <a:lstStyle/>
          <a:p>
            <a:r>
              <a:rPr lang="en-US" sz="5400" kern="1200">
                <a:solidFill>
                  <a:schemeClr val="tx1"/>
                </a:solidFill>
                <a:latin typeface="+mj-lt"/>
                <a:ea typeface="+mj-ea"/>
                <a:cs typeface="+mj-cs"/>
              </a:rPr>
              <a:t>Final reflection </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FE00AE2-8C0C-74A0-5795-CECF8013BB3D}"/>
              </a:ext>
            </a:extLst>
          </p:cNvPr>
          <p:cNvSpPr>
            <a:spLocks noGrp="1"/>
          </p:cNvSpPr>
          <p:nvPr>
            <p:ph sz="half" idx="1"/>
          </p:nvPr>
        </p:nvSpPr>
        <p:spPr>
          <a:xfrm>
            <a:off x="5126418" y="552091"/>
            <a:ext cx="6224335" cy="5431536"/>
          </a:xfrm>
        </p:spPr>
        <p:txBody>
          <a:bodyPr vert="horz" lIns="91440" tIns="45720" rIns="91440" bIns="45720" rtlCol="0" anchor="ctr">
            <a:normAutofit/>
          </a:bodyPr>
          <a:lstStyle/>
          <a:p>
            <a:pPr marL="0" indent="0">
              <a:buNone/>
            </a:pPr>
            <a:r>
              <a:rPr lang="en-US" sz="2200" dirty="0"/>
              <a:t>How does what you have learned today about progression and development impact how you think about working in education?</a:t>
            </a:r>
          </a:p>
        </p:txBody>
      </p:sp>
    </p:spTree>
    <p:extLst>
      <p:ext uri="{BB962C8B-B14F-4D97-AF65-F5344CB8AC3E}">
        <p14:creationId xmlns:p14="http://schemas.microsoft.com/office/powerpoint/2010/main" val="20428472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7F1D18-4F3F-510A-1741-7597435D586C}"/>
              </a:ext>
            </a:extLst>
          </p:cNvPr>
          <p:cNvSpPr>
            <a:spLocks noGrp="1"/>
          </p:cNvSpPr>
          <p:nvPr>
            <p:ph type="title"/>
          </p:nvPr>
        </p:nvSpPr>
        <p:spPr>
          <a:xfrm>
            <a:off x="761800" y="762001"/>
            <a:ext cx="5334197" cy="1708242"/>
          </a:xfrm>
        </p:spPr>
        <p:txBody>
          <a:bodyPr vert="horz" lIns="91440" tIns="45720" rIns="91440" bIns="45720" rtlCol="0" anchor="ctr">
            <a:normAutofit/>
          </a:bodyPr>
          <a:lstStyle/>
          <a:p>
            <a:r>
              <a:rPr lang="en-US" sz="4000"/>
              <a:t>References</a:t>
            </a:r>
          </a:p>
        </p:txBody>
      </p:sp>
      <p:sp>
        <p:nvSpPr>
          <p:cNvPr id="3" name="Content Placeholder 2">
            <a:extLst>
              <a:ext uri="{FF2B5EF4-FFF2-40B4-BE49-F238E27FC236}">
                <a16:creationId xmlns:a16="http://schemas.microsoft.com/office/drawing/2014/main" id="{BCB4BB4B-76AE-7A12-DE97-B0071C9FBBD5}"/>
              </a:ext>
            </a:extLst>
          </p:cNvPr>
          <p:cNvSpPr>
            <a:spLocks noGrp="1"/>
          </p:cNvSpPr>
          <p:nvPr>
            <p:ph sz="half" idx="1"/>
          </p:nvPr>
        </p:nvSpPr>
        <p:spPr>
          <a:xfrm>
            <a:off x="761800" y="2470244"/>
            <a:ext cx="5334197" cy="3769835"/>
          </a:xfrm>
        </p:spPr>
        <p:txBody>
          <a:bodyPr vert="horz" lIns="91440" tIns="45720" rIns="91440" bIns="45720" rtlCol="0" anchor="ctr">
            <a:normAutofit/>
          </a:bodyPr>
          <a:lstStyle/>
          <a:p>
            <a:r>
              <a:rPr lang="en-US" sz="2000" b="0" i="0">
                <a:effectLst/>
              </a:rPr>
              <a:t>Book- Doherty, &amp; Hughes, M. (2014). </a:t>
            </a:r>
            <a:r>
              <a:rPr lang="en-US" sz="2000" b="0" i="1">
                <a:effectLst/>
              </a:rPr>
              <a:t>Child development : theory and practice 0-11</a:t>
            </a:r>
            <a:r>
              <a:rPr lang="en-US" sz="2000" b="0" i="0">
                <a:effectLst/>
              </a:rPr>
              <a:t> (Second edition.). Pearson. </a:t>
            </a:r>
          </a:p>
          <a:p>
            <a:r>
              <a:rPr lang="en-US" sz="2000" b="0" i="0">
                <a:effectLst/>
              </a:rPr>
              <a:t>Hayes, N., O'Toole, L. and Halpenny, A.M., 2022. </a:t>
            </a:r>
            <a:r>
              <a:rPr lang="en-US" sz="2000" b="0" i="1">
                <a:effectLst/>
              </a:rPr>
              <a:t>Introducing Bronfenbrenner: A guide for practitioners and students in early years education</a:t>
            </a:r>
            <a:r>
              <a:rPr lang="en-US" sz="2000" b="0" i="0">
                <a:effectLst/>
              </a:rPr>
              <a:t>. Taylor &amp; Francis. (Chapter 2)</a:t>
            </a:r>
          </a:p>
          <a:p>
            <a:r>
              <a:rPr lang="en-US" sz="2000" b="0" i="0">
                <a:effectLst/>
              </a:rPr>
              <a:t>Stephen Newman &amp; Ashkan Latifi (2021) Vygotsky, education, and teacher education, Journal of Education for Teaching, 47:1, 4-17, DOI: </a:t>
            </a:r>
            <a:r>
              <a:rPr lang="en-US" sz="2000" b="0" i="0" u="sng">
                <a:effectLst/>
                <a:hlinkClick r:id="rId2"/>
              </a:rPr>
              <a:t>10.1080/02607476.2020.1831375</a:t>
            </a:r>
            <a:endParaRPr lang="en-US" sz="2000" b="0" i="0" u="sng">
              <a:effectLst/>
            </a:endParaRPr>
          </a:p>
          <a:p>
            <a:endParaRPr lang="en-US" sz="2000"/>
          </a:p>
        </p:txBody>
      </p:sp>
      <p:pic>
        <p:nvPicPr>
          <p:cNvPr id="5" name="Picture 4" descr="Close up of book pages">
            <a:extLst>
              <a:ext uri="{FF2B5EF4-FFF2-40B4-BE49-F238E27FC236}">
                <a16:creationId xmlns:a16="http://schemas.microsoft.com/office/drawing/2014/main" id="{6AB1AF7E-311F-360F-1FFF-04F8BA25DB06}"/>
              </a:ext>
            </a:extLst>
          </p:cNvPr>
          <p:cNvPicPr>
            <a:picLocks noChangeAspect="1"/>
          </p:cNvPicPr>
          <p:nvPr/>
        </p:nvPicPr>
        <p:blipFill rotWithShape="1">
          <a:blip r:embed="rId3"/>
          <a:srcRect l="31169" r="10587"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6994694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39" ma:contentTypeDescription="Create a new document." ma:contentTypeScope="" ma:versionID="e19cb442c17a8ed7500c7c0e729ab9e5">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99baa092df4bcbb8cdb0b52ad70a04b8"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Location" minOccurs="0"/>
                <xsd:element ref="ns2:MediaServiceGenerationTime" minOccurs="0"/>
                <xsd:element ref="ns2:MediaServiceEventHashCode" minOccurs="0"/>
                <xsd:element ref="ns2:MediaServiceOCR" minOccurs="0"/>
                <xsd:element ref="ns2:MediaLengthInSeconds" minOccurs="0"/>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Teachers" minOccurs="0"/>
                <xsd:element ref="ns2:Students" minOccurs="0"/>
                <xsd:element ref="ns2:Student_Groups" minOccurs="0"/>
                <xsd:element ref="ns2:Distribution_Groups" minOccurs="0"/>
                <xsd:element ref="ns2:LMS_Mappings" minOccurs="0"/>
                <xsd:element ref="ns2:Invited_Teachers" minOccurs="0"/>
                <xsd:element ref="ns2:Invited_Students" minOccurs="0"/>
                <xsd:element ref="ns2:Self_Registration_Enabled" minOccurs="0"/>
                <xsd:element ref="ns2:Has_Teacher_Only_SectionGroup" minOccurs="0"/>
                <xsd:element ref="ns2:Is_Collaboration_Space_Locked" minOccurs="0"/>
                <xsd:element ref="ns2:IsNotebookLocked" minOccurs="0"/>
                <xsd:element ref="ns2:Teams_Channel_Section_Locatio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44" nillable="true" ma:displayName="MediaServiceSearchProperties" ma:hidden="true" ma:internalName="MediaServiceSearchProperties" ma:readOnly="true">
      <xsd:simpleType>
        <xsd:restriction base="dms:Note"/>
      </xsd:simpleType>
    </xsd:element>
    <xsd:element name="MediaServiceObjectDetectorVersions" ma:index="45"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e800afd8-9188-484f-822e-9df23d421d18}" ma:internalName="TaxCatchAll" ma:showField="CatchAllData" ma:web="8ee9550b-f5f4-4dde-bce5-39f4ba45c2f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MS_Mappings xmlns="92c24619-d6d5-42cf-b618-23d930ad9f20" xsi:nil="true"/>
    <Teams_Channel_Section_Location xmlns="92c24619-d6d5-42cf-b618-23d930ad9f20" xsi:nil="true"/>
    <Math_Settings xmlns="92c24619-d6d5-42cf-b618-23d930ad9f20" xsi:nil="true"/>
    <NotebookType xmlns="92c24619-d6d5-42cf-b618-23d930ad9f20" xsi:nil="true"/>
    <Distribution_Groups xmlns="92c24619-d6d5-42cf-b618-23d930ad9f20" xsi:nil="true"/>
    <Invited_Teachers xmlns="92c24619-d6d5-42cf-b618-23d930ad9f20" xsi:nil="true"/>
    <Invited_Students xmlns="92c24619-d6d5-42cf-b618-23d930ad9f20" xsi:nil="true"/>
    <DefaultSectionNames xmlns="92c24619-d6d5-42cf-b618-23d930ad9f20" xsi:nil="true"/>
    <FolderType xmlns="92c24619-d6d5-42cf-b618-23d930ad9f20" xsi:nil="true"/>
    <Owner xmlns="92c24619-d6d5-42cf-b618-23d930ad9f20">
      <UserInfo>
        <DisplayName/>
        <AccountId xsi:nil="true"/>
        <AccountType/>
      </UserInfo>
    </Owner>
    <Student_Groups xmlns="92c24619-d6d5-42cf-b618-23d930ad9f20">
      <UserInfo>
        <DisplayName/>
        <AccountId xsi:nil="true"/>
        <AccountType/>
      </UserInfo>
    </Student_Groups>
    <TaxCatchAll xmlns="8ee9550b-f5f4-4dde-bce5-39f4ba45c2f1" xsi:nil="true"/>
    <Is_Collaboration_Space_Locked xmlns="92c24619-d6d5-42cf-b618-23d930ad9f20" xsi:nil="true"/>
    <Templates xmlns="92c24619-d6d5-42cf-b618-23d930ad9f20" xsi:nil="true"/>
    <Students xmlns="92c24619-d6d5-42cf-b618-23d930ad9f20">
      <UserInfo>
        <DisplayName/>
        <AccountId xsi:nil="true"/>
        <AccountType/>
      </UserInfo>
    </Students>
    <lcf76f155ced4ddcb4097134ff3c332f xmlns="92c24619-d6d5-42cf-b618-23d930ad9f20">
      <Terms xmlns="http://schemas.microsoft.com/office/infopath/2007/PartnerControls"/>
    </lcf76f155ced4ddcb4097134ff3c332f>
    <TeamsChannelId xmlns="92c24619-d6d5-42cf-b618-23d930ad9f20" xsi:nil="true"/>
    <IsNotebookLocked xmlns="92c24619-d6d5-42cf-b618-23d930ad9f20" xsi:nil="true"/>
    <Self_Registration_Enabled xmlns="92c24619-d6d5-42cf-b618-23d930ad9f20" xsi:nil="true"/>
    <Has_Teacher_Only_SectionGroup xmlns="92c24619-d6d5-42cf-b618-23d930ad9f20" xsi:nil="true"/>
    <CultureName xmlns="92c24619-d6d5-42cf-b618-23d930ad9f20" xsi:nil="true"/>
    <AppVersion xmlns="92c24619-d6d5-42cf-b618-23d930ad9f20" xsi:nil="true"/>
    <Teachers xmlns="92c24619-d6d5-42cf-b618-23d930ad9f20">
      <UserInfo>
        <DisplayName/>
        <AccountId xsi:nil="true"/>
        <AccountType/>
      </UserInfo>
    </Teachers>
  </documentManagement>
</p:properties>
</file>

<file path=customXml/itemProps1.xml><?xml version="1.0" encoding="utf-8"?>
<ds:datastoreItem xmlns:ds="http://schemas.openxmlformats.org/officeDocument/2006/customXml" ds:itemID="{4A34CFB1-43BC-49FC-86CC-7DA55B2F154F}">
  <ds:schemaRefs>
    <ds:schemaRef ds:uri="http://schemas.microsoft.com/sharepoint/v3/contenttype/forms"/>
  </ds:schemaRefs>
</ds:datastoreItem>
</file>

<file path=customXml/itemProps2.xml><?xml version="1.0" encoding="utf-8"?>
<ds:datastoreItem xmlns:ds="http://schemas.openxmlformats.org/officeDocument/2006/customXml" ds:itemID="{DF836092-5344-475F-901B-2D913AC505A1}">
  <ds:schemaRefs>
    <ds:schemaRef ds:uri="8ee9550b-f5f4-4dde-bce5-39f4ba45c2f1"/>
    <ds:schemaRef ds:uri="92c24619-d6d5-42cf-b618-23d930ad9f2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D4F973A-9DBB-4425-9C92-AFAD39A3DC91}">
  <ds:schemaRefs>
    <ds:schemaRef ds:uri="8ee9550b-f5f4-4dde-bce5-39f4ba45c2f1"/>
    <ds:schemaRef ds:uri="92c24619-d6d5-42cf-b618-23d930ad9f20"/>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202</TotalTime>
  <Words>2345</Words>
  <Application>Microsoft Macintosh PowerPoint</Application>
  <PresentationFormat>Widescreen</PresentationFormat>
  <Paragraphs>221</Paragraphs>
  <Slides>28</Slides>
  <Notes>16</Notes>
  <HiddenSlides>2</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Calibri Light</vt:lpstr>
      <vt:lpstr>Segoe UI</vt:lpstr>
      <vt:lpstr>Tahoma</vt:lpstr>
      <vt:lpstr>Verdana</vt:lpstr>
      <vt:lpstr>Office Theme</vt:lpstr>
      <vt:lpstr>The Holistic Nature of Learning</vt:lpstr>
      <vt:lpstr>This session</vt:lpstr>
      <vt:lpstr>Development and learning</vt:lpstr>
      <vt:lpstr>How have these notions been realized in the new Curriculum for Wales</vt:lpstr>
      <vt:lpstr>The Four Purposes</vt:lpstr>
      <vt:lpstr>How our idea of learning has changed</vt:lpstr>
      <vt:lpstr>How our idea of learning has changed</vt:lpstr>
      <vt:lpstr>How the curriculum for Wales accounts for this</vt:lpstr>
      <vt:lpstr>Key Questions? </vt:lpstr>
      <vt:lpstr>Activity </vt:lpstr>
      <vt:lpstr>PowerPoint Presentation</vt:lpstr>
      <vt:lpstr>Key Theories  </vt:lpstr>
      <vt:lpstr>Activity – major child development theorists</vt:lpstr>
      <vt:lpstr>Y tîm o gwmpas y plentyn   The team around the child</vt:lpstr>
      <vt:lpstr>Bronfenbrenner’s Ecological Systems Theory (1979)</vt:lpstr>
      <vt:lpstr>Beirniadaeth o’r model Criticism of the model</vt:lpstr>
      <vt:lpstr>Prif Ddamcaniaethwyr Datblygiad Plant</vt:lpstr>
      <vt:lpstr>PowerPoint Presentation</vt:lpstr>
      <vt:lpstr>Tasks  </vt:lpstr>
      <vt:lpstr>Linked Videos to watch  </vt:lpstr>
      <vt:lpstr>PowerPoint Presentation</vt:lpstr>
      <vt:lpstr>PowerPoint Presentation</vt:lpstr>
      <vt:lpstr>PowerPoint Presentation</vt:lpstr>
      <vt:lpstr>PowerPoint Presentation</vt:lpstr>
      <vt:lpstr>Y plentyn                     The child</vt:lpstr>
      <vt:lpstr>Poverty, progression and development</vt:lpstr>
      <vt:lpstr>Final reflection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Holistic Nature of Learning</dc:title>
  <dc:creator>Karl Jones</dc:creator>
  <cp:lastModifiedBy>Nicola Evans (IEH)</cp:lastModifiedBy>
  <cp:revision>12</cp:revision>
  <dcterms:created xsi:type="dcterms:W3CDTF">2022-08-25T07:37:39Z</dcterms:created>
  <dcterms:modified xsi:type="dcterms:W3CDTF">2023-09-17T20:19:33Z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y fmtid="{D5CDD505-2E9C-101B-9397-08002B2CF9AE}" pid="3" name="MediaServiceImageTags">
    <vt:lpwstr/>
  </property>
</Properties>
</file>