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76" r:id="rId3"/>
    <p:sldId id="257" r:id="rId4"/>
    <p:sldId id="258" r:id="rId5"/>
    <p:sldId id="259" r:id="rId6"/>
    <p:sldId id="272" r:id="rId7"/>
    <p:sldId id="260" r:id="rId8"/>
    <p:sldId id="273" r:id="rId9"/>
    <p:sldId id="261" r:id="rId10"/>
    <p:sldId id="262" r:id="rId11"/>
    <p:sldId id="263" r:id="rId12"/>
    <p:sldId id="264" r:id="rId13"/>
    <p:sldId id="265" r:id="rId14"/>
    <p:sldId id="274" r:id="rId15"/>
    <p:sldId id="266" r:id="rId16"/>
    <p:sldId id="267" r:id="rId17"/>
    <p:sldId id="275" r:id="rId18"/>
    <p:sldId id="268" r:id="rId19"/>
    <p:sldId id="269" r:id="rId20"/>
    <p:sldId id="270" r:id="rId21"/>
    <p:sldId id="271" r:id="rId22"/>
  </p:sldIdLst>
  <p:sldSz cx="9144000" cy="6858000" type="screen4x3"/>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3878" autoAdjust="0"/>
  </p:normalViewPr>
  <p:slideViewPr>
    <p:cSldViewPr>
      <p:cViewPr varScale="1">
        <p:scale>
          <a:sx n="68" d="100"/>
          <a:sy n="68" d="100"/>
        </p:scale>
        <p:origin x="144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6616" tIns="48308" rIns="96616" bIns="48308" rtlCol="0"/>
          <a:lstStyle>
            <a:lvl1pPr algn="l">
              <a:defRPr sz="1300"/>
            </a:lvl1pPr>
          </a:lstStyle>
          <a:p>
            <a:endParaRPr lang="en-IN"/>
          </a:p>
        </p:txBody>
      </p:sp>
      <p:sp>
        <p:nvSpPr>
          <p:cNvPr id="3" name="Date Placeholder 2"/>
          <p:cNvSpPr>
            <a:spLocks noGrp="1"/>
          </p:cNvSpPr>
          <p:nvPr>
            <p:ph type="dt" idx="1"/>
          </p:nvPr>
        </p:nvSpPr>
        <p:spPr>
          <a:xfrm>
            <a:off x="3902597" y="0"/>
            <a:ext cx="2985558" cy="500936"/>
          </a:xfrm>
          <a:prstGeom prst="rect">
            <a:avLst/>
          </a:prstGeom>
        </p:spPr>
        <p:txBody>
          <a:bodyPr vert="horz" lIns="96616" tIns="48308" rIns="96616" bIns="48308" rtlCol="0"/>
          <a:lstStyle>
            <a:lvl1pPr algn="r">
              <a:defRPr sz="1300"/>
            </a:lvl1pPr>
          </a:lstStyle>
          <a:p>
            <a:fld id="{9E8AF142-78EE-490A-B2CD-954F899E9886}" type="datetimeFigureOut">
              <a:rPr lang="en-IN" smtClean="0"/>
              <a:pPr/>
              <a:t>13-12-2017</a:t>
            </a:fld>
            <a:endParaRPr lang="en-IN"/>
          </a:p>
        </p:txBody>
      </p:sp>
      <p:sp>
        <p:nvSpPr>
          <p:cNvPr id="4" name="Slide Image Placeholder 3"/>
          <p:cNvSpPr>
            <a:spLocks noGrp="1" noRot="1" noChangeAspect="1"/>
          </p:cNvSpPr>
          <p:nvPr>
            <p:ph type="sldImg" idx="2"/>
          </p:nvPr>
        </p:nvSpPr>
        <p:spPr>
          <a:xfrm>
            <a:off x="939800" y="750888"/>
            <a:ext cx="5010150" cy="3757612"/>
          </a:xfrm>
          <a:prstGeom prst="rect">
            <a:avLst/>
          </a:prstGeom>
          <a:noFill/>
          <a:ln w="12700">
            <a:solidFill>
              <a:prstClr val="black"/>
            </a:solidFill>
          </a:ln>
        </p:spPr>
        <p:txBody>
          <a:bodyPr vert="horz" lIns="96616" tIns="48308" rIns="96616" bIns="48308" rtlCol="0" anchor="ctr"/>
          <a:lstStyle/>
          <a:p>
            <a:endParaRPr lang="en-IN"/>
          </a:p>
        </p:txBody>
      </p:sp>
      <p:sp>
        <p:nvSpPr>
          <p:cNvPr id="5" name="Notes Placeholder 4"/>
          <p:cNvSpPr>
            <a:spLocks noGrp="1"/>
          </p:cNvSpPr>
          <p:nvPr>
            <p:ph type="body" sz="quarter" idx="3"/>
          </p:nvPr>
        </p:nvSpPr>
        <p:spPr>
          <a:xfrm>
            <a:off x="688975" y="4758889"/>
            <a:ext cx="5511800" cy="4508421"/>
          </a:xfrm>
          <a:prstGeom prst="rect">
            <a:avLst/>
          </a:prstGeom>
        </p:spPr>
        <p:txBody>
          <a:bodyPr vert="horz" lIns="96616" tIns="48308" rIns="96616" bIns="483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9516038"/>
            <a:ext cx="2985558" cy="500936"/>
          </a:xfrm>
          <a:prstGeom prst="rect">
            <a:avLst/>
          </a:prstGeom>
        </p:spPr>
        <p:txBody>
          <a:bodyPr vert="horz" lIns="96616" tIns="48308" rIns="96616" bIns="48308" rtlCol="0" anchor="b"/>
          <a:lstStyle>
            <a:lvl1pPr algn="l">
              <a:defRPr sz="1300"/>
            </a:lvl1pPr>
          </a:lstStyle>
          <a:p>
            <a:endParaRPr lang="en-IN"/>
          </a:p>
        </p:txBody>
      </p:sp>
      <p:sp>
        <p:nvSpPr>
          <p:cNvPr id="7" name="Slide Number Placeholder 6"/>
          <p:cNvSpPr>
            <a:spLocks noGrp="1"/>
          </p:cNvSpPr>
          <p:nvPr>
            <p:ph type="sldNum" sz="quarter" idx="5"/>
          </p:nvPr>
        </p:nvSpPr>
        <p:spPr>
          <a:xfrm>
            <a:off x="3902597" y="9516038"/>
            <a:ext cx="2985558" cy="500936"/>
          </a:xfrm>
          <a:prstGeom prst="rect">
            <a:avLst/>
          </a:prstGeom>
        </p:spPr>
        <p:txBody>
          <a:bodyPr vert="horz" lIns="96616" tIns="48308" rIns="96616" bIns="48308" rtlCol="0" anchor="b"/>
          <a:lstStyle>
            <a:lvl1pPr algn="r">
              <a:defRPr sz="1300"/>
            </a:lvl1pPr>
          </a:lstStyle>
          <a:p>
            <a:fld id="{C80BE6AF-4683-43A3-B88A-D0D22322EC06}"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155">
              <a:defRPr/>
            </a:pPr>
            <a:r>
              <a:rPr lang="en-IN" sz="1300" dirty="0"/>
              <a:t>They claimed that the employees were fired as they had “too many black people” and store need to “get rid of the niggers and Mexicans” (</a:t>
            </a:r>
            <a:r>
              <a:rPr lang="en-IN" sz="1300" dirty="0" err="1"/>
              <a:t>Kasperkevic</a:t>
            </a:r>
            <a:r>
              <a:rPr lang="en-IN" sz="1300" dirty="0"/>
              <a:t>, 2015). </a:t>
            </a:r>
          </a:p>
          <a:p>
            <a:endParaRPr lang="en-IN" dirty="0"/>
          </a:p>
        </p:txBody>
      </p:sp>
      <p:sp>
        <p:nvSpPr>
          <p:cNvPr id="4" name="Slide Number Placeholder 3"/>
          <p:cNvSpPr>
            <a:spLocks noGrp="1"/>
          </p:cNvSpPr>
          <p:nvPr>
            <p:ph type="sldNum" sz="quarter" idx="10"/>
          </p:nvPr>
        </p:nvSpPr>
        <p:spPr/>
        <p:txBody>
          <a:bodyPr/>
          <a:lstStyle/>
          <a:p>
            <a:fld id="{C80BE6AF-4683-43A3-B88A-D0D22322EC06}" type="slidenum">
              <a:rPr lang="en-IN" smtClean="0"/>
              <a:pPr/>
              <a:t>9</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155">
              <a:defRPr/>
            </a:pPr>
            <a:r>
              <a:rPr lang="en-IN" sz="1300" dirty="0"/>
              <a:t>Example of discrimination that is hindered by Equality act 2010 is recruiting preferable candidates, without proper assessment or paying different salaries to employees at the same designation due to race, sex or age discrimination (Bryson, 2017)</a:t>
            </a:r>
          </a:p>
          <a:p>
            <a:endParaRPr lang="en-IN" dirty="0"/>
          </a:p>
        </p:txBody>
      </p:sp>
      <p:sp>
        <p:nvSpPr>
          <p:cNvPr id="4" name="Slide Number Placeholder 3"/>
          <p:cNvSpPr>
            <a:spLocks noGrp="1"/>
          </p:cNvSpPr>
          <p:nvPr>
            <p:ph type="sldNum" sz="quarter" idx="10"/>
          </p:nvPr>
        </p:nvSpPr>
        <p:spPr/>
        <p:txBody>
          <a:bodyPr/>
          <a:lstStyle/>
          <a:p>
            <a:fld id="{C80BE6AF-4683-43A3-B88A-D0D22322EC06}"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12/13/2017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12/13/2017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12/13/2017</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12/13/2017</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514600"/>
            <a:ext cx="7772400" cy="1470025"/>
          </a:xfrm>
        </p:spPr>
        <p:txBody>
          <a:bodyPr>
            <a:normAutofit fontScale="90000"/>
          </a:bodyPr>
          <a:lstStyle/>
          <a:p>
            <a:pPr algn="ctr"/>
            <a:r>
              <a:rPr lang="en-IN" b="1" dirty="0">
                <a:solidFill>
                  <a:srgbClr val="C00000"/>
                </a:solidFill>
                <a:effectLst>
                  <a:outerShdw blurRad="38100" dist="38100" dir="2700000" algn="tl">
                    <a:srgbClr val="000000">
                      <a:alpha val="43137"/>
                    </a:srgbClr>
                  </a:outerShdw>
                </a:effectLst>
              </a:rPr>
              <a:t>MANAGING PEOPLE</a:t>
            </a:r>
            <a:br>
              <a:rPr lang="en-IN"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Patrisiya Gospodinova-1602994</a:t>
            </a:r>
            <a:br>
              <a:rPr lang="en-IN" sz="2000"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Debbie Walters-1602971</a:t>
            </a:r>
            <a:br>
              <a:rPr lang="en-IN" sz="2000"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Maria-Corina Bujor-1602991</a:t>
            </a:r>
            <a:br>
              <a:rPr lang="en-IN" sz="2000" b="1" dirty="0">
                <a:solidFill>
                  <a:srgbClr val="C00000"/>
                </a:solidFill>
                <a:effectLst>
                  <a:outerShdw blurRad="38100" dist="38100" dir="2700000" algn="tl">
                    <a:srgbClr val="000000">
                      <a:alpha val="43137"/>
                    </a:srgbClr>
                  </a:outerShdw>
                </a:effectLst>
              </a:rPr>
            </a:br>
            <a:r>
              <a:rPr lang="en-IN" sz="2000" b="1" dirty="0" err="1">
                <a:solidFill>
                  <a:srgbClr val="C00000"/>
                </a:solidFill>
                <a:effectLst>
                  <a:outerShdw blurRad="38100" dist="38100" dir="2700000" algn="tl">
                    <a:srgbClr val="000000">
                      <a:alpha val="43137"/>
                    </a:srgbClr>
                  </a:outerShdw>
                </a:effectLst>
              </a:rPr>
              <a:t>Shafiqul</a:t>
            </a:r>
            <a:r>
              <a:rPr lang="en-IN" sz="2000" b="1" dirty="0">
                <a:solidFill>
                  <a:srgbClr val="C00000"/>
                </a:solidFill>
                <a:effectLst>
                  <a:outerShdw blurRad="38100" dist="38100" dir="2700000" algn="tl">
                    <a:srgbClr val="000000">
                      <a:alpha val="43137"/>
                    </a:srgbClr>
                  </a:outerShdw>
                </a:effectLst>
              </a:rPr>
              <a:t> </a:t>
            </a:r>
            <a:r>
              <a:rPr lang="en-IN" sz="2000" b="1" dirty="0" err="1">
                <a:solidFill>
                  <a:srgbClr val="C00000"/>
                </a:solidFill>
                <a:effectLst>
                  <a:outerShdw blurRad="38100" dist="38100" dir="2700000" algn="tl">
                    <a:srgbClr val="000000">
                      <a:alpha val="43137"/>
                    </a:srgbClr>
                  </a:outerShdw>
                </a:effectLst>
              </a:rPr>
              <a:t>Alam</a:t>
            </a:r>
            <a:r>
              <a:rPr lang="en-IN" sz="2000" b="1" dirty="0">
                <a:solidFill>
                  <a:srgbClr val="C00000"/>
                </a:solidFill>
                <a:effectLst>
                  <a:outerShdw blurRad="38100" dist="38100" dir="2700000" algn="tl">
                    <a:srgbClr val="000000">
                      <a:alpha val="43137"/>
                    </a:srgbClr>
                  </a:outerShdw>
                </a:effectLst>
              </a:rPr>
              <a:t> -1602996</a:t>
            </a:r>
            <a:br>
              <a:rPr lang="en-IN" sz="2000" b="1" dirty="0">
                <a:solidFill>
                  <a:srgbClr val="C00000"/>
                </a:solidFill>
                <a:effectLst>
                  <a:outerShdw blurRad="38100" dist="38100" dir="2700000" algn="tl">
                    <a:srgbClr val="000000">
                      <a:alpha val="43137"/>
                    </a:srgbClr>
                  </a:outerShdw>
                </a:effectLst>
              </a:rPr>
            </a:br>
            <a:br>
              <a:rPr lang="en-IN" sz="2000"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Lecturer-</a:t>
            </a:r>
            <a:r>
              <a:rPr lang="en-IN" sz="2000" b="1" dirty="0" err="1">
                <a:solidFill>
                  <a:srgbClr val="C00000"/>
                </a:solidFill>
                <a:effectLst>
                  <a:outerShdw blurRad="38100" dist="38100" dir="2700000" algn="tl">
                    <a:srgbClr val="000000">
                      <a:alpha val="43137"/>
                    </a:srgbClr>
                  </a:outerShdw>
                </a:effectLst>
              </a:rPr>
              <a:t>Mushfiqur</a:t>
            </a:r>
            <a:r>
              <a:rPr lang="en-IN" sz="2000" b="1" dirty="0">
                <a:solidFill>
                  <a:srgbClr val="C00000"/>
                </a:solidFill>
                <a:effectLst>
                  <a:outerShdw blurRad="38100" dist="38100" dir="2700000" algn="tl">
                    <a:srgbClr val="000000">
                      <a:alpha val="43137"/>
                    </a:srgbClr>
                  </a:outerShdw>
                </a:effectLst>
              </a:rPr>
              <a:t> Rahman</a:t>
            </a:r>
            <a:br>
              <a:rPr lang="en-IN" sz="2000"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University of Wales</a:t>
            </a:r>
            <a:br>
              <a:rPr lang="en-IN" sz="2000"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Trinity Saint David</a:t>
            </a:r>
            <a:br>
              <a:rPr lang="en-IN" sz="2000" b="1" dirty="0">
                <a:solidFill>
                  <a:srgbClr val="C00000"/>
                </a:solidFill>
                <a:effectLst>
                  <a:outerShdw blurRad="38100" dist="38100" dir="2700000" algn="tl">
                    <a:srgbClr val="000000">
                      <a:alpha val="43137"/>
                    </a:srgbClr>
                  </a:outerShdw>
                </a:effectLst>
              </a:rPr>
            </a:br>
            <a:r>
              <a:rPr lang="en-IN" sz="2000" b="1" dirty="0">
                <a:solidFill>
                  <a:srgbClr val="C00000"/>
                </a:solidFill>
                <a:effectLst>
                  <a:outerShdw blurRad="38100" dist="38100" dir="2700000" algn="tl">
                    <a:srgbClr val="000000">
                      <a:alpha val="43137"/>
                    </a:srgbClr>
                  </a:outerShdw>
                </a:effectLst>
              </a:rPr>
              <a:t>London</a:t>
            </a:r>
            <a:br>
              <a:rPr lang="en-IN" b="1" dirty="0">
                <a:solidFill>
                  <a:srgbClr val="C00000"/>
                </a:solidFill>
                <a:effectLst>
                  <a:outerShdw blurRad="38100" dist="38100" dir="2700000" algn="tl">
                    <a:srgbClr val="000000">
                      <a:alpha val="43137"/>
                    </a:srgbClr>
                  </a:outerShdw>
                </a:effectLst>
              </a:rPr>
            </a:br>
            <a:endParaRPr lang="en-IN" b="1" dirty="0">
              <a:solidFill>
                <a:srgbClr val="C00000"/>
              </a:solidFill>
              <a:effectLst>
                <a:outerShdw blurRad="38100" dist="38100" dir="2700000" algn="tl">
                  <a:srgbClr val="000000">
                    <a:alpha val="43137"/>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176882B-5B48-4762-9BA8-C75DB24C0FE3}"/>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1" dirty="0"/>
              <a:t>Introduction</a:t>
            </a:r>
          </a:p>
          <a:p>
            <a:pPr>
              <a:buFont typeface="Wingdings" panose="05000000000000000000" pitchFamily="2" charset="2"/>
              <a:buChar char="§"/>
            </a:pPr>
            <a:r>
              <a:rPr lang="en-GB" b="1" dirty="0"/>
              <a:t>Link of HRM strategy with recruitment and selection </a:t>
            </a:r>
          </a:p>
          <a:p>
            <a:pPr>
              <a:buFont typeface="Wingdings" panose="05000000000000000000" pitchFamily="2" charset="2"/>
              <a:buChar char="§"/>
            </a:pPr>
            <a:r>
              <a:rPr lang="en-GB" b="1" dirty="0"/>
              <a:t>Link of HRM strategy with training and development </a:t>
            </a:r>
          </a:p>
          <a:p>
            <a:pPr>
              <a:buFont typeface="Wingdings" panose="05000000000000000000" pitchFamily="2" charset="2"/>
              <a:buChar char="§"/>
            </a:pPr>
            <a:r>
              <a:rPr lang="en-GB" b="1" dirty="0"/>
              <a:t>Link of HRM strategy with performance appraisal and reword </a:t>
            </a:r>
          </a:p>
          <a:p>
            <a:pPr>
              <a:buFont typeface="Wingdings" panose="05000000000000000000" pitchFamily="2" charset="2"/>
              <a:buChar char="§"/>
            </a:pPr>
            <a:r>
              <a:rPr lang="en-GB" b="1" dirty="0"/>
              <a:t>Link of HRM strategy with employee termination </a:t>
            </a:r>
          </a:p>
          <a:p>
            <a:pPr>
              <a:buFont typeface="Wingdings" panose="05000000000000000000" pitchFamily="2" charset="2"/>
              <a:buChar char="§"/>
            </a:pPr>
            <a:r>
              <a:rPr lang="en-GB" b="1" dirty="0"/>
              <a:t>Development of progressive employment welfare policies within the organisation </a:t>
            </a:r>
          </a:p>
          <a:p>
            <a:pPr>
              <a:buFont typeface="Wingdings" panose="05000000000000000000" pitchFamily="2" charset="2"/>
              <a:buChar char="§"/>
            </a:pPr>
            <a:r>
              <a:rPr lang="en-GB" b="1" dirty="0"/>
              <a:t>Employment legislations underpinning employment welfare policy </a:t>
            </a:r>
          </a:p>
          <a:p>
            <a:pPr>
              <a:buFont typeface="Wingdings" panose="05000000000000000000" pitchFamily="2" charset="2"/>
              <a:buChar char="§"/>
            </a:pPr>
            <a:r>
              <a:rPr lang="en-GB" b="1" dirty="0"/>
              <a:t>Conclusion </a:t>
            </a:r>
          </a:p>
          <a:p>
            <a:pPr>
              <a:buFont typeface="Wingdings" panose="05000000000000000000" pitchFamily="2" charset="2"/>
              <a:buChar char="§"/>
            </a:pPr>
            <a:r>
              <a:rPr lang="en-GB" b="1" dirty="0"/>
              <a:t>Reference list </a:t>
            </a:r>
          </a:p>
          <a:p>
            <a:pPr>
              <a:buFont typeface="Wingdings" panose="05000000000000000000" pitchFamily="2" charset="2"/>
              <a:buChar char="§"/>
            </a:pPr>
            <a:endParaRPr lang="en-GB" b="1" dirty="0"/>
          </a:p>
          <a:p>
            <a:pPr>
              <a:buFont typeface="Wingdings" panose="05000000000000000000" pitchFamily="2" charset="2"/>
              <a:buChar char="§"/>
            </a:pPr>
            <a:endParaRPr lang="en-GB" b="1" dirty="0"/>
          </a:p>
        </p:txBody>
      </p:sp>
      <p:sp>
        <p:nvSpPr>
          <p:cNvPr id="3" name="Title 2">
            <a:extLst>
              <a:ext uri="{FF2B5EF4-FFF2-40B4-BE49-F238E27FC236}">
                <a16:creationId xmlns:a16="http://schemas.microsoft.com/office/drawing/2014/main" id="{926FED42-9E76-467E-9D13-6C6FC31AD6A5}"/>
              </a:ext>
            </a:extLst>
          </p:cNvPr>
          <p:cNvSpPr>
            <a:spLocks noGrp="1"/>
          </p:cNvSpPr>
          <p:nvPr>
            <p:ph type="title"/>
          </p:nvPr>
        </p:nvSpPr>
        <p:spPr/>
        <p:txBody>
          <a:bodyPr>
            <a:normAutofit/>
          </a:bodyPr>
          <a:lstStyle/>
          <a:p>
            <a:pPr algn="ctr"/>
            <a:r>
              <a:rPr lang="en-GB" sz="3600" dirty="0">
                <a:solidFill>
                  <a:srgbClr val="0070C0"/>
                </a:solidFill>
                <a:effectLst>
                  <a:outerShdw blurRad="38100" dist="38100" dir="2700000" algn="tl">
                    <a:srgbClr val="000000">
                      <a:alpha val="43137"/>
                    </a:srgbClr>
                  </a:outerShdw>
                </a:effectLst>
              </a:rPr>
              <a:t>Overview</a:t>
            </a:r>
            <a:endParaRPr lang="bg-BG" sz="3600"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34671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57600" y="457200"/>
            <a:ext cx="2309478" cy="584775"/>
          </a:xfrm>
          <a:prstGeom prst="rect">
            <a:avLst/>
          </a:prstGeom>
        </p:spPr>
        <p:txBody>
          <a:bodyPr wrap="none">
            <a:spAutoFit/>
          </a:bodyPr>
          <a:lstStyle/>
          <a:p>
            <a:pPr algn="just"/>
            <a:r>
              <a:rPr lang="en-IN" sz="3200" b="1" dirty="0">
                <a:solidFill>
                  <a:srgbClr val="0070C0"/>
                </a:solidFill>
                <a:effectLst>
                  <a:outerShdw blurRad="38100" dist="38100" dir="2700000" algn="tl">
                    <a:srgbClr val="000000">
                      <a:alpha val="43137"/>
                    </a:srgbClr>
                  </a:outerShdw>
                </a:effectLst>
              </a:rPr>
              <a:t>Introduction</a:t>
            </a:r>
          </a:p>
        </p:txBody>
      </p:sp>
      <p:sp>
        <p:nvSpPr>
          <p:cNvPr id="3" name="Rectangle 2"/>
          <p:cNvSpPr/>
          <p:nvPr/>
        </p:nvSpPr>
        <p:spPr>
          <a:xfrm>
            <a:off x="800100" y="1981200"/>
            <a:ext cx="7543800" cy="3139321"/>
          </a:xfrm>
          <a:prstGeom prst="rect">
            <a:avLst/>
          </a:prstGeom>
        </p:spPr>
        <p:txBody>
          <a:bodyPr wrap="square">
            <a:spAutoFit/>
          </a:bodyPr>
          <a:lstStyle/>
          <a:p>
            <a:pPr lvl="0" algn="just">
              <a:buFont typeface="Arial" pitchFamily="34" charset="0"/>
              <a:buChar char="•"/>
            </a:pPr>
            <a:r>
              <a:rPr lang="en-IN" sz="2200" b="1" dirty="0"/>
              <a:t>Managing people in the organization is crucial for the maintaining good work culture</a:t>
            </a:r>
          </a:p>
          <a:p>
            <a:pPr lvl="0" algn="just">
              <a:buFont typeface="Arial" pitchFamily="34" charset="0"/>
              <a:buChar char="•"/>
            </a:pPr>
            <a:endParaRPr lang="en-IN" sz="2200" b="1" dirty="0"/>
          </a:p>
          <a:p>
            <a:pPr lvl="0" algn="just">
              <a:buFont typeface="Arial" pitchFamily="34" charset="0"/>
              <a:buChar char="•"/>
            </a:pPr>
            <a:r>
              <a:rPr lang="en-IN" sz="2200" b="1" dirty="0"/>
              <a:t>It is crucial for HRM units in organization to include progressive HRM policies in organizational system (Brewster and </a:t>
            </a:r>
            <a:r>
              <a:rPr lang="en-IN" sz="2200" b="1" dirty="0" err="1"/>
              <a:t>Hegewisch</a:t>
            </a:r>
            <a:r>
              <a:rPr lang="en-IN" sz="2200" b="1" dirty="0"/>
              <a:t>, 2017)</a:t>
            </a:r>
          </a:p>
          <a:p>
            <a:pPr lvl="0" algn="just">
              <a:buFont typeface="Arial" pitchFamily="34" charset="0"/>
              <a:buChar char="•"/>
            </a:pPr>
            <a:endParaRPr lang="en-IN" sz="2200" b="1" dirty="0"/>
          </a:p>
          <a:p>
            <a:pPr lvl="0" algn="just">
              <a:buFont typeface="Arial" pitchFamily="34" charset="0"/>
              <a:buChar char="•"/>
            </a:pPr>
            <a:r>
              <a:rPr lang="en-IN" sz="2200" b="1" dirty="0"/>
              <a:t>Several welfare and employee safeguarding policies are usually implemented in the organizational system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04800"/>
            <a:ext cx="7924800" cy="1077218"/>
          </a:xfrm>
          <a:prstGeom prst="rect">
            <a:avLst/>
          </a:prstGeom>
        </p:spPr>
        <p:txBody>
          <a:bodyPr wrap="square">
            <a:spAutoFit/>
          </a:bodyPr>
          <a:lstStyle/>
          <a:p>
            <a:pPr algn="ctr"/>
            <a:r>
              <a:rPr lang="en-IN" sz="3200" b="1" dirty="0">
                <a:solidFill>
                  <a:srgbClr val="0070C0"/>
                </a:solidFill>
              </a:rPr>
              <a:t>Why the organization needs robust and progressive HRM policies</a:t>
            </a:r>
          </a:p>
        </p:txBody>
      </p:sp>
      <p:sp>
        <p:nvSpPr>
          <p:cNvPr id="3" name="Rectangle 2"/>
          <p:cNvSpPr/>
          <p:nvPr/>
        </p:nvSpPr>
        <p:spPr>
          <a:xfrm>
            <a:off x="914400" y="1524000"/>
            <a:ext cx="7467600" cy="2246769"/>
          </a:xfrm>
          <a:prstGeom prst="rect">
            <a:avLst/>
          </a:prstGeom>
        </p:spPr>
        <p:txBody>
          <a:bodyPr wrap="square">
            <a:spAutoFit/>
          </a:bodyPr>
          <a:lstStyle/>
          <a:p>
            <a:pPr lvl="0" algn="just">
              <a:buFont typeface="Arial" pitchFamily="34" charset="0"/>
              <a:buChar char="•"/>
            </a:pPr>
            <a:r>
              <a:rPr lang="en-IN" sz="2000" b="1" dirty="0"/>
              <a:t>HR policies are not only important for drawing rules for employees, rather these are also crucial for recognizing their needs and respect their perceptions</a:t>
            </a:r>
          </a:p>
          <a:p>
            <a:pPr lvl="0" algn="just">
              <a:buFont typeface="Arial" pitchFamily="34" charset="0"/>
              <a:buChar char="•"/>
            </a:pPr>
            <a:endParaRPr lang="en-IN" sz="2000" b="1" dirty="0"/>
          </a:p>
          <a:p>
            <a:pPr lvl="0" algn="just">
              <a:buFont typeface="Arial" pitchFamily="34" charset="0"/>
              <a:buChar char="•"/>
            </a:pPr>
            <a:r>
              <a:rPr lang="en-IN" sz="2000" b="1" dirty="0"/>
              <a:t>These rules and regulations help the employees to respect and follow the same organizational rules, thereby reducing the conflicts related to these (</a:t>
            </a:r>
            <a:r>
              <a:rPr lang="en-IN" sz="2000" b="1" dirty="0" err="1"/>
              <a:t>Patro</a:t>
            </a:r>
            <a:r>
              <a:rPr lang="en-IN" sz="2000" b="1" dirty="0"/>
              <a:t>, 2017)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81000"/>
            <a:ext cx="7924800" cy="523220"/>
          </a:xfrm>
          <a:prstGeom prst="rect">
            <a:avLst/>
          </a:prstGeom>
        </p:spPr>
        <p:txBody>
          <a:bodyPr wrap="square">
            <a:spAutoFit/>
          </a:bodyPr>
          <a:lstStyle/>
          <a:p>
            <a:r>
              <a:rPr lang="en-IN" sz="2800" b="1" dirty="0">
                <a:solidFill>
                  <a:srgbClr val="00B050"/>
                </a:solidFill>
              </a:rPr>
              <a:t>Link of HRM strategy with recruitment and selection</a:t>
            </a:r>
          </a:p>
        </p:txBody>
      </p:sp>
      <p:sp>
        <p:nvSpPr>
          <p:cNvPr id="3" name="Rectangle 2"/>
          <p:cNvSpPr/>
          <p:nvPr/>
        </p:nvSpPr>
        <p:spPr>
          <a:xfrm>
            <a:off x="1143000" y="1676400"/>
            <a:ext cx="6858000" cy="2462213"/>
          </a:xfrm>
          <a:prstGeom prst="rect">
            <a:avLst/>
          </a:prstGeom>
        </p:spPr>
        <p:txBody>
          <a:bodyPr wrap="square">
            <a:spAutoFit/>
          </a:bodyPr>
          <a:lstStyle/>
          <a:p>
            <a:pPr lvl="0" algn="just">
              <a:buFont typeface="Arial" pitchFamily="34" charset="0"/>
              <a:buChar char="•"/>
            </a:pPr>
            <a:r>
              <a:rPr lang="en-IN" sz="2200" b="1" dirty="0"/>
              <a:t>HR policy play a significant role in recruitment and selection</a:t>
            </a:r>
          </a:p>
          <a:p>
            <a:pPr lvl="0" algn="just">
              <a:buFont typeface="Arial" pitchFamily="34" charset="0"/>
              <a:buChar char="•"/>
            </a:pPr>
            <a:endParaRPr lang="en-IN" sz="2200" b="1" dirty="0"/>
          </a:p>
          <a:p>
            <a:pPr lvl="0" algn="just">
              <a:buFont typeface="Arial" pitchFamily="34" charset="0"/>
              <a:buChar char="•"/>
            </a:pPr>
            <a:r>
              <a:rPr lang="en-IN" sz="2200" b="1" dirty="0"/>
              <a:t>HR strategies indicates the roles and responsibilities of the interviewer, which they needs to comply with during recruitment, selection as well as induction  (Safety, 2016)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1371600"/>
            <a:ext cx="7620000" cy="2862322"/>
          </a:xfrm>
          <a:prstGeom prst="rect">
            <a:avLst/>
          </a:prstGeom>
        </p:spPr>
        <p:txBody>
          <a:bodyPr wrap="square">
            <a:spAutoFit/>
          </a:bodyPr>
          <a:lstStyle/>
          <a:p>
            <a:pPr lvl="0" algn="just">
              <a:buFont typeface="Arial" pitchFamily="34" charset="0"/>
              <a:buChar char="•"/>
            </a:pPr>
            <a:r>
              <a:rPr lang="en-IN" b="1" dirty="0">
                <a:solidFill>
                  <a:srgbClr val="FF0000"/>
                </a:solidFill>
              </a:rPr>
              <a:t>McDonald’s HR policies are designed to attract and retain the right talent and ensure a good working environment across the organization </a:t>
            </a:r>
          </a:p>
          <a:p>
            <a:pPr lvl="0" algn="just">
              <a:buFont typeface="Arial" pitchFamily="34" charset="0"/>
              <a:buChar char="•"/>
            </a:pPr>
            <a:endParaRPr lang="en-IN" b="1" dirty="0">
              <a:solidFill>
                <a:srgbClr val="FF0000"/>
              </a:solidFill>
            </a:endParaRPr>
          </a:p>
          <a:p>
            <a:pPr lvl="0" algn="just">
              <a:buFont typeface="Arial" pitchFamily="34" charset="0"/>
              <a:buChar char="•"/>
            </a:pPr>
            <a:r>
              <a:rPr lang="en-IN" b="1" dirty="0">
                <a:solidFill>
                  <a:srgbClr val="FF0000"/>
                </a:solidFill>
              </a:rPr>
              <a:t>Further new employees is subjected to structured development programs to meet business expectations </a:t>
            </a:r>
          </a:p>
          <a:p>
            <a:pPr lvl="0" algn="just">
              <a:buFont typeface="Arial" pitchFamily="34" charset="0"/>
              <a:buChar char="•"/>
            </a:pPr>
            <a:endParaRPr lang="en-IN" b="1" dirty="0">
              <a:solidFill>
                <a:srgbClr val="FF0000"/>
              </a:solidFill>
            </a:endParaRPr>
          </a:p>
          <a:p>
            <a:pPr lvl="0" algn="just">
              <a:buFont typeface="Arial" pitchFamily="34" charset="0"/>
              <a:buChar char="•"/>
            </a:pPr>
            <a:r>
              <a:rPr lang="en-IN" b="1" dirty="0">
                <a:solidFill>
                  <a:srgbClr val="FF0000"/>
                </a:solidFill>
              </a:rPr>
              <a:t>It has been revealed that the company provides opportunities to the local people to get employment in the organization, irrespective to racial or any other discrimination </a:t>
            </a:r>
          </a:p>
        </p:txBody>
      </p:sp>
      <p:sp>
        <p:nvSpPr>
          <p:cNvPr id="3" name="TextBox 2"/>
          <p:cNvSpPr txBox="1"/>
          <p:nvPr/>
        </p:nvSpPr>
        <p:spPr>
          <a:xfrm>
            <a:off x="838200" y="533400"/>
            <a:ext cx="2667000" cy="523220"/>
          </a:xfrm>
          <a:prstGeom prst="rect">
            <a:avLst/>
          </a:prstGeom>
          <a:noFill/>
        </p:spPr>
        <p:txBody>
          <a:bodyPr wrap="square" rtlCol="0">
            <a:spAutoFit/>
          </a:bodyPr>
          <a:lstStyle/>
          <a:p>
            <a:r>
              <a:rPr lang="en-US" sz="2800" b="1" i="1" dirty="0">
                <a:solidFill>
                  <a:srgbClr val="00B050"/>
                </a:solidFill>
                <a:latin typeface="Calibri" pitchFamily="34" charset="0"/>
                <a:cs typeface="Calibri" pitchFamily="34" charset="0"/>
              </a:rPr>
              <a:t>Contd..</a:t>
            </a:r>
            <a:endParaRPr lang="en-IN" sz="2800" b="1" i="1" dirty="0">
              <a:solidFill>
                <a:srgbClr val="00B050"/>
              </a:solidFill>
              <a:latin typeface="Calibri" pitchFamily="34" charset="0"/>
              <a:cs typeface="Calibri" pitchFamily="34" charset="0"/>
            </a:endParaRPr>
          </a:p>
        </p:txBody>
      </p:sp>
      <p:pic>
        <p:nvPicPr>
          <p:cNvPr id="2050" name="Picture 2" descr="Image result for mcdonalds"/>
          <p:cNvPicPr>
            <a:picLocks noChangeAspect="1" noChangeArrowheads="1"/>
          </p:cNvPicPr>
          <p:nvPr/>
        </p:nvPicPr>
        <p:blipFill>
          <a:blip r:embed="rId2" cstate="print"/>
          <a:srcRect/>
          <a:stretch>
            <a:fillRect/>
          </a:stretch>
        </p:blipFill>
        <p:spPr bwMode="auto">
          <a:xfrm>
            <a:off x="6553200" y="4572000"/>
            <a:ext cx="1806804" cy="17526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533400"/>
            <a:ext cx="7924800" cy="523220"/>
          </a:xfrm>
          <a:prstGeom prst="rect">
            <a:avLst/>
          </a:prstGeom>
        </p:spPr>
        <p:txBody>
          <a:bodyPr wrap="square">
            <a:spAutoFit/>
          </a:bodyPr>
          <a:lstStyle/>
          <a:p>
            <a:pPr algn="ctr"/>
            <a:r>
              <a:rPr lang="en-IN" sz="2800" b="1" dirty="0">
                <a:solidFill>
                  <a:srgbClr val="00B050"/>
                </a:solidFill>
              </a:rPr>
              <a:t>Link of HRM strategy with training and development</a:t>
            </a:r>
          </a:p>
        </p:txBody>
      </p:sp>
      <p:sp>
        <p:nvSpPr>
          <p:cNvPr id="3" name="Rectangle 2"/>
          <p:cNvSpPr/>
          <p:nvPr/>
        </p:nvSpPr>
        <p:spPr>
          <a:xfrm>
            <a:off x="838200" y="2590800"/>
            <a:ext cx="7467600" cy="2462213"/>
          </a:xfrm>
          <a:prstGeom prst="rect">
            <a:avLst/>
          </a:prstGeom>
        </p:spPr>
        <p:txBody>
          <a:bodyPr wrap="square">
            <a:spAutoFit/>
          </a:bodyPr>
          <a:lstStyle/>
          <a:p>
            <a:pPr lvl="0" algn="just">
              <a:buFont typeface="Arial" pitchFamily="34" charset="0"/>
              <a:buChar char="•"/>
            </a:pPr>
            <a:r>
              <a:rPr lang="en-IN" sz="2200" b="1" dirty="0"/>
              <a:t>HR policies decides the tools and resources that are needed and available for the employer to provide appropriate training to the employees</a:t>
            </a:r>
          </a:p>
          <a:p>
            <a:pPr lvl="0" algn="just">
              <a:buFont typeface="Arial" pitchFamily="34" charset="0"/>
              <a:buChar char="•"/>
            </a:pPr>
            <a:endParaRPr lang="en-IN" sz="2200" b="1" dirty="0"/>
          </a:p>
          <a:p>
            <a:pPr lvl="0" algn="just">
              <a:buFont typeface="Arial" pitchFamily="34" charset="0"/>
              <a:buChar char="•"/>
            </a:pPr>
            <a:r>
              <a:rPr lang="en-IN" sz="2200" b="1" dirty="0"/>
              <a:t>All the ethical and legal aspects related to training are indicated in the HR policies related to training and development of employees (Bryson, 2017)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2000" y="1981200"/>
            <a:ext cx="7391400" cy="2031325"/>
          </a:xfrm>
          <a:prstGeom prst="rect">
            <a:avLst/>
          </a:prstGeom>
          <a:noFill/>
        </p:spPr>
        <p:txBody>
          <a:bodyPr wrap="square" rtlCol="0">
            <a:spAutoFit/>
          </a:bodyPr>
          <a:lstStyle/>
          <a:p>
            <a:pPr lvl="0" algn="just">
              <a:buFont typeface="Arial" pitchFamily="34" charset="0"/>
              <a:buChar char="•"/>
            </a:pPr>
            <a:r>
              <a:rPr lang="en-IN" b="1" dirty="0" err="1">
                <a:solidFill>
                  <a:srgbClr val="FF0000"/>
                </a:solidFill>
                <a:latin typeface="+mj-lt"/>
                <a:cs typeface="Calibri" pitchFamily="34" charset="0"/>
              </a:rPr>
              <a:t>Mcdonald’s</a:t>
            </a:r>
            <a:r>
              <a:rPr lang="en-IN" b="1" dirty="0">
                <a:solidFill>
                  <a:srgbClr val="FF0000"/>
                </a:solidFill>
                <a:latin typeface="+mj-lt"/>
                <a:cs typeface="Calibri" pitchFamily="34" charset="0"/>
              </a:rPr>
              <a:t> is offering career opportunities, which is allowing employees to fulfil their potential </a:t>
            </a:r>
          </a:p>
          <a:p>
            <a:pPr lvl="0" algn="just">
              <a:buFont typeface="Arial" pitchFamily="34" charset="0"/>
              <a:buChar char="•"/>
            </a:pPr>
            <a:endParaRPr lang="en-IN" b="1" dirty="0">
              <a:solidFill>
                <a:srgbClr val="FF0000"/>
              </a:solidFill>
              <a:latin typeface="+mj-lt"/>
              <a:cs typeface="Calibri" pitchFamily="34" charset="0"/>
            </a:endParaRPr>
          </a:p>
          <a:p>
            <a:pPr lvl="0" algn="just">
              <a:buFont typeface="Arial" pitchFamily="34" charset="0"/>
              <a:buChar char="•"/>
            </a:pPr>
            <a:r>
              <a:rPr lang="en-IN" b="1" dirty="0">
                <a:solidFill>
                  <a:srgbClr val="FF0000"/>
                </a:solidFill>
                <a:latin typeface="+mj-lt"/>
                <a:cs typeface="Calibri" pitchFamily="34" charset="0"/>
              </a:rPr>
              <a:t>HR policies highlighted comprehensive training for crew and operation management as well as career progress enabling a fist job employee to progress towards a senior management position through promotion </a:t>
            </a:r>
          </a:p>
        </p:txBody>
      </p:sp>
      <p:sp>
        <p:nvSpPr>
          <p:cNvPr id="5" name="TextBox 4"/>
          <p:cNvSpPr txBox="1"/>
          <p:nvPr/>
        </p:nvSpPr>
        <p:spPr>
          <a:xfrm>
            <a:off x="838200" y="533400"/>
            <a:ext cx="2667000" cy="523220"/>
          </a:xfrm>
          <a:prstGeom prst="rect">
            <a:avLst/>
          </a:prstGeom>
          <a:noFill/>
        </p:spPr>
        <p:txBody>
          <a:bodyPr wrap="square" rtlCol="0">
            <a:spAutoFit/>
          </a:bodyPr>
          <a:lstStyle/>
          <a:p>
            <a:r>
              <a:rPr lang="en-US" sz="2800" b="1" i="1" dirty="0">
                <a:solidFill>
                  <a:srgbClr val="00B050"/>
                </a:solidFill>
                <a:latin typeface="Calibri" pitchFamily="34" charset="0"/>
                <a:cs typeface="Calibri" pitchFamily="34" charset="0"/>
              </a:rPr>
              <a:t>Contd..</a:t>
            </a:r>
            <a:endParaRPr lang="en-IN" sz="2800" b="1" i="1" dirty="0">
              <a:solidFill>
                <a:srgbClr val="00B050"/>
              </a:solidFill>
              <a:latin typeface="Calibri" pitchFamily="34" charset="0"/>
              <a:cs typeface="Calibri" pitchFamily="34" charset="0"/>
            </a:endParaRPr>
          </a:p>
        </p:txBody>
      </p:sp>
      <p:pic>
        <p:nvPicPr>
          <p:cNvPr id="1028" name="Picture 4" descr="Image result for mcdonalds"/>
          <p:cNvPicPr>
            <a:picLocks noChangeAspect="1" noChangeArrowheads="1"/>
          </p:cNvPicPr>
          <p:nvPr/>
        </p:nvPicPr>
        <p:blipFill>
          <a:blip r:embed="rId2" cstate="print"/>
          <a:srcRect/>
          <a:stretch>
            <a:fillRect/>
          </a:stretch>
        </p:blipFill>
        <p:spPr bwMode="auto">
          <a:xfrm>
            <a:off x="5943600" y="4648200"/>
            <a:ext cx="2095500" cy="159067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04800"/>
            <a:ext cx="7924800" cy="954107"/>
          </a:xfrm>
          <a:prstGeom prst="rect">
            <a:avLst/>
          </a:prstGeom>
        </p:spPr>
        <p:txBody>
          <a:bodyPr wrap="square">
            <a:spAutoFit/>
          </a:bodyPr>
          <a:lstStyle/>
          <a:p>
            <a:pPr algn="ctr"/>
            <a:r>
              <a:rPr lang="en-IN" sz="2800" b="1" dirty="0">
                <a:solidFill>
                  <a:srgbClr val="00B050"/>
                </a:solidFill>
              </a:rPr>
              <a:t>Link of HRM strategy with performance appraisal and reward</a:t>
            </a:r>
          </a:p>
        </p:txBody>
      </p:sp>
      <p:sp>
        <p:nvSpPr>
          <p:cNvPr id="3" name="Rectangle 2"/>
          <p:cNvSpPr/>
          <p:nvPr/>
        </p:nvSpPr>
        <p:spPr>
          <a:xfrm>
            <a:off x="152400" y="1371600"/>
            <a:ext cx="8763000" cy="3170099"/>
          </a:xfrm>
          <a:prstGeom prst="rect">
            <a:avLst/>
          </a:prstGeom>
        </p:spPr>
        <p:txBody>
          <a:bodyPr wrap="square">
            <a:spAutoFit/>
          </a:bodyPr>
          <a:lstStyle/>
          <a:p>
            <a:pPr lvl="0" algn="just">
              <a:buFont typeface="Arial" pitchFamily="34" charset="0"/>
              <a:buChar char="•"/>
            </a:pPr>
            <a:r>
              <a:rPr lang="en-IN" sz="2000" b="1" dirty="0"/>
              <a:t>HRM team explores the market along with job analysis to determine appropriate compensation for employees, which are included to make the HR policies robust </a:t>
            </a:r>
          </a:p>
          <a:p>
            <a:pPr lvl="0" algn="just"/>
            <a:endParaRPr lang="en-IN" sz="2000" b="1" dirty="0"/>
          </a:p>
          <a:p>
            <a:pPr lvl="0" algn="just">
              <a:lnSpc>
                <a:spcPct val="150000"/>
              </a:lnSpc>
              <a:spcAft>
                <a:spcPts val="1000"/>
              </a:spcAft>
              <a:buFont typeface="Symbol"/>
              <a:buChar char=""/>
            </a:pPr>
            <a:r>
              <a:rPr lang="en-IN" sz="2000" b="1" dirty="0">
                <a:solidFill>
                  <a:srgbClr val="FF0000"/>
                </a:solidFill>
                <a:latin typeface="+mj-lt"/>
                <a:ea typeface="Calibri"/>
                <a:cs typeface="Times New Roman"/>
              </a:rPr>
              <a:t>Although McDonald’s HRM policy includes ethical termination policies, in 2015 lawsuit against the company was claimed by workers, for terminating employees in terms of racial and sexual discriminations</a:t>
            </a:r>
            <a:endParaRPr lang="en-IN" sz="2000" b="1" dirty="0">
              <a:latin typeface="+mj-lt"/>
              <a:ea typeface="Calibri"/>
              <a:cs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609600"/>
            <a:ext cx="7620000" cy="523220"/>
          </a:xfrm>
          <a:prstGeom prst="rect">
            <a:avLst/>
          </a:prstGeom>
        </p:spPr>
        <p:txBody>
          <a:bodyPr wrap="square">
            <a:spAutoFit/>
          </a:bodyPr>
          <a:lstStyle/>
          <a:p>
            <a:r>
              <a:rPr lang="en-IN" sz="2800" b="1" dirty="0">
                <a:solidFill>
                  <a:srgbClr val="00B050"/>
                </a:solidFill>
              </a:rPr>
              <a:t>Link of HRM strategy with employee termination</a:t>
            </a:r>
          </a:p>
        </p:txBody>
      </p:sp>
      <p:sp>
        <p:nvSpPr>
          <p:cNvPr id="3" name="Rectangle 2"/>
          <p:cNvSpPr/>
          <p:nvPr/>
        </p:nvSpPr>
        <p:spPr>
          <a:xfrm>
            <a:off x="990600" y="1828800"/>
            <a:ext cx="6781800" cy="2123658"/>
          </a:xfrm>
          <a:prstGeom prst="rect">
            <a:avLst/>
          </a:prstGeom>
        </p:spPr>
        <p:txBody>
          <a:bodyPr wrap="square">
            <a:spAutoFit/>
          </a:bodyPr>
          <a:lstStyle/>
          <a:p>
            <a:pPr lvl="0" algn="just">
              <a:buFont typeface="Arial" pitchFamily="34" charset="0"/>
              <a:buChar char="•"/>
            </a:pPr>
            <a:r>
              <a:rPr lang="en-IN" sz="2200" b="1" dirty="0"/>
              <a:t>The rules and regulations related to termination and termination related documentations are included in employment contract, to avoid legal and ethical issues related termination</a:t>
            </a:r>
          </a:p>
          <a:p>
            <a:pPr lvl="0" algn="just"/>
            <a:endParaRPr lang="en-IN" sz="22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04800"/>
            <a:ext cx="8077200" cy="1569660"/>
          </a:xfrm>
          <a:prstGeom prst="rect">
            <a:avLst/>
          </a:prstGeom>
        </p:spPr>
        <p:txBody>
          <a:bodyPr wrap="square">
            <a:spAutoFit/>
          </a:bodyPr>
          <a:lstStyle/>
          <a:p>
            <a:pPr algn="ctr"/>
            <a:r>
              <a:rPr lang="en-IN" sz="3200" b="1" dirty="0">
                <a:solidFill>
                  <a:srgbClr val="0070C0"/>
                </a:solidFill>
              </a:rPr>
              <a:t>Development of progressive employment welfare policies within the organization</a:t>
            </a:r>
          </a:p>
        </p:txBody>
      </p:sp>
      <p:sp>
        <p:nvSpPr>
          <p:cNvPr id="3" name="Rectangle 2"/>
          <p:cNvSpPr/>
          <p:nvPr/>
        </p:nvSpPr>
        <p:spPr>
          <a:xfrm>
            <a:off x="1066800" y="2209800"/>
            <a:ext cx="6858000" cy="1446550"/>
          </a:xfrm>
          <a:prstGeom prst="rect">
            <a:avLst/>
          </a:prstGeom>
        </p:spPr>
        <p:txBody>
          <a:bodyPr wrap="square">
            <a:spAutoFit/>
          </a:bodyPr>
          <a:lstStyle/>
          <a:p>
            <a:pPr lvl="0" algn="just">
              <a:buFont typeface="Arial" pitchFamily="34" charset="0"/>
              <a:buChar char="•"/>
            </a:pPr>
            <a:r>
              <a:rPr lang="en-IN" sz="2200" b="1" dirty="0"/>
              <a:t>Brewster and </a:t>
            </a:r>
            <a:r>
              <a:rPr lang="en-IN" sz="2200" b="1" dirty="0" err="1"/>
              <a:t>Hegewisch</a:t>
            </a:r>
            <a:r>
              <a:rPr lang="en-IN" sz="2200" b="1" dirty="0"/>
              <a:t> (2017) argued that employee welfare policies needed to be developed for promoting the organizational image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800" y="457200"/>
            <a:ext cx="7010400" cy="954107"/>
          </a:xfrm>
          <a:prstGeom prst="rect">
            <a:avLst/>
          </a:prstGeom>
        </p:spPr>
        <p:txBody>
          <a:bodyPr wrap="square">
            <a:spAutoFit/>
          </a:bodyPr>
          <a:lstStyle/>
          <a:p>
            <a:pPr algn="ctr"/>
            <a:r>
              <a:rPr lang="en-IN" sz="2800" b="1" dirty="0">
                <a:solidFill>
                  <a:srgbClr val="00B050"/>
                </a:solidFill>
              </a:rPr>
              <a:t>Key benefits of employment welfare policy development</a:t>
            </a:r>
          </a:p>
        </p:txBody>
      </p:sp>
      <p:sp>
        <p:nvSpPr>
          <p:cNvPr id="3" name="Rectangle 2"/>
          <p:cNvSpPr/>
          <p:nvPr/>
        </p:nvSpPr>
        <p:spPr>
          <a:xfrm>
            <a:off x="609600" y="1524000"/>
            <a:ext cx="8077200" cy="3477875"/>
          </a:xfrm>
          <a:prstGeom prst="rect">
            <a:avLst/>
          </a:prstGeom>
        </p:spPr>
        <p:txBody>
          <a:bodyPr wrap="square">
            <a:spAutoFit/>
          </a:bodyPr>
          <a:lstStyle/>
          <a:p>
            <a:pPr lvl="0" algn="just">
              <a:buFont typeface="Arial" pitchFamily="34" charset="0"/>
              <a:buChar char="•"/>
            </a:pPr>
            <a:r>
              <a:rPr lang="en-IN" sz="2000" b="1" dirty="0"/>
              <a:t>The CEO of Tata Steel have claimed that the equal opportunity of employees and supplying opportunities without discrimination is being promoted in the workplace, which is the result of developing employment welfare policy (Tatasteel.com, 2017)</a:t>
            </a:r>
          </a:p>
          <a:p>
            <a:pPr lvl="0" algn="just">
              <a:buFont typeface="Arial" pitchFamily="34" charset="0"/>
              <a:buChar char="•"/>
            </a:pPr>
            <a:endParaRPr lang="en-IN" sz="2000" b="1" dirty="0"/>
          </a:p>
          <a:p>
            <a:pPr lvl="0" algn="just">
              <a:buFont typeface="Arial" pitchFamily="34" charset="0"/>
              <a:buChar char="•"/>
            </a:pPr>
            <a:r>
              <a:rPr lang="en-IN" sz="2000" b="1" dirty="0"/>
              <a:t>It promotes the provision of safe, hygienic workplace, as argued by (</a:t>
            </a:r>
            <a:r>
              <a:rPr lang="en-IN" sz="2000" b="1" dirty="0" err="1"/>
              <a:t>Patro</a:t>
            </a:r>
            <a:r>
              <a:rPr lang="en-IN" sz="2000" b="1" dirty="0"/>
              <a:t>, 2017)</a:t>
            </a:r>
          </a:p>
          <a:p>
            <a:pPr lvl="0" algn="just">
              <a:buFont typeface="Arial" pitchFamily="34" charset="0"/>
              <a:buChar char="•"/>
            </a:pPr>
            <a:endParaRPr lang="en-IN" sz="2000" b="1" dirty="0"/>
          </a:p>
          <a:p>
            <a:pPr lvl="0" algn="just">
              <a:buFont typeface="Arial" pitchFamily="34" charset="0"/>
              <a:buChar char="•"/>
            </a:pPr>
            <a:r>
              <a:rPr lang="en-IN" sz="2000" b="1" dirty="0"/>
              <a:t>Bryson (2017) claimed that it is key way for skill development and creating world-class employees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81000"/>
            <a:ext cx="7848600" cy="954107"/>
          </a:xfrm>
          <a:prstGeom prst="rect">
            <a:avLst/>
          </a:prstGeom>
        </p:spPr>
        <p:txBody>
          <a:bodyPr wrap="square">
            <a:spAutoFit/>
          </a:bodyPr>
          <a:lstStyle/>
          <a:p>
            <a:pPr algn="ctr"/>
            <a:r>
              <a:rPr lang="en-IN" sz="2800" b="1" dirty="0">
                <a:solidFill>
                  <a:srgbClr val="00B050"/>
                </a:solidFill>
              </a:rPr>
              <a:t>Employment legislations underpinning employment welfare policy </a:t>
            </a:r>
          </a:p>
        </p:txBody>
      </p:sp>
      <p:sp>
        <p:nvSpPr>
          <p:cNvPr id="3" name="Rectangle 2"/>
          <p:cNvSpPr/>
          <p:nvPr/>
        </p:nvSpPr>
        <p:spPr>
          <a:xfrm>
            <a:off x="990600" y="1859340"/>
            <a:ext cx="7162800" cy="3139321"/>
          </a:xfrm>
          <a:prstGeom prst="rect">
            <a:avLst/>
          </a:prstGeom>
        </p:spPr>
        <p:txBody>
          <a:bodyPr wrap="square">
            <a:spAutoFit/>
          </a:bodyPr>
          <a:lstStyle/>
          <a:p>
            <a:pPr lvl="0" algn="just">
              <a:buFont typeface="Arial" pitchFamily="34" charset="0"/>
              <a:buChar char="•"/>
            </a:pPr>
            <a:r>
              <a:rPr lang="en-IN" sz="2200" b="1" dirty="0"/>
              <a:t>The EQUALITY AND HUMAN RIGHTS COMMISSION have implemented the Equality act 2010, which includes all the anti-discriminatory legislations in UK</a:t>
            </a:r>
          </a:p>
          <a:p>
            <a:pPr lvl="0" algn="just">
              <a:buFont typeface="Arial" pitchFamily="34" charset="0"/>
              <a:buChar char="•"/>
            </a:pPr>
            <a:endParaRPr lang="en-IN" sz="2200" b="1" dirty="0"/>
          </a:p>
          <a:p>
            <a:pPr lvl="0" algn="just">
              <a:buFont typeface="Arial" pitchFamily="34" charset="0"/>
              <a:buChar char="•"/>
            </a:pPr>
            <a:r>
              <a:rPr lang="en-IN" sz="2200" b="1" dirty="0"/>
              <a:t>Health and safety in employment act 1992 is also underpinning the employment welfare policy by indicating the key health and safeguarding criteria for employees by the employer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8200" y="1600200"/>
            <a:ext cx="7467600" cy="3785652"/>
          </a:xfrm>
          <a:prstGeom prst="rect">
            <a:avLst/>
          </a:prstGeom>
          <a:noFill/>
        </p:spPr>
        <p:txBody>
          <a:bodyPr wrap="square" rtlCol="0">
            <a:spAutoFit/>
          </a:bodyPr>
          <a:lstStyle/>
          <a:p>
            <a:pPr lvl="0" algn="just">
              <a:buFont typeface="Arial" pitchFamily="34" charset="0"/>
              <a:buChar char="•"/>
            </a:pPr>
            <a:r>
              <a:rPr lang="en-IN" sz="2000" b="1" dirty="0">
                <a:solidFill>
                  <a:srgbClr val="FF0000"/>
                </a:solidFill>
                <a:latin typeface="+mj-lt"/>
              </a:rPr>
              <a:t>These codes details the company’s expectations regarding human rights, environmental management, workplace environment and business integrity (Corporate.mcdonalds.com, 2017)</a:t>
            </a:r>
          </a:p>
          <a:p>
            <a:pPr lvl="0" algn="just">
              <a:buFont typeface="Arial" pitchFamily="34" charset="0"/>
              <a:buChar char="•"/>
            </a:pPr>
            <a:endParaRPr lang="en-IN" sz="2000" b="1" dirty="0">
              <a:solidFill>
                <a:srgbClr val="FF0000"/>
              </a:solidFill>
              <a:latin typeface="+mj-lt"/>
            </a:endParaRPr>
          </a:p>
          <a:p>
            <a:pPr lvl="0" algn="just">
              <a:buFont typeface="Arial" pitchFamily="34" charset="0"/>
              <a:buChar char="•"/>
            </a:pPr>
            <a:r>
              <a:rPr lang="en-IN" sz="2000" b="1" dirty="0">
                <a:solidFill>
                  <a:srgbClr val="FF0000"/>
                </a:solidFill>
                <a:latin typeface="+mj-lt"/>
              </a:rPr>
              <a:t>McDonald’s has advised employees to apply for food stamps</a:t>
            </a:r>
          </a:p>
          <a:p>
            <a:pPr lvl="0" algn="just">
              <a:buFont typeface="Arial" pitchFamily="34" charset="0"/>
              <a:buChar char="•"/>
            </a:pPr>
            <a:endParaRPr lang="en-IN" sz="2000" b="1" dirty="0">
              <a:solidFill>
                <a:srgbClr val="FF0000"/>
              </a:solidFill>
              <a:latin typeface="+mj-lt"/>
            </a:endParaRPr>
          </a:p>
          <a:p>
            <a:pPr lvl="0" algn="just">
              <a:buFont typeface="Arial" pitchFamily="34" charset="0"/>
              <a:buChar char="•"/>
            </a:pPr>
            <a:r>
              <a:rPr lang="en-IN" sz="2000" b="1" dirty="0">
                <a:solidFill>
                  <a:srgbClr val="FF0000"/>
                </a:solidFill>
                <a:latin typeface="+mj-lt"/>
              </a:rPr>
              <a:t>The key benefits and welfare received by McDonald’s employees include health and wellness insurance, pension plan, vacation and paid off, employment discount, free meals, training, apprenticeship program etc.</a:t>
            </a:r>
          </a:p>
        </p:txBody>
      </p:sp>
      <p:sp>
        <p:nvSpPr>
          <p:cNvPr id="4" name="TextBox 3"/>
          <p:cNvSpPr txBox="1"/>
          <p:nvPr/>
        </p:nvSpPr>
        <p:spPr>
          <a:xfrm>
            <a:off x="914400" y="685800"/>
            <a:ext cx="3962400" cy="523220"/>
          </a:xfrm>
          <a:prstGeom prst="rect">
            <a:avLst/>
          </a:prstGeom>
          <a:noFill/>
        </p:spPr>
        <p:txBody>
          <a:bodyPr wrap="square" rtlCol="0">
            <a:spAutoFit/>
          </a:bodyPr>
          <a:lstStyle/>
          <a:p>
            <a:r>
              <a:rPr lang="en-US" sz="2800" b="1" i="1" dirty="0">
                <a:solidFill>
                  <a:srgbClr val="00B050"/>
                </a:solidFill>
              </a:rPr>
              <a:t>Contd..</a:t>
            </a:r>
            <a:endParaRPr lang="en-IN" sz="2800" b="1" i="1" dirty="0">
              <a:solidFill>
                <a:srgbClr val="00B05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457200"/>
            <a:ext cx="7772400" cy="1077218"/>
          </a:xfrm>
          <a:prstGeom prst="rect">
            <a:avLst/>
          </a:prstGeom>
        </p:spPr>
        <p:txBody>
          <a:bodyPr wrap="square">
            <a:spAutoFit/>
          </a:bodyPr>
          <a:lstStyle/>
          <a:p>
            <a:pPr algn="ctr"/>
            <a:r>
              <a:rPr lang="en-IN" sz="3200" b="1" dirty="0">
                <a:solidFill>
                  <a:srgbClr val="0070C0"/>
                </a:solidFill>
              </a:rPr>
              <a:t>How the company manages grievance and disciplinary issues</a:t>
            </a:r>
          </a:p>
        </p:txBody>
      </p:sp>
      <p:sp>
        <p:nvSpPr>
          <p:cNvPr id="3" name="Rectangle 2"/>
          <p:cNvSpPr/>
          <p:nvPr/>
        </p:nvSpPr>
        <p:spPr>
          <a:xfrm>
            <a:off x="762000" y="1752600"/>
            <a:ext cx="7467600" cy="2462213"/>
          </a:xfrm>
          <a:prstGeom prst="rect">
            <a:avLst/>
          </a:prstGeom>
        </p:spPr>
        <p:txBody>
          <a:bodyPr wrap="square">
            <a:spAutoFit/>
          </a:bodyPr>
          <a:lstStyle/>
          <a:p>
            <a:pPr lvl="0" algn="just">
              <a:buFont typeface="Arial" pitchFamily="34" charset="0"/>
              <a:buChar char="•"/>
            </a:pPr>
            <a:r>
              <a:rPr lang="en-IN" sz="2200" b="1" dirty="0"/>
              <a:t>In this context, HR unit need to devise and negotiate the procedural framework for organizational justice</a:t>
            </a:r>
          </a:p>
          <a:p>
            <a:pPr lvl="0" algn="just">
              <a:buFont typeface="Arial" pitchFamily="34" charset="0"/>
              <a:buChar char="•"/>
            </a:pPr>
            <a:endParaRPr lang="en-IN" sz="2200" b="1" dirty="0"/>
          </a:p>
          <a:p>
            <a:pPr lvl="0" algn="just">
              <a:buFont typeface="Arial" pitchFamily="34" charset="0"/>
              <a:buChar char="•"/>
            </a:pPr>
            <a:r>
              <a:rPr lang="en-IN" sz="2200" b="1" dirty="0"/>
              <a:t>The </a:t>
            </a:r>
            <a:r>
              <a:rPr lang="en-GB" sz="2200" b="1" dirty="0"/>
              <a:t>ACAS Discipline and Grievance Handbook (2006) suggests that disciplinary rules should cover issues like health and safety, absence, misconduct, harassment, substandard work (Safety, 2016)</a:t>
            </a:r>
            <a:endParaRPr lang="en-IN" sz="22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ChangeArrowheads="1"/>
          </p:cNvSpPr>
          <p:nvPr/>
        </p:nvSpPr>
        <p:spPr bwMode="auto">
          <a:xfrm>
            <a:off x="3200400" y="381000"/>
            <a:ext cx="3581400"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200" b="1" i="0" u="none" strike="noStrike" cap="none" normalizeH="0" baseline="0" dirty="0">
                <a:ln>
                  <a:noFill/>
                </a:ln>
                <a:solidFill>
                  <a:srgbClr val="00B050"/>
                </a:solidFill>
                <a:effectLst/>
                <a:ea typeface="Calibri" pitchFamily="34" charset="0"/>
                <a:cs typeface="Times New Roman" pitchFamily="18" charset="0"/>
              </a:rPr>
              <a:t>Disciplinary Procedure</a:t>
            </a:r>
            <a:endParaRPr kumimoji="0" lang="en-US" sz="2200" b="1" i="0" u="none" strike="noStrike" cap="none" normalizeH="0" baseline="0" dirty="0">
              <a:ln>
                <a:noFill/>
              </a:ln>
              <a:solidFill>
                <a:srgbClr val="00B050"/>
              </a:solidFill>
              <a:effectLst/>
              <a:cs typeface="Arial" pitchFamily="34" charset="0"/>
            </a:endParaRPr>
          </a:p>
        </p:txBody>
      </p:sp>
      <p:sp>
        <p:nvSpPr>
          <p:cNvPr id="5" name="TextBox 4"/>
          <p:cNvSpPr txBox="1"/>
          <p:nvPr/>
        </p:nvSpPr>
        <p:spPr>
          <a:xfrm>
            <a:off x="685800" y="1371600"/>
            <a:ext cx="7543800" cy="2862322"/>
          </a:xfrm>
          <a:prstGeom prst="rect">
            <a:avLst/>
          </a:prstGeom>
          <a:noFill/>
        </p:spPr>
        <p:txBody>
          <a:bodyPr wrap="square" rtlCol="0">
            <a:spAutoFit/>
          </a:bodyPr>
          <a:lstStyle/>
          <a:p>
            <a:pPr lvl="0" algn="just">
              <a:buFont typeface="Arial" pitchFamily="34" charset="0"/>
              <a:buChar char="•"/>
            </a:pPr>
            <a:r>
              <a:rPr lang="en-US" sz="2000" b="1" dirty="0">
                <a:solidFill>
                  <a:srgbClr val="FF0000"/>
                </a:solidFill>
              </a:rPr>
              <a:t>In 2015, employees are fired due to racial discrimination</a:t>
            </a:r>
          </a:p>
          <a:p>
            <a:pPr lvl="0" algn="just">
              <a:buFont typeface="Arial" pitchFamily="34" charset="0"/>
              <a:buChar char="•"/>
            </a:pPr>
            <a:endParaRPr lang="en-IN" sz="2000" b="1" dirty="0">
              <a:solidFill>
                <a:srgbClr val="FF0000"/>
              </a:solidFill>
            </a:endParaRPr>
          </a:p>
          <a:p>
            <a:pPr lvl="0" algn="just">
              <a:buFont typeface="Arial" pitchFamily="34" charset="0"/>
              <a:buChar char="•"/>
            </a:pPr>
            <a:r>
              <a:rPr lang="en-US" sz="2000" b="1" dirty="0">
                <a:solidFill>
                  <a:srgbClr val="FF0000"/>
                </a:solidFill>
              </a:rPr>
              <a:t>Employees get very low wages compared to the other large food chain like McDonald’s</a:t>
            </a:r>
          </a:p>
          <a:p>
            <a:pPr lvl="0" algn="just">
              <a:buFont typeface="Arial" pitchFamily="34" charset="0"/>
              <a:buChar char="•"/>
            </a:pPr>
            <a:endParaRPr lang="en-IN" sz="2000" b="1" dirty="0">
              <a:solidFill>
                <a:srgbClr val="FF0000"/>
              </a:solidFill>
            </a:endParaRPr>
          </a:p>
          <a:p>
            <a:pPr lvl="0" algn="just">
              <a:buFont typeface="Arial" pitchFamily="34" charset="0"/>
              <a:buChar char="•"/>
            </a:pPr>
            <a:r>
              <a:rPr lang="en-US" sz="2000" b="1" dirty="0">
                <a:solidFill>
                  <a:srgbClr val="FF0000"/>
                </a:solidFill>
              </a:rPr>
              <a:t>McDonald’s provide an employee handbook including discipline and grievances policies (</a:t>
            </a:r>
            <a:r>
              <a:rPr lang="en-IN" sz="2000" b="1" dirty="0">
                <a:solidFill>
                  <a:srgbClr val="FF0000"/>
                </a:solidFill>
              </a:rPr>
              <a:t>McDonalds Terms and conditions, 2017) </a:t>
            </a:r>
          </a:p>
          <a:p>
            <a:pPr algn="just">
              <a:buFont typeface="Arial" pitchFamily="34" charset="0"/>
              <a:buChar char="•"/>
            </a:pPr>
            <a:endParaRPr lang="en-IN" sz="2000" b="1" dirty="0">
              <a:solidFill>
                <a:srgbClr val="FF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Powerpoint\Pe_Uk\PE123-Torrington\Final_Files\GIF\ch25\C25NF004A.gif"/>
          <p:cNvPicPr/>
          <p:nvPr/>
        </p:nvPicPr>
        <p:blipFill>
          <a:blip r:embed="rId2" cstate="print"/>
          <a:srcRect/>
          <a:stretch>
            <a:fillRect/>
          </a:stretch>
        </p:blipFill>
        <p:spPr bwMode="auto">
          <a:xfrm>
            <a:off x="1371600" y="1328976"/>
            <a:ext cx="6476999" cy="4690824"/>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3200400" y="381000"/>
            <a:ext cx="2971800"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200" b="1" i="0" u="none" strike="noStrike" cap="none" normalizeH="0" baseline="0" dirty="0">
                <a:ln>
                  <a:noFill/>
                </a:ln>
                <a:solidFill>
                  <a:srgbClr val="00B050"/>
                </a:solidFill>
                <a:effectLst/>
                <a:ea typeface="Calibri" pitchFamily="34" charset="0"/>
                <a:cs typeface="Times New Roman" pitchFamily="18" charset="0"/>
              </a:rPr>
              <a:t>Disciplinary Procedure</a:t>
            </a:r>
            <a:endParaRPr kumimoji="0" lang="en-US" sz="2200" b="1" i="0" u="none" strike="noStrike" cap="none" normalizeH="0" baseline="0" dirty="0">
              <a:ln>
                <a:noFill/>
              </a:ln>
              <a:solidFill>
                <a:srgbClr val="00B050"/>
              </a:solidFill>
              <a:effectLst/>
              <a:cs typeface="Arial" pitchFamily="34" charset="0"/>
            </a:endParaRPr>
          </a:p>
        </p:txBody>
      </p:sp>
      <p:pic>
        <p:nvPicPr>
          <p:cNvPr id="3" name="Picture 2" descr="F:\Powerpoint\Pe_Uk\PE123-Torrington\Final_Files\GIF\ch25\C25NF004B.gif"/>
          <p:cNvPicPr/>
          <p:nvPr/>
        </p:nvPicPr>
        <p:blipFill>
          <a:blip r:embed="rId2" cstate="print"/>
          <a:srcRect/>
          <a:stretch>
            <a:fillRect/>
          </a:stretch>
        </p:blipFill>
        <p:spPr bwMode="auto">
          <a:xfrm>
            <a:off x="1295400" y="1219200"/>
            <a:ext cx="6751955" cy="3625262"/>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457200"/>
            <a:ext cx="6705600" cy="4616648"/>
          </a:xfrm>
          <a:prstGeom prst="rect">
            <a:avLst/>
          </a:prstGeom>
        </p:spPr>
        <p:txBody>
          <a:bodyPr wrap="square">
            <a:spAutoFit/>
          </a:bodyPr>
          <a:lstStyle/>
          <a:p>
            <a:pPr algn="ctr"/>
            <a:r>
              <a:rPr lang="en-IN" sz="3200" b="1" dirty="0">
                <a:solidFill>
                  <a:srgbClr val="0070C0"/>
                </a:solidFill>
              </a:rPr>
              <a:t>Conclusion</a:t>
            </a:r>
          </a:p>
          <a:p>
            <a:pPr algn="just"/>
            <a:endParaRPr lang="en-IN" sz="3200" dirty="0">
              <a:solidFill>
                <a:srgbClr val="0070C0"/>
              </a:solidFill>
            </a:endParaRPr>
          </a:p>
          <a:p>
            <a:pPr algn="just"/>
            <a:r>
              <a:rPr lang="en-GB" dirty="0">
                <a:effectLst>
                  <a:outerShdw blurRad="38100" dist="38100" dir="2700000" algn="tl">
                    <a:srgbClr val="000000">
                      <a:alpha val="43137"/>
                    </a:srgbClr>
                  </a:outerShdw>
                </a:effectLst>
              </a:rPr>
              <a:t>McDonald’s as a company use these strategies. This      organisation believes in life long learning, these opportunities are </a:t>
            </a:r>
            <a:r>
              <a:rPr lang="en-GB" dirty="0" err="1">
                <a:effectLst>
                  <a:outerShdw blurRad="38100" dist="38100" dir="2700000" algn="tl">
                    <a:srgbClr val="000000">
                      <a:alpha val="43137"/>
                    </a:srgbClr>
                  </a:outerShdw>
                </a:effectLst>
              </a:rPr>
              <a:t>avaible</a:t>
            </a:r>
            <a:r>
              <a:rPr lang="en-GB" dirty="0">
                <a:effectLst>
                  <a:outerShdw blurRad="38100" dist="38100" dir="2700000" algn="tl">
                    <a:srgbClr val="000000">
                      <a:alpha val="43137"/>
                    </a:srgbClr>
                  </a:outerShdw>
                </a:effectLst>
              </a:rPr>
              <a:t> to all staff at all levels to refine their skills, this enables employees to grow within the company.</a:t>
            </a:r>
            <a:endParaRPr lang="bg-BG" dirty="0">
              <a:effectLst>
                <a:outerShdw blurRad="38100" dist="38100" dir="2700000" algn="tl">
                  <a:srgbClr val="000000">
                    <a:alpha val="43137"/>
                  </a:srgbClr>
                </a:outerShdw>
              </a:effectLst>
            </a:endParaRPr>
          </a:p>
          <a:p>
            <a:pPr algn="just"/>
            <a:r>
              <a:rPr lang="en-GB" dirty="0" err="1">
                <a:effectLst>
                  <a:outerShdw blurRad="38100" dist="38100" dir="2700000" algn="tl">
                    <a:srgbClr val="000000">
                      <a:alpha val="43137"/>
                    </a:srgbClr>
                  </a:outerShdw>
                </a:effectLst>
              </a:rPr>
              <a:t>Mcdonald’s</a:t>
            </a:r>
            <a:r>
              <a:rPr lang="en-GB" dirty="0">
                <a:effectLst>
                  <a:outerShdw blurRad="38100" dist="38100" dir="2700000" algn="tl">
                    <a:srgbClr val="000000">
                      <a:alpha val="43137"/>
                    </a:srgbClr>
                  </a:outerShdw>
                </a:effectLst>
              </a:rPr>
              <a:t> encourage and challenge their employees to develop as leaders.</a:t>
            </a:r>
            <a:endParaRPr lang="bg-BG" dirty="0">
              <a:effectLst>
                <a:outerShdw blurRad="38100" dist="38100" dir="2700000" algn="tl">
                  <a:srgbClr val="000000">
                    <a:alpha val="43137"/>
                  </a:srgbClr>
                </a:outerShdw>
              </a:effectLst>
            </a:endParaRPr>
          </a:p>
          <a:p>
            <a:pPr algn="just"/>
            <a:r>
              <a:rPr lang="en-GB" dirty="0">
                <a:effectLst>
                  <a:outerShdw blurRad="38100" dist="38100" dir="2700000" algn="tl">
                    <a:srgbClr val="000000">
                      <a:alpha val="43137"/>
                    </a:srgbClr>
                  </a:outerShdw>
                </a:effectLst>
              </a:rPr>
              <a:t>MacDonald’s as a organisation are very diverse, offering opportunities for growth and development to all. </a:t>
            </a:r>
            <a:endParaRPr lang="bg-BG" dirty="0">
              <a:effectLst>
                <a:outerShdw blurRad="38100" dist="38100" dir="2700000" algn="tl">
                  <a:srgbClr val="000000">
                    <a:alpha val="43137"/>
                  </a:srgbClr>
                </a:outerShdw>
              </a:effectLst>
            </a:endParaRPr>
          </a:p>
          <a:p>
            <a:pPr algn="just"/>
            <a:r>
              <a:rPr lang="en-GB" dirty="0"/>
              <a:t> </a:t>
            </a:r>
            <a:endParaRPr lang="bg-BG" dirty="0"/>
          </a:p>
          <a:p>
            <a:pPr algn="r"/>
            <a:r>
              <a:rPr lang="en-GB" dirty="0"/>
              <a:t> </a:t>
            </a:r>
            <a:endParaRPr lang="bg-BG" dirty="0"/>
          </a:p>
          <a:p>
            <a:endParaRPr lang="en-IN" sz="3200" b="1" dirty="0">
              <a:solidFill>
                <a:srgbClr val="0070C0"/>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0" y="304800"/>
            <a:ext cx="5867400" cy="584775"/>
          </a:xfrm>
          <a:prstGeom prst="rect">
            <a:avLst/>
          </a:prstGeom>
          <a:noFill/>
        </p:spPr>
        <p:txBody>
          <a:bodyPr wrap="square" rtlCol="0">
            <a:spAutoFit/>
          </a:bodyPr>
          <a:lstStyle/>
          <a:p>
            <a:pPr algn="ctr"/>
            <a:r>
              <a:rPr lang="en-US" sz="3200" b="1" dirty="0">
                <a:solidFill>
                  <a:srgbClr val="0070C0"/>
                </a:solidFill>
              </a:rPr>
              <a:t>Reference List</a:t>
            </a:r>
            <a:endParaRPr lang="en-IN" sz="3200" b="1" dirty="0">
              <a:solidFill>
                <a:srgbClr val="0070C0"/>
              </a:solidFill>
            </a:endParaRPr>
          </a:p>
        </p:txBody>
      </p:sp>
      <p:sp>
        <p:nvSpPr>
          <p:cNvPr id="27649" name="Rectangle 1"/>
          <p:cNvSpPr>
            <a:spLocks noChangeArrowheads="1"/>
          </p:cNvSpPr>
          <p:nvPr/>
        </p:nvSpPr>
        <p:spPr bwMode="auto">
          <a:xfrm>
            <a:off x="685800" y="1159877"/>
            <a:ext cx="7848600" cy="48320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en-IN" sz="1400" b="1" dirty="0"/>
              <a:t>Brewster, C. and </a:t>
            </a:r>
            <a:r>
              <a:rPr lang="en-IN" sz="1400" b="1" dirty="0" err="1"/>
              <a:t>Hegewisch</a:t>
            </a:r>
            <a:r>
              <a:rPr lang="en-IN" sz="1400" b="1" dirty="0"/>
              <a:t>, A. eds., 2017. Policy and Practice in European Human Resource Management: The Price Waterhouse </a:t>
            </a:r>
            <a:r>
              <a:rPr lang="en-IN" sz="1400" b="1" dirty="0" err="1"/>
              <a:t>Cranfield</a:t>
            </a:r>
            <a:r>
              <a:rPr lang="en-IN" sz="1400" b="1" dirty="0"/>
              <a:t> Survey. Taylor &amp; Francis.</a:t>
            </a:r>
          </a:p>
          <a:p>
            <a:r>
              <a:rPr lang="en-IN" sz="1400" b="1" dirty="0"/>
              <a:t>Bryson, A., 2017. Pay equity after the Equality Act 2010: does sexual orientation still matter?. Work, employment and society, 31(3), pp.483-500.</a:t>
            </a:r>
          </a:p>
          <a:p>
            <a:r>
              <a:rPr lang="en-IN" sz="1400" b="1" dirty="0"/>
              <a:t>Corporate.mcdonalds.com (2017). </a:t>
            </a:r>
            <a:r>
              <a:rPr lang="en-IN" sz="1400" b="1" i="1" dirty="0"/>
              <a:t>Workplaces Human Rights :: McDonald’s</a:t>
            </a:r>
            <a:r>
              <a:rPr lang="en-IN" sz="1400" b="1" dirty="0"/>
              <a:t>. [online] Corporate.mcdonalds.com. Available at: http://corporate.mcdonalds.com/mcd/sustainability/sourcing/workplaces-human-rights.html [Accessed 5 Dec. 2017].</a:t>
            </a:r>
          </a:p>
          <a:p>
            <a:r>
              <a:rPr lang="en-IN" sz="1400" b="1" dirty="0" err="1"/>
              <a:t>Kasperkevic</a:t>
            </a:r>
            <a:r>
              <a:rPr lang="en-IN" sz="1400" b="1" dirty="0"/>
              <a:t>, J. (2015). </a:t>
            </a:r>
            <a:r>
              <a:rPr lang="en-IN" sz="1400" b="1" i="1" dirty="0"/>
              <a:t>McDonald's sued over claims workers were fired from store with 'too many black people'</a:t>
            </a:r>
            <a:r>
              <a:rPr lang="en-IN" sz="1400" b="1" dirty="0"/>
              <a:t>. [online] the Guardian. Available at: https://www.theguardian.com/us-news/2015/jan/22/mcdonalds-sued-discrimination-racism-lawsuit-minorities [Accessed 5 Dec. 2017].</a:t>
            </a:r>
          </a:p>
          <a:p>
            <a:r>
              <a:rPr lang="en-IN" sz="1400" b="1" dirty="0"/>
              <a:t>McDonalds Terms and conditions (2017). </a:t>
            </a:r>
            <a:r>
              <a:rPr lang="en-IN" sz="1400" b="1" i="1" dirty="0"/>
              <a:t>McDonalds Terms and conditions</a:t>
            </a:r>
            <a:r>
              <a:rPr lang="en-IN" sz="1400" b="1" dirty="0"/>
              <a:t>. [online] Ourlounge.co.uk. Available at: https://www.ourlounge.co.uk/web/ourlounge-uk/ol_public_terms-and-conditions [Accessed 5 Dec. 2017].</a:t>
            </a:r>
          </a:p>
          <a:p>
            <a:r>
              <a:rPr lang="en-IN" sz="1400" b="1" dirty="0" err="1"/>
              <a:t>Patro</a:t>
            </a:r>
            <a:r>
              <a:rPr lang="en-IN" sz="1400" b="1" dirty="0"/>
              <a:t>, C.S., 2017. Employee Welfare Measures in Public and Private Sectors: A Comparative Analysis. In Public Health and Welfare: Concepts, Methodologies, Tools, and Applications(pp. 1026-1042). IGI Global.</a:t>
            </a:r>
          </a:p>
          <a:p>
            <a:r>
              <a:rPr lang="en-IN" sz="1400" b="1" dirty="0"/>
              <a:t>Safety, C., 2016. Health and Safety. EXPLOSION HAZARD</a:t>
            </a:r>
          </a:p>
          <a:p>
            <a:r>
              <a:rPr lang="en-IN" sz="1400" b="1" dirty="0"/>
              <a:t>Tatasteel.com. (2017). Cite a Website - Cite This For Me. [online] Available at: http://www.tatasteel.com/investors/annual-report-2011-12/html/templates/pdf/principles/principle3.pdf [Accessed 25 Nov. 2017].</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71800" y="2590800"/>
            <a:ext cx="4343400" cy="769441"/>
          </a:xfrm>
          <a:prstGeom prst="rect">
            <a:avLst/>
          </a:prstGeom>
          <a:noFill/>
        </p:spPr>
        <p:txBody>
          <a:bodyPr wrap="square" rtlCol="0">
            <a:spAutoFit/>
          </a:bodyPr>
          <a:lstStyle/>
          <a:p>
            <a:r>
              <a:rPr lang="en-US" sz="4400" b="1" dirty="0">
                <a:solidFill>
                  <a:srgbClr val="FF0000"/>
                </a:solidFill>
              </a:rPr>
              <a:t>Thank You..</a:t>
            </a:r>
            <a:endParaRPr lang="en-IN" sz="4400" b="1" dirty="0">
              <a:solidFill>
                <a:srgbClr val="FF0000"/>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136</TotalTime>
  <Words>983</Words>
  <Application>Microsoft Office PowerPoint</Application>
  <PresentationFormat>On-screen Show (4:3)</PresentationFormat>
  <Paragraphs>95</Paragraphs>
  <Slides>21</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Calibri</vt:lpstr>
      <vt:lpstr>Lucida Sans Unicode</vt:lpstr>
      <vt:lpstr>Symbol</vt:lpstr>
      <vt:lpstr>Times New Roman</vt:lpstr>
      <vt:lpstr>Verdana</vt:lpstr>
      <vt:lpstr>Wingdings</vt:lpstr>
      <vt:lpstr>Wingdings 2</vt:lpstr>
      <vt:lpstr>Wingdings 3</vt:lpstr>
      <vt:lpstr>Concourse</vt:lpstr>
      <vt:lpstr>MANAGING PEOPLE Patrisiya Gospodinova-1602994 Debbie Walters-1602971 Maria-Corina Bujor-1602991 Shafiqul Alam -1602996  Lecturer-Mushfiqur Rahman University of Wales Trinity Saint David London </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MANAGING PEOPLE</dc:title>
  <dc:creator>LR53</dc:creator>
  <cp:lastModifiedBy>patrisiya gospodinova</cp:lastModifiedBy>
  <cp:revision>23</cp:revision>
  <cp:lastPrinted>2017-12-13T16:42:15Z</cp:lastPrinted>
  <dcterms:created xsi:type="dcterms:W3CDTF">2006-08-16T00:00:00Z</dcterms:created>
  <dcterms:modified xsi:type="dcterms:W3CDTF">2017-12-13T16:42:54Z</dcterms:modified>
</cp:coreProperties>
</file>