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1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Masters/notesMaster1.xml" ContentType="application/vnd.openxmlformats-officedocument.presentationml.notesMaster+xml"/>
  <Override PartName="/ppt/theme/theme1.xml" ContentType="application/vnd.openxmlformats-officedocument.theme+xml"/>
  <Override PartName="/ppt/theme/theme2.xml" ContentType="application/vnd.openxmlformats-officedocument.theme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4630400" cy="8229600"/>
  <p:notesSz cx="8229600" cy="14630400"/>
  <p:embeddedFontLst>
    <p:embeddedFont>
      <p:font typeface="Bitter Medium" panose="020B0604020202020204" charset="0"/>
      <p:regular r:id="rId13"/>
    </p:embeddedFont>
    <p:embeddedFont>
      <p:font typeface="Open Sans" panose="020B0606030504020204" pitchFamily="34" charset="0"/>
      <p:regular r:id="rId1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53" d="100"/>
          <a:sy n="53" d="100"/>
        </p:scale>
        <p:origin x="72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customXml" Target="../customXml/item3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openxmlformats.org/officeDocument/2006/relationships/customXml" Target="../customXml/item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customXml" Target="../customXml/item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192619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AABCB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8F0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AABCB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8F0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AABCB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8F0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AABCB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8F0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AABCB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8F0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AABCB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8F0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AABCB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8F0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AABCB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8F0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AABCB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8F0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AABCB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8F0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20.svg"/><Relationship Id="rId3" Type="http://schemas.openxmlformats.org/officeDocument/2006/relationships/image" Target="../media/image10.png"/><Relationship Id="rId7" Type="http://schemas.openxmlformats.org/officeDocument/2006/relationships/image" Target="../media/image14.svg"/><Relationship Id="rId12" Type="http://schemas.openxmlformats.org/officeDocument/2006/relationships/image" Target="../media/image1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3.png"/><Relationship Id="rId11" Type="http://schemas.openxmlformats.org/officeDocument/2006/relationships/image" Target="../media/image18.svg"/><Relationship Id="rId5" Type="http://schemas.openxmlformats.org/officeDocument/2006/relationships/image" Target="../media/image12.png"/><Relationship Id="rId15" Type="http://schemas.openxmlformats.org/officeDocument/2006/relationships/image" Target="../media/image22.svg"/><Relationship Id="rId10" Type="http://schemas.openxmlformats.org/officeDocument/2006/relationships/image" Target="../media/image17.png"/><Relationship Id="rId4" Type="http://schemas.openxmlformats.org/officeDocument/2006/relationships/image" Target="../media/image11.png"/><Relationship Id="rId9" Type="http://schemas.openxmlformats.org/officeDocument/2006/relationships/image" Target="../media/image16.svg"/><Relationship Id="rId14" Type="http://schemas.openxmlformats.org/officeDocument/2006/relationships/image" Target="../media/image2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13" Type="http://schemas.openxmlformats.org/officeDocument/2006/relationships/image" Target="../media/image39.png"/><Relationship Id="rId18" Type="http://schemas.openxmlformats.org/officeDocument/2006/relationships/image" Target="../media/image44.pn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12" Type="http://schemas.openxmlformats.org/officeDocument/2006/relationships/image" Target="../media/image38.png"/><Relationship Id="rId17" Type="http://schemas.openxmlformats.org/officeDocument/2006/relationships/image" Target="../media/image43.svg"/><Relationship Id="rId2" Type="http://schemas.openxmlformats.org/officeDocument/2006/relationships/notesSlide" Target="../notesSlides/notesSlide8.xml"/><Relationship Id="rId16" Type="http://schemas.openxmlformats.org/officeDocument/2006/relationships/image" Target="../media/image42.png"/><Relationship Id="rId20" Type="http://schemas.openxmlformats.org/officeDocument/2006/relationships/image" Target="../media/image46.sv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32.png"/><Relationship Id="rId11" Type="http://schemas.openxmlformats.org/officeDocument/2006/relationships/image" Target="../media/image37.svg"/><Relationship Id="rId5" Type="http://schemas.openxmlformats.org/officeDocument/2006/relationships/image" Target="../media/image31.svg"/><Relationship Id="rId15" Type="http://schemas.openxmlformats.org/officeDocument/2006/relationships/image" Target="../media/image41.png"/><Relationship Id="rId10" Type="http://schemas.openxmlformats.org/officeDocument/2006/relationships/image" Target="../media/image36.png"/><Relationship Id="rId19" Type="http://schemas.openxmlformats.org/officeDocument/2006/relationships/image" Target="../media/image45.png"/><Relationship Id="rId4" Type="http://schemas.openxmlformats.org/officeDocument/2006/relationships/image" Target="../media/image30.png"/><Relationship Id="rId9" Type="http://schemas.openxmlformats.org/officeDocument/2006/relationships/image" Target="../media/image35.png"/><Relationship Id="rId14" Type="http://schemas.openxmlformats.org/officeDocument/2006/relationships/image" Target="../media/image40.sv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49.png"/><Relationship Id="rId4" Type="http://schemas.openxmlformats.org/officeDocument/2006/relationships/image" Target="../media/image4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2935367"/>
            <a:ext cx="7556421" cy="1417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2C3F42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Creating a Culture That Cares</a:t>
            </a:r>
            <a:endParaRPr lang="en-US" sz="4450" dirty="0"/>
          </a:p>
        </p:txBody>
      </p:sp>
      <p:sp>
        <p:nvSpPr>
          <p:cNvPr id="4" name="Text 1"/>
          <p:cNvSpPr/>
          <p:nvPr/>
        </p:nvSpPr>
        <p:spPr>
          <a:xfrm>
            <a:off x="793790" y="4443651"/>
            <a:ext cx="7556421" cy="850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300"/>
              </a:lnSpc>
              <a:buNone/>
            </a:pPr>
            <a:r>
              <a:rPr lang="en-US" sz="2650" dirty="0">
                <a:solidFill>
                  <a:srgbClr val="2C3F42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How LSN transformed people, processes, and performance</a:t>
            </a:r>
          </a:p>
          <a:p>
            <a:pPr marL="0" indent="0" algn="l">
              <a:lnSpc>
                <a:spcPts val="3300"/>
              </a:lnSpc>
              <a:buNone/>
            </a:pPr>
            <a:endParaRPr lang="en-US" sz="2650" dirty="0">
              <a:solidFill>
                <a:srgbClr val="2C3F42"/>
              </a:solidFill>
              <a:latin typeface="Bitter Medium" pitchFamily="34" charset="0"/>
            </a:endParaRPr>
          </a:p>
          <a:p>
            <a:pPr marL="0" indent="0" algn="l">
              <a:lnSpc>
                <a:spcPts val="3300"/>
              </a:lnSpc>
              <a:buNone/>
            </a:pPr>
            <a:endParaRPr lang="en-US" sz="2650" dirty="0">
              <a:solidFill>
                <a:srgbClr val="2C3F42"/>
              </a:solidFill>
              <a:latin typeface="Bitter Medium" pitchFamily="34" charset="0"/>
            </a:endParaRPr>
          </a:p>
          <a:p>
            <a:pPr marL="0" indent="0" algn="l">
              <a:lnSpc>
                <a:spcPts val="3300"/>
              </a:lnSpc>
              <a:buNone/>
            </a:pPr>
            <a:endParaRPr lang="en-US" sz="2650" dirty="0">
              <a:solidFill>
                <a:srgbClr val="2C3F42"/>
              </a:solidFill>
              <a:latin typeface="Bitter Medium" pitchFamily="34" charset="0"/>
            </a:endParaRPr>
          </a:p>
          <a:p>
            <a:pPr marL="0" indent="0" algn="l">
              <a:lnSpc>
                <a:spcPts val="3300"/>
              </a:lnSpc>
              <a:buNone/>
            </a:pPr>
            <a:endParaRPr lang="en-US" sz="2650" dirty="0">
              <a:solidFill>
                <a:srgbClr val="2C3F42"/>
              </a:solidFill>
              <a:latin typeface="Bitter Medium" pitchFamily="34" charset="0"/>
            </a:endParaRPr>
          </a:p>
          <a:p>
            <a:pPr marL="0" indent="0" algn="l">
              <a:lnSpc>
                <a:spcPts val="3300"/>
              </a:lnSpc>
              <a:buNone/>
            </a:pPr>
            <a:r>
              <a:rPr lang="en-US" sz="2650" dirty="0">
                <a:solidFill>
                  <a:srgbClr val="2C3F42"/>
                </a:solidFill>
                <a:latin typeface="Bitter Medium" pitchFamily="34" charset="0"/>
              </a:rPr>
              <a:t>EUR ING Mitchell Watson CEng </a:t>
            </a:r>
            <a:r>
              <a:rPr lang="en-US" sz="2650" dirty="0" err="1">
                <a:solidFill>
                  <a:srgbClr val="2C3F42"/>
                </a:solidFill>
                <a:latin typeface="Bitter Medium" pitchFamily="34" charset="0"/>
              </a:rPr>
              <a:t>fCMgr</a:t>
            </a:r>
            <a:r>
              <a:rPr lang="en-US" sz="2650" dirty="0">
                <a:solidFill>
                  <a:srgbClr val="2C3F42"/>
                </a:solidFill>
                <a:latin typeface="Bitter Medium" pitchFamily="34" charset="0"/>
              </a:rPr>
              <a:t> </a:t>
            </a:r>
            <a:r>
              <a:rPr lang="en-US" sz="2650" dirty="0" err="1">
                <a:solidFill>
                  <a:srgbClr val="2C3F42"/>
                </a:solidFill>
                <a:latin typeface="Bitter Medium" pitchFamily="34" charset="0"/>
              </a:rPr>
              <a:t>RSci</a:t>
            </a:r>
            <a:r>
              <a:rPr lang="en-US" sz="2650" dirty="0">
                <a:solidFill>
                  <a:srgbClr val="2C3F42"/>
                </a:solidFill>
                <a:latin typeface="Bitter Medium" pitchFamily="34" charset="0"/>
              </a:rPr>
              <a:t> MSc BEng MIMMM</a:t>
            </a:r>
          </a:p>
          <a:p>
            <a:pPr marL="0" indent="0" algn="l">
              <a:lnSpc>
                <a:spcPts val="3300"/>
              </a:lnSpc>
              <a:buNone/>
            </a:pPr>
            <a:endParaRPr lang="en-US" sz="2650" dirty="0">
              <a:solidFill>
                <a:srgbClr val="2C3F42"/>
              </a:solidFill>
              <a:latin typeface="Bitter Medium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096328"/>
            <a:ext cx="4536519" cy="5669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450"/>
              </a:lnSpc>
              <a:buNone/>
            </a:pPr>
            <a:r>
              <a:rPr lang="en-US" sz="3550" dirty="0">
                <a:solidFill>
                  <a:srgbClr val="2C3F42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Why Culture Matters</a:t>
            </a:r>
            <a:endParaRPr lang="en-US" sz="3550" dirty="0"/>
          </a:p>
        </p:txBody>
      </p:sp>
      <p:sp>
        <p:nvSpPr>
          <p:cNvPr id="3" name="Text 1"/>
          <p:cNvSpPr/>
          <p:nvPr/>
        </p:nvSpPr>
        <p:spPr>
          <a:xfrm>
            <a:off x="793790" y="2116931"/>
            <a:ext cx="13042821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In the fast-paced world of manufacturing, technology and processes are often the focus—but people are the true engine of change.</a:t>
            </a:r>
            <a:endParaRPr lang="en-US" sz="1750" dirty="0"/>
          </a:p>
        </p:txBody>
      </p:sp>
      <p:sp>
        <p:nvSpPr>
          <p:cNvPr id="4" name="Shape 2"/>
          <p:cNvSpPr/>
          <p:nvPr/>
        </p:nvSpPr>
        <p:spPr>
          <a:xfrm>
            <a:off x="793790" y="3097887"/>
            <a:ext cx="4196358" cy="4035385"/>
          </a:xfrm>
          <a:prstGeom prst="roundRect">
            <a:avLst>
              <a:gd name="adj" fmla="val 2361"/>
            </a:avLst>
          </a:prstGeom>
          <a:solidFill>
            <a:srgbClr val="FCE2CF"/>
          </a:solidFill>
          <a:ln w="7620">
            <a:solidFill>
              <a:srgbClr val="D2600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1028224" y="3332321"/>
            <a:ext cx="680442" cy="680442"/>
          </a:xfrm>
          <a:prstGeom prst="roundRect">
            <a:avLst>
              <a:gd name="adj" fmla="val 13436980"/>
            </a:avLst>
          </a:prstGeom>
          <a:solidFill>
            <a:srgbClr val="D2600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215390" y="3519368"/>
            <a:ext cx="306110" cy="306110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028224" y="4239578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The Human Element</a:t>
            </a:r>
            <a:endParaRPr lang="en-US" sz="2200" dirty="0"/>
          </a:p>
        </p:txBody>
      </p:sp>
      <p:sp>
        <p:nvSpPr>
          <p:cNvPr id="8" name="Text 5"/>
          <p:cNvSpPr/>
          <p:nvPr/>
        </p:nvSpPr>
        <p:spPr>
          <a:xfrm>
            <a:off x="1028224" y="4729996"/>
            <a:ext cx="3727490" cy="1814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Every company desires growth and efficiency, but strategy alone fails without the people to execute it. Culture is the operating system for your workforce.</a:t>
            </a:r>
            <a:endParaRPr lang="en-US" sz="1750" dirty="0"/>
          </a:p>
        </p:txBody>
      </p:sp>
      <p:sp>
        <p:nvSpPr>
          <p:cNvPr id="9" name="Shape 6"/>
          <p:cNvSpPr/>
          <p:nvPr/>
        </p:nvSpPr>
        <p:spPr>
          <a:xfrm>
            <a:off x="5216962" y="3097887"/>
            <a:ext cx="4196358" cy="4035385"/>
          </a:xfrm>
          <a:prstGeom prst="roundRect">
            <a:avLst>
              <a:gd name="adj" fmla="val 2361"/>
            </a:avLst>
          </a:prstGeom>
          <a:solidFill>
            <a:srgbClr val="FCE2CF"/>
          </a:solidFill>
          <a:ln w="7620">
            <a:solidFill>
              <a:srgbClr val="D2600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5451396" y="3332321"/>
            <a:ext cx="680442" cy="680442"/>
          </a:xfrm>
          <a:prstGeom prst="roundRect">
            <a:avLst>
              <a:gd name="adj" fmla="val 13436980"/>
            </a:avLst>
          </a:prstGeom>
          <a:solidFill>
            <a:srgbClr val="D2600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638562" y="3519368"/>
            <a:ext cx="306110" cy="306110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5451396" y="4239578"/>
            <a:ext cx="3727490" cy="7086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Communication &amp; Adaptability</a:t>
            </a:r>
            <a:endParaRPr lang="en-US" sz="2200" dirty="0"/>
          </a:p>
        </p:txBody>
      </p:sp>
      <p:sp>
        <p:nvSpPr>
          <p:cNvPr id="13" name="Text 9"/>
          <p:cNvSpPr/>
          <p:nvPr/>
        </p:nvSpPr>
        <p:spPr>
          <a:xfrm>
            <a:off x="5451396" y="5084326"/>
            <a:ext cx="3727490" cy="1814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A strong culture shapes how teams communicate during crises, how they adapt to market shifts, and ultimately, how they grow together.</a:t>
            </a:r>
            <a:endParaRPr lang="en-US" sz="1750" dirty="0"/>
          </a:p>
        </p:txBody>
      </p:sp>
      <p:sp>
        <p:nvSpPr>
          <p:cNvPr id="14" name="Shape 10"/>
          <p:cNvSpPr/>
          <p:nvPr/>
        </p:nvSpPr>
        <p:spPr>
          <a:xfrm>
            <a:off x="9640133" y="3097887"/>
            <a:ext cx="4196358" cy="4035385"/>
          </a:xfrm>
          <a:prstGeom prst="roundRect">
            <a:avLst>
              <a:gd name="adj" fmla="val 2361"/>
            </a:avLst>
          </a:prstGeom>
          <a:solidFill>
            <a:srgbClr val="FCE2CF"/>
          </a:solidFill>
          <a:ln w="7620">
            <a:solidFill>
              <a:srgbClr val="D2600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1"/>
          <p:cNvSpPr/>
          <p:nvPr/>
        </p:nvSpPr>
        <p:spPr>
          <a:xfrm>
            <a:off x="9874568" y="3332321"/>
            <a:ext cx="680442" cy="680442"/>
          </a:xfrm>
          <a:prstGeom prst="roundRect">
            <a:avLst>
              <a:gd name="adj" fmla="val 13436980"/>
            </a:avLst>
          </a:prstGeom>
          <a:solidFill>
            <a:srgbClr val="D2600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6" name="Image 2" descr="preencoded.png"/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0061734" y="3519368"/>
            <a:ext cx="306110" cy="306110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9874568" y="4239578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A Strategic Priority</a:t>
            </a:r>
            <a:endParaRPr lang="en-US" sz="2200" dirty="0"/>
          </a:p>
        </p:txBody>
      </p:sp>
      <p:sp>
        <p:nvSpPr>
          <p:cNvPr id="18" name="Text 13"/>
          <p:cNvSpPr/>
          <p:nvPr/>
        </p:nvSpPr>
        <p:spPr>
          <a:xfrm>
            <a:off x="9874568" y="4729996"/>
            <a:ext cx="3727490" cy="14516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At LSN, we stopped viewing culture as a "soft skill" and made it a strategic business priority essential for operational excellence.</a:t>
            </a:r>
            <a:endParaRPr lang="en-US" sz="17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687824"/>
            <a:ext cx="3402330" cy="4252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300"/>
              </a:lnSpc>
              <a:buNone/>
            </a:pPr>
            <a:r>
              <a:rPr lang="en-US" sz="2650" dirty="0">
                <a:solidFill>
                  <a:srgbClr val="2C3F42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My Journey &amp; Role</a:t>
            </a:r>
            <a:endParaRPr lang="en-US" sz="2650" dirty="0"/>
          </a:p>
        </p:txBody>
      </p:sp>
      <p:sp>
        <p:nvSpPr>
          <p:cNvPr id="3" name="Text 1"/>
          <p:cNvSpPr/>
          <p:nvPr/>
        </p:nvSpPr>
        <p:spPr>
          <a:xfrm>
            <a:off x="793790" y="1521262"/>
            <a:ext cx="6313884" cy="5443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300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My passion for culture stems from years of navigating complex projects and realising that technical success depends on human engagement.</a:t>
            </a:r>
            <a:endParaRPr lang="en-US" sz="1300" dirty="0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790" y="2256949"/>
            <a:ext cx="4735354" cy="4735354"/>
          </a:xfrm>
          <a:prstGeom prst="rect">
            <a:avLst/>
          </a:prstGeom>
        </p:spPr>
      </p:pic>
      <p:sp>
        <p:nvSpPr>
          <p:cNvPr id="5" name="Shape 2"/>
          <p:cNvSpPr/>
          <p:nvPr/>
        </p:nvSpPr>
        <p:spPr>
          <a:xfrm>
            <a:off x="7530346" y="1559600"/>
            <a:ext cx="170021" cy="1320165"/>
          </a:xfrm>
          <a:prstGeom prst="roundRect">
            <a:avLst>
              <a:gd name="adj" fmla="val 42025"/>
            </a:avLst>
          </a:prstGeom>
          <a:solidFill>
            <a:srgbClr val="FCE2CF"/>
          </a:solidFill>
          <a:ln w="7620">
            <a:solidFill>
              <a:srgbClr val="E2C8B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7870388" y="1729621"/>
            <a:ext cx="2215039" cy="2657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650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Leading Sustainability</a:t>
            </a:r>
            <a:endParaRPr lang="en-US" sz="1650" dirty="0"/>
          </a:p>
        </p:txBody>
      </p:sp>
      <p:sp>
        <p:nvSpPr>
          <p:cNvPr id="7" name="Text 4"/>
          <p:cNvSpPr/>
          <p:nvPr/>
        </p:nvSpPr>
        <p:spPr>
          <a:xfrm>
            <a:off x="7870388" y="2165390"/>
            <a:ext cx="5973842" cy="5443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300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Spearheading automotive carbon-reduction projects, ensuring our environmental impact matches our efficiency goals.</a:t>
            </a:r>
            <a:endParaRPr lang="en-US" sz="1300" dirty="0"/>
          </a:p>
        </p:txBody>
      </p:sp>
      <p:sp>
        <p:nvSpPr>
          <p:cNvPr id="8" name="Shape 5"/>
          <p:cNvSpPr/>
          <p:nvPr/>
        </p:nvSpPr>
        <p:spPr>
          <a:xfrm>
            <a:off x="7785497" y="3049786"/>
            <a:ext cx="170021" cy="1320165"/>
          </a:xfrm>
          <a:prstGeom prst="roundRect">
            <a:avLst>
              <a:gd name="adj" fmla="val 42025"/>
            </a:avLst>
          </a:prstGeom>
          <a:solidFill>
            <a:srgbClr val="FCE2CF"/>
          </a:solidFill>
          <a:ln w="7620">
            <a:solidFill>
              <a:srgbClr val="E2C8B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8125539" y="3219807"/>
            <a:ext cx="2126456" cy="2657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650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Managing Talent</a:t>
            </a:r>
            <a:endParaRPr lang="en-US" sz="1650" dirty="0"/>
          </a:p>
        </p:txBody>
      </p:sp>
      <p:sp>
        <p:nvSpPr>
          <p:cNvPr id="10" name="Text 7"/>
          <p:cNvSpPr/>
          <p:nvPr/>
        </p:nvSpPr>
        <p:spPr>
          <a:xfrm>
            <a:off x="8125539" y="3655576"/>
            <a:ext cx="5718691" cy="5443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300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Leading a team of Process Engineers, focusing not just on output, but on professional development and team cohesion.</a:t>
            </a:r>
            <a:endParaRPr lang="en-US" sz="1300" dirty="0"/>
          </a:p>
        </p:txBody>
      </p:sp>
      <p:sp>
        <p:nvSpPr>
          <p:cNvPr id="11" name="Shape 8"/>
          <p:cNvSpPr/>
          <p:nvPr/>
        </p:nvSpPr>
        <p:spPr>
          <a:xfrm>
            <a:off x="8040648" y="4539972"/>
            <a:ext cx="170021" cy="1320165"/>
          </a:xfrm>
          <a:prstGeom prst="roundRect">
            <a:avLst>
              <a:gd name="adj" fmla="val 42025"/>
            </a:avLst>
          </a:prstGeom>
          <a:solidFill>
            <a:srgbClr val="FCE2CF"/>
          </a:solidFill>
          <a:ln w="7620">
            <a:solidFill>
              <a:srgbClr val="E2C8B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8380690" y="4709993"/>
            <a:ext cx="2126456" cy="2657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650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Operational Support</a:t>
            </a:r>
            <a:endParaRPr lang="en-US" sz="1650" dirty="0"/>
          </a:p>
        </p:txBody>
      </p:sp>
      <p:sp>
        <p:nvSpPr>
          <p:cNvPr id="13" name="Text 10"/>
          <p:cNvSpPr/>
          <p:nvPr/>
        </p:nvSpPr>
        <p:spPr>
          <a:xfrm>
            <a:off x="8380690" y="5145762"/>
            <a:ext cx="5463540" cy="5443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300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Directly supporting production and quality assurance, bridging the gap between technical planning and floor execution.</a:t>
            </a:r>
            <a:endParaRPr lang="en-US" sz="1300" dirty="0"/>
          </a:p>
        </p:txBody>
      </p:sp>
      <p:sp>
        <p:nvSpPr>
          <p:cNvPr id="14" name="Shape 11"/>
          <p:cNvSpPr/>
          <p:nvPr/>
        </p:nvSpPr>
        <p:spPr>
          <a:xfrm>
            <a:off x="8295799" y="6030158"/>
            <a:ext cx="170021" cy="1320165"/>
          </a:xfrm>
          <a:prstGeom prst="roundRect">
            <a:avLst>
              <a:gd name="adj" fmla="val 42025"/>
            </a:avLst>
          </a:prstGeom>
          <a:solidFill>
            <a:srgbClr val="FCE2CF"/>
          </a:solidFill>
          <a:ln w="7620">
            <a:solidFill>
              <a:srgbClr val="E2C8B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/>
          <p:nvPr/>
        </p:nvSpPr>
        <p:spPr>
          <a:xfrm>
            <a:off x="8635841" y="6200180"/>
            <a:ext cx="2151936" cy="2657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650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Driving Improvement</a:t>
            </a:r>
            <a:endParaRPr lang="en-US" sz="1650" dirty="0"/>
          </a:p>
        </p:txBody>
      </p:sp>
      <p:sp>
        <p:nvSpPr>
          <p:cNvPr id="16" name="Text 13"/>
          <p:cNvSpPr/>
          <p:nvPr/>
        </p:nvSpPr>
        <p:spPr>
          <a:xfrm>
            <a:off x="8635841" y="6635948"/>
            <a:ext cx="5208389" cy="5443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300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Championing continuous improvement initiatives and mentoring the next generation of technical leaders.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2226" y="520303"/>
            <a:ext cx="2709505" cy="3074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00" dirty="0">
                <a:solidFill>
                  <a:srgbClr val="2C3F42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LSN Today: Who We Are</a:t>
            </a:r>
            <a:endParaRPr lang="en-US" sz="1900" dirty="0"/>
          </a:p>
        </p:txBody>
      </p:sp>
      <p:sp>
        <p:nvSpPr>
          <p:cNvPr id="3" name="Text 1"/>
          <p:cNvSpPr/>
          <p:nvPr/>
        </p:nvSpPr>
        <p:spPr>
          <a:xfrm>
            <a:off x="662226" y="1073706"/>
            <a:ext cx="13305949" cy="1966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950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The Manufacturing Technical Department is the backbone of our operational success.</a:t>
            </a:r>
            <a:endParaRPr lang="en-US" sz="950" dirty="0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846" y="1491377"/>
            <a:ext cx="4364593" cy="4364593"/>
          </a:xfrm>
          <a:prstGeom prst="rect">
            <a:avLst/>
          </a:prstGeom>
        </p:spPr>
      </p:pic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2784" y="1491377"/>
            <a:ext cx="4364712" cy="4364712"/>
          </a:xfrm>
          <a:prstGeom prst="rect">
            <a:avLst/>
          </a:prstGeom>
        </p:spPr>
      </p:pic>
      <p:pic>
        <p:nvPicPr>
          <p:cNvPr id="6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95842" y="1491377"/>
            <a:ext cx="4364712" cy="4364712"/>
          </a:xfrm>
          <a:prstGeom prst="rect">
            <a:avLst/>
          </a:prstGeom>
        </p:spPr>
      </p:pic>
      <p:pic>
        <p:nvPicPr>
          <p:cNvPr id="7" name="Image 3" descr="preencoded.png"/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62226" y="6077069"/>
            <a:ext cx="307419" cy="307419"/>
          </a:xfrm>
          <a:prstGeom prst="rect">
            <a:avLst/>
          </a:prstGeom>
        </p:spPr>
      </p:pic>
      <p:sp>
        <p:nvSpPr>
          <p:cNvPr id="8" name="Text 2"/>
          <p:cNvSpPr/>
          <p:nvPr/>
        </p:nvSpPr>
        <p:spPr>
          <a:xfrm>
            <a:off x="1123355" y="6150054"/>
            <a:ext cx="1537335" cy="1920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200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Process Engineering</a:t>
            </a:r>
            <a:endParaRPr lang="en-US" sz="1200" dirty="0"/>
          </a:p>
        </p:txBody>
      </p:sp>
      <p:sp>
        <p:nvSpPr>
          <p:cNvPr id="9" name="Text 3"/>
          <p:cNvSpPr/>
          <p:nvPr/>
        </p:nvSpPr>
        <p:spPr>
          <a:xfrm>
            <a:off x="1123355" y="6415802"/>
            <a:ext cx="3871674" cy="3933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950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Optimising workflows for maximum efficiency and quality consistency.</a:t>
            </a:r>
            <a:endParaRPr lang="en-US" sz="950" dirty="0"/>
          </a:p>
        </p:txBody>
      </p:sp>
      <p:pic>
        <p:nvPicPr>
          <p:cNvPr id="10" name="Image 4" descr="preencoded.png"/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148739" y="6077069"/>
            <a:ext cx="307419" cy="307419"/>
          </a:xfrm>
          <a:prstGeom prst="rect">
            <a:avLst/>
          </a:prstGeom>
        </p:spPr>
      </p:pic>
      <p:sp>
        <p:nvSpPr>
          <p:cNvPr id="11" name="Text 4"/>
          <p:cNvSpPr/>
          <p:nvPr/>
        </p:nvSpPr>
        <p:spPr>
          <a:xfrm>
            <a:off x="5609868" y="6150054"/>
            <a:ext cx="1537335" cy="1920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200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Project Management</a:t>
            </a:r>
            <a:endParaRPr lang="en-US" sz="1200" dirty="0"/>
          </a:p>
        </p:txBody>
      </p:sp>
      <p:sp>
        <p:nvSpPr>
          <p:cNvPr id="12" name="Text 5"/>
          <p:cNvSpPr/>
          <p:nvPr/>
        </p:nvSpPr>
        <p:spPr>
          <a:xfrm>
            <a:off x="5609868" y="6415802"/>
            <a:ext cx="3871674" cy="1966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950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Delivering complex initiatives on time and within scope.</a:t>
            </a:r>
            <a:endParaRPr lang="en-US" sz="950" dirty="0"/>
          </a:p>
        </p:txBody>
      </p:sp>
      <p:pic>
        <p:nvPicPr>
          <p:cNvPr id="13" name="Image 5" descr="preencoded.png"/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9635252" y="6077069"/>
            <a:ext cx="307419" cy="307419"/>
          </a:xfrm>
          <a:prstGeom prst="rect">
            <a:avLst/>
          </a:prstGeom>
        </p:spPr>
      </p:pic>
      <p:sp>
        <p:nvSpPr>
          <p:cNvPr id="14" name="Text 6"/>
          <p:cNvSpPr/>
          <p:nvPr/>
        </p:nvSpPr>
        <p:spPr>
          <a:xfrm>
            <a:off x="10096381" y="6150054"/>
            <a:ext cx="1537335" cy="1920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200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New Product Intro</a:t>
            </a:r>
            <a:endParaRPr lang="en-US" sz="1200" dirty="0"/>
          </a:p>
        </p:txBody>
      </p:sp>
      <p:sp>
        <p:nvSpPr>
          <p:cNvPr id="15" name="Text 7"/>
          <p:cNvSpPr/>
          <p:nvPr/>
        </p:nvSpPr>
        <p:spPr>
          <a:xfrm>
            <a:off x="10096381" y="6415802"/>
            <a:ext cx="3871674" cy="1966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950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Seamlessly bringing new innovations from concept to production.</a:t>
            </a:r>
            <a:endParaRPr lang="en-US" sz="950" dirty="0"/>
          </a:p>
        </p:txBody>
      </p:sp>
      <p:pic>
        <p:nvPicPr>
          <p:cNvPr id="16" name="Image 6" descr="preencoded.png"/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662226" y="7055168"/>
            <a:ext cx="307419" cy="307419"/>
          </a:xfrm>
          <a:prstGeom prst="rect">
            <a:avLst/>
          </a:prstGeom>
        </p:spPr>
      </p:pic>
      <p:sp>
        <p:nvSpPr>
          <p:cNvPr id="17" name="Text 8"/>
          <p:cNvSpPr/>
          <p:nvPr/>
        </p:nvSpPr>
        <p:spPr>
          <a:xfrm>
            <a:off x="1123355" y="7128153"/>
            <a:ext cx="1537335" cy="1920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200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R&amp;D</a:t>
            </a:r>
            <a:endParaRPr lang="en-US" sz="1200" dirty="0"/>
          </a:p>
        </p:txBody>
      </p:sp>
      <p:sp>
        <p:nvSpPr>
          <p:cNvPr id="18" name="Text 9"/>
          <p:cNvSpPr/>
          <p:nvPr/>
        </p:nvSpPr>
        <p:spPr>
          <a:xfrm>
            <a:off x="1123355" y="7393900"/>
            <a:ext cx="3871674" cy="3933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950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Pushing the boundaries of what's possible in manufacturing technology.</a:t>
            </a:r>
            <a:endParaRPr lang="en-US" sz="950" dirty="0"/>
          </a:p>
        </p:txBody>
      </p:sp>
      <p:pic>
        <p:nvPicPr>
          <p:cNvPr id="19" name="Image 7" descr="preencoded.png"/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5148739" y="7055168"/>
            <a:ext cx="307419" cy="307419"/>
          </a:xfrm>
          <a:prstGeom prst="rect">
            <a:avLst/>
          </a:prstGeom>
        </p:spPr>
      </p:pic>
      <p:sp>
        <p:nvSpPr>
          <p:cNvPr id="20" name="Text 10"/>
          <p:cNvSpPr/>
          <p:nvPr/>
        </p:nvSpPr>
        <p:spPr>
          <a:xfrm>
            <a:off x="5609868" y="7128153"/>
            <a:ext cx="1537335" cy="1920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200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Technical Services</a:t>
            </a:r>
            <a:endParaRPr lang="en-US" sz="1200" dirty="0"/>
          </a:p>
        </p:txBody>
      </p:sp>
      <p:sp>
        <p:nvSpPr>
          <p:cNvPr id="21" name="Text 11"/>
          <p:cNvSpPr/>
          <p:nvPr/>
        </p:nvSpPr>
        <p:spPr>
          <a:xfrm>
            <a:off x="5609868" y="7393900"/>
            <a:ext cx="3871674" cy="1966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950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Providing critical support to keep operations running smoothly.</a:t>
            </a:r>
            <a:endParaRPr lang="en-US" sz="9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728782"/>
            <a:ext cx="4818221" cy="45362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550"/>
              </a:lnSpc>
              <a:buNone/>
            </a:pPr>
            <a:r>
              <a:rPr lang="en-US" sz="2850" dirty="0">
                <a:solidFill>
                  <a:srgbClr val="2C3F42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Our Challenges (5 Years Ago)</a:t>
            </a:r>
            <a:endParaRPr lang="en-US" sz="2850" dirty="0"/>
          </a:p>
        </p:txBody>
      </p:sp>
      <p:sp>
        <p:nvSpPr>
          <p:cNvPr id="3" name="Text 1"/>
          <p:cNvSpPr/>
          <p:nvPr/>
        </p:nvSpPr>
        <p:spPr>
          <a:xfrm>
            <a:off x="793790" y="1545312"/>
            <a:ext cx="13042821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Change was necessary. Half a decade ago, our operational potential was stifled by cultural friction.</a:t>
            </a:r>
            <a:endParaRPr lang="en-US" sz="1400" dirty="0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790" y="2039660"/>
            <a:ext cx="6521410" cy="725805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975241" y="2946916"/>
            <a:ext cx="2268260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Siloed Teams</a:t>
            </a:r>
            <a:endParaRPr lang="en-US" sz="1750" dirty="0"/>
          </a:p>
        </p:txBody>
      </p:sp>
      <p:sp>
        <p:nvSpPr>
          <p:cNvPr id="6" name="Text 3"/>
          <p:cNvSpPr/>
          <p:nvPr/>
        </p:nvSpPr>
        <p:spPr>
          <a:xfrm>
            <a:off x="975241" y="3339227"/>
            <a:ext cx="6158508" cy="580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Departments operated in isolation, hoarding information rather than sharing it.</a:t>
            </a:r>
            <a:endParaRPr lang="en-US" sz="1400" dirty="0"/>
          </a:p>
        </p:txBody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15200" y="2039660"/>
            <a:ext cx="6521410" cy="725805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7496651" y="2946916"/>
            <a:ext cx="2300168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Communication Gaps</a:t>
            </a:r>
            <a:endParaRPr lang="en-US" sz="1750" dirty="0"/>
          </a:p>
        </p:txBody>
      </p:sp>
      <p:sp>
        <p:nvSpPr>
          <p:cNvPr id="9" name="Text 5"/>
          <p:cNvSpPr/>
          <p:nvPr/>
        </p:nvSpPr>
        <p:spPr>
          <a:xfrm>
            <a:off x="7496651" y="3339227"/>
            <a:ext cx="6158508" cy="580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Critical information was often lost or delayed, leading to preventable errors.</a:t>
            </a:r>
            <a:endParaRPr lang="en-US" sz="1400" dirty="0"/>
          </a:p>
        </p:txBody>
      </p:sp>
      <p:pic>
        <p:nvPicPr>
          <p:cNvPr id="10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3790" y="4282678"/>
            <a:ext cx="6521410" cy="725805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975241" y="5189934"/>
            <a:ext cx="2268260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Resistance to Change</a:t>
            </a:r>
            <a:endParaRPr lang="en-US" sz="1750" dirty="0"/>
          </a:p>
        </p:txBody>
      </p:sp>
      <p:sp>
        <p:nvSpPr>
          <p:cNvPr id="12" name="Text 7"/>
          <p:cNvSpPr/>
          <p:nvPr/>
        </p:nvSpPr>
        <p:spPr>
          <a:xfrm>
            <a:off x="975241" y="5582245"/>
            <a:ext cx="6158508" cy="580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New ideas were met with skepticism ("we've always done it this way") rather than curiosity.</a:t>
            </a:r>
            <a:endParaRPr lang="en-US" sz="1400" dirty="0"/>
          </a:p>
        </p:txBody>
      </p:sp>
      <p:pic>
        <p:nvPicPr>
          <p:cNvPr id="13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15200" y="4282678"/>
            <a:ext cx="6521410" cy="725805"/>
          </a:xfrm>
          <a:prstGeom prst="rect">
            <a:avLst/>
          </a:prstGeom>
        </p:spPr>
      </p:pic>
      <p:sp>
        <p:nvSpPr>
          <p:cNvPr id="14" name="Text 8"/>
          <p:cNvSpPr/>
          <p:nvPr/>
        </p:nvSpPr>
        <p:spPr>
          <a:xfrm>
            <a:off x="7496651" y="5189934"/>
            <a:ext cx="2547461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Inconsistent Ownership</a:t>
            </a:r>
            <a:endParaRPr lang="en-US" sz="1750" dirty="0"/>
          </a:p>
        </p:txBody>
      </p:sp>
      <p:sp>
        <p:nvSpPr>
          <p:cNvPr id="15" name="Text 9"/>
          <p:cNvSpPr/>
          <p:nvPr/>
        </p:nvSpPr>
        <p:spPr>
          <a:xfrm>
            <a:off x="7496651" y="5582245"/>
            <a:ext cx="6158508" cy="580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Accountability was low; problems were often passed along rather than solved.</a:t>
            </a:r>
            <a:endParaRPr lang="en-US" sz="1400" dirty="0"/>
          </a:p>
        </p:txBody>
      </p:sp>
      <p:sp>
        <p:nvSpPr>
          <p:cNvPr id="16" name="Shape 10"/>
          <p:cNvSpPr/>
          <p:nvPr/>
        </p:nvSpPr>
        <p:spPr>
          <a:xfrm>
            <a:off x="793790" y="6729770"/>
            <a:ext cx="13042821" cy="771049"/>
          </a:xfrm>
          <a:prstGeom prst="roundRect">
            <a:avLst>
              <a:gd name="adj" fmla="val 9884"/>
            </a:avLst>
          </a:prstGeom>
          <a:solidFill>
            <a:srgbClr val="FAD3B8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7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75241" y="7011114"/>
            <a:ext cx="226814" cy="181451"/>
          </a:xfrm>
          <a:prstGeom prst="rect">
            <a:avLst/>
          </a:prstGeom>
        </p:spPr>
      </p:pic>
      <p:sp>
        <p:nvSpPr>
          <p:cNvPr id="18" name="Text 11"/>
          <p:cNvSpPr/>
          <p:nvPr/>
        </p:nvSpPr>
        <p:spPr>
          <a:xfrm>
            <a:off x="1383506" y="6956584"/>
            <a:ext cx="12271653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The prevailing sentiment was one of "busy-ness" rather than connection. People were working hard, but not working together.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750332"/>
            <a:ext cx="4741664" cy="45362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550"/>
              </a:lnSpc>
              <a:buNone/>
            </a:pPr>
            <a:r>
              <a:rPr lang="en-US" sz="2850" dirty="0">
                <a:solidFill>
                  <a:srgbClr val="2C3F42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The Culture Transformation</a:t>
            </a:r>
            <a:endParaRPr lang="en-US" sz="2850" dirty="0"/>
          </a:p>
        </p:txBody>
      </p:sp>
      <p:sp>
        <p:nvSpPr>
          <p:cNvPr id="3" name="Text 1"/>
          <p:cNvSpPr/>
          <p:nvPr/>
        </p:nvSpPr>
        <p:spPr>
          <a:xfrm>
            <a:off x="793790" y="1566863"/>
            <a:ext cx="13042821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Transformation didn't happen overnight. It was a deliberate, staged journey toward a unified vision.</a:t>
            </a:r>
            <a:endParaRPr lang="en-US" sz="1400" dirty="0"/>
          </a:p>
        </p:txBody>
      </p:sp>
      <p:sp>
        <p:nvSpPr>
          <p:cNvPr id="4" name="Shape 2"/>
          <p:cNvSpPr/>
          <p:nvPr/>
        </p:nvSpPr>
        <p:spPr>
          <a:xfrm>
            <a:off x="7303770" y="2061210"/>
            <a:ext cx="22860" cy="5417939"/>
          </a:xfrm>
          <a:prstGeom prst="roundRect">
            <a:avLst>
              <a:gd name="adj" fmla="val 333395"/>
            </a:avLst>
          </a:prstGeom>
          <a:solidFill>
            <a:srgbClr val="E1C8B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6589574" y="2253853"/>
            <a:ext cx="544354" cy="22860"/>
          </a:xfrm>
          <a:prstGeom prst="roundRect">
            <a:avLst>
              <a:gd name="adj" fmla="val 333395"/>
            </a:avLst>
          </a:prstGeom>
          <a:solidFill>
            <a:srgbClr val="E1C8B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7111067" y="2061210"/>
            <a:ext cx="408265" cy="408265"/>
          </a:xfrm>
          <a:prstGeom prst="roundRect">
            <a:avLst>
              <a:gd name="adj" fmla="val 18668"/>
            </a:avLst>
          </a:prstGeom>
          <a:solidFill>
            <a:srgbClr val="FBE2D1"/>
          </a:solidFill>
          <a:ln w="7620">
            <a:solidFill>
              <a:srgbClr val="E1C8B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7179052" y="2095202"/>
            <a:ext cx="272177" cy="3401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1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1</a:t>
            </a:r>
            <a:endParaRPr lang="en-US" sz="2100" dirty="0"/>
          </a:p>
        </p:txBody>
      </p:sp>
      <p:sp>
        <p:nvSpPr>
          <p:cNvPr id="8" name="Text 6"/>
          <p:cNvSpPr/>
          <p:nvPr/>
        </p:nvSpPr>
        <p:spPr>
          <a:xfrm>
            <a:off x="4139684" y="2123480"/>
            <a:ext cx="2268260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r">
              <a:lnSpc>
                <a:spcPts val="2200"/>
              </a:lnSpc>
              <a:buNone/>
            </a:pPr>
            <a:r>
              <a:rPr lang="en-US" sz="1750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Mapped the Journey</a:t>
            </a:r>
            <a:endParaRPr lang="en-US" sz="1750" dirty="0"/>
          </a:p>
        </p:txBody>
      </p:sp>
      <p:sp>
        <p:nvSpPr>
          <p:cNvPr id="9" name="Text 7"/>
          <p:cNvSpPr/>
          <p:nvPr/>
        </p:nvSpPr>
        <p:spPr>
          <a:xfrm>
            <a:off x="793790" y="2515791"/>
            <a:ext cx="5614154" cy="580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ts val="2250"/>
              </a:lnSpc>
              <a:buNone/>
            </a:pPr>
            <a:r>
              <a:rPr lang="en-US" sz="1400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We clearly defined where we were and where we needed to go, setting clear expectations for the road ahead.</a:t>
            </a:r>
            <a:endParaRPr lang="en-US" sz="1400" dirty="0"/>
          </a:p>
        </p:txBody>
      </p:sp>
      <p:sp>
        <p:nvSpPr>
          <p:cNvPr id="10" name="Shape 8"/>
          <p:cNvSpPr/>
          <p:nvPr/>
        </p:nvSpPr>
        <p:spPr>
          <a:xfrm>
            <a:off x="7496473" y="3342561"/>
            <a:ext cx="544354" cy="22860"/>
          </a:xfrm>
          <a:prstGeom prst="roundRect">
            <a:avLst>
              <a:gd name="adj" fmla="val 333395"/>
            </a:avLst>
          </a:prstGeom>
          <a:solidFill>
            <a:srgbClr val="E1C8B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7111067" y="3149918"/>
            <a:ext cx="408265" cy="408265"/>
          </a:xfrm>
          <a:prstGeom prst="roundRect">
            <a:avLst>
              <a:gd name="adj" fmla="val 18668"/>
            </a:avLst>
          </a:prstGeom>
          <a:solidFill>
            <a:srgbClr val="FBE2D1"/>
          </a:solidFill>
          <a:ln w="7620">
            <a:solidFill>
              <a:srgbClr val="E1C8B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7179052" y="3183910"/>
            <a:ext cx="272177" cy="3401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1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2</a:t>
            </a:r>
            <a:endParaRPr lang="en-US" sz="2100" dirty="0"/>
          </a:p>
        </p:txBody>
      </p:sp>
      <p:sp>
        <p:nvSpPr>
          <p:cNvPr id="13" name="Text 11"/>
          <p:cNvSpPr/>
          <p:nvPr/>
        </p:nvSpPr>
        <p:spPr>
          <a:xfrm>
            <a:off x="8222456" y="3212187"/>
            <a:ext cx="2268260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Gathered the Crew</a:t>
            </a:r>
            <a:endParaRPr lang="en-US" sz="1750" dirty="0"/>
          </a:p>
        </p:txBody>
      </p:sp>
      <p:sp>
        <p:nvSpPr>
          <p:cNvPr id="14" name="Text 12"/>
          <p:cNvSpPr/>
          <p:nvPr/>
        </p:nvSpPr>
        <p:spPr>
          <a:xfrm>
            <a:off x="8222456" y="3604498"/>
            <a:ext cx="5614154" cy="580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We identified key influencers and change agents across all levels of the organisation to champion the cause.</a:t>
            </a:r>
            <a:endParaRPr lang="en-US" sz="1400" dirty="0"/>
          </a:p>
        </p:txBody>
      </p:sp>
      <p:sp>
        <p:nvSpPr>
          <p:cNvPr id="15" name="Shape 13"/>
          <p:cNvSpPr/>
          <p:nvPr/>
        </p:nvSpPr>
        <p:spPr>
          <a:xfrm>
            <a:off x="6589574" y="4280892"/>
            <a:ext cx="544354" cy="22860"/>
          </a:xfrm>
          <a:prstGeom prst="roundRect">
            <a:avLst>
              <a:gd name="adj" fmla="val 333395"/>
            </a:avLst>
          </a:prstGeom>
          <a:solidFill>
            <a:srgbClr val="E1C8B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7111067" y="4088249"/>
            <a:ext cx="408265" cy="408265"/>
          </a:xfrm>
          <a:prstGeom prst="roundRect">
            <a:avLst>
              <a:gd name="adj" fmla="val 18668"/>
            </a:avLst>
          </a:prstGeom>
          <a:solidFill>
            <a:srgbClr val="FBE2D1"/>
          </a:solidFill>
          <a:ln w="7620">
            <a:solidFill>
              <a:srgbClr val="E1C8B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7179052" y="4122241"/>
            <a:ext cx="272177" cy="3401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1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3</a:t>
            </a:r>
            <a:endParaRPr lang="en-US" sz="2100" dirty="0"/>
          </a:p>
        </p:txBody>
      </p:sp>
      <p:sp>
        <p:nvSpPr>
          <p:cNvPr id="18" name="Text 16"/>
          <p:cNvSpPr/>
          <p:nvPr/>
        </p:nvSpPr>
        <p:spPr>
          <a:xfrm>
            <a:off x="4139684" y="4150519"/>
            <a:ext cx="2268260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r">
              <a:lnSpc>
                <a:spcPts val="2200"/>
              </a:lnSpc>
              <a:buNone/>
            </a:pPr>
            <a:r>
              <a:rPr lang="en-US" sz="1750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Equipped Everyone</a:t>
            </a:r>
            <a:endParaRPr lang="en-US" sz="1750" dirty="0"/>
          </a:p>
        </p:txBody>
      </p:sp>
      <p:sp>
        <p:nvSpPr>
          <p:cNvPr id="19" name="Text 17"/>
          <p:cNvSpPr/>
          <p:nvPr/>
        </p:nvSpPr>
        <p:spPr>
          <a:xfrm>
            <a:off x="793790" y="4542830"/>
            <a:ext cx="5614154" cy="580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ts val="2250"/>
              </a:lnSpc>
              <a:buNone/>
            </a:pPr>
            <a:r>
              <a:rPr lang="en-US" sz="1400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We provided the training, tools, and psychological safety needed for people to embrace new ways of working.</a:t>
            </a:r>
            <a:endParaRPr lang="en-US" sz="1400" dirty="0"/>
          </a:p>
        </p:txBody>
      </p:sp>
      <p:sp>
        <p:nvSpPr>
          <p:cNvPr id="20" name="Shape 18"/>
          <p:cNvSpPr/>
          <p:nvPr/>
        </p:nvSpPr>
        <p:spPr>
          <a:xfrm>
            <a:off x="7496473" y="5219343"/>
            <a:ext cx="544354" cy="22860"/>
          </a:xfrm>
          <a:prstGeom prst="roundRect">
            <a:avLst>
              <a:gd name="adj" fmla="val 333395"/>
            </a:avLst>
          </a:prstGeom>
          <a:solidFill>
            <a:srgbClr val="E1C8B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7111067" y="5026700"/>
            <a:ext cx="408265" cy="408265"/>
          </a:xfrm>
          <a:prstGeom prst="roundRect">
            <a:avLst>
              <a:gd name="adj" fmla="val 18668"/>
            </a:avLst>
          </a:prstGeom>
          <a:solidFill>
            <a:srgbClr val="FBE2D1"/>
          </a:solidFill>
          <a:ln w="7620">
            <a:solidFill>
              <a:srgbClr val="E1C8B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7179052" y="5060692"/>
            <a:ext cx="272177" cy="3401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1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4</a:t>
            </a:r>
            <a:endParaRPr lang="en-US" sz="2100" dirty="0"/>
          </a:p>
        </p:txBody>
      </p:sp>
      <p:sp>
        <p:nvSpPr>
          <p:cNvPr id="23" name="Text 21"/>
          <p:cNvSpPr/>
          <p:nvPr/>
        </p:nvSpPr>
        <p:spPr>
          <a:xfrm>
            <a:off x="8222456" y="5088969"/>
            <a:ext cx="2349103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Celebrated Milestones</a:t>
            </a:r>
            <a:endParaRPr lang="en-US" sz="1750" dirty="0"/>
          </a:p>
        </p:txBody>
      </p:sp>
      <p:sp>
        <p:nvSpPr>
          <p:cNvPr id="24" name="Text 22"/>
          <p:cNvSpPr/>
          <p:nvPr/>
        </p:nvSpPr>
        <p:spPr>
          <a:xfrm>
            <a:off x="8222456" y="5481280"/>
            <a:ext cx="5614154" cy="580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We made a point to recognize small wins publicly, reinforcing positive behaviours and building momentum.</a:t>
            </a:r>
            <a:endParaRPr lang="en-US" sz="1400" dirty="0"/>
          </a:p>
        </p:txBody>
      </p:sp>
      <p:sp>
        <p:nvSpPr>
          <p:cNvPr id="25" name="Shape 23"/>
          <p:cNvSpPr/>
          <p:nvPr/>
        </p:nvSpPr>
        <p:spPr>
          <a:xfrm>
            <a:off x="6589574" y="6157793"/>
            <a:ext cx="544354" cy="22860"/>
          </a:xfrm>
          <a:prstGeom prst="roundRect">
            <a:avLst>
              <a:gd name="adj" fmla="val 333395"/>
            </a:avLst>
          </a:prstGeom>
          <a:solidFill>
            <a:srgbClr val="E1C8B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Shape 24"/>
          <p:cNvSpPr/>
          <p:nvPr/>
        </p:nvSpPr>
        <p:spPr>
          <a:xfrm>
            <a:off x="7111067" y="5965150"/>
            <a:ext cx="408265" cy="408265"/>
          </a:xfrm>
          <a:prstGeom prst="roundRect">
            <a:avLst>
              <a:gd name="adj" fmla="val 18668"/>
            </a:avLst>
          </a:prstGeom>
          <a:solidFill>
            <a:srgbClr val="FBE2D1"/>
          </a:solidFill>
          <a:ln w="7620">
            <a:solidFill>
              <a:srgbClr val="E1C8B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7179052" y="5999143"/>
            <a:ext cx="272177" cy="3401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1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5</a:t>
            </a:r>
            <a:endParaRPr lang="en-US" sz="2100" dirty="0"/>
          </a:p>
        </p:txBody>
      </p:sp>
      <p:sp>
        <p:nvSpPr>
          <p:cNvPr id="28" name="Text 26"/>
          <p:cNvSpPr/>
          <p:nvPr/>
        </p:nvSpPr>
        <p:spPr>
          <a:xfrm>
            <a:off x="4139684" y="6027420"/>
            <a:ext cx="2268260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r">
              <a:lnSpc>
                <a:spcPts val="2200"/>
              </a:lnSpc>
              <a:buNone/>
            </a:pPr>
            <a:r>
              <a:rPr lang="en-US" sz="1750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Stayed the Course</a:t>
            </a:r>
            <a:endParaRPr lang="en-US" sz="1750" dirty="0"/>
          </a:p>
        </p:txBody>
      </p:sp>
      <p:sp>
        <p:nvSpPr>
          <p:cNvPr id="29" name="Text 27"/>
          <p:cNvSpPr/>
          <p:nvPr/>
        </p:nvSpPr>
        <p:spPr>
          <a:xfrm>
            <a:off x="793790" y="6419731"/>
            <a:ext cx="5614154" cy="580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ts val="2250"/>
              </a:lnSpc>
              <a:buNone/>
            </a:pPr>
            <a:r>
              <a:rPr lang="en-US" sz="1400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When challenges arose, we persisted, proving that this wasn't just a "flavour of the month" initiative.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20911" y="487799"/>
            <a:ext cx="3548301" cy="44350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450"/>
              </a:lnSpc>
              <a:buNone/>
            </a:pPr>
            <a:r>
              <a:rPr lang="en-US" sz="2750" dirty="0">
                <a:solidFill>
                  <a:srgbClr val="2C3F42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Culture at LSN Today</a:t>
            </a:r>
            <a:endParaRPr lang="en-US" sz="2750" dirty="0"/>
          </a:p>
        </p:txBody>
      </p:sp>
      <p:sp>
        <p:nvSpPr>
          <p:cNvPr id="3" name="Text 1"/>
          <p:cNvSpPr/>
          <p:nvPr/>
        </p:nvSpPr>
        <p:spPr>
          <a:xfrm>
            <a:off x="620911" y="1357074"/>
            <a:ext cx="6477953" cy="851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350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The results of our transformation are visible daily on the factory floor and in our meeting rooms. The shift from isolation to collaboration has been profound.</a:t>
            </a:r>
            <a:endParaRPr lang="en-US" sz="1350" dirty="0"/>
          </a:p>
        </p:txBody>
      </p:sp>
      <p:sp>
        <p:nvSpPr>
          <p:cNvPr id="4" name="Text 2"/>
          <p:cNvSpPr/>
          <p:nvPr/>
        </p:nvSpPr>
        <p:spPr>
          <a:xfrm>
            <a:off x="620911" y="2368272"/>
            <a:ext cx="6477953" cy="28384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200"/>
              </a:lnSpc>
              <a:buSzPct val="100000"/>
              <a:buChar char="•"/>
            </a:pPr>
            <a:r>
              <a:rPr lang="en-US" sz="1350" b="1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Stronger Communication:</a:t>
            </a:r>
            <a:r>
              <a:rPr lang="en-US" sz="1350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Information flows freely across departments.</a:t>
            </a:r>
            <a:endParaRPr lang="en-US" sz="1350" dirty="0"/>
          </a:p>
        </p:txBody>
      </p:sp>
      <p:sp>
        <p:nvSpPr>
          <p:cNvPr id="5" name="Text 3"/>
          <p:cNvSpPr/>
          <p:nvPr/>
        </p:nvSpPr>
        <p:spPr>
          <a:xfrm>
            <a:off x="620911" y="2714149"/>
            <a:ext cx="6477953" cy="28384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200"/>
              </a:lnSpc>
              <a:buSzPct val="100000"/>
              <a:buChar char="•"/>
            </a:pPr>
            <a:r>
              <a:rPr lang="en-US" sz="1350" b="1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Psychological Safety:</a:t>
            </a:r>
            <a:r>
              <a:rPr lang="en-US" sz="1350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People speak up about risks and ideas without fear.</a:t>
            </a:r>
            <a:endParaRPr lang="en-US" sz="1350" dirty="0"/>
          </a:p>
        </p:txBody>
      </p:sp>
      <p:sp>
        <p:nvSpPr>
          <p:cNvPr id="6" name="Text 4"/>
          <p:cNvSpPr/>
          <p:nvPr/>
        </p:nvSpPr>
        <p:spPr>
          <a:xfrm>
            <a:off x="620911" y="3060025"/>
            <a:ext cx="6477953" cy="28384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200"/>
              </a:lnSpc>
              <a:buSzPct val="100000"/>
              <a:buChar char="•"/>
            </a:pPr>
            <a:r>
              <a:rPr lang="en-US" sz="1350" b="1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Enhanced Teamwork:</a:t>
            </a:r>
            <a:r>
              <a:rPr lang="en-US" sz="1350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Cross-functional collaboration is now the standard.</a:t>
            </a:r>
            <a:endParaRPr lang="en-US" sz="1350" dirty="0"/>
          </a:p>
        </p:txBody>
      </p:sp>
      <p:sp>
        <p:nvSpPr>
          <p:cNvPr id="7" name="Text 5"/>
          <p:cNvSpPr/>
          <p:nvPr/>
        </p:nvSpPr>
        <p:spPr>
          <a:xfrm>
            <a:off x="620911" y="3405902"/>
            <a:ext cx="6477953" cy="5676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200"/>
              </a:lnSpc>
              <a:buSzPct val="100000"/>
              <a:buChar char="•"/>
            </a:pPr>
            <a:r>
              <a:rPr lang="en-US" sz="1350" b="1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Ownership:</a:t>
            </a:r>
            <a:r>
              <a:rPr lang="en-US" sz="1350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Employees take pride in the final outcome, not just their specific task.</a:t>
            </a:r>
            <a:endParaRPr lang="en-US" sz="1350" dirty="0"/>
          </a:p>
        </p:txBody>
      </p:sp>
      <p:sp>
        <p:nvSpPr>
          <p:cNvPr id="8" name="Text 6"/>
          <p:cNvSpPr/>
          <p:nvPr/>
        </p:nvSpPr>
        <p:spPr>
          <a:xfrm>
            <a:off x="620911" y="4035623"/>
            <a:ext cx="6477953" cy="5676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200"/>
              </a:lnSpc>
              <a:buSzPct val="100000"/>
              <a:buChar char="•"/>
            </a:pPr>
            <a:r>
              <a:rPr lang="en-US" sz="1350" b="1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Mutual Success:</a:t>
            </a:r>
            <a:r>
              <a:rPr lang="en-US" sz="1350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A genuine spirit of helping colleagues succeed has taken root.</a:t>
            </a:r>
            <a:endParaRPr lang="en-US" sz="1350" dirty="0"/>
          </a:p>
        </p:txBody>
      </p:sp>
      <p:pic>
        <p:nvPicPr>
          <p:cNvPr id="9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39157" y="1396960"/>
            <a:ext cx="6477953" cy="6477952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80693" y="613410"/>
            <a:ext cx="4461748" cy="5575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350"/>
              </a:lnSpc>
              <a:buNone/>
            </a:pPr>
            <a:r>
              <a:rPr lang="en-US" sz="3500" dirty="0">
                <a:solidFill>
                  <a:srgbClr val="2C3F42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Our People</a:t>
            </a:r>
            <a:endParaRPr lang="en-US" sz="3500" dirty="0"/>
          </a:p>
        </p:txBody>
      </p:sp>
      <p:sp>
        <p:nvSpPr>
          <p:cNvPr id="3" name="Text 1"/>
          <p:cNvSpPr/>
          <p:nvPr/>
        </p:nvSpPr>
        <p:spPr>
          <a:xfrm>
            <a:off x="780693" y="1260158"/>
            <a:ext cx="3768090" cy="34849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2150" dirty="0">
                <a:solidFill>
                  <a:srgbClr val="2C3F42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What Makes LSN Exceptional</a:t>
            </a:r>
            <a:endParaRPr lang="en-US" sz="2150" dirty="0"/>
          </a:p>
        </p:txBody>
      </p:sp>
      <p:sp>
        <p:nvSpPr>
          <p:cNvPr id="4" name="Text 2"/>
          <p:cNvSpPr/>
          <p:nvPr/>
        </p:nvSpPr>
        <p:spPr>
          <a:xfrm>
            <a:off x="2239566" y="1995845"/>
            <a:ext cx="2788563" cy="34849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r">
              <a:lnSpc>
                <a:spcPts val="2700"/>
              </a:lnSpc>
              <a:buNone/>
            </a:pPr>
            <a:r>
              <a:rPr lang="en-US" sz="2150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Adaptable</a:t>
            </a:r>
            <a:endParaRPr lang="en-US" sz="2150" dirty="0"/>
          </a:p>
        </p:txBody>
      </p:sp>
      <p:sp>
        <p:nvSpPr>
          <p:cNvPr id="5" name="Text 3"/>
          <p:cNvSpPr/>
          <p:nvPr/>
        </p:nvSpPr>
        <p:spPr>
          <a:xfrm>
            <a:off x="780693" y="2478167"/>
            <a:ext cx="4247436" cy="7138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ts val="2800"/>
              </a:lnSpc>
              <a:buNone/>
            </a:pPr>
            <a:r>
              <a:rPr lang="en-US" sz="1750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Ready to pivot as technology and markets evolve.</a:t>
            </a:r>
            <a:endParaRPr lang="en-US" sz="1750" dirty="0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28128" y="1943219"/>
            <a:ext cx="4574143" cy="4574143"/>
          </a:xfrm>
          <a:prstGeom prst="rect">
            <a:avLst/>
          </a:prstGeom>
        </p:spPr>
      </p:pic>
      <p:pic>
        <p:nvPicPr>
          <p:cNvPr id="7" name="Image 1" descr="preencoded.png"/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569393" y="3053239"/>
            <a:ext cx="313611" cy="313611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9602272" y="1995845"/>
            <a:ext cx="2788563" cy="34849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2150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Collaborative</a:t>
            </a:r>
            <a:endParaRPr lang="en-US" sz="2150" dirty="0"/>
          </a:p>
        </p:txBody>
      </p:sp>
      <p:sp>
        <p:nvSpPr>
          <p:cNvPr id="9" name="Text 5"/>
          <p:cNvSpPr/>
          <p:nvPr/>
        </p:nvSpPr>
        <p:spPr>
          <a:xfrm>
            <a:off x="9602272" y="2478167"/>
            <a:ext cx="4247436" cy="7138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1750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Believing that we are smarter together than apart.</a:t>
            </a:r>
            <a:endParaRPr lang="en-US" sz="1750" dirty="0"/>
          </a:p>
        </p:txBody>
      </p:sp>
      <p:pic>
        <p:nvPicPr>
          <p:cNvPr id="10" name="Image 2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28128" y="1943219"/>
            <a:ext cx="4574143" cy="4574143"/>
          </a:xfrm>
          <a:prstGeom prst="rect">
            <a:avLst/>
          </a:prstGeom>
        </p:spPr>
      </p:pic>
      <p:pic>
        <p:nvPicPr>
          <p:cNvPr id="11" name="Image 3" descr="preencoded.png"/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747278" y="3053239"/>
            <a:ext cx="313611" cy="313611"/>
          </a:xfrm>
          <a:prstGeom prst="rect">
            <a:avLst/>
          </a:prstGeom>
        </p:spPr>
      </p:pic>
      <p:sp>
        <p:nvSpPr>
          <p:cNvPr id="12" name="Text 6"/>
          <p:cNvSpPr/>
          <p:nvPr/>
        </p:nvSpPr>
        <p:spPr>
          <a:xfrm>
            <a:off x="10048399" y="3632121"/>
            <a:ext cx="2788563" cy="34849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2150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Innovative</a:t>
            </a:r>
            <a:endParaRPr lang="en-US" sz="2150" dirty="0"/>
          </a:p>
        </p:txBody>
      </p:sp>
      <p:sp>
        <p:nvSpPr>
          <p:cNvPr id="13" name="Text 7"/>
          <p:cNvSpPr/>
          <p:nvPr/>
        </p:nvSpPr>
        <p:spPr>
          <a:xfrm>
            <a:off x="10048399" y="4114443"/>
            <a:ext cx="3801308" cy="7138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1750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Constantly seeking better, more efficient solutions.</a:t>
            </a:r>
            <a:endParaRPr lang="en-US" sz="1750" dirty="0"/>
          </a:p>
        </p:txBody>
      </p:sp>
      <p:pic>
        <p:nvPicPr>
          <p:cNvPr id="14" name="Image 4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28128" y="1943219"/>
            <a:ext cx="4574143" cy="4574143"/>
          </a:xfrm>
          <a:prstGeom prst="rect">
            <a:avLst/>
          </a:prstGeom>
        </p:spPr>
      </p:pic>
      <p:pic>
        <p:nvPicPr>
          <p:cNvPr id="15" name="Image 5" descr="preencoded.png"/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8336161" y="4073366"/>
            <a:ext cx="313611" cy="313611"/>
          </a:xfrm>
          <a:prstGeom prst="rect">
            <a:avLst/>
          </a:prstGeom>
        </p:spPr>
      </p:pic>
      <p:sp>
        <p:nvSpPr>
          <p:cNvPr id="16" name="Text 8"/>
          <p:cNvSpPr/>
          <p:nvPr/>
        </p:nvSpPr>
        <p:spPr>
          <a:xfrm>
            <a:off x="9602272" y="5268397"/>
            <a:ext cx="2788563" cy="34849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2150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Resilient</a:t>
            </a:r>
            <a:endParaRPr lang="en-US" sz="2150" dirty="0"/>
          </a:p>
        </p:txBody>
      </p:sp>
      <p:sp>
        <p:nvSpPr>
          <p:cNvPr id="17" name="Text 9"/>
          <p:cNvSpPr/>
          <p:nvPr/>
        </p:nvSpPr>
        <p:spPr>
          <a:xfrm>
            <a:off x="9602272" y="5750719"/>
            <a:ext cx="4247436" cy="7138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1750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Bouncing back from setbacks with renewed focus.</a:t>
            </a:r>
            <a:endParaRPr lang="en-US" sz="1750" dirty="0"/>
          </a:p>
        </p:txBody>
      </p:sp>
      <p:pic>
        <p:nvPicPr>
          <p:cNvPr id="18" name="Image 6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028128" y="1943219"/>
            <a:ext cx="4574143" cy="4574143"/>
          </a:xfrm>
          <a:prstGeom prst="rect">
            <a:avLst/>
          </a:prstGeom>
        </p:spPr>
      </p:pic>
      <p:pic>
        <p:nvPicPr>
          <p:cNvPr id="19" name="Image 7" descr="preencoded.png"/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7747278" y="5093375"/>
            <a:ext cx="313611" cy="313611"/>
          </a:xfrm>
          <a:prstGeom prst="rect">
            <a:avLst/>
          </a:prstGeom>
        </p:spPr>
      </p:pic>
      <p:sp>
        <p:nvSpPr>
          <p:cNvPr id="20" name="Text 10"/>
          <p:cNvSpPr/>
          <p:nvPr/>
        </p:nvSpPr>
        <p:spPr>
          <a:xfrm>
            <a:off x="2239566" y="5268397"/>
            <a:ext cx="2788563" cy="34849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r">
              <a:lnSpc>
                <a:spcPts val="2700"/>
              </a:lnSpc>
              <a:buNone/>
            </a:pPr>
            <a:r>
              <a:rPr lang="en-US" sz="2150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Eager to Learn</a:t>
            </a:r>
            <a:endParaRPr lang="en-US" sz="2150" dirty="0"/>
          </a:p>
        </p:txBody>
      </p:sp>
      <p:sp>
        <p:nvSpPr>
          <p:cNvPr id="21" name="Text 11"/>
          <p:cNvSpPr/>
          <p:nvPr/>
        </p:nvSpPr>
        <p:spPr>
          <a:xfrm>
            <a:off x="780693" y="5750719"/>
            <a:ext cx="4247436" cy="7138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ts val="2800"/>
              </a:lnSpc>
              <a:buNone/>
            </a:pPr>
            <a:r>
              <a:rPr lang="en-US" sz="1750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Viewing every challenge as a growth opportunity.</a:t>
            </a:r>
            <a:endParaRPr lang="en-US" sz="1750" dirty="0"/>
          </a:p>
        </p:txBody>
      </p:sp>
      <p:pic>
        <p:nvPicPr>
          <p:cNvPr id="22" name="Image 8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5028128" y="1943219"/>
            <a:ext cx="4574143" cy="4574143"/>
          </a:xfrm>
          <a:prstGeom prst="rect">
            <a:avLst/>
          </a:prstGeom>
        </p:spPr>
      </p:pic>
      <p:pic>
        <p:nvPicPr>
          <p:cNvPr id="23" name="Image 9" descr="preencoded.png"/>
          <p:cNvPicPr>
            <a:picLocks noChangeAspect="1"/>
          </p:cNvPicPr>
          <p:nvPr/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6569393" y="5093375"/>
            <a:ext cx="313611" cy="313611"/>
          </a:xfrm>
          <a:prstGeom prst="rect">
            <a:avLst/>
          </a:prstGeom>
        </p:spPr>
      </p:pic>
      <p:sp>
        <p:nvSpPr>
          <p:cNvPr id="24" name="Text 12"/>
          <p:cNvSpPr/>
          <p:nvPr/>
        </p:nvSpPr>
        <p:spPr>
          <a:xfrm>
            <a:off x="1793438" y="3632121"/>
            <a:ext cx="2788563" cy="34849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r">
              <a:lnSpc>
                <a:spcPts val="2700"/>
              </a:lnSpc>
              <a:buNone/>
            </a:pPr>
            <a:r>
              <a:rPr lang="en-US" sz="2150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Positive Mindset</a:t>
            </a:r>
            <a:endParaRPr lang="en-US" sz="2150" dirty="0"/>
          </a:p>
        </p:txBody>
      </p:sp>
      <p:sp>
        <p:nvSpPr>
          <p:cNvPr id="25" name="Text 13"/>
          <p:cNvSpPr/>
          <p:nvPr/>
        </p:nvSpPr>
        <p:spPr>
          <a:xfrm>
            <a:off x="780693" y="4114443"/>
            <a:ext cx="3801308" cy="7138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ts val="2800"/>
              </a:lnSpc>
              <a:buNone/>
            </a:pPr>
            <a:r>
              <a:rPr lang="en-US" sz="1750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Approaching work with energy and a "can-do" attitude.</a:t>
            </a:r>
            <a:endParaRPr lang="en-US" sz="1750" dirty="0"/>
          </a:p>
        </p:txBody>
      </p:sp>
      <p:pic>
        <p:nvPicPr>
          <p:cNvPr id="26" name="Image 10" descr="preencoded.png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5028128" y="1943219"/>
            <a:ext cx="4574143" cy="4574143"/>
          </a:xfrm>
          <a:prstGeom prst="rect">
            <a:avLst/>
          </a:prstGeom>
        </p:spPr>
      </p:pic>
      <p:pic>
        <p:nvPicPr>
          <p:cNvPr id="27" name="Image 11" descr="preencoded.png"/>
          <p:cNvPicPr>
            <a:picLocks noChangeAspect="1"/>
          </p:cNvPicPr>
          <p:nvPr/>
        </p:nvPicPr>
        <p:blipFill>
          <a:blip r:embed="rId19"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tretch>
            <a:fillRect/>
          </a:stretch>
        </p:blipFill>
        <p:spPr>
          <a:xfrm>
            <a:off x="5980509" y="4073366"/>
            <a:ext cx="313611" cy="313611"/>
          </a:xfrm>
          <a:prstGeom prst="rect">
            <a:avLst/>
          </a:prstGeom>
        </p:spPr>
      </p:pic>
      <p:sp>
        <p:nvSpPr>
          <p:cNvPr id="28" name="Text 14"/>
          <p:cNvSpPr/>
          <p:nvPr/>
        </p:nvSpPr>
        <p:spPr>
          <a:xfrm>
            <a:off x="1115258" y="7019092"/>
            <a:ext cx="12734449" cy="3569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1750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Culture isn't a poster on the wall — it's the people in the hall.</a:t>
            </a:r>
            <a:endParaRPr lang="en-US" sz="1750" dirty="0"/>
          </a:p>
        </p:txBody>
      </p:sp>
      <p:sp>
        <p:nvSpPr>
          <p:cNvPr id="29" name="Shape 15"/>
          <p:cNvSpPr/>
          <p:nvPr/>
        </p:nvSpPr>
        <p:spPr>
          <a:xfrm>
            <a:off x="780693" y="6768227"/>
            <a:ext cx="30480" cy="858679"/>
          </a:xfrm>
          <a:prstGeom prst="rect">
            <a:avLst/>
          </a:prstGeom>
          <a:solidFill>
            <a:srgbClr val="D2600F"/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668893"/>
            <a:ext cx="3855958" cy="4819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750"/>
              </a:lnSpc>
              <a:buNone/>
            </a:pPr>
            <a:r>
              <a:rPr lang="en-US" sz="3000" dirty="0">
                <a:solidFill>
                  <a:srgbClr val="2C3F42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Opportunities Ahead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793790" y="1536383"/>
            <a:ext cx="13042821" cy="3083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500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We have come far, but the journey of continuous improvement never truly ends. Here is where we go next.</a:t>
            </a:r>
            <a:endParaRPr lang="en-US" sz="1500" dirty="0"/>
          </a:p>
        </p:txBody>
      </p:sp>
      <p:sp>
        <p:nvSpPr>
          <p:cNvPr id="4" name="Shape 2"/>
          <p:cNvSpPr/>
          <p:nvPr/>
        </p:nvSpPr>
        <p:spPr>
          <a:xfrm>
            <a:off x="793790" y="2061567"/>
            <a:ext cx="433745" cy="433745"/>
          </a:xfrm>
          <a:prstGeom prst="roundRect">
            <a:avLst>
              <a:gd name="adj" fmla="val 18669"/>
            </a:avLst>
          </a:prstGeom>
          <a:solidFill>
            <a:srgbClr val="C3CDC1"/>
          </a:solidFill>
          <a:ln w="7620">
            <a:solidFill>
              <a:srgbClr val="A9B3A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66001" y="2097643"/>
            <a:ext cx="289203" cy="3614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250"/>
              </a:lnSpc>
              <a:buNone/>
            </a:pPr>
            <a:r>
              <a:rPr lang="en-US" sz="2250" dirty="0">
                <a:solidFill>
                  <a:srgbClr val="000000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1</a:t>
            </a:r>
            <a:endParaRPr lang="en-US" sz="2250" dirty="0"/>
          </a:p>
        </p:txBody>
      </p:sp>
      <p:sp>
        <p:nvSpPr>
          <p:cNvPr id="6" name="Text 4"/>
          <p:cNvSpPr/>
          <p:nvPr/>
        </p:nvSpPr>
        <p:spPr>
          <a:xfrm>
            <a:off x="1420297" y="2127766"/>
            <a:ext cx="3156585" cy="30122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850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Strengthen Communication</a:t>
            </a:r>
            <a:endParaRPr lang="en-US" sz="1850" dirty="0"/>
          </a:p>
        </p:txBody>
      </p:sp>
      <p:sp>
        <p:nvSpPr>
          <p:cNvPr id="7" name="Text 5"/>
          <p:cNvSpPr/>
          <p:nvPr/>
        </p:nvSpPr>
        <p:spPr>
          <a:xfrm>
            <a:off x="1420297" y="2544604"/>
            <a:ext cx="12416314" cy="3083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500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Bridging the gap between shifts to ensure 24/5 operational alignment.</a:t>
            </a:r>
            <a:endParaRPr lang="en-US" sz="1500" dirty="0"/>
          </a:p>
        </p:txBody>
      </p:sp>
      <p:sp>
        <p:nvSpPr>
          <p:cNvPr id="8" name="Shape 6"/>
          <p:cNvSpPr/>
          <p:nvPr/>
        </p:nvSpPr>
        <p:spPr>
          <a:xfrm>
            <a:off x="793790" y="3238500"/>
            <a:ext cx="433745" cy="433745"/>
          </a:xfrm>
          <a:prstGeom prst="roundRect">
            <a:avLst>
              <a:gd name="adj" fmla="val 18669"/>
            </a:avLst>
          </a:prstGeom>
          <a:solidFill>
            <a:srgbClr val="C3CDC1"/>
          </a:solidFill>
          <a:ln w="7620">
            <a:solidFill>
              <a:srgbClr val="A9B3A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866001" y="3274576"/>
            <a:ext cx="289203" cy="3614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250"/>
              </a:lnSpc>
              <a:buNone/>
            </a:pPr>
            <a:r>
              <a:rPr lang="en-US" sz="2250" dirty="0">
                <a:solidFill>
                  <a:srgbClr val="000000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2</a:t>
            </a:r>
            <a:endParaRPr lang="en-US" sz="2250" dirty="0"/>
          </a:p>
        </p:txBody>
      </p:sp>
      <p:sp>
        <p:nvSpPr>
          <p:cNvPr id="10" name="Text 8"/>
          <p:cNvSpPr/>
          <p:nvPr/>
        </p:nvSpPr>
        <p:spPr>
          <a:xfrm>
            <a:off x="1420297" y="3304699"/>
            <a:ext cx="2409944" cy="30122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850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Build Future Leaders</a:t>
            </a:r>
            <a:endParaRPr lang="en-US" sz="1850" dirty="0"/>
          </a:p>
        </p:txBody>
      </p:sp>
      <p:sp>
        <p:nvSpPr>
          <p:cNvPr id="11" name="Text 9"/>
          <p:cNvSpPr/>
          <p:nvPr/>
        </p:nvSpPr>
        <p:spPr>
          <a:xfrm>
            <a:off x="1420297" y="3721537"/>
            <a:ext cx="12416314" cy="3083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500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Investing in mentorship programs to cultivate the next generation of management.</a:t>
            </a:r>
            <a:endParaRPr lang="en-US" sz="1500" dirty="0"/>
          </a:p>
        </p:txBody>
      </p:sp>
      <p:sp>
        <p:nvSpPr>
          <p:cNvPr id="12" name="Shape 10"/>
          <p:cNvSpPr/>
          <p:nvPr/>
        </p:nvSpPr>
        <p:spPr>
          <a:xfrm>
            <a:off x="793790" y="4415433"/>
            <a:ext cx="433745" cy="433745"/>
          </a:xfrm>
          <a:prstGeom prst="roundRect">
            <a:avLst>
              <a:gd name="adj" fmla="val 18669"/>
            </a:avLst>
          </a:prstGeom>
          <a:solidFill>
            <a:srgbClr val="C3CDC1"/>
          </a:solidFill>
          <a:ln w="7620">
            <a:solidFill>
              <a:srgbClr val="A9B3A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866001" y="4451509"/>
            <a:ext cx="289203" cy="3614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250"/>
              </a:lnSpc>
              <a:buNone/>
            </a:pPr>
            <a:r>
              <a:rPr lang="en-US" sz="2250" dirty="0">
                <a:solidFill>
                  <a:srgbClr val="000000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3</a:t>
            </a:r>
            <a:endParaRPr lang="en-US" sz="2250" dirty="0"/>
          </a:p>
        </p:txBody>
      </p:sp>
      <p:sp>
        <p:nvSpPr>
          <p:cNvPr id="14" name="Text 12"/>
          <p:cNvSpPr/>
          <p:nvPr/>
        </p:nvSpPr>
        <p:spPr>
          <a:xfrm>
            <a:off x="1420297" y="4481632"/>
            <a:ext cx="2409944" cy="30122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850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Grow Technical Skills</a:t>
            </a:r>
            <a:endParaRPr lang="en-US" sz="1850" dirty="0"/>
          </a:p>
        </p:txBody>
      </p:sp>
      <p:sp>
        <p:nvSpPr>
          <p:cNvPr id="15" name="Text 13"/>
          <p:cNvSpPr/>
          <p:nvPr/>
        </p:nvSpPr>
        <p:spPr>
          <a:xfrm>
            <a:off x="1420297" y="4898469"/>
            <a:ext cx="12416314" cy="3083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500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Upskilling our workforce to handle advanced automation and new technologies.</a:t>
            </a:r>
            <a:endParaRPr lang="en-US" sz="1500" dirty="0"/>
          </a:p>
        </p:txBody>
      </p:sp>
      <p:sp>
        <p:nvSpPr>
          <p:cNvPr id="16" name="Shape 14"/>
          <p:cNvSpPr/>
          <p:nvPr/>
        </p:nvSpPr>
        <p:spPr>
          <a:xfrm>
            <a:off x="793790" y="5592366"/>
            <a:ext cx="433745" cy="433745"/>
          </a:xfrm>
          <a:prstGeom prst="roundRect">
            <a:avLst>
              <a:gd name="adj" fmla="val 18669"/>
            </a:avLst>
          </a:prstGeom>
          <a:solidFill>
            <a:srgbClr val="C3CDC1"/>
          </a:solidFill>
          <a:ln w="7620">
            <a:solidFill>
              <a:srgbClr val="A9B3A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866001" y="5628442"/>
            <a:ext cx="289203" cy="3614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250"/>
              </a:lnSpc>
              <a:buNone/>
            </a:pPr>
            <a:r>
              <a:rPr lang="en-US" sz="2250" dirty="0">
                <a:solidFill>
                  <a:srgbClr val="000000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4</a:t>
            </a:r>
            <a:endParaRPr lang="en-US" sz="2250" dirty="0"/>
          </a:p>
        </p:txBody>
      </p:sp>
      <p:sp>
        <p:nvSpPr>
          <p:cNvPr id="18" name="Text 16"/>
          <p:cNvSpPr/>
          <p:nvPr/>
        </p:nvSpPr>
        <p:spPr>
          <a:xfrm>
            <a:off x="1420297" y="5658564"/>
            <a:ext cx="3811191" cy="30122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850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Expand Continuous Improvement</a:t>
            </a:r>
            <a:endParaRPr lang="en-US" sz="1850" dirty="0"/>
          </a:p>
        </p:txBody>
      </p:sp>
      <p:sp>
        <p:nvSpPr>
          <p:cNvPr id="19" name="Text 17"/>
          <p:cNvSpPr/>
          <p:nvPr/>
        </p:nvSpPr>
        <p:spPr>
          <a:xfrm>
            <a:off x="1420297" y="6075402"/>
            <a:ext cx="12416314" cy="3083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500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Empowering every single employee to identify and solve inefficiencies.</a:t>
            </a:r>
            <a:endParaRPr lang="en-US" sz="1500" dirty="0"/>
          </a:p>
        </p:txBody>
      </p:sp>
      <p:sp>
        <p:nvSpPr>
          <p:cNvPr id="20" name="Shape 18"/>
          <p:cNvSpPr/>
          <p:nvPr/>
        </p:nvSpPr>
        <p:spPr>
          <a:xfrm>
            <a:off x="793790" y="6769298"/>
            <a:ext cx="433745" cy="433745"/>
          </a:xfrm>
          <a:prstGeom prst="roundRect">
            <a:avLst>
              <a:gd name="adj" fmla="val 18669"/>
            </a:avLst>
          </a:prstGeom>
          <a:solidFill>
            <a:srgbClr val="C3CDC1"/>
          </a:solidFill>
          <a:ln w="7620">
            <a:solidFill>
              <a:srgbClr val="A9B3A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866001" y="6805374"/>
            <a:ext cx="289203" cy="3614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250"/>
              </a:lnSpc>
              <a:buNone/>
            </a:pPr>
            <a:r>
              <a:rPr lang="en-US" sz="2250" dirty="0">
                <a:solidFill>
                  <a:srgbClr val="000000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5</a:t>
            </a:r>
            <a:endParaRPr lang="en-US" sz="2250" dirty="0"/>
          </a:p>
        </p:txBody>
      </p:sp>
      <p:sp>
        <p:nvSpPr>
          <p:cNvPr id="22" name="Text 20"/>
          <p:cNvSpPr/>
          <p:nvPr/>
        </p:nvSpPr>
        <p:spPr>
          <a:xfrm>
            <a:off x="1420297" y="6835497"/>
            <a:ext cx="2409944" cy="30122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850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A Workplace of Pride</a:t>
            </a:r>
            <a:endParaRPr lang="en-US" sz="1850" dirty="0"/>
          </a:p>
        </p:txBody>
      </p:sp>
      <p:sp>
        <p:nvSpPr>
          <p:cNvPr id="23" name="Text 21"/>
          <p:cNvSpPr/>
          <p:nvPr/>
        </p:nvSpPr>
        <p:spPr>
          <a:xfrm>
            <a:off x="1420297" y="7252335"/>
            <a:ext cx="12416314" cy="3083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500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Creating an environment where every team member is proud to say they work at LSN.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96835" y="311825"/>
            <a:ext cx="2865953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dirty="0">
                <a:solidFill>
                  <a:srgbClr val="2C3F42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Key Takeaway &amp; Discussion</a:t>
            </a:r>
            <a:endParaRPr lang="en-US" sz="1750" dirty="0"/>
          </a:p>
        </p:txBody>
      </p:sp>
      <p:sp>
        <p:nvSpPr>
          <p:cNvPr id="3" name="Text 1"/>
          <p:cNvSpPr/>
          <p:nvPr/>
        </p:nvSpPr>
        <p:spPr>
          <a:xfrm>
            <a:off x="389215" y="1390769"/>
            <a:ext cx="6620414" cy="18145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1100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If you take one thing away from today, let it be this: </a:t>
            </a:r>
            <a:r>
              <a:rPr lang="en-US" sz="1100" b="1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A caring culture is built on communication.</a:t>
            </a:r>
            <a:endParaRPr lang="en-US" sz="1100" dirty="0"/>
          </a:p>
        </p:txBody>
      </p:sp>
      <p:sp>
        <p:nvSpPr>
          <p:cNvPr id="4" name="Text 2"/>
          <p:cNvSpPr/>
          <p:nvPr/>
        </p:nvSpPr>
        <p:spPr>
          <a:xfrm>
            <a:off x="276969" y="2369822"/>
            <a:ext cx="6780014" cy="10531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1000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When we combine open dialogue with active listening, we build teams that are resilient, innovative, and unstoppable</a:t>
            </a:r>
            <a:r>
              <a:rPr lang="en-US" sz="1200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.</a:t>
            </a: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396835" y="1475780"/>
            <a:ext cx="6780014" cy="19288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endParaRPr lang="en-US" sz="1000" dirty="0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27219" y="3695949"/>
            <a:ext cx="6780014" cy="192881"/>
          </a:xfrm>
          <a:prstGeom prst="rect">
            <a:avLst/>
          </a:prstGeom>
        </p:spPr>
      </p:pic>
      <p:sp>
        <p:nvSpPr>
          <p:cNvPr id="7" name="Shape 4"/>
          <p:cNvSpPr/>
          <p:nvPr/>
        </p:nvSpPr>
        <p:spPr>
          <a:xfrm>
            <a:off x="7461171" y="892850"/>
            <a:ext cx="6780014" cy="772358"/>
          </a:xfrm>
          <a:prstGeom prst="roundRect">
            <a:avLst>
              <a:gd name="adj" fmla="val 6167"/>
            </a:avLst>
          </a:prstGeom>
          <a:solidFill>
            <a:srgbClr val="FAD3B8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74518" y="1040011"/>
            <a:ext cx="177165" cy="141684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7865031" y="1034534"/>
            <a:ext cx="1417558" cy="1771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5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Breakout Question</a:t>
            </a:r>
            <a:endParaRPr lang="en-US" sz="1100" dirty="0"/>
          </a:p>
        </p:txBody>
      </p:sp>
      <p:sp>
        <p:nvSpPr>
          <p:cNvPr id="10" name="Text 6"/>
          <p:cNvSpPr/>
          <p:nvPr/>
        </p:nvSpPr>
        <p:spPr>
          <a:xfrm>
            <a:off x="7865031" y="1325047"/>
            <a:ext cx="6262807" cy="18145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What </a:t>
            </a:r>
            <a:r>
              <a:rPr lang="en-US" sz="850" b="1" dirty="0">
                <a:solidFill>
                  <a:srgbClr val="00000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ONE behavior</a:t>
            </a:r>
            <a:r>
              <a:rPr lang="en-US" sz="850" dirty="0">
                <a:solidFill>
                  <a:srgbClr val="00000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can you personally adopt starting tomorrow to strengthen a culture of care?</a:t>
            </a:r>
            <a:endParaRPr lang="en-US" sz="850" dirty="0"/>
          </a:p>
        </p:txBody>
      </p:sp>
      <p:pic>
        <p:nvPicPr>
          <p:cNvPr id="11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61171" y="1792724"/>
            <a:ext cx="6780014" cy="6262215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19D16BA20141547B0165984B3C18A26" ma:contentTypeVersion="17" ma:contentTypeDescription="Create a new document." ma:contentTypeScope="" ma:versionID="bf31568d6f84928ee94e849a9c88f4da">
  <xsd:schema xmlns:xsd="http://www.w3.org/2001/XMLSchema" xmlns:xs="http://www.w3.org/2001/XMLSchema" xmlns:p="http://schemas.microsoft.com/office/2006/metadata/properties" xmlns:ns2="5e407fba-193d-449a-bebd-eaba3258b484" xmlns:ns3="09a3912f-4573-4363-abe5-aac5adf11d01" targetNamespace="http://schemas.microsoft.com/office/2006/metadata/properties" ma:root="true" ma:fieldsID="f07a9f19fd6408eb78c64ea0d2e049a1" ns2:_="" ns3:_="">
    <xsd:import namespace="5e407fba-193d-449a-bebd-eaba3258b484"/>
    <xsd:import namespace="09a3912f-4573-4363-abe5-aac5adf11d0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  <xsd:element ref="ns2:MediaServiceObjectDetectorVersions" minOccurs="0"/>
                <xsd:element ref="ns2:MediaServiceSearchProperties" minOccurs="0"/>
                <xsd:element ref="ns2:MediaLengthInSeconds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e407fba-193d-449a-bebd-eaba3258b48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b31a5648-16f2-4bcf-9107-1d929e75056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bjectDetectorVersions" ma:index="2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LengthInSeconds" ma:index="2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4" nillable="true" ma:displayName="Location" ma:description="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9a3912f-4573-4363-abe5-aac5adf11d01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3bcd4b66-d643-4425-b3e3-9f9f832a2001}" ma:internalName="TaxCatchAll" ma:showField="CatchAllData" ma:web="09a3912f-4573-4363-abe5-aac5adf11d0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e407fba-193d-449a-bebd-eaba3258b484">
      <Terms xmlns="http://schemas.microsoft.com/office/infopath/2007/PartnerControls"/>
    </lcf76f155ced4ddcb4097134ff3c332f>
    <TaxCatchAll xmlns="09a3912f-4573-4363-abe5-aac5adf11d01" xsi:nil="true"/>
  </documentManagement>
</p:properties>
</file>

<file path=customXml/itemProps1.xml><?xml version="1.0" encoding="utf-8"?>
<ds:datastoreItem xmlns:ds="http://schemas.openxmlformats.org/officeDocument/2006/customXml" ds:itemID="{5C1F5557-5697-495C-A80B-54E6CEDF393D}"/>
</file>

<file path=customXml/itemProps2.xml><?xml version="1.0" encoding="utf-8"?>
<ds:datastoreItem xmlns:ds="http://schemas.openxmlformats.org/officeDocument/2006/customXml" ds:itemID="{0C9B1EFA-958B-436A-A8CF-31A7F8A341A8}"/>
</file>

<file path=customXml/itemProps3.xml><?xml version="1.0" encoding="utf-8"?>
<ds:datastoreItem xmlns:ds="http://schemas.openxmlformats.org/officeDocument/2006/customXml" ds:itemID="{0233B2A7-0CD1-40D6-B480-71E7A012C1A7}"/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915</Words>
  <Application>Microsoft Office PowerPoint</Application>
  <PresentationFormat>Custom</PresentationFormat>
  <Paragraphs>119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Open Sans</vt:lpstr>
      <vt:lpstr>Bitter Medium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Mitchell Watson</dc:creator>
  <cp:lastModifiedBy>Deborah Rees</cp:lastModifiedBy>
  <cp:revision>3</cp:revision>
  <dcterms:created xsi:type="dcterms:W3CDTF">2026-01-07T11:22:04Z</dcterms:created>
  <dcterms:modified xsi:type="dcterms:W3CDTF">2026-01-07T12:24:30Z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0x010100219D16BA20141547B0165984B3C18A26</vt:lpwstr>
  </property>
</Properties>
</file>