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6" r:id="rId5"/>
    <p:sldId id="267" r:id="rId6"/>
    <p:sldId id="262" r:id="rId7"/>
    <p:sldId id="263" r:id="rId8"/>
    <p:sldId id="264" r:id="rId9"/>
    <p:sldId id="265" r:id="rId10"/>
    <p:sldId id="266" r:id="rId11"/>
    <p:sldId id="269" r:id="rId12"/>
    <p:sldId id="270" r:id="rId13"/>
    <p:sldId id="268" r:id="rId14"/>
    <p:sldId id="271" r:id="rId15"/>
    <p:sldId id="272"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348AB7-B3B9-47EF-94E3-22DC7F4DCC36}" v="116" dt="2020-07-28T15:14:39.3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76256" autoAdjust="0"/>
  </p:normalViewPr>
  <p:slideViewPr>
    <p:cSldViewPr snapToGrid="0">
      <p:cViewPr varScale="1">
        <p:scale>
          <a:sx n="42" d="100"/>
          <a:sy n="42" d="100"/>
        </p:scale>
        <p:origin x="1272" y="38"/>
      </p:cViewPr>
      <p:guideLst/>
    </p:cSldViewPr>
  </p:slideViewPr>
  <p:notesTextViewPr>
    <p:cViewPr>
      <p:scale>
        <a:sx n="1" d="1"/>
        <a:sy n="1" d="1"/>
      </p:scale>
      <p:origin x="0" y="-24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2AF87A-AD57-475F-A4F9-59A2FB77F045}" type="datetimeFigureOut">
              <a:rPr lang="en-GB" smtClean="0"/>
              <a:t>28/07/2020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56CB46-6CB2-4F8B-A9E6-321AC4D20FB7}" type="slidenum">
              <a:rPr lang="en-GB" smtClean="0"/>
              <a:t>‹#›</a:t>
            </a:fld>
            <a:endParaRPr lang="en-GB"/>
          </a:p>
        </p:txBody>
      </p:sp>
    </p:spTree>
    <p:extLst>
      <p:ext uri="{BB962C8B-B14F-4D97-AF65-F5344CB8AC3E}">
        <p14:creationId xmlns:p14="http://schemas.microsoft.com/office/powerpoint/2010/main" val="561683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systematically assesses the feasibility of a new venture named ‘Suzanne &amp; Neary's </a:t>
            </a:r>
            <a:r>
              <a:rPr lang="en-GB" sz="1200" kern="1200" dirty="0" err="1">
                <a:solidFill>
                  <a:schemeClr val="tx1"/>
                </a:solidFill>
                <a:effectLst/>
                <a:latin typeface="+mn-lt"/>
                <a:ea typeface="+mn-ea"/>
                <a:cs typeface="+mn-cs"/>
              </a:rPr>
              <a:t>Cakery</a:t>
            </a:r>
            <a:r>
              <a:rPr lang="en-GB" sz="1200" kern="1200" dirty="0">
                <a:solidFill>
                  <a:schemeClr val="tx1"/>
                </a:solidFill>
                <a:effectLst/>
                <a:latin typeface="+mn-lt"/>
                <a:ea typeface="+mn-ea"/>
                <a:cs typeface="+mn-cs"/>
              </a:rPr>
              <a:t>’ using Osterwalder &amp; </a:t>
            </a:r>
            <a:r>
              <a:rPr lang="en-GB" sz="1200" kern="1200" dirty="0" err="1">
                <a:solidFill>
                  <a:schemeClr val="tx1"/>
                </a:solidFill>
                <a:effectLst/>
                <a:latin typeface="+mn-lt"/>
                <a:ea typeface="+mn-ea"/>
                <a:cs typeface="+mn-cs"/>
              </a:rPr>
              <a:t>Pigneurs</a:t>
            </a:r>
            <a:r>
              <a:rPr lang="en-GB" sz="1200" kern="1200" dirty="0">
                <a:solidFill>
                  <a:schemeClr val="tx1"/>
                </a:solidFill>
                <a:effectLst/>
                <a:latin typeface="+mn-lt"/>
                <a:ea typeface="+mn-ea"/>
                <a:cs typeface="+mn-cs"/>
              </a:rPr>
              <a:t> 2010 Business Model Canvas (Osterwalder &amp; Pigneur, 2010).</a:t>
            </a:r>
          </a:p>
          <a:p>
            <a:r>
              <a:rPr lang="en-GB" sz="1200" kern="1200" dirty="0">
                <a:solidFill>
                  <a:schemeClr val="tx1"/>
                </a:solidFill>
                <a:effectLst/>
                <a:latin typeface="+mn-lt"/>
                <a:ea typeface="+mn-ea"/>
                <a:cs typeface="+mn-cs"/>
              </a:rPr>
              <a:t>So, the idea: ‘Suzanne &amp; Neary’s </a:t>
            </a:r>
            <a:r>
              <a:rPr lang="en-GB" sz="1200" kern="1200" dirty="0" err="1">
                <a:solidFill>
                  <a:schemeClr val="tx1"/>
                </a:solidFill>
                <a:effectLst/>
                <a:latin typeface="+mn-lt"/>
                <a:ea typeface="+mn-ea"/>
                <a:cs typeface="+mn-cs"/>
              </a:rPr>
              <a:t>Cakery</a:t>
            </a:r>
            <a:r>
              <a:rPr lang="en-GB" sz="1200" kern="1200" dirty="0">
                <a:solidFill>
                  <a:schemeClr val="tx1"/>
                </a:solidFill>
                <a:effectLst/>
                <a:latin typeface="+mn-lt"/>
                <a:ea typeface="+mn-ea"/>
                <a:cs typeface="+mn-cs"/>
              </a:rPr>
              <a:t>’ is a new venture being set up by my wife and I producing specialty cakes.</a:t>
            </a:r>
          </a:p>
        </p:txBody>
      </p:sp>
      <p:sp>
        <p:nvSpPr>
          <p:cNvPr id="4" name="Slide Number Placeholder 3"/>
          <p:cNvSpPr>
            <a:spLocks noGrp="1"/>
          </p:cNvSpPr>
          <p:nvPr>
            <p:ph type="sldNum" sz="quarter" idx="5"/>
          </p:nvPr>
        </p:nvSpPr>
        <p:spPr/>
        <p:txBody>
          <a:bodyPr/>
          <a:lstStyle/>
          <a:p>
            <a:fld id="{F956CB46-6CB2-4F8B-A9E6-321AC4D20FB7}" type="slidenum">
              <a:rPr lang="en-GB" smtClean="0"/>
              <a:t>2</a:t>
            </a:fld>
            <a:endParaRPr lang="en-GB"/>
          </a:p>
        </p:txBody>
      </p:sp>
    </p:spTree>
    <p:extLst>
      <p:ext uri="{BB962C8B-B14F-4D97-AF65-F5344CB8AC3E}">
        <p14:creationId xmlns:p14="http://schemas.microsoft.com/office/powerpoint/2010/main" val="17701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So, segment 1 the Customer segment - To whom do we add value?</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Well we add value to the:</a:t>
            </a:r>
          </a:p>
          <a:p>
            <a:r>
              <a:rPr lang="en-US" sz="1200" b="1" kern="1200" dirty="0">
                <a:solidFill>
                  <a:schemeClr val="tx1"/>
                </a:solidFill>
                <a:effectLst/>
                <a:latin typeface="+mn-lt"/>
                <a:ea typeface="+mn-ea"/>
                <a:cs typeface="+mn-cs"/>
              </a:rPr>
              <a:t>Public and trade</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were just over two hundred and forty thousand marriages in England and Wales in 2017, according to (Ghosh, 2020)</a:t>
            </a:r>
          </a:p>
          <a:p>
            <a:r>
              <a:rPr lang="en-GB" sz="1200" kern="1200" dirty="0">
                <a:solidFill>
                  <a:schemeClr val="tx1"/>
                </a:solidFill>
                <a:effectLst/>
                <a:latin typeface="+mn-lt"/>
                <a:ea typeface="+mn-ea"/>
                <a:cs typeface="+mn-cs"/>
              </a:rPr>
              <a:t>A piece of cake (159g), a bun or a pastry is consumed per person per week in the UK according to (Wunsch, 2020)</a:t>
            </a:r>
          </a:p>
          <a:p>
            <a:r>
              <a:rPr lang="en-GB" sz="1200" kern="1200" dirty="0">
                <a:solidFill>
                  <a:schemeClr val="tx1"/>
                </a:solidFill>
                <a:effectLst/>
                <a:latin typeface="+mn-lt"/>
                <a:ea typeface="+mn-ea"/>
                <a:cs typeface="+mn-cs"/>
              </a:rPr>
              <a:t>We add value to Niche markets. Low sugar content now stands out as the single most important factor Brits look for when seeking out healthy food. </a:t>
            </a:r>
            <a:r>
              <a:rPr lang="en-GB" sz="1200" b="0" kern="1200" dirty="0">
                <a:solidFill>
                  <a:schemeClr val="tx1"/>
                </a:solidFill>
                <a:effectLst/>
                <a:latin typeface="+mn-lt"/>
                <a:ea typeface="+mn-ea"/>
                <a:cs typeface="+mn-cs"/>
              </a:rPr>
              <a:t>More than half of Brits say that low sugar content is important when looking for healthy foods according to</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(Mintel, 2018)</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More than half of UK adults are now adopting vegan buying behaviours and Britain is more vegan-friendly than ever before according to the (The Vegan Society, 2017)</a:t>
            </a:r>
          </a:p>
          <a:p>
            <a:r>
              <a:rPr lang="en-US" sz="1200" b="1" kern="1200" dirty="0">
                <a:solidFill>
                  <a:schemeClr val="tx1"/>
                </a:solidFill>
                <a:effectLst/>
                <a:latin typeface="+mn-lt"/>
                <a:ea typeface="+mn-ea"/>
                <a:cs typeface="+mn-cs"/>
              </a:rPr>
              <a:t>Segment 2 the Value proposition segment - What problem do we solve for our customers?</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 provide Specialist skills. </a:t>
            </a:r>
            <a:r>
              <a:rPr lang="en-GB" sz="1200" kern="1200" dirty="0">
                <a:solidFill>
                  <a:schemeClr val="tx1"/>
                </a:solidFill>
                <a:effectLst/>
                <a:latin typeface="+mn-lt"/>
                <a:ea typeface="+mn-ea"/>
                <a:cs typeface="+mn-cs"/>
              </a:rPr>
              <a:t>There are a number of techniques that are specialist and would need to be learnt such as sugar paste, royal icing &amp; piping, sugar flowers and rolled fondant for example which can be taught via The Knightsbridge PME School of Cake Decorating (2019).</a:t>
            </a:r>
          </a:p>
          <a:p>
            <a:r>
              <a:rPr lang="en-GB" sz="1200" kern="1200" dirty="0">
                <a:solidFill>
                  <a:schemeClr val="tx1"/>
                </a:solidFill>
                <a:effectLst/>
                <a:latin typeface="+mn-lt"/>
                <a:ea typeface="+mn-ea"/>
                <a:cs typeface="+mn-cs"/>
              </a:rPr>
              <a:t>We keep on top of Latest trends and developments in baking using industry knowledge from Cake Decoration &amp; Sugar craft magazine and yearly industry events in the UK such as Cake International and The Cake and Bake Show.</a:t>
            </a:r>
          </a:p>
          <a:p>
            <a:r>
              <a:rPr lang="en-GB" sz="1200" kern="1200" dirty="0">
                <a:solidFill>
                  <a:schemeClr val="tx1"/>
                </a:solidFill>
                <a:effectLst/>
                <a:latin typeface="+mn-lt"/>
                <a:ea typeface="+mn-ea"/>
                <a:cs typeface="+mn-cs"/>
              </a:rPr>
              <a:t>And in the Niche sector we solve the trust issue for customer as certifying with soil association we provide assurance that our products are meeting some of the highest available organic standards (Soil Association, n.d.).</a:t>
            </a:r>
          </a:p>
        </p:txBody>
      </p:sp>
      <p:sp>
        <p:nvSpPr>
          <p:cNvPr id="4" name="Slide Number Placeholder 3"/>
          <p:cNvSpPr>
            <a:spLocks noGrp="1"/>
          </p:cNvSpPr>
          <p:nvPr>
            <p:ph type="sldNum" sz="quarter" idx="5"/>
          </p:nvPr>
        </p:nvSpPr>
        <p:spPr/>
        <p:txBody>
          <a:bodyPr/>
          <a:lstStyle/>
          <a:p>
            <a:fld id="{F956CB46-6CB2-4F8B-A9E6-321AC4D20FB7}" type="slidenum">
              <a:rPr lang="en-GB" smtClean="0"/>
              <a:t>3</a:t>
            </a:fld>
            <a:endParaRPr lang="en-GB"/>
          </a:p>
        </p:txBody>
      </p:sp>
    </p:spTree>
    <p:extLst>
      <p:ext uri="{BB962C8B-B14F-4D97-AF65-F5344CB8AC3E}">
        <p14:creationId xmlns:p14="http://schemas.microsoft.com/office/powerpoint/2010/main" val="3210269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Onto segment four our Revenue streams</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by Barclays Bank published in 2018 revealed that on average parents spend around £430 on their child's birthday party, and that the birthday cake is among the top five most expensive party items according to (Parr, 2018)</a:t>
            </a:r>
          </a:p>
          <a:p>
            <a:r>
              <a:rPr lang="en-GB" sz="1200" kern="1200" dirty="0">
                <a:solidFill>
                  <a:schemeClr val="tx1"/>
                </a:solidFill>
                <a:effectLst/>
                <a:latin typeface="+mn-lt"/>
                <a:ea typeface="+mn-ea"/>
                <a:cs typeface="+mn-cs"/>
              </a:rPr>
              <a:t>The average spend of a wedding cake is under £300 but it’s becoming more and more common for couples to want a wedding cake that stands out and plays centre stage at their wedding reception, but cakes like this come with a cost attached (hitched.co.uk, 2018).</a:t>
            </a:r>
          </a:p>
          <a:p>
            <a:r>
              <a:rPr lang="en-US" sz="1200" b="1" kern="1200" dirty="0">
                <a:solidFill>
                  <a:schemeClr val="tx1"/>
                </a:solidFill>
                <a:effectLst/>
                <a:latin typeface="+mn-lt"/>
                <a:ea typeface="+mn-ea"/>
                <a:cs typeface="+mn-cs"/>
              </a:rPr>
              <a:t>Segment 5 Customer relations how we understand changing customer needs</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 use social media. </a:t>
            </a:r>
            <a:r>
              <a:rPr lang="en-GB" sz="1200" kern="1200" dirty="0">
                <a:solidFill>
                  <a:schemeClr val="tx1"/>
                </a:solidFill>
                <a:effectLst/>
                <a:latin typeface="+mn-lt"/>
                <a:ea typeface="+mn-ea"/>
                <a:cs typeface="+mn-cs"/>
              </a:rPr>
              <a:t>Posting images to Instagram of new cakes and designs. And we post short videos on YouTube. And all the links are on the presentation.</a:t>
            </a:r>
          </a:p>
          <a:p>
            <a:r>
              <a:rPr lang="en-GB" sz="1200" kern="1200" dirty="0">
                <a:solidFill>
                  <a:schemeClr val="tx1"/>
                </a:solidFill>
                <a:effectLst/>
                <a:latin typeface="+mn-lt"/>
                <a:ea typeface="+mn-ea"/>
                <a:cs typeface="+mn-cs"/>
              </a:rPr>
              <a:t>We also have a Facebook business page where customers can make purchases and engage with us with feedback and ideas. For example, we provide a bespoke service where customers can specify their needs and we will collaborate to produce their dream cake.</a:t>
            </a:r>
          </a:p>
          <a:p>
            <a:r>
              <a:rPr lang="en-GB" sz="1200" kern="1200" dirty="0">
                <a:solidFill>
                  <a:schemeClr val="tx1"/>
                </a:solidFill>
                <a:effectLst/>
                <a:latin typeface="+mn-lt"/>
                <a:ea typeface="+mn-ea"/>
                <a:cs typeface="+mn-cs"/>
              </a:rPr>
              <a:t>We collaborate with Food Bloggers who know the latest trends and what consumers want we have collaborated with Cardiff Foodie Fan and The Little Cardiff Blog who in 2020 have four thousand (Cardiff Foodie Fan, 2020) and twelve thousand (The Little Cardiff Blog, 2020) followers  on Instagram respectively. We were even lucky enough to collaborate with Vicky Pattison from Geordie Shore who was also  a finalist in Celebrity MasterChef 2019 and in 2020 she has over four and a half million followers on Instagram (Pattison, 2020)</a:t>
            </a:r>
          </a:p>
        </p:txBody>
      </p:sp>
      <p:sp>
        <p:nvSpPr>
          <p:cNvPr id="4" name="Slide Number Placeholder 3"/>
          <p:cNvSpPr>
            <a:spLocks noGrp="1"/>
          </p:cNvSpPr>
          <p:nvPr>
            <p:ph type="sldNum" sz="quarter" idx="5"/>
          </p:nvPr>
        </p:nvSpPr>
        <p:spPr/>
        <p:txBody>
          <a:bodyPr/>
          <a:lstStyle/>
          <a:p>
            <a:fld id="{F956CB46-6CB2-4F8B-A9E6-321AC4D20FB7}" type="slidenum">
              <a:rPr lang="en-GB" smtClean="0"/>
              <a:t>4</a:t>
            </a:fld>
            <a:endParaRPr lang="en-GB"/>
          </a:p>
        </p:txBody>
      </p:sp>
    </p:spTree>
    <p:extLst>
      <p:ext uri="{BB962C8B-B14F-4D97-AF65-F5344CB8AC3E}">
        <p14:creationId xmlns:p14="http://schemas.microsoft.com/office/powerpoint/2010/main" val="40868584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Channels - </a:t>
            </a:r>
            <a:r>
              <a:rPr lang="en-GB" sz="1200" b="1" kern="1200" dirty="0">
                <a:solidFill>
                  <a:schemeClr val="tx1"/>
                </a:solidFill>
                <a:effectLst/>
                <a:latin typeface="+mn-lt"/>
                <a:ea typeface="+mn-ea"/>
                <a:cs typeface="+mn-cs"/>
              </a:rPr>
              <a:t>How do we reach our customers?</a:t>
            </a:r>
          </a:p>
          <a:p>
            <a:r>
              <a:rPr lang="en-GB" sz="1200" kern="1200" dirty="0">
                <a:solidFill>
                  <a:schemeClr val="tx1"/>
                </a:solidFill>
                <a:effectLst/>
                <a:latin typeface="+mn-lt"/>
                <a:ea typeface="+mn-ea"/>
                <a:cs typeface="+mn-cs"/>
              </a:rPr>
              <a:t>As alluded to earlier we reach our customers via social media and allow purchases to made via a Facebook business page.</a:t>
            </a:r>
          </a:p>
          <a:p>
            <a:r>
              <a:rPr lang="en-GB" sz="1200" kern="1200" dirty="0">
                <a:solidFill>
                  <a:schemeClr val="tx1"/>
                </a:solidFill>
                <a:effectLst/>
                <a:latin typeface="+mn-lt"/>
                <a:ea typeface="+mn-ea"/>
                <a:cs typeface="+mn-cs"/>
              </a:rPr>
              <a:t>We also personally deliver using professional catering cool boxes and we have used specialist food courier services for a customer in Scotland who was willing to pay for a next day repeat order for chocolate brownies!</a:t>
            </a:r>
          </a:p>
          <a:p>
            <a:r>
              <a:rPr lang="en-GB" sz="1200" kern="1200" dirty="0">
                <a:solidFill>
                  <a:schemeClr val="tx1"/>
                </a:solidFill>
                <a:effectLst/>
                <a:latin typeface="+mn-lt"/>
                <a:ea typeface="+mn-ea"/>
                <a:cs typeface="+mn-cs"/>
              </a:rPr>
              <a:t>And we also meet customers face to face by attending wedding fairs.</a:t>
            </a:r>
          </a:p>
        </p:txBody>
      </p:sp>
      <p:sp>
        <p:nvSpPr>
          <p:cNvPr id="4" name="Slide Number Placeholder 3"/>
          <p:cNvSpPr>
            <a:spLocks noGrp="1"/>
          </p:cNvSpPr>
          <p:nvPr>
            <p:ph type="sldNum" sz="quarter" idx="5"/>
          </p:nvPr>
        </p:nvSpPr>
        <p:spPr/>
        <p:txBody>
          <a:bodyPr/>
          <a:lstStyle/>
          <a:p>
            <a:fld id="{F956CB46-6CB2-4F8B-A9E6-321AC4D20FB7}" type="slidenum">
              <a:rPr lang="en-GB" smtClean="0"/>
              <a:t>5</a:t>
            </a:fld>
            <a:endParaRPr lang="en-GB"/>
          </a:p>
        </p:txBody>
      </p:sp>
    </p:spTree>
    <p:extLst>
      <p:ext uri="{BB962C8B-B14F-4D97-AF65-F5344CB8AC3E}">
        <p14:creationId xmlns:p14="http://schemas.microsoft.com/office/powerpoint/2010/main" val="3257388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Core business</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produce our cakes from our home kitchen and comply with all mortgage, planning, and local environmental standards.</a:t>
            </a:r>
          </a:p>
          <a:p>
            <a:r>
              <a:rPr lang="en-GB" sz="1200" kern="1200" dirty="0">
                <a:solidFill>
                  <a:schemeClr val="tx1"/>
                </a:solidFill>
                <a:effectLst/>
                <a:latin typeface="+mn-lt"/>
                <a:ea typeface="+mn-ea"/>
                <a:cs typeface="+mn-cs"/>
              </a:rPr>
              <a:t>We market and sell through social media and face to face and we currently personally deliver where we can and use couriers where necessary.</a:t>
            </a:r>
          </a:p>
          <a:p>
            <a:r>
              <a:rPr lang="en-GB" sz="1200" kern="1200" dirty="0">
                <a:solidFill>
                  <a:schemeClr val="tx1"/>
                </a:solidFill>
                <a:effectLst/>
                <a:latin typeface="+mn-lt"/>
                <a:ea typeface="+mn-ea"/>
                <a:cs typeface="+mn-cs"/>
              </a:rPr>
              <a:t>And we are working on developing the company story into the branding, the just of the story is that Suzanne my wife was inspired by her great grandmother who was also a baker who specialised in cakes.</a:t>
            </a:r>
          </a:p>
          <a:p>
            <a:r>
              <a:rPr lang="en-US" sz="1200" b="1" kern="1200" dirty="0">
                <a:solidFill>
                  <a:schemeClr val="tx1"/>
                </a:solidFill>
                <a:effectLst/>
                <a:latin typeface="+mn-lt"/>
                <a:ea typeface="+mn-ea"/>
                <a:cs typeface="+mn-cs"/>
              </a:rPr>
              <a:t>Key resources</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have developed a branding</a:t>
            </a:r>
          </a:p>
          <a:p>
            <a:r>
              <a:rPr lang="en-GB" sz="1200" kern="1200" dirty="0">
                <a:solidFill>
                  <a:schemeClr val="tx1"/>
                </a:solidFill>
                <a:effectLst/>
                <a:latin typeface="+mn-lt"/>
                <a:ea typeface="+mn-ea"/>
                <a:cs typeface="+mn-cs"/>
              </a:rPr>
              <a:t>We have the required skills holding experience and qualifications in baking and business</a:t>
            </a:r>
          </a:p>
          <a:p>
            <a:r>
              <a:rPr lang="en-GB" sz="1200" kern="1200" dirty="0">
                <a:solidFill>
                  <a:schemeClr val="tx1"/>
                </a:solidFill>
                <a:effectLst/>
                <a:latin typeface="+mn-lt"/>
                <a:ea typeface="+mn-ea"/>
                <a:cs typeface="+mn-cs"/>
              </a:rPr>
              <a:t>We have the required equipment i.e. Commercial mixer, cake tins and moulds, delivery equipment etc.</a:t>
            </a:r>
          </a:p>
        </p:txBody>
      </p:sp>
      <p:sp>
        <p:nvSpPr>
          <p:cNvPr id="4" name="Slide Number Placeholder 3"/>
          <p:cNvSpPr>
            <a:spLocks noGrp="1"/>
          </p:cNvSpPr>
          <p:nvPr>
            <p:ph type="sldNum" sz="quarter" idx="5"/>
          </p:nvPr>
        </p:nvSpPr>
        <p:spPr/>
        <p:txBody>
          <a:bodyPr/>
          <a:lstStyle/>
          <a:p>
            <a:fld id="{F956CB46-6CB2-4F8B-A9E6-321AC4D20FB7}" type="slidenum">
              <a:rPr lang="en-GB" smtClean="0"/>
              <a:t>6</a:t>
            </a:fld>
            <a:endParaRPr lang="en-GB"/>
          </a:p>
        </p:txBody>
      </p:sp>
    </p:spTree>
    <p:extLst>
      <p:ext uri="{BB962C8B-B14F-4D97-AF65-F5344CB8AC3E}">
        <p14:creationId xmlns:p14="http://schemas.microsoft.com/office/powerpoint/2010/main" val="1379211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Partners - </a:t>
            </a:r>
            <a:r>
              <a:rPr lang="en-GB" sz="1200" b="1" kern="1200" dirty="0">
                <a:solidFill>
                  <a:schemeClr val="tx1"/>
                </a:solidFill>
                <a:effectLst/>
                <a:latin typeface="+mn-lt"/>
                <a:ea typeface="+mn-ea"/>
                <a:cs typeface="+mn-cs"/>
              </a:rPr>
              <a:t>What </a:t>
            </a:r>
            <a:r>
              <a:rPr lang="en-US" sz="1200" b="1" kern="1200" dirty="0">
                <a:solidFill>
                  <a:schemeClr val="tx1"/>
                </a:solidFill>
                <a:effectLst/>
                <a:latin typeface="+mn-lt"/>
                <a:ea typeface="+mn-ea"/>
                <a:cs typeface="+mn-cs"/>
              </a:rPr>
              <a:t>partners</a:t>
            </a:r>
            <a:r>
              <a:rPr lang="en-GB" sz="1200" b="1" kern="1200" dirty="0">
                <a:solidFill>
                  <a:schemeClr val="tx1"/>
                </a:solidFill>
                <a:effectLst/>
                <a:latin typeface="+mn-lt"/>
                <a:ea typeface="+mn-ea"/>
                <a:cs typeface="+mn-cs"/>
              </a:rPr>
              <a:t> do we need?</a:t>
            </a:r>
          </a:p>
          <a:p>
            <a:r>
              <a:rPr lang="en-GB" sz="1200" kern="1200" dirty="0">
                <a:solidFill>
                  <a:schemeClr val="tx1"/>
                </a:solidFill>
                <a:effectLst/>
                <a:latin typeface="+mn-lt"/>
                <a:ea typeface="+mn-ea"/>
                <a:cs typeface="+mn-cs"/>
              </a:rPr>
              <a:t>As discussed earlier we have and are setting up collaborative partnerships with customers who order bespoke cakes, bloggers, and couriers.</a:t>
            </a:r>
          </a:p>
          <a:p>
            <a:r>
              <a:rPr lang="en-GB" sz="1200" kern="1200" dirty="0">
                <a:solidFill>
                  <a:schemeClr val="tx1"/>
                </a:solidFill>
                <a:effectLst/>
                <a:latin typeface="+mn-lt"/>
                <a:ea typeface="+mn-ea"/>
                <a:cs typeface="+mn-cs"/>
              </a:rPr>
              <a:t>We are also working with suppliers such as Maddocks Farm Organics who supply our organic edible flowers. According to Maddocks Farm (2020) they hold two licences from the soil association one for growing and one for processing organic food.</a:t>
            </a:r>
          </a:p>
          <a:p>
            <a:r>
              <a:rPr lang="en-GB" sz="1200" kern="1200" dirty="0">
                <a:solidFill>
                  <a:schemeClr val="tx1"/>
                </a:solidFill>
                <a:effectLst/>
                <a:latin typeface="+mn-lt"/>
                <a:ea typeface="+mn-ea"/>
                <a:cs typeface="+mn-cs"/>
              </a:rPr>
              <a:t>We are also working at building relationships with the local authority as when starting a new food business, you must register your food business with them according to the (Food Standards Agency, 2018)</a:t>
            </a:r>
          </a:p>
          <a:p>
            <a:r>
              <a:rPr lang="en-GB" sz="1200" kern="1200" dirty="0">
                <a:solidFill>
                  <a:schemeClr val="tx1"/>
                </a:solidFill>
                <a:effectLst/>
                <a:latin typeface="+mn-lt"/>
                <a:ea typeface="+mn-ea"/>
                <a:cs typeface="+mn-cs"/>
              </a:rPr>
              <a:t>And we are looking at the value of joining a trade body such as the British Society of Baking, The British Sugar craft Guild, or the Craft Bakers Association.</a:t>
            </a:r>
          </a:p>
          <a:p>
            <a:r>
              <a:rPr lang="en-US" sz="1200" b="1" kern="1200" dirty="0">
                <a:solidFill>
                  <a:schemeClr val="tx1"/>
                </a:solidFill>
                <a:effectLst/>
                <a:latin typeface="+mn-lt"/>
                <a:ea typeface="+mn-ea"/>
                <a:cs typeface="+mn-cs"/>
              </a:rPr>
              <a:t>Cost Structure - </a:t>
            </a:r>
            <a:r>
              <a:rPr lang="en-GB" sz="1200" b="1" kern="1200" dirty="0">
                <a:solidFill>
                  <a:schemeClr val="tx1"/>
                </a:solidFill>
                <a:effectLst/>
                <a:latin typeface="+mn-lt"/>
                <a:ea typeface="+mn-ea"/>
                <a:cs typeface="+mn-cs"/>
              </a:rPr>
              <a:t>What are our </a:t>
            </a:r>
            <a:r>
              <a:rPr lang="en-US" sz="1200" b="1" kern="1200" dirty="0">
                <a:solidFill>
                  <a:schemeClr val="tx1"/>
                </a:solidFill>
                <a:effectLst/>
                <a:latin typeface="+mn-lt"/>
                <a:ea typeface="+mn-ea"/>
                <a:cs typeface="+mn-cs"/>
              </a:rPr>
              <a:t>biggest</a:t>
            </a:r>
            <a:r>
              <a:rPr lang="en-GB" sz="1200" b="1" kern="1200" dirty="0">
                <a:solidFill>
                  <a:schemeClr val="tx1"/>
                </a:solidFill>
                <a:effectLst/>
                <a:latin typeface="+mn-lt"/>
                <a:ea typeface="+mn-ea"/>
                <a:cs typeface="+mn-cs"/>
              </a:rPr>
              <a:t> costs?</a:t>
            </a:r>
          </a:p>
          <a:p>
            <a:r>
              <a:rPr lang="en-GB" sz="1200" kern="1200" dirty="0">
                <a:solidFill>
                  <a:schemeClr val="tx1"/>
                </a:solidFill>
                <a:effectLst/>
                <a:latin typeface="+mn-lt"/>
                <a:ea typeface="+mn-ea"/>
                <a:cs typeface="+mn-cs"/>
              </a:rPr>
              <a:t>Typical prices for cake-baking equipment include:</a:t>
            </a:r>
          </a:p>
          <a:p>
            <a:pPr lvl="0"/>
            <a:r>
              <a:rPr lang="en-GB" sz="1200" kern="1200" dirty="0">
                <a:solidFill>
                  <a:schemeClr val="tx1"/>
                </a:solidFill>
                <a:effectLst/>
                <a:latin typeface="+mn-lt"/>
                <a:ea typeface="+mn-ea"/>
                <a:cs typeface="+mn-cs"/>
              </a:rPr>
              <a:t>Commercial mixer (from £450 to £2,500).</a:t>
            </a:r>
          </a:p>
          <a:p>
            <a:pPr lvl="0"/>
            <a:r>
              <a:rPr lang="en-GB" sz="1200" kern="1200" dirty="0">
                <a:solidFill>
                  <a:schemeClr val="tx1"/>
                </a:solidFill>
                <a:effectLst/>
                <a:latin typeface="+mn-lt"/>
                <a:ea typeface="+mn-ea"/>
                <a:cs typeface="+mn-cs"/>
              </a:rPr>
              <a:t>A variety of cake tins, cake moulds, piping bags and nozzles and cooling racks (from around £3 to £15).</a:t>
            </a:r>
          </a:p>
          <a:p>
            <a:pPr lvl="0"/>
            <a:r>
              <a:rPr lang="en-GB" sz="1200" kern="1200" dirty="0">
                <a:solidFill>
                  <a:schemeClr val="tx1"/>
                </a:solidFill>
                <a:effectLst/>
                <a:latin typeface="+mn-lt"/>
                <a:ea typeface="+mn-ea"/>
                <a:cs typeface="+mn-cs"/>
              </a:rPr>
              <a:t>A baker's turntable (from £20 to £35).</a:t>
            </a:r>
          </a:p>
          <a:p>
            <a:pPr lvl="0"/>
            <a:r>
              <a:rPr lang="en-GB" sz="1200" kern="1200" dirty="0">
                <a:solidFill>
                  <a:schemeClr val="tx1"/>
                </a:solidFill>
                <a:effectLst/>
                <a:latin typeface="+mn-lt"/>
                <a:ea typeface="+mn-ea"/>
                <a:cs typeface="+mn-cs"/>
              </a:rPr>
              <a:t>Cake thermometers (from £5 to £30).</a:t>
            </a:r>
          </a:p>
          <a:p>
            <a:r>
              <a:rPr lang="en-GB" sz="1200" kern="1200" dirty="0">
                <a:solidFill>
                  <a:schemeClr val="tx1"/>
                </a:solidFill>
                <a:effectLst/>
                <a:latin typeface="+mn-lt"/>
                <a:ea typeface="+mn-ea"/>
                <a:cs typeface="+mn-cs"/>
              </a:rPr>
              <a:t>Production costs vary according to the type of cake and the ingredients, flavourings, icing, and decorations used.</a:t>
            </a:r>
          </a:p>
          <a:p>
            <a:r>
              <a:rPr lang="en-GB" sz="1200" kern="1200" dirty="0">
                <a:solidFill>
                  <a:schemeClr val="tx1"/>
                </a:solidFill>
                <a:effectLst/>
                <a:latin typeface="+mn-lt"/>
                <a:ea typeface="+mn-ea"/>
                <a:cs typeface="+mn-cs"/>
              </a:rPr>
              <a:t>There are examples of costs structures from Celebration Cakes by Catherine Scott (2020) and Carina’s Cupcakes (2013)</a:t>
            </a:r>
          </a:p>
          <a:p>
            <a:r>
              <a:rPr lang="en-GB" sz="1200" kern="1200" dirty="0">
                <a:solidFill>
                  <a:schemeClr val="tx1"/>
                </a:solidFill>
                <a:effectLst/>
                <a:latin typeface="+mn-lt"/>
                <a:ea typeface="+mn-ea"/>
                <a:cs typeface="+mn-cs"/>
              </a:rPr>
              <a:t>Ingredients used to make cupcakes, which are popular for weddings, cost from around 20p to 40p per unit and we typically charge customers around £1 to £5 per cupcake.</a:t>
            </a:r>
          </a:p>
          <a:p>
            <a:r>
              <a:rPr lang="en-GB" sz="1200" kern="1200" dirty="0">
                <a:solidFill>
                  <a:schemeClr val="tx1"/>
                </a:solidFill>
                <a:effectLst/>
                <a:latin typeface="+mn-lt"/>
                <a:ea typeface="+mn-ea"/>
                <a:cs typeface="+mn-cs"/>
              </a:rPr>
              <a:t>Cost of ingredients for a three-tier sponge wedding cake is around £65. Buttercream filling and icing typically cost around £30 per cake, and consumables such as icing, a cake board and dowels cost a further £30 per cake on average. It takes around 20 hours to make and decorate a wedding cake, and we typically charge around £15 to £20 per hour for our time, we add a profit margin of around 25% to the total cost of making the cake when setting our prices.</a:t>
            </a:r>
          </a:p>
          <a:p>
            <a:r>
              <a:rPr lang="en-GB" sz="1200" kern="1200" dirty="0">
                <a:solidFill>
                  <a:schemeClr val="tx1"/>
                </a:solidFill>
                <a:effectLst/>
                <a:latin typeface="+mn-lt"/>
                <a:ea typeface="+mn-ea"/>
                <a:cs typeface="+mn-cs"/>
              </a:rPr>
              <a:t>The pricing of our speciality cake orders varies greatly depending on the size of the cake, number of tiers, decoration, and level of customisation. For example, decorated bespoke birthday cakes are typically priced from around £30 for a six-inch round cake. Wedding cakes are generally priced from around £300 for a three-tier cake to around £800 for a larger or more complex design, while some are priced at over £1,000.</a:t>
            </a:r>
          </a:p>
          <a:p>
            <a:r>
              <a:rPr lang="en-GB" sz="1200" kern="1200" dirty="0">
                <a:solidFill>
                  <a:schemeClr val="tx1"/>
                </a:solidFill>
                <a:effectLst/>
                <a:latin typeface="+mn-lt"/>
                <a:ea typeface="+mn-ea"/>
                <a:cs typeface="+mn-cs"/>
              </a:rPr>
              <a:t>Professional catering cool boxes are available from around £200 for a 70-litre cool box.</a:t>
            </a:r>
          </a:p>
        </p:txBody>
      </p:sp>
      <p:sp>
        <p:nvSpPr>
          <p:cNvPr id="4" name="Slide Number Placeholder 3"/>
          <p:cNvSpPr>
            <a:spLocks noGrp="1"/>
          </p:cNvSpPr>
          <p:nvPr>
            <p:ph type="sldNum" sz="quarter" idx="5"/>
          </p:nvPr>
        </p:nvSpPr>
        <p:spPr/>
        <p:txBody>
          <a:bodyPr/>
          <a:lstStyle/>
          <a:p>
            <a:fld id="{F956CB46-6CB2-4F8B-A9E6-321AC4D20FB7}" type="slidenum">
              <a:rPr lang="en-GB" smtClean="0"/>
              <a:t>7</a:t>
            </a:fld>
            <a:endParaRPr lang="en-GB"/>
          </a:p>
        </p:txBody>
      </p:sp>
    </p:spTree>
    <p:extLst>
      <p:ext uri="{BB962C8B-B14F-4D97-AF65-F5344CB8AC3E}">
        <p14:creationId xmlns:p14="http://schemas.microsoft.com/office/powerpoint/2010/main" val="286939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Business canvas model</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 using all the information from the presentation the final version of the business canvas model produced for Suzanne and Neary’s Bakery looks like this. It shows all the building block for our business. This will allow us to visualize our new venture and take the business forward.</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56CB46-6CB2-4F8B-A9E6-321AC4D20FB7}" type="slidenum">
              <a:rPr lang="en-GB" smtClean="0"/>
              <a:t>8</a:t>
            </a:fld>
            <a:endParaRPr lang="en-GB"/>
          </a:p>
        </p:txBody>
      </p:sp>
    </p:spTree>
    <p:extLst>
      <p:ext uri="{BB962C8B-B14F-4D97-AF65-F5344CB8AC3E}">
        <p14:creationId xmlns:p14="http://schemas.microsoft.com/office/powerpoint/2010/main" val="2958610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Feasibility</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the Business Model Canvas for ‘Suzanne &amp; Neary’s </a:t>
            </a:r>
            <a:r>
              <a:rPr lang="en-GB" sz="1200" kern="1200" dirty="0" err="1">
                <a:solidFill>
                  <a:schemeClr val="tx1"/>
                </a:solidFill>
                <a:effectLst/>
                <a:latin typeface="+mn-lt"/>
                <a:ea typeface="+mn-ea"/>
                <a:cs typeface="+mn-cs"/>
              </a:rPr>
              <a:t>Cakery</a:t>
            </a:r>
            <a:r>
              <a:rPr lang="en-GB" sz="1200" kern="1200" dirty="0">
                <a:solidFill>
                  <a:schemeClr val="tx1"/>
                </a:solidFill>
                <a:effectLst/>
                <a:latin typeface="+mn-lt"/>
                <a:ea typeface="+mn-ea"/>
                <a:cs typeface="+mn-cs"/>
              </a:rPr>
              <a:t>’ I would recommend the business is feasible as:</a:t>
            </a:r>
          </a:p>
          <a:p>
            <a:pPr lvl="0"/>
            <a:r>
              <a:rPr lang="en-GB" sz="1200" kern="1200" dirty="0">
                <a:solidFill>
                  <a:schemeClr val="tx1"/>
                </a:solidFill>
                <a:effectLst/>
                <a:latin typeface="+mn-lt"/>
                <a:ea typeface="+mn-ea"/>
                <a:cs typeface="+mn-cs"/>
              </a:rPr>
              <a:t>There is a customer base for which we can create value</a:t>
            </a:r>
          </a:p>
          <a:p>
            <a:pPr lvl="0"/>
            <a:r>
              <a:rPr lang="en-GB" sz="1200" kern="1200" dirty="0">
                <a:solidFill>
                  <a:schemeClr val="tx1"/>
                </a:solidFill>
                <a:effectLst/>
                <a:latin typeface="+mn-lt"/>
                <a:ea typeface="+mn-ea"/>
                <a:cs typeface="+mn-cs"/>
              </a:rPr>
              <a:t>There are means in which we can engage and reach customers</a:t>
            </a:r>
          </a:p>
          <a:p>
            <a:pPr lvl="0"/>
            <a:r>
              <a:rPr lang="en-GB" sz="1200" kern="1200" dirty="0">
                <a:solidFill>
                  <a:schemeClr val="tx1"/>
                </a:solidFill>
                <a:effectLst/>
                <a:latin typeface="+mn-lt"/>
                <a:ea typeface="+mn-ea"/>
                <a:cs typeface="+mn-cs"/>
              </a:rPr>
              <a:t>There are revenue streams for our new venture</a:t>
            </a:r>
          </a:p>
          <a:p>
            <a:pPr lvl="0"/>
            <a:r>
              <a:rPr lang="en-GB" sz="1200" kern="1200" dirty="0">
                <a:solidFill>
                  <a:schemeClr val="tx1"/>
                </a:solidFill>
                <a:effectLst/>
                <a:latin typeface="+mn-lt"/>
                <a:ea typeface="+mn-ea"/>
                <a:cs typeface="+mn-cs"/>
              </a:rPr>
              <a:t>We have the resources; we know who to work with and we know what needs to be done.</a:t>
            </a:r>
          </a:p>
          <a:p>
            <a:pPr lvl="0"/>
            <a:r>
              <a:rPr lang="en-GB" sz="1200" kern="1200">
                <a:solidFill>
                  <a:schemeClr val="tx1"/>
                </a:solidFill>
                <a:effectLst/>
                <a:latin typeface="+mn-lt"/>
                <a:ea typeface="+mn-ea"/>
                <a:cs typeface="+mn-cs"/>
              </a:rPr>
              <a:t>We know what costs are involved</a:t>
            </a:r>
          </a:p>
        </p:txBody>
      </p:sp>
      <p:sp>
        <p:nvSpPr>
          <p:cNvPr id="4" name="Slide Number Placeholder 3"/>
          <p:cNvSpPr>
            <a:spLocks noGrp="1"/>
          </p:cNvSpPr>
          <p:nvPr>
            <p:ph type="sldNum" sz="quarter" idx="5"/>
          </p:nvPr>
        </p:nvSpPr>
        <p:spPr/>
        <p:txBody>
          <a:bodyPr/>
          <a:lstStyle/>
          <a:p>
            <a:fld id="{F956CB46-6CB2-4F8B-A9E6-321AC4D20FB7}" type="slidenum">
              <a:rPr lang="en-GB" smtClean="0"/>
              <a:t>9</a:t>
            </a:fld>
            <a:endParaRPr lang="en-GB"/>
          </a:p>
        </p:txBody>
      </p:sp>
    </p:spTree>
    <p:extLst>
      <p:ext uri="{BB962C8B-B14F-4D97-AF65-F5344CB8AC3E}">
        <p14:creationId xmlns:p14="http://schemas.microsoft.com/office/powerpoint/2010/main" val="2219293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Hi, my name is John Gronow and this presentation is titled Venture Creation: Feasibility assessment of ‘Suzanne &amp; Neary's </a:t>
            </a:r>
            <a:r>
              <a:rPr lang="en-GB" sz="1200" kern="1200" dirty="0" err="1">
                <a:solidFill>
                  <a:schemeClr val="tx1"/>
                </a:solidFill>
                <a:effectLst/>
                <a:latin typeface="+mn-lt"/>
                <a:ea typeface="+mn-ea"/>
                <a:cs typeface="+mn-cs"/>
              </a:rPr>
              <a:t>Cakery</a:t>
            </a:r>
            <a:r>
              <a:rPr lang="en-GB" sz="1200" kern="1200" dirty="0">
                <a:solidFill>
                  <a:schemeClr val="tx1"/>
                </a:solidFill>
                <a:effectLst/>
                <a:latin typeface="+mn-lt"/>
                <a:ea typeface="+mn-ea"/>
                <a:cs typeface="+mn-cs"/>
              </a:rPr>
              <a:t>.</a:t>
            </a:r>
          </a:p>
        </p:txBody>
      </p:sp>
      <p:sp>
        <p:nvSpPr>
          <p:cNvPr id="4" name="Slide Number Placeholder 3"/>
          <p:cNvSpPr>
            <a:spLocks noGrp="1"/>
          </p:cNvSpPr>
          <p:nvPr>
            <p:ph type="sldNum" sz="quarter" idx="5"/>
          </p:nvPr>
        </p:nvSpPr>
        <p:spPr/>
        <p:txBody>
          <a:bodyPr/>
          <a:lstStyle/>
          <a:p>
            <a:fld id="{F956CB46-6CB2-4F8B-A9E6-321AC4D20FB7}" type="slidenum">
              <a:rPr lang="en-GB" smtClean="0"/>
              <a:t>13</a:t>
            </a:fld>
            <a:endParaRPr lang="en-GB"/>
          </a:p>
        </p:txBody>
      </p:sp>
    </p:spTree>
    <p:extLst>
      <p:ext uri="{BB962C8B-B14F-4D97-AF65-F5344CB8AC3E}">
        <p14:creationId xmlns:p14="http://schemas.microsoft.com/office/powerpoint/2010/main" val="1793658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61E1B-6FF6-4D2E-9213-6C23DECA3C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C76197-25CA-45E1-92AC-38BBB1DD01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D21B59A-F9E2-4977-9DCD-370361D18234}"/>
              </a:ext>
            </a:extLst>
          </p:cNvPr>
          <p:cNvSpPr>
            <a:spLocks noGrp="1"/>
          </p:cNvSpPr>
          <p:nvPr>
            <p:ph type="dt" sz="half" idx="10"/>
          </p:nvPr>
        </p:nvSpPr>
        <p:spPr/>
        <p:txBody>
          <a:bodyPr/>
          <a:lstStyle/>
          <a:p>
            <a:fld id="{48D0E99C-2DC6-480D-8D05-9CF3F3DFEB2C}" type="datetimeFigureOut">
              <a:rPr lang="en-GB" smtClean="0"/>
              <a:t>28/07/2020</a:t>
            </a:fld>
            <a:endParaRPr lang="en-GB"/>
          </a:p>
        </p:txBody>
      </p:sp>
      <p:sp>
        <p:nvSpPr>
          <p:cNvPr id="5" name="Footer Placeholder 4">
            <a:extLst>
              <a:ext uri="{FF2B5EF4-FFF2-40B4-BE49-F238E27FC236}">
                <a16:creationId xmlns:a16="http://schemas.microsoft.com/office/drawing/2014/main" id="{670C377C-3F4E-4B2C-B5C2-F6FED709C5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4C22E5-237E-4672-BFCB-531110227A7F}"/>
              </a:ext>
            </a:extLst>
          </p:cNvPr>
          <p:cNvSpPr>
            <a:spLocks noGrp="1"/>
          </p:cNvSpPr>
          <p:nvPr>
            <p:ph type="sldNum" sz="quarter" idx="12"/>
          </p:nvPr>
        </p:nvSpPr>
        <p:spPr/>
        <p:txBody>
          <a:bodyPr/>
          <a:lstStyle/>
          <a:p>
            <a:fld id="{DCB9A193-F03B-49D7-B2FF-B35D8C5EF301}" type="slidenum">
              <a:rPr lang="en-GB" smtClean="0"/>
              <a:t>‹#›</a:t>
            </a:fld>
            <a:endParaRPr lang="en-GB"/>
          </a:p>
        </p:txBody>
      </p:sp>
    </p:spTree>
    <p:extLst>
      <p:ext uri="{BB962C8B-B14F-4D97-AF65-F5344CB8AC3E}">
        <p14:creationId xmlns:p14="http://schemas.microsoft.com/office/powerpoint/2010/main" val="3480802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680B6-8683-4730-8EA5-180CD2A677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7AE570-D536-4151-BEE7-279122ED08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CD1228-B6AF-449D-B45B-9B4F8D77372A}"/>
              </a:ext>
            </a:extLst>
          </p:cNvPr>
          <p:cNvSpPr>
            <a:spLocks noGrp="1"/>
          </p:cNvSpPr>
          <p:nvPr>
            <p:ph type="dt" sz="half" idx="10"/>
          </p:nvPr>
        </p:nvSpPr>
        <p:spPr/>
        <p:txBody>
          <a:bodyPr/>
          <a:lstStyle/>
          <a:p>
            <a:fld id="{48D0E99C-2DC6-480D-8D05-9CF3F3DFEB2C}" type="datetimeFigureOut">
              <a:rPr lang="en-GB" smtClean="0"/>
              <a:t>28/07/2020</a:t>
            </a:fld>
            <a:endParaRPr lang="en-GB"/>
          </a:p>
        </p:txBody>
      </p:sp>
      <p:sp>
        <p:nvSpPr>
          <p:cNvPr id="5" name="Footer Placeholder 4">
            <a:extLst>
              <a:ext uri="{FF2B5EF4-FFF2-40B4-BE49-F238E27FC236}">
                <a16:creationId xmlns:a16="http://schemas.microsoft.com/office/drawing/2014/main" id="{D819C426-3510-4152-9CA9-64D30433D9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08807E-CCAB-4774-9E13-C33BAFE61AF1}"/>
              </a:ext>
            </a:extLst>
          </p:cNvPr>
          <p:cNvSpPr>
            <a:spLocks noGrp="1"/>
          </p:cNvSpPr>
          <p:nvPr>
            <p:ph type="sldNum" sz="quarter" idx="12"/>
          </p:nvPr>
        </p:nvSpPr>
        <p:spPr/>
        <p:txBody>
          <a:bodyPr/>
          <a:lstStyle/>
          <a:p>
            <a:fld id="{DCB9A193-F03B-49D7-B2FF-B35D8C5EF301}" type="slidenum">
              <a:rPr lang="en-GB" smtClean="0"/>
              <a:t>‹#›</a:t>
            </a:fld>
            <a:endParaRPr lang="en-GB"/>
          </a:p>
        </p:txBody>
      </p:sp>
    </p:spTree>
    <p:extLst>
      <p:ext uri="{BB962C8B-B14F-4D97-AF65-F5344CB8AC3E}">
        <p14:creationId xmlns:p14="http://schemas.microsoft.com/office/powerpoint/2010/main" val="1592295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61A33-A70A-4D86-A4C0-EB4257092B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2811E3-D068-4D1A-96BD-FD87501693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7C8C7E-2F1C-48D8-BB78-BF77D518FA15}"/>
              </a:ext>
            </a:extLst>
          </p:cNvPr>
          <p:cNvSpPr>
            <a:spLocks noGrp="1"/>
          </p:cNvSpPr>
          <p:nvPr>
            <p:ph type="dt" sz="half" idx="10"/>
          </p:nvPr>
        </p:nvSpPr>
        <p:spPr/>
        <p:txBody>
          <a:bodyPr/>
          <a:lstStyle/>
          <a:p>
            <a:fld id="{48D0E99C-2DC6-480D-8D05-9CF3F3DFEB2C}" type="datetimeFigureOut">
              <a:rPr lang="en-GB" smtClean="0"/>
              <a:t>28/07/2020</a:t>
            </a:fld>
            <a:endParaRPr lang="en-GB"/>
          </a:p>
        </p:txBody>
      </p:sp>
      <p:sp>
        <p:nvSpPr>
          <p:cNvPr id="5" name="Footer Placeholder 4">
            <a:extLst>
              <a:ext uri="{FF2B5EF4-FFF2-40B4-BE49-F238E27FC236}">
                <a16:creationId xmlns:a16="http://schemas.microsoft.com/office/drawing/2014/main" id="{6DEB87B2-B814-4AB5-81C3-2128472D78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E8B06E-1ED9-4A5C-ADE6-D0385E685756}"/>
              </a:ext>
            </a:extLst>
          </p:cNvPr>
          <p:cNvSpPr>
            <a:spLocks noGrp="1"/>
          </p:cNvSpPr>
          <p:nvPr>
            <p:ph type="sldNum" sz="quarter" idx="12"/>
          </p:nvPr>
        </p:nvSpPr>
        <p:spPr/>
        <p:txBody>
          <a:bodyPr/>
          <a:lstStyle/>
          <a:p>
            <a:fld id="{DCB9A193-F03B-49D7-B2FF-B35D8C5EF301}" type="slidenum">
              <a:rPr lang="en-GB" smtClean="0"/>
              <a:t>‹#›</a:t>
            </a:fld>
            <a:endParaRPr lang="en-GB"/>
          </a:p>
        </p:txBody>
      </p:sp>
    </p:spTree>
    <p:extLst>
      <p:ext uri="{BB962C8B-B14F-4D97-AF65-F5344CB8AC3E}">
        <p14:creationId xmlns:p14="http://schemas.microsoft.com/office/powerpoint/2010/main" val="3134166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8287-6FA3-47BD-8225-D085E69AC7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C467C1-FDD5-404A-B864-BC3C33788C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52CA49-B06B-4753-8C9A-204EF58EF9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64A2EE-F170-42FA-8F5C-66EB0C7D9B57}"/>
              </a:ext>
            </a:extLst>
          </p:cNvPr>
          <p:cNvSpPr>
            <a:spLocks noGrp="1"/>
          </p:cNvSpPr>
          <p:nvPr>
            <p:ph type="dt" sz="half" idx="10"/>
          </p:nvPr>
        </p:nvSpPr>
        <p:spPr/>
        <p:txBody>
          <a:bodyPr/>
          <a:lstStyle/>
          <a:p>
            <a:fld id="{48D0E99C-2DC6-480D-8D05-9CF3F3DFEB2C}" type="datetimeFigureOut">
              <a:rPr lang="en-GB" smtClean="0"/>
              <a:t>28/07/2020</a:t>
            </a:fld>
            <a:endParaRPr lang="en-GB"/>
          </a:p>
        </p:txBody>
      </p:sp>
      <p:sp>
        <p:nvSpPr>
          <p:cNvPr id="6" name="Footer Placeholder 5">
            <a:extLst>
              <a:ext uri="{FF2B5EF4-FFF2-40B4-BE49-F238E27FC236}">
                <a16:creationId xmlns:a16="http://schemas.microsoft.com/office/drawing/2014/main" id="{88127A22-9B17-45F3-9259-1EE3F869F8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82E1F6-43FE-4F40-9913-35AB855EE264}"/>
              </a:ext>
            </a:extLst>
          </p:cNvPr>
          <p:cNvSpPr>
            <a:spLocks noGrp="1"/>
          </p:cNvSpPr>
          <p:nvPr>
            <p:ph type="sldNum" sz="quarter" idx="12"/>
          </p:nvPr>
        </p:nvSpPr>
        <p:spPr/>
        <p:txBody>
          <a:bodyPr/>
          <a:lstStyle/>
          <a:p>
            <a:fld id="{DCB9A193-F03B-49D7-B2FF-B35D8C5EF301}" type="slidenum">
              <a:rPr lang="en-GB" smtClean="0"/>
              <a:t>‹#›</a:t>
            </a:fld>
            <a:endParaRPr lang="en-GB"/>
          </a:p>
        </p:txBody>
      </p:sp>
    </p:spTree>
    <p:extLst>
      <p:ext uri="{BB962C8B-B14F-4D97-AF65-F5344CB8AC3E}">
        <p14:creationId xmlns:p14="http://schemas.microsoft.com/office/powerpoint/2010/main" val="1654632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C009F-8140-4A01-BF31-861DDD7A62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B84E83-7A16-41A3-8130-FD900B43F3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2A0D21-17E5-4ACF-BCFC-F090C72A051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D34F08-2EEC-4B64-A5F1-9849DAAD7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383390-BA39-4DC4-82C1-26A2DC84499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01C3774-E763-41A7-BC1E-9DA1D3635D31}"/>
              </a:ext>
            </a:extLst>
          </p:cNvPr>
          <p:cNvSpPr>
            <a:spLocks noGrp="1"/>
          </p:cNvSpPr>
          <p:nvPr>
            <p:ph type="dt" sz="half" idx="10"/>
          </p:nvPr>
        </p:nvSpPr>
        <p:spPr/>
        <p:txBody>
          <a:bodyPr/>
          <a:lstStyle/>
          <a:p>
            <a:fld id="{48D0E99C-2DC6-480D-8D05-9CF3F3DFEB2C}" type="datetimeFigureOut">
              <a:rPr lang="en-GB" smtClean="0"/>
              <a:t>28/07/2020</a:t>
            </a:fld>
            <a:endParaRPr lang="en-GB"/>
          </a:p>
        </p:txBody>
      </p:sp>
      <p:sp>
        <p:nvSpPr>
          <p:cNvPr id="8" name="Footer Placeholder 7">
            <a:extLst>
              <a:ext uri="{FF2B5EF4-FFF2-40B4-BE49-F238E27FC236}">
                <a16:creationId xmlns:a16="http://schemas.microsoft.com/office/drawing/2014/main" id="{CC2EFC00-A769-4225-8679-261BE94BFB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13A373-6BF3-4A26-AEFB-78B4B7097528}"/>
              </a:ext>
            </a:extLst>
          </p:cNvPr>
          <p:cNvSpPr>
            <a:spLocks noGrp="1"/>
          </p:cNvSpPr>
          <p:nvPr>
            <p:ph type="sldNum" sz="quarter" idx="12"/>
          </p:nvPr>
        </p:nvSpPr>
        <p:spPr/>
        <p:txBody>
          <a:bodyPr/>
          <a:lstStyle/>
          <a:p>
            <a:fld id="{DCB9A193-F03B-49D7-B2FF-B35D8C5EF301}" type="slidenum">
              <a:rPr lang="en-GB" smtClean="0"/>
              <a:t>‹#›</a:t>
            </a:fld>
            <a:endParaRPr lang="en-GB"/>
          </a:p>
        </p:txBody>
      </p:sp>
    </p:spTree>
    <p:extLst>
      <p:ext uri="{BB962C8B-B14F-4D97-AF65-F5344CB8AC3E}">
        <p14:creationId xmlns:p14="http://schemas.microsoft.com/office/powerpoint/2010/main" val="1950002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4DC01-C47A-44F0-9F99-8332619F98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05E7FA-BDB4-4F06-A9CE-D44B4E5D78D1}"/>
              </a:ext>
            </a:extLst>
          </p:cNvPr>
          <p:cNvSpPr>
            <a:spLocks noGrp="1"/>
          </p:cNvSpPr>
          <p:nvPr>
            <p:ph type="dt" sz="half" idx="10"/>
          </p:nvPr>
        </p:nvSpPr>
        <p:spPr/>
        <p:txBody>
          <a:bodyPr/>
          <a:lstStyle/>
          <a:p>
            <a:fld id="{48D0E99C-2DC6-480D-8D05-9CF3F3DFEB2C}" type="datetimeFigureOut">
              <a:rPr lang="en-GB" smtClean="0"/>
              <a:t>28/07/2020</a:t>
            </a:fld>
            <a:endParaRPr lang="en-GB"/>
          </a:p>
        </p:txBody>
      </p:sp>
      <p:sp>
        <p:nvSpPr>
          <p:cNvPr id="4" name="Footer Placeholder 3">
            <a:extLst>
              <a:ext uri="{FF2B5EF4-FFF2-40B4-BE49-F238E27FC236}">
                <a16:creationId xmlns:a16="http://schemas.microsoft.com/office/drawing/2014/main" id="{0AC4FE14-D3A4-4DC9-92CD-C0F6277D4A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BB684C-E2E8-454F-9D86-D8C3E6F0B50F}"/>
              </a:ext>
            </a:extLst>
          </p:cNvPr>
          <p:cNvSpPr>
            <a:spLocks noGrp="1"/>
          </p:cNvSpPr>
          <p:nvPr>
            <p:ph type="sldNum" sz="quarter" idx="12"/>
          </p:nvPr>
        </p:nvSpPr>
        <p:spPr/>
        <p:txBody>
          <a:bodyPr/>
          <a:lstStyle/>
          <a:p>
            <a:fld id="{DCB9A193-F03B-49D7-B2FF-B35D8C5EF301}" type="slidenum">
              <a:rPr lang="en-GB" smtClean="0"/>
              <a:t>‹#›</a:t>
            </a:fld>
            <a:endParaRPr lang="en-GB"/>
          </a:p>
        </p:txBody>
      </p:sp>
    </p:spTree>
    <p:extLst>
      <p:ext uri="{BB962C8B-B14F-4D97-AF65-F5344CB8AC3E}">
        <p14:creationId xmlns:p14="http://schemas.microsoft.com/office/powerpoint/2010/main" val="1605773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66E0AF-845C-4083-8B71-4FD4B1A0CE10}"/>
              </a:ext>
            </a:extLst>
          </p:cNvPr>
          <p:cNvSpPr>
            <a:spLocks noGrp="1"/>
          </p:cNvSpPr>
          <p:nvPr>
            <p:ph type="dt" sz="half" idx="10"/>
          </p:nvPr>
        </p:nvSpPr>
        <p:spPr/>
        <p:txBody>
          <a:bodyPr/>
          <a:lstStyle/>
          <a:p>
            <a:fld id="{48D0E99C-2DC6-480D-8D05-9CF3F3DFEB2C}" type="datetimeFigureOut">
              <a:rPr lang="en-GB" smtClean="0"/>
              <a:t>28/07/2020</a:t>
            </a:fld>
            <a:endParaRPr lang="en-GB"/>
          </a:p>
        </p:txBody>
      </p:sp>
      <p:sp>
        <p:nvSpPr>
          <p:cNvPr id="3" name="Footer Placeholder 2">
            <a:extLst>
              <a:ext uri="{FF2B5EF4-FFF2-40B4-BE49-F238E27FC236}">
                <a16:creationId xmlns:a16="http://schemas.microsoft.com/office/drawing/2014/main" id="{D6879F41-9612-4677-A3BF-FA485F7F00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AE712B-D70D-4C75-8DAF-6C1BF476E0E8}"/>
              </a:ext>
            </a:extLst>
          </p:cNvPr>
          <p:cNvSpPr>
            <a:spLocks noGrp="1"/>
          </p:cNvSpPr>
          <p:nvPr>
            <p:ph type="sldNum" sz="quarter" idx="12"/>
          </p:nvPr>
        </p:nvSpPr>
        <p:spPr/>
        <p:txBody>
          <a:bodyPr/>
          <a:lstStyle/>
          <a:p>
            <a:fld id="{DCB9A193-F03B-49D7-B2FF-B35D8C5EF301}" type="slidenum">
              <a:rPr lang="en-GB" smtClean="0"/>
              <a:t>‹#›</a:t>
            </a:fld>
            <a:endParaRPr lang="en-GB"/>
          </a:p>
        </p:txBody>
      </p:sp>
    </p:spTree>
    <p:extLst>
      <p:ext uri="{BB962C8B-B14F-4D97-AF65-F5344CB8AC3E}">
        <p14:creationId xmlns:p14="http://schemas.microsoft.com/office/powerpoint/2010/main" val="2681036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FCCB-63DA-4C08-B683-DB1C19DBAF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0C74AB3-B073-4F2F-9CD9-5B6093A4C9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A874E2-2D57-446A-9FDA-64740101C3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C46BDE-74E0-4B89-9AA0-CE322DCE06DF}"/>
              </a:ext>
            </a:extLst>
          </p:cNvPr>
          <p:cNvSpPr>
            <a:spLocks noGrp="1"/>
          </p:cNvSpPr>
          <p:nvPr>
            <p:ph type="dt" sz="half" idx="10"/>
          </p:nvPr>
        </p:nvSpPr>
        <p:spPr/>
        <p:txBody>
          <a:bodyPr/>
          <a:lstStyle/>
          <a:p>
            <a:fld id="{48D0E99C-2DC6-480D-8D05-9CF3F3DFEB2C}" type="datetimeFigureOut">
              <a:rPr lang="en-GB" smtClean="0"/>
              <a:t>28/07/2020</a:t>
            </a:fld>
            <a:endParaRPr lang="en-GB"/>
          </a:p>
        </p:txBody>
      </p:sp>
      <p:sp>
        <p:nvSpPr>
          <p:cNvPr id="6" name="Footer Placeholder 5">
            <a:extLst>
              <a:ext uri="{FF2B5EF4-FFF2-40B4-BE49-F238E27FC236}">
                <a16:creationId xmlns:a16="http://schemas.microsoft.com/office/drawing/2014/main" id="{2CF9DF9D-33AF-4830-920F-615DF1AF89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FE8F4-CB5F-4D07-B9DB-AA554F8774E1}"/>
              </a:ext>
            </a:extLst>
          </p:cNvPr>
          <p:cNvSpPr>
            <a:spLocks noGrp="1"/>
          </p:cNvSpPr>
          <p:nvPr>
            <p:ph type="sldNum" sz="quarter" idx="12"/>
          </p:nvPr>
        </p:nvSpPr>
        <p:spPr/>
        <p:txBody>
          <a:bodyPr/>
          <a:lstStyle/>
          <a:p>
            <a:fld id="{DCB9A193-F03B-49D7-B2FF-B35D8C5EF301}" type="slidenum">
              <a:rPr lang="en-GB" smtClean="0"/>
              <a:t>‹#›</a:t>
            </a:fld>
            <a:endParaRPr lang="en-GB"/>
          </a:p>
        </p:txBody>
      </p:sp>
    </p:spTree>
    <p:extLst>
      <p:ext uri="{BB962C8B-B14F-4D97-AF65-F5344CB8AC3E}">
        <p14:creationId xmlns:p14="http://schemas.microsoft.com/office/powerpoint/2010/main" val="1841150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B25C2-DA72-490E-A323-9542BD35BC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B78B6A-A40B-43AE-8529-401AE9B87C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B45DFCC-C751-4BAF-B71B-4E40BF07E1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171CEE-F20F-4C11-856C-18DCFB3D5528}"/>
              </a:ext>
            </a:extLst>
          </p:cNvPr>
          <p:cNvSpPr>
            <a:spLocks noGrp="1"/>
          </p:cNvSpPr>
          <p:nvPr>
            <p:ph type="dt" sz="half" idx="10"/>
          </p:nvPr>
        </p:nvSpPr>
        <p:spPr/>
        <p:txBody>
          <a:bodyPr/>
          <a:lstStyle/>
          <a:p>
            <a:fld id="{48D0E99C-2DC6-480D-8D05-9CF3F3DFEB2C}" type="datetimeFigureOut">
              <a:rPr lang="en-GB" smtClean="0"/>
              <a:t>28/07/2020</a:t>
            </a:fld>
            <a:endParaRPr lang="en-GB"/>
          </a:p>
        </p:txBody>
      </p:sp>
      <p:sp>
        <p:nvSpPr>
          <p:cNvPr id="6" name="Footer Placeholder 5">
            <a:extLst>
              <a:ext uri="{FF2B5EF4-FFF2-40B4-BE49-F238E27FC236}">
                <a16:creationId xmlns:a16="http://schemas.microsoft.com/office/drawing/2014/main" id="{1357128A-F7D9-41AC-BF64-A4005D3F43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766BF3-8FF8-4C91-81CA-FF885C2668DF}"/>
              </a:ext>
            </a:extLst>
          </p:cNvPr>
          <p:cNvSpPr>
            <a:spLocks noGrp="1"/>
          </p:cNvSpPr>
          <p:nvPr>
            <p:ph type="sldNum" sz="quarter" idx="12"/>
          </p:nvPr>
        </p:nvSpPr>
        <p:spPr/>
        <p:txBody>
          <a:bodyPr/>
          <a:lstStyle/>
          <a:p>
            <a:fld id="{DCB9A193-F03B-49D7-B2FF-B35D8C5EF301}" type="slidenum">
              <a:rPr lang="en-GB" smtClean="0"/>
              <a:t>‹#›</a:t>
            </a:fld>
            <a:endParaRPr lang="en-GB"/>
          </a:p>
        </p:txBody>
      </p:sp>
    </p:spTree>
    <p:extLst>
      <p:ext uri="{BB962C8B-B14F-4D97-AF65-F5344CB8AC3E}">
        <p14:creationId xmlns:p14="http://schemas.microsoft.com/office/powerpoint/2010/main" val="517964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EC983-3BEC-443B-9E2C-6BAD98492A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A7D33A-E0D3-4920-A5BE-D9EB8F2C4B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F71F44-5F44-4059-8A61-B8A5C5B29494}"/>
              </a:ext>
            </a:extLst>
          </p:cNvPr>
          <p:cNvSpPr>
            <a:spLocks noGrp="1"/>
          </p:cNvSpPr>
          <p:nvPr>
            <p:ph type="dt" sz="half" idx="10"/>
          </p:nvPr>
        </p:nvSpPr>
        <p:spPr/>
        <p:txBody>
          <a:bodyPr/>
          <a:lstStyle/>
          <a:p>
            <a:fld id="{48D0E99C-2DC6-480D-8D05-9CF3F3DFEB2C}" type="datetimeFigureOut">
              <a:rPr lang="en-GB" smtClean="0"/>
              <a:t>28/07/2020</a:t>
            </a:fld>
            <a:endParaRPr lang="en-GB"/>
          </a:p>
        </p:txBody>
      </p:sp>
      <p:sp>
        <p:nvSpPr>
          <p:cNvPr id="5" name="Footer Placeholder 4">
            <a:extLst>
              <a:ext uri="{FF2B5EF4-FFF2-40B4-BE49-F238E27FC236}">
                <a16:creationId xmlns:a16="http://schemas.microsoft.com/office/drawing/2014/main" id="{FEE29B4A-6E42-492C-8C0E-F28027A696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0B5B66-C893-4AAE-ADC3-08F435D07038}"/>
              </a:ext>
            </a:extLst>
          </p:cNvPr>
          <p:cNvSpPr>
            <a:spLocks noGrp="1"/>
          </p:cNvSpPr>
          <p:nvPr>
            <p:ph type="sldNum" sz="quarter" idx="12"/>
          </p:nvPr>
        </p:nvSpPr>
        <p:spPr/>
        <p:txBody>
          <a:bodyPr/>
          <a:lstStyle/>
          <a:p>
            <a:fld id="{DCB9A193-F03B-49D7-B2FF-B35D8C5EF301}" type="slidenum">
              <a:rPr lang="en-GB" smtClean="0"/>
              <a:t>‹#›</a:t>
            </a:fld>
            <a:endParaRPr lang="en-GB"/>
          </a:p>
        </p:txBody>
      </p:sp>
    </p:spTree>
    <p:extLst>
      <p:ext uri="{BB962C8B-B14F-4D97-AF65-F5344CB8AC3E}">
        <p14:creationId xmlns:p14="http://schemas.microsoft.com/office/powerpoint/2010/main" val="1869734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B8D0A5-C89D-4A49-B7A6-606CD2370C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45C06C-A8A8-425D-852B-4EDD27E693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23B3E4-C15C-42A9-9564-BDB6BAD40E5F}"/>
              </a:ext>
            </a:extLst>
          </p:cNvPr>
          <p:cNvSpPr>
            <a:spLocks noGrp="1"/>
          </p:cNvSpPr>
          <p:nvPr>
            <p:ph type="dt" sz="half" idx="10"/>
          </p:nvPr>
        </p:nvSpPr>
        <p:spPr/>
        <p:txBody>
          <a:bodyPr/>
          <a:lstStyle/>
          <a:p>
            <a:fld id="{48D0E99C-2DC6-480D-8D05-9CF3F3DFEB2C}" type="datetimeFigureOut">
              <a:rPr lang="en-GB" smtClean="0"/>
              <a:t>28/07/2020</a:t>
            </a:fld>
            <a:endParaRPr lang="en-GB"/>
          </a:p>
        </p:txBody>
      </p:sp>
      <p:sp>
        <p:nvSpPr>
          <p:cNvPr id="5" name="Footer Placeholder 4">
            <a:extLst>
              <a:ext uri="{FF2B5EF4-FFF2-40B4-BE49-F238E27FC236}">
                <a16:creationId xmlns:a16="http://schemas.microsoft.com/office/drawing/2014/main" id="{9CEFC3FE-E00B-4B46-8EE1-CA06B41075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6ADDCB-7823-4ED9-8A6F-07BCC8322629}"/>
              </a:ext>
            </a:extLst>
          </p:cNvPr>
          <p:cNvSpPr>
            <a:spLocks noGrp="1"/>
          </p:cNvSpPr>
          <p:nvPr>
            <p:ph type="sldNum" sz="quarter" idx="12"/>
          </p:nvPr>
        </p:nvSpPr>
        <p:spPr/>
        <p:txBody>
          <a:bodyPr/>
          <a:lstStyle/>
          <a:p>
            <a:fld id="{DCB9A193-F03B-49D7-B2FF-B35D8C5EF301}" type="slidenum">
              <a:rPr lang="en-GB" smtClean="0"/>
              <a:t>‹#›</a:t>
            </a:fld>
            <a:endParaRPr lang="en-GB"/>
          </a:p>
        </p:txBody>
      </p:sp>
    </p:spTree>
    <p:extLst>
      <p:ext uri="{BB962C8B-B14F-4D97-AF65-F5344CB8AC3E}">
        <p14:creationId xmlns:p14="http://schemas.microsoft.com/office/powerpoint/2010/main" val="962594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usiness Model Canvas">
    <p:spTree>
      <p:nvGrpSpPr>
        <p:cNvPr id="1" name=""/>
        <p:cNvGrpSpPr/>
        <p:nvPr/>
      </p:nvGrpSpPr>
      <p:grpSpPr>
        <a:xfrm>
          <a:off x="0" y="0"/>
          <a:ext cx="0" cy="0"/>
          <a:chOff x="0" y="0"/>
          <a:chExt cx="0" cy="0"/>
        </a:xfrm>
      </p:grpSpPr>
      <p:sp>
        <p:nvSpPr>
          <p:cNvPr id="9" name="Text Placeholder 8"/>
          <p:cNvSpPr>
            <a:spLocks noGrp="1"/>
          </p:cNvSpPr>
          <p:nvPr>
            <p:ph type="body" sz="quarter" idx="10"/>
          </p:nvPr>
        </p:nvSpPr>
        <p:spPr>
          <a:xfrm>
            <a:off x="380830" y="1066800"/>
            <a:ext cx="2159170" cy="3428763"/>
          </a:xfrm>
          <a:prstGeom prst="rect">
            <a:avLst/>
          </a:prstGeom>
          <a:solidFill>
            <a:srgbClr val="FFFFFF"/>
          </a:solidFill>
        </p:spPr>
        <p:txBody>
          <a:bodyPr vert="horz"/>
          <a:lstStyle>
            <a:lvl1pPr marL="0" indent="0">
              <a:buNone/>
              <a:defRPr sz="900" b="0" i="0" baseline="0"/>
            </a:lvl1pPr>
          </a:lstStyle>
          <a:p>
            <a:pPr lvl="0"/>
            <a:r>
              <a:rPr lang="en-GB"/>
              <a:t>Click to edit Master text styles</a:t>
            </a:r>
          </a:p>
        </p:txBody>
      </p:sp>
      <p:sp>
        <p:nvSpPr>
          <p:cNvPr id="10" name="Text Placeholder 8"/>
          <p:cNvSpPr>
            <a:spLocks noGrp="1"/>
          </p:cNvSpPr>
          <p:nvPr>
            <p:ph type="body" sz="quarter" idx="11"/>
          </p:nvPr>
        </p:nvSpPr>
        <p:spPr>
          <a:xfrm>
            <a:off x="2689643" y="1066800"/>
            <a:ext cx="2159170" cy="1530000"/>
          </a:xfrm>
          <a:prstGeom prst="rect">
            <a:avLst/>
          </a:prstGeom>
          <a:solidFill>
            <a:srgbClr val="FFFFFF"/>
          </a:solidFill>
        </p:spPr>
        <p:txBody>
          <a:bodyPr vert="horz"/>
          <a:lstStyle>
            <a:lvl1pPr marL="0" indent="0">
              <a:buNone/>
              <a:defRPr sz="900" baseline="0"/>
            </a:lvl1pPr>
          </a:lstStyle>
          <a:p>
            <a:pPr lvl="0"/>
            <a:r>
              <a:rPr lang="en-GB"/>
              <a:t>Click to edit Master text styles</a:t>
            </a:r>
          </a:p>
        </p:txBody>
      </p:sp>
      <p:sp>
        <p:nvSpPr>
          <p:cNvPr id="11" name="Text Placeholder 8"/>
          <p:cNvSpPr>
            <a:spLocks noGrp="1"/>
          </p:cNvSpPr>
          <p:nvPr>
            <p:ph type="body" sz="quarter" idx="12"/>
          </p:nvPr>
        </p:nvSpPr>
        <p:spPr>
          <a:xfrm>
            <a:off x="5006387" y="1066800"/>
            <a:ext cx="2159170" cy="3428762"/>
          </a:xfrm>
          <a:prstGeom prst="rect">
            <a:avLst/>
          </a:prstGeom>
          <a:solidFill>
            <a:srgbClr val="FFFFFF"/>
          </a:solidFill>
        </p:spPr>
        <p:txBody>
          <a:bodyPr vert="horz"/>
          <a:lstStyle>
            <a:lvl1pPr marL="0" indent="0">
              <a:buNone/>
              <a:defRPr sz="900" baseline="0"/>
            </a:lvl1pPr>
          </a:lstStyle>
          <a:p>
            <a:pPr lvl="0"/>
            <a:r>
              <a:rPr lang="en-GB"/>
              <a:t>Click to edit Master text styles</a:t>
            </a:r>
          </a:p>
        </p:txBody>
      </p:sp>
      <p:sp>
        <p:nvSpPr>
          <p:cNvPr id="12" name="Text Placeholder 8"/>
          <p:cNvSpPr>
            <a:spLocks noGrp="1"/>
          </p:cNvSpPr>
          <p:nvPr>
            <p:ph type="body" sz="quarter" idx="13"/>
          </p:nvPr>
        </p:nvSpPr>
        <p:spPr>
          <a:xfrm>
            <a:off x="7321263" y="1056067"/>
            <a:ext cx="2159170" cy="1530000"/>
          </a:xfrm>
          <a:prstGeom prst="rect">
            <a:avLst/>
          </a:prstGeom>
          <a:solidFill>
            <a:srgbClr val="FFFFFF"/>
          </a:solidFill>
        </p:spPr>
        <p:txBody>
          <a:bodyPr vert="horz"/>
          <a:lstStyle>
            <a:lvl1pPr marL="0" indent="0">
              <a:buNone/>
              <a:defRPr sz="900" baseline="0"/>
            </a:lvl1pPr>
          </a:lstStyle>
          <a:p>
            <a:pPr lvl="0"/>
            <a:r>
              <a:rPr lang="en-GB"/>
              <a:t>Click to edit Master text styles</a:t>
            </a:r>
          </a:p>
        </p:txBody>
      </p:sp>
      <p:sp>
        <p:nvSpPr>
          <p:cNvPr id="13" name="Text Placeholder 8"/>
          <p:cNvSpPr>
            <a:spLocks noGrp="1"/>
          </p:cNvSpPr>
          <p:nvPr>
            <p:ph type="body" sz="quarter" idx="14"/>
          </p:nvPr>
        </p:nvSpPr>
        <p:spPr>
          <a:xfrm>
            <a:off x="9644069" y="1056067"/>
            <a:ext cx="2159170" cy="3439495"/>
          </a:xfrm>
          <a:prstGeom prst="rect">
            <a:avLst/>
          </a:prstGeom>
          <a:solidFill>
            <a:srgbClr val="FFFFFF"/>
          </a:solidFill>
        </p:spPr>
        <p:txBody>
          <a:bodyPr vert="horz"/>
          <a:lstStyle>
            <a:lvl1pPr marL="0" indent="0">
              <a:buNone/>
              <a:defRPr sz="900" baseline="0"/>
            </a:lvl1pPr>
          </a:lstStyle>
          <a:p>
            <a:pPr lvl="0"/>
            <a:r>
              <a:rPr lang="en-GB"/>
              <a:t>Click to edit Master text styles</a:t>
            </a:r>
          </a:p>
        </p:txBody>
      </p:sp>
      <p:sp>
        <p:nvSpPr>
          <p:cNvPr id="15" name="Text Placeholder 8"/>
          <p:cNvSpPr>
            <a:spLocks noGrp="1"/>
          </p:cNvSpPr>
          <p:nvPr>
            <p:ph type="body" sz="quarter" idx="16"/>
          </p:nvPr>
        </p:nvSpPr>
        <p:spPr>
          <a:xfrm>
            <a:off x="2703636" y="2965800"/>
            <a:ext cx="2159170" cy="1530000"/>
          </a:xfrm>
          <a:prstGeom prst="rect">
            <a:avLst/>
          </a:prstGeom>
          <a:solidFill>
            <a:srgbClr val="FFFFFF"/>
          </a:solidFill>
        </p:spPr>
        <p:txBody>
          <a:bodyPr vert="horz"/>
          <a:lstStyle>
            <a:lvl1pPr marL="0" indent="0">
              <a:buNone/>
              <a:defRPr sz="900" baseline="0"/>
            </a:lvl1pPr>
          </a:lstStyle>
          <a:p>
            <a:pPr lvl="0"/>
            <a:r>
              <a:rPr lang="en-GB"/>
              <a:t>Click to edit Master text styles</a:t>
            </a:r>
          </a:p>
        </p:txBody>
      </p:sp>
      <p:sp>
        <p:nvSpPr>
          <p:cNvPr id="17" name="Text Placeholder 8"/>
          <p:cNvSpPr>
            <a:spLocks noGrp="1"/>
          </p:cNvSpPr>
          <p:nvPr>
            <p:ph type="body" sz="quarter" idx="18"/>
          </p:nvPr>
        </p:nvSpPr>
        <p:spPr>
          <a:xfrm>
            <a:off x="7325635" y="2965800"/>
            <a:ext cx="2159170" cy="1530000"/>
          </a:xfrm>
          <a:prstGeom prst="rect">
            <a:avLst/>
          </a:prstGeom>
          <a:solidFill>
            <a:srgbClr val="FFFFFF"/>
          </a:solidFill>
        </p:spPr>
        <p:txBody>
          <a:bodyPr vert="horz"/>
          <a:lstStyle>
            <a:lvl1pPr marL="0" indent="0">
              <a:buNone/>
              <a:defRPr sz="900" baseline="0"/>
            </a:lvl1pPr>
          </a:lstStyle>
          <a:p>
            <a:pPr lvl="0"/>
            <a:r>
              <a:rPr lang="en-GB"/>
              <a:t>Click to edit Master text styles</a:t>
            </a:r>
          </a:p>
        </p:txBody>
      </p:sp>
      <p:sp>
        <p:nvSpPr>
          <p:cNvPr id="19" name="Text Placeholder 8"/>
          <p:cNvSpPr>
            <a:spLocks noGrp="1"/>
          </p:cNvSpPr>
          <p:nvPr>
            <p:ph type="body" sz="quarter" idx="20"/>
          </p:nvPr>
        </p:nvSpPr>
        <p:spPr>
          <a:xfrm>
            <a:off x="380830" y="4876800"/>
            <a:ext cx="5613570" cy="1447800"/>
          </a:xfrm>
          <a:prstGeom prst="rect">
            <a:avLst/>
          </a:prstGeom>
          <a:solidFill>
            <a:srgbClr val="FFFFFF"/>
          </a:solidFill>
        </p:spPr>
        <p:txBody>
          <a:bodyPr vert="horz"/>
          <a:lstStyle>
            <a:lvl1pPr marL="0" indent="0">
              <a:buNone/>
              <a:defRPr sz="900" baseline="0"/>
            </a:lvl1pPr>
          </a:lstStyle>
          <a:p>
            <a:pPr lvl="0"/>
            <a:r>
              <a:rPr lang="en-GB"/>
              <a:t>Click to edit Master text styles</a:t>
            </a:r>
          </a:p>
        </p:txBody>
      </p:sp>
      <p:sp>
        <p:nvSpPr>
          <p:cNvPr id="20" name="Text Placeholder 8"/>
          <p:cNvSpPr>
            <a:spLocks noGrp="1"/>
          </p:cNvSpPr>
          <p:nvPr>
            <p:ph type="body" sz="quarter" idx="21"/>
          </p:nvPr>
        </p:nvSpPr>
        <p:spPr>
          <a:xfrm>
            <a:off x="6223200" y="4876800"/>
            <a:ext cx="5580041" cy="1447800"/>
          </a:xfrm>
          <a:prstGeom prst="rect">
            <a:avLst/>
          </a:prstGeom>
          <a:solidFill>
            <a:srgbClr val="FFFFFF"/>
          </a:solidFill>
        </p:spPr>
        <p:txBody>
          <a:bodyPr vert="horz"/>
          <a:lstStyle>
            <a:lvl1pPr marL="0" indent="0">
              <a:buNone/>
              <a:defRPr sz="900" baseline="0"/>
            </a:lvl1pPr>
          </a:lstStyle>
          <a:p>
            <a:pPr lvl="0"/>
            <a:r>
              <a:rPr lang="en-GB"/>
              <a:t>Click to edit Master text styles</a:t>
            </a:r>
          </a:p>
        </p:txBody>
      </p:sp>
      <p:sp>
        <p:nvSpPr>
          <p:cNvPr id="22" name="Text Placeholder 8"/>
          <p:cNvSpPr>
            <a:spLocks noGrp="1"/>
          </p:cNvSpPr>
          <p:nvPr>
            <p:ph type="body" sz="quarter" idx="22"/>
          </p:nvPr>
        </p:nvSpPr>
        <p:spPr>
          <a:xfrm>
            <a:off x="4876800" y="381000"/>
            <a:ext cx="1727200" cy="228600"/>
          </a:xfrm>
          <a:prstGeom prst="rect">
            <a:avLst/>
          </a:prstGeom>
          <a:solidFill>
            <a:srgbClr val="FFFFFF"/>
          </a:solidFill>
          <a:ln>
            <a:noFill/>
          </a:ln>
        </p:spPr>
        <p:txBody>
          <a:bodyPr vert="horz"/>
          <a:lstStyle>
            <a:lvl1pPr marL="0" indent="0">
              <a:buNone/>
              <a:defRPr sz="900" baseline="0"/>
            </a:lvl1pPr>
          </a:lstStyle>
          <a:p>
            <a:pPr lvl="0"/>
            <a:r>
              <a:rPr lang="en-GB"/>
              <a:t>Click to edit Master text styles</a:t>
            </a:r>
          </a:p>
        </p:txBody>
      </p:sp>
      <p:sp>
        <p:nvSpPr>
          <p:cNvPr id="23" name="Text Placeholder 8"/>
          <p:cNvSpPr>
            <a:spLocks noGrp="1"/>
          </p:cNvSpPr>
          <p:nvPr>
            <p:ph type="body" sz="quarter" idx="23"/>
          </p:nvPr>
        </p:nvSpPr>
        <p:spPr>
          <a:xfrm>
            <a:off x="6997170" y="381000"/>
            <a:ext cx="1727200" cy="228600"/>
          </a:xfrm>
          <a:prstGeom prst="rect">
            <a:avLst/>
          </a:prstGeom>
          <a:solidFill>
            <a:srgbClr val="FFFFFF"/>
          </a:solidFill>
          <a:ln>
            <a:noFill/>
          </a:ln>
        </p:spPr>
        <p:txBody>
          <a:bodyPr vert="horz"/>
          <a:lstStyle>
            <a:lvl1pPr marL="0" indent="0">
              <a:buNone/>
              <a:defRPr sz="900"/>
            </a:lvl1pPr>
          </a:lstStyle>
          <a:p>
            <a:pPr lvl="0"/>
            <a:r>
              <a:rPr lang="en-GB"/>
              <a:t>Click to edit Master text styles</a:t>
            </a:r>
          </a:p>
        </p:txBody>
      </p:sp>
      <p:sp>
        <p:nvSpPr>
          <p:cNvPr id="24" name="Text Placeholder 8"/>
          <p:cNvSpPr>
            <a:spLocks noGrp="1"/>
          </p:cNvSpPr>
          <p:nvPr>
            <p:ph type="body" sz="quarter" idx="24"/>
          </p:nvPr>
        </p:nvSpPr>
        <p:spPr>
          <a:xfrm>
            <a:off x="9550400" y="381000"/>
            <a:ext cx="1422400" cy="228600"/>
          </a:xfrm>
          <a:prstGeom prst="rect">
            <a:avLst/>
          </a:prstGeom>
          <a:solidFill>
            <a:srgbClr val="FFFFFF"/>
          </a:solidFill>
          <a:ln>
            <a:noFill/>
          </a:ln>
        </p:spPr>
        <p:txBody>
          <a:bodyPr vert="horz"/>
          <a:lstStyle>
            <a:lvl1pPr marL="0" indent="0">
              <a:buNone/>
              <a:defRPr sz="900"/>
            </a:lvl1pPr>
          </a:lstStyle>
          <a:p>
            <a:pPr lvl="0"/>
            <a:r>
              <a:rPr lang="en-GB"/>
              <a:t>Click to edit Master text styles</a:t>
            </a:r>
          </a:p>
        </p:txBody>
      </p:sp>
      <p:sp>
        <p:nvSpPr>
          <p:cNvPr id="25" name="Text Placeholder 8"/>
          <p:cNvSpPr>
            <a:spLocks noGrp="1"/>
          </p:cNvSpPr>
          <p:nvPr>
            <p:ph type="body" sz="quarter" idx="25"/>
          </p:nvPr>
        </p:nvSpPr>
        <p:spPr>
          <a:xfrm>
            <a:off x="11379200" y="381000"/>
            <a:ext cx="508000" cy="228600"/>
          </a:xfrm>
          <a:prstGeom prst="rect">
            <a:avLst/>
          </a:prstGeom>
          <a:solidFill>
            <a:srgbClr val="FFFFFF"/>
          </a:solidFill>
          <a:ln>
            <a:noFill/>
          </a:ln>
        </p:spPr>
        <p:txBody>
          <a:bodyPr vert="horz"/>
          <a:lstStyle>
            <a:lvl1pPr marL="0" indent="0">
              <a:buNone/>
              <a:defRPr sz="900"/>
            </a:lvl1pPr>
          </a:lstStyle>
          <a:p>
            <a:pPr lvl="0"/>
            <a:r>
              <a:rPr lang="en-GB"/>
              <a:t>Click to edit Master text styles</a:t>
            </a:r>
          </a:p>
        </p:txBody>
      </p:sp>
    </p:spTree>
    <p:extLst>
      <p:ext uri="{BB962C8B-B14F-4D97-AF65-F5344CB8AC3E}">
        <p14:creationId xmlns:p14="http://schemas.microsoft.com/office/powerpoint/2010/main" val="2852718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2B20FD-B564-4F6F-8193-6DCEC365A8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F7896B-834C-4EE8-B5FC-66D1EA5DB9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0DA681-35CF-4F37-A631-15CC1556A8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D0E99C-2DC6-480D-8D05-9CF3F3DFEB2C}" type="datetimeFigureOut">
              <a:rPr lang="en-GB" smtClean="0"/>
              <a:t>28/07/2020</a:t>
            </a:fld>
            <a:endParaRPr lang="en-GB"/>
          </a:p>
        </p:txBody>
      </p:sp>
      <p:sp>
        <p:nvSpPr>
          <p:cNvPr id="5" name="Footer Placeholder 4">
            <a:extLst>
              <a:ext uri="{FF2B5EF4-FFF2-40B4-BE49-F238E27FC236}">
                <a16:creationId xmlns:a16="http://schemas.microsoft.com/office/drawing/2014/main" id="{0D275FC5-7FF2-4947-9A22-05B0C6846D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6E2D08-EBE3-4D19-A133-9DFB05630B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B9A193-F03B-49D7-B2FF-B35D8C5EF301}" type="slidenum">
              <a:rPr lang="en-GB" smtClean="0"/>
              <a:t>‹#›</a:t>
            </a:fld>
            <a:endParaRPr lang="en-GB"/>
          </a:p>
        </p:txBody>
      </p:sp>
    </p:spTree>
    <p:extLst>
      <p:ext uri="{BB962C8B-B14F-4D97-AF65-F5344CB8AC3E}">
        <p14:creationId xmlns:p14="http://schemas.microsoft.com/office/powerpoint/2010/main" val="6572009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slideLayout" Target="../slideLayouts/slideLayout5.xml"/><Relationship Id="rId7" Type="http://schemas.openxmlformats.org/officeDocument/2006/relationships/hyperlink" Target="https://www.youtube.com/channel/UCaG-dfYRy7dfVnIzLPHLXZA"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www.facebook.com/suzanneandnearyscakery/" TargetMode="External"/><Relationship Id="rId11" Type="http://schemas.openxmlformats.org/officeDocument/2006/relationships/image" Target="../media/image1.png"/><Relationship Id="rId5" Type="http://schemas.openxmlformats.org/officeDocument/2006/relationships/hyperlink" Target="https://www.instagram.com/suzanneandnearyscakery/" TargetMode="External"/><Relationship Id="rId10" Type="http://schemas.openxmlformats.org/officeDocument/2006/relationships/image" Target="../media/image4.tmp"/><Relationship Id="rId4" Type="http://schemas.openxmlformats.org/officeDocument/2006/relationships/notesSlide" Target="../notesSlides/notesSlide3.xml"/><Relationship Id="rId9" Type="http://schemas.openxmlformats.org/officeDocument/2006/relationships/image" Target="../media/image3.tmp"/></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jp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4D793-7EC0-46AF-9CBC-1DD4BA908A76}"/>
              </a:ext>
            </a:extLst>
          </p:cNvPr>
          <p:cNvSpPr>
            <a:spLocks noGrp="1"/>
          </p:cNvSpPr>
          <p:nvPr>
            <p:ph type="ctrTitle"/>
          </p:nvPr>
        </p:nvSpPr>
        <p:spPr/>
        <p:txBody>
          <a:bodyPr>
            <a:normAutofit fontScale="90000"/>
          </a:bodyPr>
          <a:lstStyle/>
          <a:p>
            <a:r>
              <a:rPr lang="en-GB" dirty="0"/>
              <a:t>Venture Creation: Feasibility assessment of ‘Suzanne &amp; Neary's </a:t>
            </a:r>
            <a:r>
              <a:rPr lang="en-GB" dirty="0" err="1"/>
              <a:t>Cakery</a:t>
            </a:r>
            <a:r>
              <a:rPr lang="en-GB" dirty="0"/>
              <a:t>’ </a:t>
            </a:r>
          </a:p>
        </p:txBody>
      </p:sp>
      <p:sp>
        <p:nvSpPr>
          <p:cNvPr id="3" name="Subtitle 2">
            <a:extLst>
              <a:ext uri="{FF2B5EF4-FFF2-40B4-BE49-F238E27FC236}">
                <a16:creationId xmlns:a16="http://schemas.microsoft.com/office/drawing/2014/main" id="{16DFEAF2-589B-453E-A7E1-17698C0D710D}"/>
              </a:ext>
            </a:extLst>
          </p:cNvPr>
          <p:cNvSpPr>
            <a:spLocks noGrp="1"/>
          </p:cNvSpPr>
          <p:nvPr>
            <p:ph type="subTitle" idx="1"/>
          </p:nvPr>
        </p:nvSpPr>
        <p:spPr/>
        <p:txBody>
          <a:bodyPr>
            <a:normAutofit fontScale="55000" lnSpcReduction="20000"/>
          </a:bodyPr>
          <a:lstStyle/>
          <a:p>
            <a:r>
              <a:rPr lang="en-GB" dirty="0"/>
              <a:t>Student name: John Gronow</a:t>
            </a:r>
          </a:p>
          <a:p>
            <a:r>
              <a:rPr lang="en-GB" dirty="0"/>
              <a:t>Student ID number: 1808092</a:t>
            </a:r>
          </a:p>
          <a:p>
            <a:r>
              <a:rPr lang="en-GB" dirty="0"/>
              <a:t>Programme: online MBA</a:t>
            </a:r>
          </a:p>
          <a:p>
            <a:r>
              <a:rPr lang="en-GB" dirty="0"/>
              <a:t>Module: Digital Entrepreneurship</a:t>
            </a:r>
          </a:p>
          <a:p>
            <a:r>
              <a:rPr lang="en-GB" dirty="0"/>
              <a:t>Lecturer: Dr Roisin Mullins</a:t>
            </a:r>
          </a:p>
          <a:p>
            <a:r>
              <a:rPr lang="en-GB" dirty="0"/>
              <a:t>Date: 10</a:t>
            </a:r>
            <a:r>
              <a:rPr lang="en-GB" baseline="30000" dirty="0"/>
              <a:t>th</a:t>
            </a:r>
            <a:r>
              <a:rPr lang="en-GB" dirty="0"/>
              <a:t> August 2020</a:t>
            </a:r>
          </a:p>
          <a:p>
            <a:endParaRPr lang="en-GB" dirty="0"/>
          </a:p>
          <a:p>
            <a:endParaRPr lang="en-GB" dirty="0"/>
          </a:p>
        </p:txBody>
      </p:sp>
      <p:pic>
        <p:nvPicPr>
          <p:cNvPr id="4" name="Audio 3">
            <a:hlinkClick r:id="" action="ppaction://media"/>
            <a:extLst>
              <a:ext uri="{FF2B5EF4-FFF2-40B4-BE49-F238E27FC236}">
                <a16:creationId xmlns:a16="http://schemas.microsoft.com/office/drawing/2014/main" id="{89E68204-0415-437F-951D-2BA021298D5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95113594"/>
      </p:ext>
    </p:extLst>
  </p:cSld>
  <p:clrMapOvr>
    <a:masterClrMapping/>
  </p:clrMapOvr>
  <mc:AlternateContent xmlns:mc="http://schemas.openxmlformats.org/markup-compatibility/2006" xmlns:p14="http://schemas.microsoft.com/office/powerpoint/2010/main">
    <mc:Choice Requires="p14">
      <p:transition spd="slow" p14:dur="2000" advTm="7569"/>
    </mc:Choice>
    <mc:Fallback xmlns="">
      <p:transition spd="slow" advTm="7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2067E-78F0-45D8-9F0C-AAC57F5CB1BE}"/>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09AEA59-797B-4323-ABBF-867AAB40D825}"/>
              </a:ext>
            </a:extLst>
          </p:cNvPr>
          <p:cNvSpPr>
            <a:spLocks noGrp="1"/>
          </p:cNvSpPr>
          <p:nvPr>
            <p:ph idx="1"/>
          </p:nvPr>
        </p:nvSpPr>
        <p:spPr/>
        <p:txBody>
          <a:bodyPr/>
          <a:lstStyle/>
          <a:p>
            <a:r>
              <a:rPr lang="en-GB" dirty="0"/>
              <a:t>This presentation systematically assesses the feasibility of a new venture named ‘Suzanne &amp; Neary's </a:t>
            </a:r>
            <a:r>
              <a:rPr lang="en-GB" dirty="0" err="1"/>
              <a:t>Cakery</a:t>
            </a:r>
            <a:r>
              <a:rPr lang="en-GB" dirty="0"/>
              <a:t>’ using the Business Model Canvas (Osterwalder &amp; Pigneur, 2010).</a:t>
            </a:r>
          </a:p>
          <a:p>
            <a:r>
              <a:rPr lang="en-GB" dirty="0"/>
              <a:t>The idea: ‘Suzanne &amp; Neary’s </a:t>
            </a:r>
            <a:r>
              <a:rPr lang="en-GB" dirty="0" err="1"/>
              <a:t>Cakery</a:t>
            </a:r>
            <a:r>
              <a:rPr lang="en-GB" dirty="0"/>
              <a:t>’ is a new venture to be set up by my wife and I producing specialty cakes.</a:t>
            </a:r>
          </a:p>
          <a:p>
            <a:endParaRPr lang="en-GB" dirty="0"/>
          </a:p>
        </p:txBody>
      </p:sp>
      <p:pic>
        <p:nvPicPr>
          <p:cNvPr id="4" name="Audio 3">
            <a:hlinkClick r:id="" action="ppaction://media"/>
            <a:extLst>
              <a:ext uri="{FF2B5EF4-FFF2-40B4-BE49-F238E27FC236}">
                <a16:creationId xmlns:a16="http://schemas.microsoft.com/office/drawing/2014/main" id="{EFBFAA15-B18E-4219-80E8-1F2CB868236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894777052"/>
      </p:ext>
    </p:extLst>
  </p:cSld>
  <p:clrMapOvr>
    <a:masterClrMapping/>
  </p:clrMapOvr>
  <mc:AlternateContent xmlns:mc="http://schemas.openxmlformats.org/markup-compatibility/2006" xmlns:p14="http://schemas.microsoft.com/office/powerpoint/2010/main">
    <mc:Choice Requires="p14">
      <p:transition spd="slow" p14:dur="2000" advTm="20599"/>
    </mc:Choice>
    <mc:Fallback xmlns="">
      <p:transition spd="slow" advTm="205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DFA2D-0A53-491E-A73F-1010DC130F27}"/>
              </a:ext>
            </a:extLst>
          </p:cNvPr>
          <p:cNvSpPr>
            <a:spLocks noGrp="1"/>
          </p:cNvSpPr>
          <p:nvPr>
            <p:ph type="title"/>
          </p:nvPr>
        </p:nvSpPr>
        <p:spPr/>
        <p:txBody>
          <a:bodyPr/>
          <a:lstStyle/>
          <a:p>
            <a:r>
              <a:rPr lang="en-GB" dirty="0"/>
              <a:t>Creation</a:t>
            </a:r>
          </a:p>
        </p:txBody>
      </p:sp>
      <p:sp>
        <p:nvSpPr>
          <p:cNvPr id="3" name="Text Placeholder 2">
            <a:extLst>
              <a:ext uri="{FF2B5EF4-FFF2-40B4-BE49-F238E27FC236}">
                <a16:creationId xmlns:a16="http://schemas.microsoft.com/office/drawing/2014/main" id="{31B4FC23-74DC-4483-9B1B-AD70911AEC55}"/>
              </a:ext>
            </a:extLst>
          </p:cNvPr>
          <p:cNvSpPr>
            <a:spLocks noGrp="1"/>
          </p:cNvSpPr>
          <p:nvPr>
            <p:ph type="body" idx="1"/>
          </p:nvPr>
        </p:nvSpPr>
        <p:spPr/>
        <p:txBody>
          <a:bodyPr/>
          <a:lstStyle/>
          <a:p>
            <a:r>
              <a:rPr lang="en-GB" dirty="0"/>
              <a:t>1. Customer segment – To whom do we add value?</a:t>
            </a:r>
          </a:p>
        </p:txBody>
      </p:sp>
      <p:sp>
        <p:nvSpPr>
          <p:cNvPr id="4" name="Content Placeholder 3">
            <a:extLst>
              <a:ext uri="{FF2B5EF4-FFF2-40B4-BE49-F238E27FC236}">
                <a16:creationId xmlns:a16="http://schemas.microsoft.com/office/drawing/2014/main" id="{29F6F16B-0BB3-41A3-B852-9AF5FF25D650}"/>
              </a:ext>
            </a:extLst>
          </p:cNvPr>
          <p:cNvSpPr>
            <a:spLocks noGrp="1"/>
          </p:cNvSpPr>
          <p:nvPr>
            <p:ph sz="half" idx="2"/>
          </p:nvPr>
        </p:nvSpPr>
        <p:spPr/>
        <p:txBody>
          <a:bodyPr>
            <a:normAutofit fontScale="92500" lnSpcReduction="10000"/>
          </a:bodyPr>
          <a:lstStyle/>
          <a:p>
            <a:pPr lvl="0"/>
            <a:r>
              <a:rPr lang="en-GB" dirty="0">
                <a:solidFill>
                  <a:srgbClr val="00B0F0"/>
                </a:solidFill>
              </a:rPr>
              <a:t>The public (Couples, Grand parents, Parents, Children)</a:t>
            </a:r>
          </a:p>
          <a:p>
            <a:pPr lvl="0"/>
            <a:r>
              <a:rPr lang="en-GB" dirty="0">
                <a:solidFill>
                  <a:srgbClr val="00B0F0"/>
                </a:solidFill>
              </a:rPr>
              <a:t>Trade customers (Wedding Planners, Restaurants, Catering Services, Event Organisers)</a:t>
            </a:r>
          </a:p>
          <a:p>
            <a:pPr lvl="0"/>
            <a:r>
              <a:rPr lang="en-GB" dirty="0">
                <a:solidFill>
                  <a:srgbClr val="7030A0"/>
                </a:solidFill>
              </a:rPr>
              <a:t>Niche markets</a:t>
            </a:r>
          </a:p>
        </p:txBody>
      </p:sp>
      <p:sp>
        <p:nvSpPr>
          <p:cNvPr id="5" name="Text Placeholder 4">
            <a:extLst>
              <a:ext uri="{FF2B5EF4-FFF2-40B4-BE49-F238E27FC236}">
                <a16:creationId xmlns:a16="http://schemas.microsoft.com/office/drawing/2014/main" id="{868E6BC0-5E9C-4FCB-A1E8-3AB42F66FD46}"/>
              </a:ext>
            </a:extLst>
          </p:cNvPr>
          <p:cNvSpPr>
            <a:spLocks noGrp="1"/>
          </p:cNvSpPr>
          <p:nvPr>
            <p:ph type="body" sz="quarter" idx="3"/>
          </p:nvPr>
        </p:nvSpPr>
        <p:spPr/>
        <p:txBody>
          <a:bodyPr/>
          <a:lstStyle/>
          <a:p>
            <a:r>
              <a:rPr lang="en-GB" dirty="0"/>
              <a:t>2. Value propositions – What problem do we solve for customers?</a:t>
            </a:r>
          </a:p>
        </p:txBody>
      </p:sp>
      <p:sp>
        <p:nvSpPr>
          <p:cNvPr id="6" name="Content Placeholder 5">
            <a:extLst>
              <a:ext uri="{FF2B5EF4-FFF2-40B4-BE49-F238E27FC236}">
                <a16:creationId xmlns:a16="http://schemas.microsoft.com/office/drawing/2014/main" id="{DE955561-1458-47D0-9AE2-BC5CF59EB0E8}"/>
              </a:ext>
            </a:extLst>
          </p:cNvPr>
          <p:cNvSpPr>
            <a:spLocks noGrp="1"/>
          </p:cNvSpPr>
          <p:nvPr>
            <p:ph sz="quarter" idx="4"/>
          </p:nvPr>
        </p:nvSpPr>
        <p:spPr/>
        <p:txBody>
          <a:bodyPr>
            <a:normAutofit fontScale="92500" lnSpcReduction="10000"/>
          </a:bodyPr>
          <a:lstStyle/>
          <a:p>
            <a:pPr lvl="0"/>
            <a:r>
              <a:rPr lang="en-GB" dirty="0">
                <a:solidFill>
                  <a:srgbClr val="00B0F0"/>
                </a:solidFill>
              </a:rPr>
              <a:t>Specialist baking skills</a:t>
            </a:r>
          </a:p>
          <a:p>
            <a:pPr lvl="0"/>
            <a:r>
              <a:rPr lang="en-GB" dirty="0">
                <a:solidFill>
                  <a:srgbClr val="00B0F0"/>
                </a:solidFill>
              </a:rPr>
              <a:t>Specialist decorating skills</a:t>
            </a:r>
          </a:p>
          <a:p>
            <a:pPr lvl="0"/>
            <a:r>
              <a:rPr lang="en-GB" dirty="0">
                <a:solidFill>
                  <a:srgbClr val="00B0F0"/>
                </a:solidFill>
              </a:rPr>
              <a:t>Specialist confectionary skills</a:t>
            </a:r>
          </a:p>
          <a:p>
            <a:r>
              <a:rPr lang="en-GB" dirty="0">
                <a:solidFill>
                  <a:srgbClr val="00B0F0"/>
                </a:solidFill>
              </a:rPr>
              <a:t>Knowledge of the latest trends in baking</a:t>
            </a:r>
          </a:p>
          <a:p>
            <a:pPr lvl="0"/>
            <a:r>
              <a:rPr lang="en-GB" dirty="0">
                <a:solidFill>
                  <a:srgbClr val="7030A0"/>
                </a:solidFill>
              </a:rPr>
              <a:t>Speciality baking knowledge using:</a:t>
            </a:r>
          </a:p>
          <a:p>
            <a:pPr lvl="1"/>
            <a:r>
              <a:rPr lang="en-GB" dirty="0">
                <a:solidFill>
                  <a:srgbClr val="7030A0"/>
                </a:solidFill>
              </a:rPr>
              <a:t>low sugar ingredients</a:t>
            </a:r>
          </a:p>
          <a:p>
            <a:pPr lvl="1"/>
            <a:r>
              <a:rPr lang="en-GB" dirty="0">
                <a:solidFill>
                  <a:srgbClr val="7030A0"/>
                </a:solidFill>
              </a:rPr>
              <a:t>Gluten free ingredients</a:t>
            </a:r>
          </a:p>
          <a:p>
            <a:pPr lvl="1"/>
            <a:r>
              <a:rPr lang="en-GB" dirty="0">
                <a:solidFill>
                  <a:srgbClr val="7030A0"/>
                </a:solidFill>
              </a:rPr>
              <a:t>Organic ingredients</a:t>
            </a:r>
          </a:p>
        </p:txBody>
      </p:sp>
      <p:pic>
        <p:nvPicPr>
          <p:cNvPr id="7" name="Audio 6">
            <a:hlinkClick r:id="" action="ppaction://media"/>
            <a:extLst>
              <a:ext uri="{FF2B5EF4-FFF2-40B4-BE49-F238E27FC236}">
                <a16:creationId xmlns:a16="http://schemas.microsoft.com/office/drawing/2014/main" id="{64698140-A814-4173-BFE0-20CE713A8E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32209077"/>
      </p:ext>
    </p:extLst>
  </p:cSld>
  <p:clrMapOvr>
    <a:masterClrMapping/>
  </p:clrMapOvr>
  <mc:AlternateContent xmlns:mc="http://schemas.openxmlformats.org/markup-compatibility/2006" xmlns:p14="http://schemas.microsoft.com/office/powerpoint/2010/main">
    <mc:Choice Requires="p14">
      <p:transition spd="slow" p14:dur="2000" advTm="90632"/>
    </mc:Choice>
    <mc:Fallback xmlns="">
      <p:transition spd="slow" advTm="90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49274-26B8-4972-863C-8EC77BBAAA3E}"/>
              </a:ext>
            </a:extLst>
          </p:cNvPr>
          <p:cNvSpPr>
            <a:spLocks noGrp="1"/>
          </p:cNvSpPr>
          <p:nvPr>
            <p:ph type="title"/>
          </p:nvPr>
        </p:nvSpPr>
        <p:spPr/>
        <p:txBody>
          <a:bodyPr/>
          <a:lstStyle/>
          <a:p>
            <a:r>
              <a:rPr lang="en-GB" dirty="0"/>
              <a:t>Creation</a:t>
            </a:r>
          </a:p>
        </p:txBody>
      </p:sp>
      <p:sp>
        <p:nvSpPr>
          <p:cNvPr id="3" name="Text Placeholder 2">
            <a:extLst>
              <a:ext uri="{FF2B5EF4-FFF2-40B4-BE49-F238E27FC236}">
                <a16:creationId xmlns:a16="http://schemas.microsoft.com/office/drawing/2014/main" id="{EF4A2EF0-766C-4A70-B7C3-C6C9F12FC080}"/>
              </a:ext>
            </a:extLst>
          </p:cNvPr>
          <p:cNvSpPr>
            <a:spLocks noGrp="1"/>
          </p:cNvSpPr>
          <p:nvPr>
            <p:ph type="body" idx="1"/>
          </p:nvPr>
        </p:nvSpPr>
        <p:spPr/>
        <p:txBody>
          <a:bodyPr/>
          <a:lstStyle/>
          <a:p>
            <a:r>
              <a:rPr lang="en-GB" dirty="0"/>
              <a:t>3. Revenue streams – What do we make money from?</a:t>
            </a:r>
          </a:p>
        </p:txBody>
      </p:sp>
      <p:sp>
        <p:nvSpPr>
          <p:cNvPr id="4" name="Content Placeholder 3">
            <a:extLst>
              <a:ext uri="{FF2B5EF4-FFF2-40B4-BE49-F238E27FC236}">
                <a16:creationId xmlns:a16="http://schemas.microsoft.com/office/drawing/2014/main" id="{21A11681-B4E1-4392-8681-8E2D005F860B}"/>
              </a:ext>
            </a:extLst>
          </p:cNvPr>
          <p:cNvSpPr>
            <a:spLocks noGrp="1"/>
          </p:cNvSpPr>
          <p:nvPr>
            <p:ph sz="half" idx="2"/>
          </p:nvPr>
        </p:nvSpPr>
        <p:spPr/>
        <p:txBody>
          <a:bodyPr>
            <a:normAutofit fontScale="77500" lnSpcReduction="20000"/>
          </a:bodyPr>
          <a:lstStyle/>
          <a:p>
            <a:pPr lvl="0"/>
            <a:r>
              <a:rPr lang="en-GB" dirty="0"/>
              <a:t>Wedding cakes</a:t>
            </a:r>
          </a:p>
          <a:p>
            <a:pPr lvl="0"/>
            <a:r>
              <a:rPr lang="en-GB" dirty="0"/>
              <a:t>Anniversary cakes</a:t>
            </a:r>
          </a:p>
          <a:p>
            <a:pPr lvl="0"/>
            <a:r>
              <a:rPr lang="en-GB" dirty="0"/>
              <a:t>Birthday cakes</a:t>
            </a:r>
          </a:p>
          <a:p>
            <a:pPr lvl="0"/>
            <a:r>
              <a:rPr lang="en-GB" dirty="0"/>
              <a:t>Graduation cakes</a:t>
            </a:r>
          </a:p>
          <a:p>
            <a:pPr lvl="0"/>
            <a:r>
              <a:rPr lang="en-GB" dirty="0"/>
              <a:t>Baby shower cakes</a:t>
            </a:r>
          </a:p>
          <a:p>
            <a:pPr lvl="0"/>
            <a:r>
              <a:rPr lang="en-GB" dirty="0"/>
              <a:t>Low Sugar cakes</a:t>
            </a:r>
          </a:p>
          <a:p>
            <a:pPr lvl="0"/>
            <a:r>
              <a:rPr lang="en-GB" dirty="0"/>
              <a:t>Vegan cakes</a:t>
            </a:r>
          </a:p>
          <a:p>
            <a:pPr lvl="0"/>
            <a:r>
              <a:rPr lang="en-GB" dirty="0"/>
              <a:t>Organic cakes</a:t>
            </a:r>
          </a:p>
        </p:txBody>
      </p:sp>
      <p:sp>
        <p:nvSpPr>
          <p:cNvPr id="5" name="Text Placeholder 4">
            <a:extLst>
              <a:ext uri="{FF2B5EF4-FFF2-40B4-BE49-F238E27FC236}">
                <a16:creationId xmlns:a16="http://schemas.microsoft.com/office/drawing/2014/main" id="{A5044C6D-3F07-4DCE-8AB7-C1209B8622E9}"/>
              </a:ext>
            </a:extLst>
          </p:cNvPr>
          <p:cNvSpPr>
            <a:spLocks noGrp="1"/>
          </p:cNvSpPr>
          <p:nvPr>
            <p:ph type="body" sz="quarter" idx="3"/>
          </p:nvPr>
        </p:nvSpPr>
        <p:spPr/>
        <p:txBody>
          <a:bodyPr/>
          <a:lstStyle/>
          <a:p>
            <a:r>
              <a:rPr lang="en-GB" dirty="0"/>
              <a:t>4. Customer relations – How do we signal changing customer needs?</a:t>
            </a:r>
          </a:p>
        </p:txBody>
      </p:sp>
      <p:sp>
        <p:nvSpPr>
          <p:cNvPr id="6" name="Content Placeholder 5">
            <a:extLst>
              <a:ext uri="{FF2B5EF4-FFF2-40B4-BE49-F238E27FC236}">
                <a16:creationId xmlns:a16="http://schemas.microsoft.com/office/drawing/2014/main" id="{8CD06726-C063-4108-A860-8E4EC27FD646}"/>
              </a:ext>
            </a:extLst>
          </p:cNvPr>
          <p:cNvSpPr>
            <a:spLocks noGrp="1"/>
          </p:cNvSpPr>
          <p:nvPr>
            <p:ph sz="quarter" idx="4"/>
          </p:nvPr>
        </p:nvSpPr>
        <p:spPr/>
        <p:txBody>
          <a:bodyPr>
            <a:normAutofit fontScale="77500" lnSpcReduction="20000"/>
          </a:bodyPr>
          <a:lstStyle/>
          <a:p>
            <a:pPr lvl="0"/>
            <a:r>
              <a:rPr lang="en-GB" dirty="0"/>
              <a:t>Instagram followers - </a:t>
            </a:r>
            <a:r>
              <a:rPr lang="en-GB" dirty="0">
                <a:hlinkClick r:id="rId5"/>
              </a:rPr>
              <a:t>https://www.instagram.com/suzanneandnearyscakery/</a:t>
            </a:r>
            <a:endParaRPr lang="en-GB" dirty="0"/>
          </a:p>
          <a:p>
            <a:pPr lvl="0"/>
            <a:r>
              <a:rPr lang="en-GB" dirty="0"/>
              <a:t>Facebook followers - </a:t>
            </a:r>
            <a:r>
              <a:rPr lang="en-GB" dirty="0">
                <a:hlinkClick r:id="rId6"/>
              </a:rPr>
              <a:t>https://www.facebook.com/suzanneandnearyscakery/</a:t>
            </a:r>
            <a:endParaRPr lang="en-GB" dirty="0"/>
          </a:p>
          <a:p>
            <a:pPr lvl="0"/>
            <a:r>
              <a:rPr lang="en-GB" dirty="0"/>
              <a:t>YouTube videos - </a:t>
            </a:r>
            <a:r>
              <a:rPr lang="en-GB" dirty="0">
                <a:hlinkClick r:id="rId7"/>
              </a:rPr>
              <a:t>https://www.youtube.com/channel/UCaG-dfYRy7dfVnIzLPHLXZA</a:t>
            </a:r>
            <a:endParaRPr lang="en-GB" dirty="0"/>
          </a:p>
          <a:p>
            <a:pPr lvl="0"/>
            <a:r>
              <a:rPr lang="en-GB" dirty="0"/>
              <a:t>Customer feedback</a:t>
            </a:r>
          </a:p>
          <a:p>
            <a:pPr lvl="0"/>
            <a:r>
              <a:rPr lang="en-GB" dirty="0"/>
              <a:t>Bespoke cake designs</a:t>
            </a:r>
          </a:p>
          <a:p>
            <a:pPr lvl="0"/>
            <a:r>
              <a:rPr lang="en-GB" dirty="0"/>
              <a:t>Food bloggers</a:t>
            </a:r>
          </a:p>
        </p:txBody>
      </p:sp>
      <p:pic>
        <p:nvPicPr>
          <p:cNvPr id="8" name="Picture 7" descr="A person sitting on a table&#10;&#10;Description automatically generated">
            <a:extLst>
              <a:ext uri="{FF2B5EF4-FFF2-40B4-BE49-F238E27FC236}">
                <a16:creationId xmlns:a16="http://schemas.microsoft.com/office/drawing/2014/main" id="{8E86D2A7-6DB9-4994-85B0-22094300474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929812" y="90487"/>
            <a:ext cx="1600201" cy="1600201"/>
          </a:xfrm>
          <a:prstGeom prst="rect">
            <a:avLst/>
          </a:prstGeom>
        </p:spPr>
      </p:pic>
      <p:pic>
        <p:nvPicPr>
          <p:cNvPr id="10" name="Picture 9" descr="A piece of cake on a plate&#10;&#10;Description automatically generated">
            <a:extLst>
              <a:ext uri="{FF2B5EF4-FFF2-40B4-BE49-F238E27FC236}">
                <a16:creationId xmlns:a16="http://schemas.microsoft.com/office/drawing/2014/main" id="{F9794BEE-C83F-41A9-A675-AA0AFA23573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154986" y="90487"/>
            <a:ext cx="1600201" cy="1604659"/>
          </a:xfrm>
          <a:prstGeom prst="rect">
            <a:avLst/>
          </a:prstGeom>
        </p:spPr>
      </p:pic>
      <p:pic>
        <p:nvPicPr>
          <p:cNvPr id="12" name="Picture 11" descr="A slice of cake on a plate&#10;&#10;Description automatically generated">
            <a:extLst>
              <a:ext uri="{FF2B5EF4-FFF2-40B4-BE49-F238E27FC236}">
                <a16:creationId xmlns:a16="http://schemas.microsoft.com/office/drawing/2014/main" id="{C70A2822-C8B7-4A41-A8B4-CDC5B806252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340047" y="90487"/>
            <a:ext cx="1600201" cy="1591336"/>
          </a:xfrm>
          <a:prstGeom prst="rect">
            <a:avLst/>
          </a:prstGeom>
        </p:spPr>
      </p:pic>
      <p:pic>
        <p:nvPicPr>
          <p:cNvPr id="13" name="Audio 12">
            <a:hlinkClick r:id="" action="ppaction://media"/>
            <a:extLst>
              <a:ext uri="{FF2B5EF4-FFF2-40B4-BE49-F238E27FC236}">
                <a16:creationId xmlns:a16="http://schemas.microsoft.com/office/drawing/2014/main" id="{7EA30E70-AC05-4628-B8B2-D41CBD231B7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00597975"/>
      </p:ext>
    </p:extLst>
  </p:cSld>
  <p:clrMapOvr>
    <a:masterClrMapping/>
  </p:clrMapOvr>
  <mc:AlternateContent xmlns:mc="http://schemas.openxmlformats.org/markup-compatibility/2006" xmlns:p14="http://schemas.microsoft.com/office/powerpoint/2010/main">
    <mc:Choice Requires="p14">
      <p:transition spd="slow" p14:dur="2000" advTm="82943"/>
    </mc:Choice>
    <mc:Fallback xmlns="">
      <p:transition spd="slow" advTm="82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0C60B-DFF8-4005-93F6-C3EEF66DCE33}"/>
              </a:ext>
            </a:extLst>
          </p:cNvPr>
          <p:cNvSpPr>
            <a:spLocks noGrp="1"/>
          </p:cNvSpPr>
          <p:nvPr>
            <p:ph type="title"/>
          </p:nvPr>
        </p:nvSpPr>
        <p:spPr/>
        <p:txBody>
          <a:bodyPr/>
          <a:lstStyle/>
          <a:p>
            <a:r>
              <a:rPr lang="en-GB" dirty="0"/>
              <a:t>Creation</a:t>
            </a:r>
          </a:p>
        </p:txBody>
      </p:sp>
      <p:sp>
        <p:nvSpPr>
          <p:cNvPr id="3" name="Text Placeholder 2">
            <a:extLst>
              <a:ext uri="{FF2B5EF4-FFF2-40B4-BE49-F238E27FC236}">
                <a16:creationId xmlns:a16="http://schemas.microsoft.com/office/drawing/2014/main" id="{7B8A88BC-8487-4B17-AD3E-3EF002897273}"/>
              </a:ext>
            </a:extLst>
          </p:cNvPr>
          <p:cNvSpPr>
            <a:spLocks noGrp="1"/>
          </p:cNvSpPr>
          <p:nvPr>
            <p:ph type="body" idx="1"/>
          </p:nvPr>
        </p:nvSpPr>
        <p:spPr/>
        <p:txBody>
          <a:bodyPr/>
          <a:lstStyle/>
          <a:p>
            <a:r>
              <a:rPr lang="en-GB" dirty="0"/>
              <a:t>5. Channels – How do we reach customers?</a:t>
            </a:r>
          </a:p>
        </p:txBody>
      </p:sp>
      <p:sp>
        <p:nvSpPr>
          <p:cNvPr id="4" name="Content Placeholder 3">
            <a:extLst>
              <a:ext uri="{FF2B5EF4-FFF2-40B4-BE49-F238E27FC236}">
                <a16:creationId xmlns:a16="http://schemas.microsoft.com/office/drawing/2014/main" id="{059BE289-BE04-4E7D-9470-9554E1F5B332}"/>
              </a:ext>
            </a:extLst>
          </p:cNvPr>
          <p:cNvSpPr>
            <a:spLocks noGrp="1"/>
          </p:cNvSpPr>
          <p:nvPr>
            <p:ph sz="half" idx="2"/>
          </p:nvPr>
        </p:nvSpPr>
        <p:spPr/>
        <p:txBody>
          <a:bodyPr>
            <a:normAutofit/>
          </a:bodyPr>
          <a:lstStyle/>
          <a:p>
            <a:pPr lvl="0"/>
            <a:r>
              <a:rPr lang="en-GB" dirty="0"/>
              <a:t>Online</a:t>
            </a:r>
          </a:p>
          <a:p>
            <a:pPr lvl="0"/>
            <a:r>
              <a:rPr lang="en-GB" dirty="0"/>
              <a:t>Delivery</a:t>
            </a:r>
          </a:p>
          <a:p>
            <a:pPr lvl="0"/>
            <a:r>
              <a:rPr lang="en-GB" dirty="0"/>
              <a:t>Face to face</a:t>
            </a:r>
          </a:p>
        </p:txBody>
      </p:sp>
      <p:sp>
        <p:nvSpPr>
          <p:cNvPr id="5" name="Text Placeholder 4">
            <a:extLst>
              <a:ext uri="{FF2B5EF4-FFF2-40B4-BE49-F238E27FC236}">
                <a16:creationId xmlns:a16="http://schemas.microsoft.com/office/drawing/2014/main" id="{08843C6F-9726-46EC-A0FB-DB801415E682}"/>
              </a:ext>
            </a:extLst>
          </p:cNvPr>
          <p:cNvSpPr>
            <a:spLocks noGrp="1"/>
          </p:cNvSpPr>
          <p:nvPr>
            <p:ph type="body" sz="quarter" idx="3"/>
          </p:nvPr>
        </p:nvSpPr>
        <p:spPr>
          <a:xfrm>
            <a:off x="6172200" y="1269207"/>
            <a:ext cx="5183188" cy="823912"/>
          </a:xfrm>
        </p:spPr>
        <p:txBody>
          <a:bodyPr/>
          <a:lstStyle/>
          <a:p>
            <a:pPr algn="ctr"/>
            <a:r>
              <a:rPr lang="en-GB" dirty="0"/>
              <a:t>Our wedding fair stall</a:t>
            </a:r>
          </a:p>
        </p:txBody>
      </p:sp>
      <p:pic>
        <p:nvPicPr>
          <p:cNvPr id="8" name="Content Placeholder 7" descr="A picture containing table, food, indoor, bottle&#10;&#10;Description automatically generated">
            <a:extLst>
              <a:ext uri="{FF2B5EF4-FFF2-40B4-BE49-F238E27FC236}">
                <a16:creationId xmlns:a16="http://schemas.microsoft.com/office/drawing/2014/main" id="{1CF88895-AF45-41C8-ADF2-4B464C770B9A}"/>
              </a:ext>
            </a:extLst>
          </p:cNvPr>
          <p:cNvPicPr>
            <a:picLocks noGrp="1" noChangeAspect="1"/>
          </p:cNvPicPr>
          <p:nvPr>
            <p:ph sz="quarter" idx="4"/>
          </p:nvPr>
        </p:nvPicPr>
        <p:blipFill>
          <a:blip r:embed="rId5">
            <a:extLst>
              <a:ext uri="{28A0092B-C50C-407E-A947-70E740481C1C}">
                <a14:useLocalDpi xmlns:a14="http://schemas.microsoft.com/office/drawing/2010/main" val="0"/>
              </a:ext>
            </a:extLst>
          </a:blip>
          <a:stretch>
            <a:fillRect/>
          </a:stretch>
        </p:blipFill>
        <p:spPr>
          <a:xfrm>
            <a:off x="6921500" y="2093119"/>
            <a:ext cx="3684588" cy="3684588"/>
          </a:xfrm>
        </p:spPr>
      </p:pic>
      <p:pic>
        <p:nvPicPr>
          <p:cNvPr id="9" name="Audio 8">
            <a:hlinkClick r:id="" action="ppaction://media"/>
            <a:extLst>
              <a:ext uri="{FF2B5EF4-FFF2-40B4-BE49-F238E27FC236}">
                <a16:creationId xmlns:a16="http://schemas.microsoft.com/office/drawing/2014/main" id="{A4DC5C4B-0790-4F32-A089-BA790D129C0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66713192"/>
      </p:ext>
    </p:extLst>
  </p:cSld>
  <p:clrMapOvr>
    <a:masterClrMapping/>
  </p:clrMapOvr>
  <mc:AlternateContent xmlns:mc="http://schemas.openxmlformats.org/markup-compatibility/2006" xmlns:p14="http://schemas.microsoft.com/office/powerpoint/2010/main">
    <mc:Choice Requires="p14">
      <p:transition spd="slow" p14:dur="2000" advTm="30683"/>
    </mc:Choice>
    <mc:Fallback xmlns="">
      <p:transition spd="slow" advTm="30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FAAA7-BAA5-4107-9BBB-E4E10F0F8681}"/>
              </a:ext>
            </a:extLst>
          </p:cNvPr>
          <p:cNvSpPr>
            <a:spLocks noGrp="1"/>
          </p:cNvSpPr>
          <p:nvPr>
            <p:ph type="title"/>
          </p:nvPr>
        </p:nvSpPr>
        <p:spPr/>
        <p:txBody>
          <a:bodyPr/>
          <a:lstStyle/>
          <a:p>
            <a:r>
              <a:rPr lang="en-GB" dirty="0"/>
              <a:t>How we deliver value as a business</a:t>
            </a:r>
          </a:p>
        </p:txBody>
      </p:sp>
      <p:sp>
        <p:nvSpPr>
          <p:cNvPr id="3" name="Text Placeholder 2">
            <a:extLst>
              <a:ext uri="{FF2B5EF4-FFF2-40B4-BE49-F238E27FC236}">
                <a16:creationId xmlns:a16="http://schemas.microsoft.com/office/drawing/2014/main" id="{C0F6F5C4-34D0-41D5-A76D-BFE97DA17F24}"/>
              </a:ext>
            </a:extLst>
          </p:cNvPr>
          <p:cNvSpPr>
            <a:spLocks noGrp="1"/>
          </p:cNvSpPr>
          <p:nvPr>
            <p:ph type="body" idx="1"/>
          </p:nvPr>
        </p:nvSpPr>
        <p:spPr/>
        <p:txBody>
          <a:bodyPr/>
          <a:lstStyle/>
          <a:p>
            <a:r>
              <a:rPr lang="en-GB" dirty="0"/>
              <a:t>6. Core business – What is our core business?</a:t>
            </a:r>
          </a:p>
        </p:txBody>
      </p:sp>
      <p:sp>
        <p:nvSpPr>
          <p:cNvPr id="4" name="Content Placeholder 3">
            <a:extLst>
              <a:ext uri="{FF2B5EF4-FFF2-40B4-BE49-F238E27FC236}">
                <a16:creationId xmlns:a16="http://schemas.microsoft.com/office/drawing/2014/main" id="{57FADB9C-C135-436B-82C3-2C977EEA8726}"/>
              </a:ext>
            </a:extLst>
          </p:cNvPr>
          <p:cNvSpPr>
            <a:spLocks noGrp="1"/>
          </p:cNvSpPr>
          <p:nvPr>
            <p:ph sz="half" idx="2"/>
          </p:nvPr>
        </p:nvSpPr>
        <p:spPr/>
        <p:txBody>
          <a:bodyPr/>
          <a:lstStyle/>
          <a:p>
            <a:pPr lvl="0"/>
            <a:r>
              <a:rPr lang="en-GB" dirty="0"/>
              <a:t>Production of cakes</a:t>
            </a:r>
          </a:p>
          <a:p>
            <a:pPr lvl="0"/>
            <a:r>
              <a:rPr lang="en-GB" dirty="0"/>
              <a:t>Marketing and selling</a:t>
            </a:r>
          </a:p>
          <a:p>
            <a:pPr lvl="0"/>
            <a:r>
              <a:rPr lang="en-GB" dirty="0"/>
              <a:t>Distribution</a:t>
            </a:r>
          </a:p>
          <a:p>
            <a:pPr lvl="0"/>
            <a:r>
              <a:rPr lang="en-GB" dirty="0"/>
              <a:t>Story telling</a:t>
            </a:r>
          </a:p>
        </p:txBody>
      </p:sp>
      <p:sp>
        <p:nvSpPr>
          <p:cNvPr id="5" name="Text Placeholder 4">
            <a:extLst>
              <a:ext uri="{FF2B5EF4-FFF2-40B4-BE49-F238E27FC236}">
                <a16:creationId xmlns:a16="http://schemas.microsoft.com/office/drawing/2014/main" id="{82B13DC3-6F9F-4A21-916B-845CAB4B40FF}"/>
              </a:ext>
            </a:extLst>
          </p:cNvPr>
          <p:cNvSpPr>
            <a:spLocks noGrp="1"/>
          </p:cNvSpPr>
          <p:nvPr>
            <p:ph type="body" sz="quarter" idx="3"/>
          </p:nvPr>
        </p:nvSpPr>
        <p:spPr/>
        <p:txBody>
          <a:bodyPr/>
          <a:lstStyle/>
          <a:p>
            <a:r>
              <a:rPr lang="en-GB" dirty="0"/>
              <a:t>7. Key resources – What are our key resources?</a:t>
            </a:r>
          </a:p>
        </p:txBody>
      </p:sp>
      <p:sp>
        <p:nvSpPr>
          <p:cNvPr id="6" name="Content Placeholder 5">
            <a:extLst>
              <a:ext uri="{FF2B5EF4-FFF2-40B4-BE49-F238E27FC236}">
                <a16:creationId xmlns:a16="http://schemas.microsoft.com/office/drawing/2014/main" id="{B14D55C3-D641-480B-8A07-D7F7A0816662}"/>
              </a:ext>
            </a:extLst>
          </p:cNvPr>
          <p:cNvSpPr>
            <a:spLocks noGrp="1"/>
          </p:cNvSpPr>
          <p:nvPr>
            <p:ph sz="quarter" idx="4"/>
          </p:nvPr>
        </p:nvSpPr>
        <p:spPr/>
        <p:txBody>
          <a:bodyPr/>
          <a:lstStyle/>
          <a:p>
            <a:pPr lvl="0"/>
            <a:r>
              <a:rPr lang="en-GB" dirty="0"/>
              <a:t>We have developed a branding</a:t>
            </a:r>
          </a:p>
          <a:p>
            <a:pPr lvl="0"/>
            <a:r>
              <a:rPr lang="en-GB" dirty="0"/>
              <a:t>We have the required skills</a:t>
            </a:r>
          </a:p>
          <a:p>
            <a:pPr lvl="0"/>
            <a:r>
              <a:rPr lang="en-GB" dirty="0"/>
              <a:t>We have the required equipment</a:t>
            </a:r>
          </a:p>
        </p:txBody>
      </p:sp>
      <p:pic>
        <p:nvPicPr>
          <p:cNvPr id="8" name="Picture 7">
            <a:extLst>
              <a:ext uri="{FF2B5EF4-FFF2-40B4-BE49-F238E27FC236}">
                <a16:creationId xmlns:a16="http://schemas.microsoft.com/office/drawing/2014/main" id="{F325DFC5-1DFF-4ABE-B2EE-3C70465A990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19878" y="4595446"/>
            <a:ext cx="2443916" cy="1897429"/>
          </a:xfrm>
          <a:prstGeom prst="rect">
            <a:avLst/>
          </a:prstGeom>
        </p:spPr>
      </p:pic>
      <p:pic>
        <p:nvPicPr>
          <p:cNvPr id="10" name="Picture 9" descr="A close up of a box&#10;&#10;Description automatically generated">
            <a:extLst>
              <a:ext uri="{FF2B5EF4-FFF2-40B4-BE49-F238E27FC236}">
                <a16:creationId xmlns:a16="http://schemas.microsoft.com/office/drawing/2014/main" id="{73D343E9-9B65-48C8-A441-3C747A19A76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911472" y="4595445"/>
            <a:ext cx="2443917" cy="1897430"/>
          </a:xfrm>
          <a:prstGeom prst="rect">
            <a:avLst/>
          </a:prstGeom>
        </p:spPr>
      </p:pic>
      <p:pic>
        <p:nvPicPr>
          <p:cNvPr id="11" name="Audio 10">
            <a:hlinkClick r:id="" action="ppaction://media"/>
            <a:extLst>
              <a:ext uri="{FF2B5EF4-FFF2-40B4-BE49-F238E27FC236}">
                <a16:creationId xmlns:a16="http://schemas.microsoft.com/office/drawing/2014/main" id="{A5E302CB-8CCC-46DF-B0EE-777152A6F73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965159622"/>
      </p:ext>
    </p:extLst>
  </p:cSld>
  <p:clrMapOvr>
    <a:masterClrMapping/>
  </p:clrMapOvr>
  <mc:AlternateContent xmlns:mc="http://schemas.openxmlformats.org/markup-compatibility/2006" xmlns:p14="http://schemas.microsoft.com/office/powerpoint/2010/main">
    <mc:Choice Requires="p14">
      <p:transition spd="slow" p14:dur="2000" advTm="49977"/>
    </mc:Choice>
    <mc:Fallback xmlns="">
      <p:transition spd="slow" advTm="49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F284C-D6D7-486F-9630-3BC64E745909}"/>
              </a:ext>
            </a:extLst>
          </p:cNvPr>
          <p:cNvSpPr>
            <a:spLocks noGrp="1"/>
          </p:cNvSpPr>
          <p:nvPr>
            <p:ph type="title"/>
          </p:nvPr>
        </p:nvSpPr>
        <p:spPr/>
        <p:txBody>
          <a:bodyPr/>
          <a:lstStyle/>
          <a:p>
            <a:r>
              <a:rPr lang="en-GB" dirty="0"/>
              <a:t>How we deliver value as a business</a:t>
            </a:r>
          </a:p>
        </p:txBody>
      </p:sp>
      <p:sp>
        <p:nvSpPr>
          <p:cNvPr id="3" name="Text Placeholder 2">
            <a:extLst>
              <a:ext uri="{FF2B5EF4-FFF2-40B4-BE49-F238E27FC236}">
                <a16:creationId xmlns:a16="http://schemas.microsoft.com/office/drawing/2014/main" id="{C5C6C8A3-44E8-469F-9B6A-1A4306A05A38}"/>
              </a:ext>
            </a:extLst>
          </p:cNvPr>
          <p:cNvSpPr>
            <a:spLocks noGrp="1"/>
          </p:cNvSpPr>
          <p:nvPr>
            <p:ph type="body" idx="1"/>
          </p:nvPr>
        </p:nvSpPr>
        <p:spPr>
          <a:xfrm>
            <a:off x="836612" y="1411532"/>
            <a:ext cx="5157787" cy="823912"/>
          </a:xfrm>
        </p:spPr>
        <p:txBody>
          <a:bodyPr/>
          <a:lstStyle/>
          <a:p>
            <a:r>
              <a:rPr lang="en-GB" dirty="0"/>
              <a:t>8. Partners – What partners do I need?</a:t>
            </a:r>
          </a:p>
        </p:txBody>
      </p:sp>
      <p:sp>
        <p:nvSpPr>
          <p:cNvPr id="4" name="Content Placeholder 3">
            <a:extLst>
              <a:ext uri="{FF2B5EF4-FFF2-40B4-BE49-F238E27FC236}">
                <a16:creationId xmlns:a16="http://schemas.microsoft.com/office/drawing/2014/main" id="{385897AC-1EC6-4369-B02F-60AD790353C0}"/>
              </a:ext>
            </a:extLst>
          </p:cNvPr>
          <p:cNvSpPr>
            <a:spLocks noGrp="1"/>
          </p:cNvSpPr>
          <p:nvPr>
            <p:ph sz="half" idx="2"/>
          </p:nvPr>
        </p:nvSpPr>
        <p:spPr/>
        <p:txBody>
          <a:bodyPr/>
          <a:lstStyle/>
          <a:p>
            <a:pPr lvl="0"/>
            <a:r>
              <a:rPr lang="en-GB" dirty="0"/>
              <a:t>Customers who order bespoke cakes</a:t>
            </a:r>
          </a:p>
          <a:p>
            <a:pPr lvl="0"/>
            <a:r>
              <a:rPr lang="en-GB" dirty="0"/>
              <a:t>Bloggers</a:t>
            </a:r>
          </a:p>
          <a:p>
            <a:pPr lvl="0"/>
            <a:r>
              <a:rPr lang="en-GB" dirty="0"/>
              <a:t>Suppliers</a:t>
            </a:r>
          </a:p>
          <a:p>
            <a:pPr lvl="0"/>
            <a:r>
              <a:rPr lang="en-GB" dirty="0"/>
              <a:t>Couriers</a:t>
            </a:r>
          </a:p>
          <a:p>
            <a:pPr lvl="0"/>
            <a:r>
              <a:rPr lang="en-GB" dirty="0"/>
              <a:t>Local authority</a:t>
            </a:r>
          </a:p>
          <a:p>
            <a:pPr lvl="0"/>
            <a:r>
              <a:rPr lang="en-GB" dirty="0"/>
              <a:t>Trade bodies</a:t>
            </a:r>
          </a:p>
        </p:txBody>
      </p:sp>
      <p:sp>
        <p:nvSpPr>
          <p:cNvPr id="5" name="Text Placeholder 4">
            <a:extLst>
              <a:ext uri="{FF2B5EF4-FFF2-40B4-BE49-F238E27FC236}">
                <a16:creationId xmlns:a16="http://schemas.microsoft.com/office/drawing/2014/main" id="{0EE25576-4C02-4B9E-A78C-AE47B560D81C}"/>
              </a:ext>
            </a:extLst>
          </p:cNvPr>
          <p:cNvSpPr>
            <a:spLocks noGrp="1"/>
          </p:cNvSpPr>
          <p:nvPr>
            <p:ph type="body" sz="quarter" idx="3"/>
          </p:nvPr>
        </p:nvSpPr>
        <p:spPr/>
        <p:txBody>
          <a:bodyPr/>
          <a:lstStyle/>
          <a:p>
            <a:r>
              <a:rPr lang="en-GB" dirty="0"/>
              <a:t>9. Cost structure – What </a:t>
            </a:r>
            <a:r>
              <a:rPr lang="en-GB"/>
              <a:t>are our </a:t>
            </a:r>
            <a:r>
              <a:rPr lang="en-GB" dirty="0"/>
              <a:t>biggest costs?</a:t>
            </a:r>
          </a:p>
        </p:txBody>
      </p:sp>
      <p:sp>
        <p:nvSpPr>
          <p:cNvPr id="6" name="Content Placeholder 5">
            <a:extLst>
              <a:ext uri="{FF2B5EF4-FFF2-40B4-BE49-F238E27FC236}">
                <a16:creationId xmlns:a16="http://schemas.microsoft.com/office/drawing/2014/main" id="{07FFB94F-6718-4FDC-A341-330D53A2B567}"/>
              </a:ext>
            </a:extLst>
          </p:cNvPr>
          <p:cNvSpPr>
            <a:spLocks noGrp="1"/>
          </p:cNvSpPr>
          <p:nvPr>
            <p:ph sz="quarter" idx="4"/>
          </p:nvPr>
        </p:nvSpPr>
        <p:spPr/>
        <p:txBody>
          <a:bodyPr/>
          <a:lstStyle/>
          <a:p>
            <a:pPr lvl="0"/>
            <a:r>
              <a:rPr lang="en-GB" dirty="0"/>
              <a:t>Production</a:t>
            </a:r>
          </a:p>
          <a:p>
            <a:pPr lvl="0"/>
            <a:r>
              <a:rPr lang="en-GB" dirty="0"/>
              <a:t>Marketing and sales</a:t>
            </a:r>
          </a:p>
          <a:p>
            <a:pPr lvl="0"/>
            <a:r>
              <a:rPr lang="en-GB" dirty="0"/>
              <a:t>Branding</a:t>
            </a:r>
          </a:p>
          <a:p>
            <a:pPr lvl="0"/>
            <a:r>
              <a:rPr lang="en-GB" dirty="0"/>
              <a:t>Salaries</a:t>
            </a:r>
          </a:p>
        </p:txBody>
      </p:sp>
      <p:pic>
        <p:nvPicPr>
          <p:cNvPr id="8" name="Audio 7">
            <a:hlinkClick r:id="" action="ppaction://media"/>
            <a:extLst>
              <a:ext uri="{FF2B5EF4-FFF2-40B4-BE49-F238E27FC236}">
                <a16:creationId xmlns:a16="http://schemas.microsoft.com/office/drawing/2014/main" id="{E2B3730D-DA5D-42B6-B83C-1499D32A232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41680207"/>
      </p:ext>
    </p:extLst>
  </p:cSld>
  <p:clrMapOvr>
    <a:masterClrMapping/>
  </p:clrMapOvr>
  <mc:AlternateContent xmlns:mc="http://schemas.openxmlformats.org/markup-compatibility/2006" xmlns:p14="http://schemas.microsoft.com/office/powerpoint/2010/main">
    <mc:Choice Requires="p14">
      <p:transition spd="slow" p14:dur="2000" advTm="150576"/>
    </mc:Choice>
    <mc:Fallback xmlns="">
      <p:transition spd="slow" advTm="150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Text Placeholder 40">
            <a:extLst>
              <a:ext uri="{FF2B5EF4-FFF2-40B4-BE49-F238E27FC236}">
                <a16:creationId xmlns:a16="http://schemas.microsoft.com/office/drawing/2014/main" id="{D4B843D8-0586-4BFC-B5A5-EF83C4061FD3}"/>
              </a:ext>
            </a:extLst>
          </p:cNvPr>
          <p:cNvSpPr>
            <a:spLocks noGrp="1"/>
          </p:cNvSpPr>
          <p:nvPr>
            <p:ph type="body" sz="quarter" idx="10"/>
          </p:nvPr>
        </p:nvSpPr>
        <p:spPr bwMode="auto">
          <a:ln>
            <a:solidFill>
              <a:schemeClr val="tx1"/>
            </a:solidFill>
          </a:ln>
          <a:extLs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z="1200" b="1" dirty="0">
                <a:latin typeface="Arial" panose="020B0604020202020204" pitchFamily="34" charset="0"/>
              </a:rPr>
              <a:t>8. Key Partners</a:t>
            </a:r>
          </a:p>
          <a:p>
            <a:pPr marL="171450" lvl="0" indent="-171450">
              <a:buFont typeface="Arial" panose="020B0604020202020204" pitchFamily="34" charset="0"/>
              <a:buChar char="•"/>
            </a:pPr>
            <a:r>
              <a:rPr lang="en-GB" sz="1200" dirty="0"/>
              <a:t>Customers who order bespoke cakes</a:t>
            </a:r>
          </a:p>
          <a:p>
            <a:pPr marL="171450" lvl="0" indent="-171450">
              <a:buFont typeface="Arial" panose="020B0604020202020204" pitchFamily="34" charset="0"/>
              <a:buChar char="•"/>
            </a:pPr>
            <a:r>
              <a:rPr lang="en-GB" sz="1200" dirty="0"/>
              <a:t>Bloggers</a:t>
            </a:r>
          </a:p>
          <a:p>
            <a:pPr marL="171450" lvl="0" indent="-171450">
              <a:buFont typeface="Arial" panose="020B0604020202020204" pitchFamily="34" charset="0"/>
              <a:buChar char="•"/>
            </a:pPr>
            <a:r>
              <a:rPr lang="en-GB" sz="1200" dirty="0"/>
              <a:t>Suppliers</a:t>
            </a:r>
          </a:p>
          <a:p>
            <a:pPr marL="171450" lvl="0" indent="-171450">
              <a:buFont typeface="Arial" panose="020B0604020202020204" pitchFamily="34" charset="0"/>
              <a:buChar char="•"/>
            </a:pPr>
            <a:r>
              <a:rPr lang="en-GB" sz="1200" dirty="0"/>
              <a:t>Couriers</a:t>
            </a:r>
          </a:p>
          <a:p>
            <a:pPr marL="171450" lvl="0" indent="-171450">
              <a:buFont typeface="Arial" panose="020B0604020202020204" pitchFamily="34" charset="0"/>
              <a:buChar char="•"/>
            </a:pPr>
            <a:r>
              <a:rPr lang="en-GB" sz="1200" dirty="0"/>
              <a:t>Local authority</a:t>
            </a:r>
          </a:p>
          <a:p>
            <a:pPr marL="171450" lvl="0" indent="-171450">
              <a:buFont typeface="Arial" panose="020B0604020202020204" pitchFamily="34" charset="0"/>
              <a:buChar char="•"/>
            </a:pPr>
            <a:r>
              <a:rPr lang="en-GB" sz="1200" dirty="0"/>
              <a:t>Trade bodies</a:t>
            </a:r>
          </a:p>
        </p:txBody>
      </p:sp>
      <p:sp>
        <p:nvSpPr>
          <p:cNvPr id="2050" name="Text Placeholder 41">
            <a:extLst>
              <a:ext uri="{FF2B5EF4-FFF2-40B4-BE49-F238E27FC236}">
                <a16:creationId xmlns:a16="http://schemas.microsoft.com/office/drawing/2014/main" id="{CC2BF38C-45C6-48E1-96A0-C4FD98A582B9}"/>
              </a:ext>
            </a:extLst>
          </p:cNvPr>
          <p:cNvSpPr>
            <a:spLocks noGrp="1"/>
          </p:cNvSpPr>
          <p:nvPr>
            <p:ph type="body" sz="quarter" idx="11"/>
          </p:nvPr>
        </p:nvSpPr>
        <p:spPr bwMode="auto">
          <a:ln>
            <a:solidFill>
              <a:schemeClr val="tx1"/>
            </a:solidFill>
          </a:ln>
          <a:extLs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buFont typeface="Arial" charset="0"/>
              <a:buNone/>
              <a:defRPr/>
            </a:pPr>
            <a:r>
              <a:rPr lang="en-GB" sz="1200" b="1" dirty="0">
                <a:latin typeface="Arial" charset="0"/>
                <a:ea typeface="ＭＳ Ｐゴシック" charset="0"/>
              </a:rPr>
              <a:t>6. Key Activities</a:t>
            </a:r>
          </a:p>
          <a:p>
            <a:pPr marL="171450" lvl="0" indent="-171450">
              <a:buFont typeface="Arial" panose="020B0604020202020204" pitchFamily="34" charset="0"/>
              <a:buChar char="•"/>
            </a:pPr>
            <a:r>
              <a:rPr lang="en-GB" sz="1200" dirty="0"/>
              <a:t>Production of cakes</a:t>
            </a:r>
          </a:p>
          <a:p>
            <a:pPr marL="171450" lvl="0" indent="-171450">
              <a:buFont typeface="Arial" panose="020B0604020202020204" pitchFamily="34" charset="0"/>
              <a:buChar char="•"/>
            </a:pPr>
            <a:r>
              <a:rPr lang="en-GB" sz="1200" dirty="0"/>
              <a:t>Marketing and selling</a:t>
            </a:r>
          </a:p>
          <a:p>
            <a:pPr marL="171450" lvl="0" indent="-171450">
              <a:buFont typeface="Arial" panose="020B0604020202020204" pitchFamily="34" charset="0"/>
              <a:buChar char="•"/>
            </a:pPr>
            <a:r>
              <a:rPr lang="en-GB" sz="1200" dirty="0"/>
              <a:t>Distribution</a:t>
            </a:r>
          </a:p>
          <a:p>
            <a:pPr marL="171450" lvl="0" indent="-171450">
              <a:buFont typeface="Arial" panose="020B0604020202020204" pitchFamily="34" charset="0"/>
              <a:buChar char="•"/>
            </a:pPr>
            <a:r>
              <a:rPr lang="en-GB" sz="1200" dirty="0"/>
              <a:t>Story telling</a:t>
            </a:r>
          </a:p>
        </p:txBody>
      </p:sp>
      <p:sp>
        <p:nvSpPr>
          <p:cNvPr id="2051" name="Text Placeholder 42">
            <a:extLst>
              <a:ext uri="{FF2B5EF4-FFF2-40B4-BE49-F238E27FC236}">
                <a16:creationId xmlns:a16="http://schemas.microsoft.com/office/drawing/2014/main" id="{9D9EE62C-59CE-40B5-A9FD-7C9744358278}"/>
              </a:ext>
            </a:extLst>
          </p:cNvPr>
          <p:cNvSpPr>
            <a:spLocks noGrp="1"/>
          </p:cNvSpPr>
          <p:nvPr>
            <p:ph type="body" sz="quarter" idx="12"/>
          </p:nvPr>
        </p:nvSpPr>
        <p:spPr bwMode="auto">
          <a:ln>
            <a:solidFill>
              <a:schemeClr val="tx1"/>
            </a:solidFill>
          </a:ln>
          <a:extLs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2500" lnSpcReduction="10000"/>
          </a:bodyPr>
          <a:lstStyle/>
          <a:p>
            <a:pPr eaLnBrk="1" hangingPunct="1"/>
            <a:r>
              <a:rPr lang="en-GB" altLang="en-US" sz="1200" b="1" dirty="0">
                <a:latin typeface="Arial" panose="020B0604020202020204" pitchFamily="34" charset="0"/>
              </a:rPr>
              <a:t>2. Value Propositions</a:t>
            </a:r>
          </a:p>
          <a:p>
            <a:pPr marL="285750" lvl="0" indent="-285750">
              <a:buFont typeface="Arial" panose="020B0604020202020204" pitchFamily="34" charset="0"/>
              <a:buChar char="•"/>
            </a:pPr>
            <a:r>
              <a:rPr lang="en-GB" sz="1300" dirty="0">
                <a:solidFill>
                  <a:srgbClr val="00B0F0"/>
                </a:solidFill>
                <a:latin typeface="Arial" panose="020B0604020202020204" pitchFamily="34" charset="0"/>
                <a:cs typeface="Arial" panose="020B0604020202020204" pitchFamily="34" charset="0"/>
              </a:rPr>
              <a:t>Specialist baking skills</a:t>
            </a:r>
          </a:p>
          <a:p>
            <a:pPr marL="285750" lvl="0" indent="-285750">
              <a:buFont typeface="Arial" panose="020B0604020202020204" pitchFamily="34" charset="0"/>
              <a:buChar char="•"/>
            </a:pPr>
            <a:r>
              <a:rPr lang="en-GB" sz="1300" dirty="0">
                <a:solidFill>
                  <a:srgbClr val="00B0F0"/>
                </a:solidFill>
                <a:latin typeface="Arial" panose="020B0604020202020204" pitchFamily="34" charset="0"/>
                <a:cs typeface="Arial" panose="020B0604020202020204" pitchFamily="34" charset="0"/>
              </a:rPr>
              <a:t>Specialist decorating skills</a:t>
            </a:r>
          </a:p>
          <a:p>
            <a:pPr marL="285750" lvl="0" indent="-285750">
              <a:buFont typeface="Arial" panose="020B0604020202020204" pitchFamily="34" charset="0"/>
              <a:buChar char="•"/>
            </a:pPr>
            <a:r>
              <a:rPr lang="en-GB" sz="1300" dirty="0">
                <a:solidFill>
                  <a:srgbClr val="00B0F0"/>
                </a:solidFill>
                <a:latin typeface="Arial" panose="020B0604020202020204" pitchFamily="34" charset="0"/>
                <a:cs typeface="Arial" panose="020B0604020202020204" pitchFamily="34" charset="0"/>
              </a:rPr>
              <a:t>Specialist confectionary skills</a:t>
            </a:r>
          </a:p>
          <a:p>
            <a:pPr marL="285750" lvl="0" indent="-285750">
              <a:buFont typeface="Arial" panose="020B0604020202020204" pitchFamily="34" charset="0"/>
              <a:buChar char="•"/>
            </a:pPr>
            <a:r>
              <a:rPr lang="en-GB" sz="1300" dirty="0">
                <a:solidFill>
                  <a:srgbClr val="00B0F0"/>
                </a:solidFill>
                <a:latin typeface="Arial" panose="020B0604020202020204" pitchFamily="34" charset="0"/>
                <a:cs typeface="Arial" panose="020B0604020202020204" pitchFamily="34" charset="0"/>
              </a:rPr>
              <a:t>Knowledge of the latest trends in baking</a:t>
            </a:r>
          </a:p>
          <a:p>
            <a:pPr marL="285750" lvl="0" indent="-285750">
              <a:buFont typeface="Arial" panose="020B0604020202020204" pitchFamily="34" charset="0"/>
              <a:buChar char="•"/>
            </a:pPr>
            <a:r>
              <a:rPr lang="en-GB" sz="1300" dirty="0">
                <a:solidFill>
                  <a:srgbClr val="7030A0"/>
                </a:solidFill>
                <a:latin typeface="Arial" panose="020B0604020202020204" pitchFamily="34" charset="0"/>
                <a:cs typeface="Arial" panose="020B0604020202020204" pitchFamily="34" charset="0"/>
              </a:rPr>
              <a:t>Speciality baking knowledge using:</a:t>
            </a:r>
          </a:p>
          <a:p>
            <a:pPr marL="971550" lvl="1" indent="-285750"/>
            <a:r>
              <a:rPr lang="en-GB" sz="1300" dirty="0">
                <a:solidFill>
                  <a:srgbClr val="7030A0"/>
                </a:solidFill>
                <a:latin typeface="Arial" panose="020B0604020202020204" pitchFamily="34" charset="0"/>
                <a:cs typeface="Arial" panose="020B0604020202020204" pitchFamily="34" charset="0"/>
              </a:rPr>
              <a:t>low sugar ingredients</a:t>
            </a:r>
          </a:p>
          <a:p>
            <a:pPr marL="971550" lvl="1" indent="-285750"/>
            <a:r>
              <a:rPr lang="en-GB" sz="1300" dirty="0">
                <a:solidFill>
                  <a:srgbClr val="7030A0"/>
                </a:solidFill>
                <a:latin typeface="Arial" panose="020B0604020202020204" pitchFamily="34" charset="0"/>
                <a:cs typeface="Arial" panose="020B0604020202020204" pitchFamily="34" charset="0"/>
              </a:rPr>
              <a:t>Gluten free ingredients</a:t>
            </a:r>
          </a:p>
          <a:p>
            <a:pPr marL="971550" lvl="1" indent="-285750"/>
            <a:r>
              <a:rPr lang="en-GB" sz="1300" dirty="0">
                <a:solidFill>
                  <a:srgbClr val="7030A0"/>
                </a:solidFill>
                <a:latin typeface="Arial" panose="020B0604020202020204" pitchFamily="34" charset="0"/>
                <a:cs typeface="Arial" panose="020B0604020202020204" pitchFamily="34" charset="0"/>
              </a:rPr>
              <a:t>Organic ingredients</a:t>
            </a:r>
          </a:p>
        </p:txBody>
      </p:sp>
      <p:sp>
        <p:nvSpPr>
          <p:cNvPr id="2052" name="Text Placeholder 43">
            <a:extLst>
              <a:ext uri="{FF2B5EF4-FFF2-40B4-BE49-F238E27FC236}">
                <a16:creationId xmlns:a16="http://schemas.microsoft.com/office/drawing/2014/main" id="{EE44C6AC-D6D2-4858-BD11-E3191DA4088B}"/>
              </a:ext>
            </a:extLst>
          </p:cNvPr>
          <p:cNvSpPr>
            <a:spLocks noGrp="1"/>
          </p:cNvSpPr>
          <p:nvPr>
            <p:ph type="body" sz="quarter" idx="13"/>
          </p:nvPr>
        </p:nvSpPr>
        <p:spPr bwMode="auto">
          <a:ln>
            <a:solidFill>
              <a:schemeClr val="tx1"/>
            </a:solidFill>
          </a:ln>
          <a:extLs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2500" lnSpcReduction="20000"/>
          </a:bodyPr>
          <a:lstStyle/>
          <a:p>
            <a:pPr eaLnBrk="1" hangingPunct="1">
              <a:buFont typeface="Arial" charset="0"/>
              <a:buNone/>
              <a:defRPr/>
            </a:pPr>
            <a:r>
              <a:rPr lang="en-GB" sz="1300" b="1" dirty="0">
                <a:latin typeface="Arial" panose="020B0604020202020204" pitchFamily="34" charset="0"/>
                <a:ea typeface="ＭＳ Ｐゴシック" charset="0"/>
                <a:cs typeface="Arial" panose="020B0604020202020204" pitchFamily="34" charset="0"/>
              </a:rPr>
              <a:t>4. Customer Relationships</a:t>
            </a:r>
          </a:p>
          <a:p>
            <a:pPr marL="171450" lvl="0" indent="-171450">
              <a:buFont typeface="Arial" panose="020B0604020202020204" pitchFamily="34" charset="0"/>
              <a:buChar char="•"/>
            </a:pPr>
            <a:r>
              <a:rPr lang="en-GB" sz="1300" dirty="0">
                <a:latin typeface="Arial" panose="020B0604020202020204" pitchFamily="34" charset="0"/>
                <a:cs typeface="Arial" panose="020B0604020202020204" pitchFamily="34" charset="0"/>
              </a:rPr>
              <a:t>Instagram followers</a:t>
            </a:r>
          </a:p>
          <a:p>
            <a:pPr marL="171450" lvl="0" indent="-171450">
              <a:buFont typeface="Arial" panose="020B0604020202020204" pitchFamily="34" charset="0"/>
              <a:buChar char="•"/>
            </a:pPr>
            <a:r>
              <a:rPr lang="en-GB" sz="1300" dirty="0">
                <a:latin typeface="Arial" panose="020B0604020202020204" pitchFamily="34" charset="0"/>
                <a:cs typeface="Arial" panose="020B0604020202020204" pitchFamily="34" charset="0"/>
              </a:rPr>
              <a:t>Facebook followers</a:t>
            </a:r>
          </a:p>
          <a:p>
            <a:pPr marL="171450" lvl="0" indent="-171450">
              <a:buFont typeface="Arial" panose="020B0604020202020204" pitchFamily="34" charset="0"/>
              <a:buChar char="•"/>
            </a:pPr>
            <a:r>
              <a:rPr lang="en-GB" sz="1300" dirty="0">
                <a:latin typeface="Arial" panose="020B0604020202020204" pitchFamily="34" charset="0"/>
                <a:cs typeface="Arial" panose="020B0604020202020204" pitchFamily="34" charset="0"/>
              </a:rPr>
              <a:t>Customer feedback</a:t>
            </a:r>
          </a:p>
          <a:p>
            <a:pPr marL="171450" lvl="0" indent="-171450">
              <a:buFont typeface="Arial" panose="020B0604020202020204" pitchFamily="34" charset="0"/>
              <a:buChar char="•"/>
            </a:pPr>
            <a:r>
              <a:rPr lang="en-GB" sz="1300" dirty="0">
                <a:latin typeface="Arial" panose="020B0604020202020204" pitchFamily="34" charset="0"/>
                <a:cs typeface="Arial" panose="020B0604020202020204" pitchFamily="34" charset="0"/>
              </a:rPr>
              <a:t>Bespoke cake designs</a:t>
            </a:r>
          </a:p>
          <a:p>
            <a:pPr marL="171450" lvl="0" indent="-171450">
              <a:buFont typeface="Arial" panose="020B0604020202020204" pitchFamily="34" charset="0"/>
              <a:buChar char="•"/>
            </a:pPr>
            <a:r>
              <a:rPr lang="en-GB" sz="1300" dirty="0">
                <a:latin typeface="Arial" panose="020B0604020202020204" pitchFamily="34" charset="0"/>
                <a:cs typeface="Arial" panose="020B0604020202020204" pitchFamily="34" charset="0"/>
              </a:rPr>
              <a:t>Food bloggers</a:t>
            </a:r>
          </a:p>
        </p:txBody>
      </p:sp>
      <p:sp>
        <p:nvSpPr>
          <p:cNvPr id="2053" name="Text Placeholder 44">
            <a:extLst>
              <a:ext uri="{FF2B5EF4-FFF2-40B4-BE49-F238E27FC236}">
                <a16:creationId xmlns:a16="http://schemas.microsoft.com/office/drawing/2014/main" id="{F0E9D014-698B-4E59-AD7D-E79C105A2905}"/>
              </a:ext>
            </a:extLst>
          </p:cNvPr>
          <p:cNvSpPr>
            <a:spLocks noGrp="1"/>
          </p:cNvSpPr>
          <p:nvPr>
            <p:ph type="body" sz="quarter" idx="14"/>
          </p:nvPr>
        </p:nvSpPr>
        <p:spPr bwMode="auto">
          <a:ln>
            <a:solidFill>
              <a:schemeClr val="tx1"/>
            </a:solidFill>
          </a:ln>
          <a:extLs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buFont typeface="Arial" charset="0"/>
              <a:buNone/>
              <a:defRPr/>
            </a:pPr>
            <a:r>
              <a:rPr lang="en-GB" sz="1200" b="1" dirty="0">
                <a:latin typeface="Arial" charset="0"/>
                <a:ea typeface="ＭＳ Ｐゴシック" charset="0"/>
              </a:rPr>
              <a:t>1. Customer Segments</a:t>
            </a:r>
          </a:p>
          <a:p>
            <a:pPr marL="171450" lvl="0" indent="-171450">
              <a:buFont typeface="Arial" panose="020B0604020202020204" pitchFamily="34" charset="0"/>
              <a:buChar char="•"/>
            </a:pPr>
            <a:r>
              <a:rPr lang="en-GB" sz="1200" dirty="0">
                <a:solidFill>
                  <a:srgbClr val="00B0F0"/>
                </a:solidFill>
                <a:latin typeface="Arial" panose="020B0604020202020204" pitchFamily="34" charset="0"/>
                <a:cs typeface="Arial" panose="020B0604020202020204" pitchFamily="34" charset="0"/>
              </a:rPr>
              <a:t>Couples, Grand parents, Parents, Children</a:t>
            </a:r>
          </a:p>
          <a:p>
            <a:pPr marL="171450" lvl="0" indent="-171450">
              <a:buFont typeface="Arial" panose="020B0604020202020204" pitchFamily="34" charset="0"/>
              <a:buChar char="•"/>
            </a:pPr>
            <a:r>
              <a:rPr lang="en-GB" sz="1200" dirty="0">
                <a:solidFill>
                  <a:srgbClr val="7030A0"/>
                </a:solidFill>
                <a:latin typeface="Arial" panose="020B0604020202020204" pitchFamily="34" charset="0"/>
                <a:cs typeface="Arial" panose="020B0604020202020204" pitchFamily="34" charset="0"/>
              </a:rPr>
              <a:t>Niche markets</a:t>
            </a:r>
          </a:p>
        </p:txBody>
      </p:sp>
      <p:sp>
        <p:nvSpPr>
          <p:cNvPr id="2054" name="Text Placeholder 45">
            <a:extLst>
              <a:ext uri="{FF2B5EF4-FFF2-40B4-BE49-F238E27FC236}">
                <a16:creationId xmlns:a16="http://schemas.microsoft.com/office/drawing/2014/main" id="{5A0FCEAB-7819-470A-829D-D2DF284D6485}"/>
              </a:ext>
            </a:extLst>
          </p:cNvPr>
          <p:cNvSpPr>
            <a:spLocks noGrp="1"/>
          </p:cNvSpPr>
          <p:nvPr>
            <p:ph type="body" sz="quarter" idx="16"/>
          </p:nvPr>
        </p:nvSpPr>
        <p:spPr bwMode="auto">
          <a:ln>
            <a:solidFill>
              <a:schemeClr val="tx1"/>
            </a:solidFill>
          </a:ln>
          <a:extLs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buFont typeface="Arial" charset="0"/>
              <a:buNone/>
              <a:defRPr/>
            </a:pPr>
            <a:r>
              <a:rPr lang="en-GB" sz="1200" b="1" dirty="0">
                <a:latin typeface="Arial" charset="0"/>
                <a:ea typeface="ＭＳ Ｐゴシック" charset="0"/>
              </a:rPr>
              <a:t>7. Key Resources</a:t>
            </a:r>
          </a:p>
          <a:p>
            <a:pPr marL="171450" lvl="0" indent="-171450">
              <a:buFont typeface="Arial" panose="020B0604020202020204" pitchFamily="34" charset="0"/>
              <a:buChar char="•"/>
            </a:pPr>
            <a:r>
              <a:rPr lang="en-GB" sz="1200" dirty="0"/>
              <a:t>We have developed a brand</a:t>
            </a:r>
          </a:p>
          <a:p>
            <a:pPr marL="171450" lvl="0" indent="-171450">
              <a:buFont typeface="Arial" panose="020B0604020202020204" pitchFamily="34" charset="0"/>
              <a:buChar char="•"/>
            </a:pPr>
            <a:r>
              <a:rPr lang="en-GB" sz="1200" dirty="0"/>
              <a:t>We have the required skills</a:t>
            </a:r>
          </a:p>
          <a:p>
            <a:pPr marL="171450" lvl="0" indent="-171450">
              <a:buFont typeface="Arial" panose="020B0604020202020204" pitchFamily="34" charset="0"/>
              <a:buChar char="•"/>
            </a:pPr>
            <a:r>
              <a:rPr lang="en-GB" sz="1200" dirty="0"/>
              <a:t>We have the required equipment</a:t>
            </a:r>
          </a:p>
        </p:txBody>
      </p:sp>
      <p:sp>
        <p:nvSpPr>
          <p:cNvPr id="2055" name="Text Placeholder 46">
            <a:extLst>
              <a:ext uri="{FF2B5EF4-FFF2-40B4-BE49-F238E27FC236}">
                <a16:creationId xmlns:a16="http://schemas.microsoft.com/office/drawing/2014/main" id="{6F4FFEF9-C839-4465-B60B-5DBB3B9B347E}"/>
              </a:ext>
            </a:extLst>
          </p:cNvPr>
          <p:cNvSpPr>
            <a:spLocks noGrp="1"/>
          </p:cNvSpPr>
          <p:nvPr>
            <p:ph type="body" sz="quarter" idx="18"/>
          </p:nvPr>
        </p:nvSpPr>
        <p:spPr bwMode="auto">
          <a:ln>
            <a:solidFill>
              <a:schemeClr val="tx1"/>
            </a:solidFill>
          </a:ln>
          <a:extLs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buFont typeface="Arial" charset="0"/>
              <a:buNone/>
              <a:defRPr/>
            </a:pPr>
            <a:r>
              <a:rPr lang="en-GB" sz="1200" b="1" dirty="0">
                <a:latin typeface="Arial" panose="020B0604020202020204" pitchFamily="34" charset="0"/>
                <a:ea typeface="ＭＳ Ｐゴシック" charset="0"/>
                <a:cs typeface="Arial" panose="020B0604020202020204" pitchFamily="34" charset="0"/>
              </a:rPr>
              <a:t>5. Channels</a:t>
            </a:r>
          </a:p>
          <a:p>
            <a:pPr marL="171450" indent="-171450" eaLnBrk="1" hangingPunct="1">
              <a:buFont typeface="Arial" panose="020B0604020202020204" pitchFamily="34" charset="0"/>
              <a:buChar char="•"/>
              <a:defRPr/>
            </a:pPr>
            <a:r>
              <a:rPr lang="en-GB" sz="1200" dirty="0">
                <a:latin typeface="Arial" panose="020B0604020202020204" pitchFamily="34" charset="0"/>
                <a:cs typeface="Arial" panose="020B0604020202020204" pitchFamily="34" charset="0"/>
              </a:rPr>
              <a:t>Online</a:t>
            </a:r>
          </a:p>
          <a:p>
            <a:pPr marL="171450" indent="-171450" eaLnBrk="1" hangingPunct="1">
              <a:buFont typeface="Arial" panose="020B0604020202020204" pitchFamily="34" charset="0"/>
              <a:buChar char="•"/>
              <a:defRPr/>
            </a:pPr>
            <a:r>
              <a:rPr lang="en-GB" sz="1200" dirty="0">
                <a:latin typeface="Arial" panose="020B0604020202020204" pitchFamily="34" charset="0"/>
                <a:cs typeface="Arial" panose="020B0604020202020204" pitchFamily="34" charset="0"/>
              </a:rPr>
              <a:t>Delivery</a:t>
            </a:r>
          </a:p>
          <a:p>
            <a:pPr marL="171450" indent="-171450" eaLnBrk="1" hangingPunct="1">
              <a:buFont typeface="Arial" panose="020B0604020202020204" pitchFamily="34" charset="0"/>
              <a:buChar char="•"/>
              <a:defRPr/>
            </a:pPr>
            <a:r>
              <a:rPr lang="en-GB" sz="1200" dirty="0">
                <a:latin typeface="Arial" panose="020B0604020202020204" pitchFamily="34" charset="0"/>
                <a:cs typeface="Arial" panose="020B0604020202020204" pitchFamily="34" charset="0"/>
              </a:rPr>
              <a:t>Face to face</a:t>
            </a:r>
          </a:p>
        </p:txBody>
      </p:sp>
      <p:sp>
        <p:nvSpPr>
          <p:cNvPr id="2056" name="Text Placeholder 47">
            <a:extLst>
              <a:ext uri="{FF2B5EF4-FFF2-40B4-BE49-F238E27FC236}">
                <a16:creationId xmlns:a16="http://schemas.microsoft.com/office/drawing/2014/main" id="{6643A31C-B76D-4000-9C3A-AEEDE1591BC7}"/>
              </a:ext>
            </a:extLst>
          </p:cNvPr>
          <p:cNvSpPr>
            <a:spLocks noGrp="1"/>
          </p:cNvSpPr>
          <p:nvPr>
            <p:ph type="body" sz="quarter" idx="20"/>
          </p:nvPr>
        </p:nvSpPr>
        <p:spPr bwMode="auto">
          <a:ln>
            <a:solidFill>
              <a:schemeClr val="tx1"/>
            </a:solidFill>
          </a:ln>
          <a:extLs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z="1200" b="1" dirty="0">
                <a:latin typeface="Arial" panose="020B0604020202020204" pitchFamily="34" charset="0"/>
              </a:rPr>
              <a:t>9. Cost Structure</a:t>
            </a:r>
          </a:p>
          <a:p>
            <a:pPr lvl="0"/>
            <a:r>
              <a:rPr lang="en-GB" sz="1200" dirty="0"/>
              <a:t>Production, Marketing and sales, Branding, Salaries</a:t>
            </a:r>
          </a:p>
        </p:txBody>
      </p:sp>
      <p:sp>
        <p:nvSpPr>
          <p:cNvPr id="2057" name="Text Placeholder 48">
            <a:extLst>
              <a:ext uri="{FF2B5EF4-FFF2-40B4-BE49-F238E27FC236}">
                <a16:creationId xmlns:a16="http://schemas.microsoft.com/office/drawing/2014/main" id="{E309F45C-A57A-431E-A745-1B7F6DC382DE}"/>
              </a:ext>
            </a:extLst>
          </p:cNvPr>
          <p:cNvSpPr>
            <a:spLocks noGrp="1"/>
          </p:cNvSpPr>
          <p:nvPr>
            <p:ph type="body" sz="quarter" idx="21"/>
          </p:nvPr>
        </p:nvSpPr>
        <p:spPr bwMode="auto">
          <a:ln>
            <a:solidFill>
              <a:schemeClr val="tx1"/>
            </a:solidFill>
          </a:ln>
          <a:extLs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z="1200" b="1" dirty="0">
                <a:latin typeface="Arial" panose="020B0604020202020204" pitchFamily="34" charset="0"/>
              </a:rPr>
              <a:t>3. Revenue Streams</a:t>
            </a:r>
          </a:p>
          <a:p>
            <a:pPr lvl="0"/>
            <a:r>
              <a:rPr lang="en-GB" sz="1200" dirty="0">
                <a:latin typeface="Arial" panose="020B0604020202020204" pitchFamily="34" charset="0"/>
                <a:cs typeface="Arial" panose="020B0604020202020204" pitchFamily="34" charset="0"/>
              </a:rPr>
              <a:t>Wedding cakes, Anniversary cakes, Birthday cakes, Low Sugar cakes, Vegan cakes, Organic cakes</a:t>
            </a:r>
          </a:p>
        </p:txBody>
      </p:sp>
      <p:sp>
        <p:nvSpPr>
          <p:cNvPr id="2058" name="Text Placeholder 49">
            <a:extLst>
              <a:ext uri="{FF2B5EF4-FFF2-40B4-BE49-F238E27FC236}">
                <a16:creationId xmlns:a16="http://schemas.microsoft.com/office/drawing/2014/main" id="{DD33FA6C-80CB-497C-8A4F-F717B148F3F3}"/>
              </a:ext>
            </a:extLst>
          </p:cNvPr>
          <p:cNvSpPr>
            <a:spLocks noGrp="1"/>
          </p:cNvSpPr>
          <p:nvPr>
            <p:ph type="body" sz="quarter" idx="22"/>
          </p:nvPr>
        </p:nvSpPr>
        <p:spPr bwMode="auto">
          <a:xfrm>
            <a:off x="3783220" y="310634"/>
            <a:ext cx="2159170" cy="387166"/>
          </a:xfrm>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dirty="0">
                <a:latin typeface="Arial" panose="020B0604020202020204" pitchFamily="34" charset="0"/>
              </a:rPr>
              <a:t>Designed for: Suzanne &amp; Neary's </a:t>
            </a:r>
            <a:r>
              <a:rPr lang="en-GB" altLang="en-US" dirty="0" err="1">
                <a:latin typeface="Arial" panose="020B0604020202020204" pitchFamily="34" charset="0"/>
              </a:rPr>
              <a:t>Cakery</a:t>
            </a:r>
            <a:endParaRPr lang="en-GB" altLang="en-US" dirty="0">
              <a:latin typeface="Arial" panose="020B0604020202020204" pitchFamily="34" charset="0"/>
            </a:endParaRPr>
          </a:p>
        </p:txBody>
      </p:sp>
      <p:sp>
        <p:nvSpPr>
          <p:cNvPr id="2059" name="Text Placeholder 50">
            <a:extLst>
              <a:ext uri="{FF2B5EF4-FFF2-40B4-BE49-F238E27FC236}">
                <a16:creationId xmlns:a16="http://schemas.microsoft.com/office/drawing/2014/main" id="{59662C59-9E0B-49B6-B275-0C55904403A3}"/>
              </a:ext>
            </a:extLst>
          </p:cNvPr>
          <p:cNvSpPr>
            <a:spLocks noGrp="1"/>
          </p:cNvSpPr>
          <p:nvPr>
            <p:ph type="body" sz="quarter" idx="23"/>
          </p:nvPr>
        </p:nvSpPr>
        <p:spPr bwMode="auto">
          <a:xfrm>
            <a:off x="6223200" y="329259"/>
            <a:ext cx="1873878" cy="345569"/>
          </a:xfrm>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dirty="0">
                <a:latin typeface="Arial" panose="020B0604020202020204" pitchFamily="34" charset="0"/>
              </a:rPr>
              <a:t>Designed by: John Gronow</a:t>
            </a:r>
          </a:p>
        </p:txBody>
      </p:sp>
      <p:sp>
        <p:nvSpPr>
          <p:cNvPr id="2060" name="Text Placeholder 68">
            <a:extLst>
              <a:ext uri="{FF2B5EF4-FFF2-40B4-BE49-F238E27FC236}">
                <a16:creationId xmlns:a16="http://schemas.microsoft.com/office/drawing/2014/main" id="{E7B7C259-B3DC-4E66-A60A-5E1CEF31936D}"/>
              </a:ext>
            </a:extLst>
          </p:cNvPr>
          <p:cNvSpPr>
            <a:spLocks noGrp="1"/>
          </p:cNvSpPr>
          <p:nvPr>
            <p:ph type="body" sz="quarter" idx="24"/>
          </p:nvPr>
        </p:nvSpPr>
        <p:spPr bwMode="auto">
          <a:xfrm>
            <a:off x="8377888" y="335093"/>
            <a:ext cx="1748288" cy="387166"/>
          </a:xfrm>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dirty="0">
                <a:latin typeface="Arial" panose="020B0604020202020204" pitchFamily="34" charset="0"/>
              </a:rPr>
              <a:t>Date: 10/08/2020</a:t>
            </a:r>
          </a:p>
        </p:txBody>
      </p:sp>
      <p:sp>
        <p:nvSpPr>
          <p:cNvPr id="2061" name="Text Placeholder 69">
            <a:extLst>
              <a:ext uri="{FF2B5EF4-FFF2-40B4-BE49-F238E27FC236}">
                <a16:creationId xmlns:a16="http://schemas.microsoft.com/office/drawing/2014/main" id="{72B7E006-02B4-4152-A07A-1074A61CBE68}"/>
              </a:ext>
            </a:extLst>
          </p:cNvPr>
          <p:cNvSpPr>
            <a:spLocks noGrp="1"/>
          </p:cNvSpPr>
          <p:nvPr>
            <p:ph type="body" sz="quarter" idx="25"/>
          </p:nvPr>
        </p:nvSpPr>
        <p:spPr bwMode="auto">
          <a:xfrm>
            <a:off x="10406986" y="329259"/>
            <a:ext cx="1480214" cy="280341"/>
          </a:xfrm>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dirty="0">
                <a:latin typeface="Arial" panose="020B0604020202020204" pitchFamily="34" charset="0"/>
              </a:rPr>
              <a:t>Version: 1</a:t>
            </a:r>
          </a:p>
        </p:txBody>
      </p:sp>
      <p:sp>
        <p:nvSpPr>
          <p:cNvPr id="2" name="TextBox 1">
            <a:extLst>
              <a:ext uri="{FF2B5EF4-FFF2-40B4-BE49-F238E27FC236}">
                <a16:creationId xmlns:a16="http://schemas.microsoft.com/office/drawing/2014/main" id="{44ED6C23-523B-4B8C-B079-A90CFEE6F6E6}"/>
              </a:ext>
            </a:extLst>
          </p:cNvPr>
          <p:cNvSpPr txBox="1"/>
          <p:nvPr/>
        </p:nvSpPr>
        <p:spPr>
          <a:xfrm>
            <a:off x="451508" y="310634"/>
            <a:ext cx="2411896" cy="369332"/>
          </a:xfrm>
          <a:prstGeom prst="rect">
            <a:avLst/>
          </a:prstGeom>
          <a:noFill/>
        </p:spPr>
        <p:txBody>
          <a:bodyPr wrap="square" rtlCol="0">
            <a:spAutoFit/>
          </a:bodyPr>
          <a:lstStyle/>
          <a:p>
            <a:r>
              <a:rPr lang="en-GB" dirty="0"/>
              <a:t>Business Model Canvas</a:t>
            </a:r>
          </a:p>
        </p:txBody>
      </p:sp>
      <p:pic>
        <p:nvPicPr>
          <p:cNvPr id="5" name="Audio 4">
            <a:hlinkClick r:id="" action="ppaction://media"/>
            <a:extLst>
              <a:ext uri="{FF2B5EF4-FFF2-40B4-BE49-F238E27FC236}">
                <a16:creationId xmlns:a16="http://schemas.microsoft.com/office/drawing/2014/main" id="{33917A17-CDB8-425C-8257-4959A06705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8886"/>
    </mc:Choice>
    <mc:Fallback xmlns="">
      <p:transition spd="slow" advTm="18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49EF6-9791-4C40-B7C2-5FFADBDF894D}"/>
              </a:ext>
            </a:extLst>
          </p:cNvPr>
          <p:cNvSpPr>
            <a:spLocks noGrp="1"/>
          </p:cNvSpPr>
          <p:nvPr>
            <p:ph type="title"/>
          </p:nvPr>
        </p:nvSpPr>
        <p:spPr/>
        <p:txBody>
          <a:bodyPr/>
          <a:lstStyle/>
          <a:p>
            <a:r>
              <a:rPr lang="en-GB" dirty="0"/>
              <a:t>Feasibility</a:t>
            </a:r>
          </a:p>
        </p:txBody>
      </p:sp>
      <p:sp>
        <p:nvSpPr>
          <p:cNvPr id="3" name="Content Placeholder 2">
            <a:extLst>
              <a:ext uri="{FF2B5EF4-FFF2-40B4-BE49-F238E27FC236}">
                <a16:creationId xmlns:a16="http://schemas.microsoft.com/office/drawing/2014/main" id="{2D30A0DE-43B1-461C-99E2-FE9DF3D01812}"/>
              </a:ext>
            </a:extLst>
          </p:cNvPr>
          <p:cNvSpPr>
            <a:spLocks noGrp="1"/>
          </p:cNvSpPr>
          <p:nvPr>
            <p:ph idx="1"/>
          </p:nvPr>
        </p:nvSpPr>
        <p:spPr/>
        <p:txBody>
          <a:bodyPr/>
          <a:lstStyle/>
          <a:p>
            <a:r>
              <a:rPr lang="en-GB" dirty="0"/>
              <a:t>Using the Business Model Canvas for ‘Suzanne &amp; Neary’s </a:t>
            </a:r>
            <a:r>
              <a:rPr lang="en-GB" dirty="0" err="1"/>
              <a:t>Cakery</a:t>
            </a:r>
            <a:r>
              <a:rPr lang="en-GB" dirty="0"/>
              <a:t>’ I would recommend the business is feasible as:</a:t>
            </a:r>
          </a:p>
          <a:p>
            <a:pPr lvl="1"/>
            <a:r>
              <a:rPr lang="en-GB" dirty="0"/>
              <a:t>There is a customer base for which we can create value</a:t>
            </a:r>
          </a:p>
          <a:p>
            <a:pPr lvl="1"/>
            <a:r>
              <a:rPr lang="en-GB" dirty="0"/>
              <a:t>There are means in which we can engage and reach customers</a:t>
            </a:r>
          </a:p>
          <a:p>
            <a:pPr lvl="1"/>
            <a:r>
              <a:rPr lang="en-GB" dirty="0"/>
              <a:t>There are revenue streams for our new venture</a:t>
            </a:r>
          </a:p>
          <a:p>
            <a:pPr lvl="1"/>
            <a:r>
              <a:rPr lang="en-GB" dirty="0"/>
              <a:t>We have the resources, we know who to work with and we know what needs to be done.</a:t>
            </a:r>
          </a:p>
          <a:p>
            <a:pPr lvl="1"/>
            <a:r>
              <a:rPr lang="en-GB" dirty="0"/>
              <a:t>We know what costs are involved</a:t>
            </a:r>
          </a:p>
        </p:txBody>
      </p:sp>
      <p:pic>
        <p:nvPicPr>
          <p:cNvPr id="5" name="Audio 4">
            <a:hlinkClick r:id="" action="ppaction://media"/>
            <a:extLst>
              <a:ext uri="{FF2B5EF4-FFF2-40B4-BE49-F238E27FC236}">
                <a16:creationId xmlns:a16="http://schemas.microsoft.com/office/drawing/2014/main" id="{9679701C-3F26-4B97-A184-0CE149D3BF6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88976660"/>
      </p:ext>
    </p:extLst>
  </p:cSld>
  <p:clrMapOvr>
    <a:masterClrMapping/>
  </p:clrMapOvr>
  <mc:AlternateContent xmlns:mc="http://schemas.openxmlformats.org/markup-compatibility/2006" xmlns:p14="http://schemas.microsoft.com/office/powerpoint/2010/main">
    <mc:Choice Requires="p14">
      <p:transition spd="slow" p14:dur="2000" advTm="37033"/>
    </mc:Choice>
    <mc:Fallback xmlns="">
      <p:transition spd="slow" advTm="37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6484B-8E76-42AE-A407-85E20D1D2AD2}"/>
              </a:ext>
            </a:extLst>
          </p:cNvPr>
          <p:cNvSpPr>
            <a:spLocks noGrp="1"/>
          </p:cNvSpPr>
          <p:nvPr>
            <p:ph type="title"/>
          </p:nvPr>
        </p:nvSpPr>
        <p:spPr/>
        <p:txBody>
          <a:bodyPr/>
          <a:lstStyle/>
          <a:p>
            <a:r>
              <a:rPr lang="en-GB" dirty="0"/>
              <a:t>References (1/4)</a:t>
            </a:r>
          </a:p>
        </p:txBody>
      </p:sp>
      <p:sp>
        <p:nvSpPr>
          <p:cNvPr id="3" name="Content Placeholder 2">
            <a:extLst>
              <a:ext uri="{FF2B5EF4-FFF2-40B4-BE49-F238E27FC236}">
                <a16:creationId xmlns:a16="http://schemas.microsoft.com/office/drawing/2014/main" id="{31476E92-E698-46F8-B89A-D8084E43FF4F}"/>
              </a:ext>
            </a:extLst>
          </p:cNvPr>
          <p:cNvSpPr>
            <a:spLocks noGrp="1"/>
          </p:cNvSpPr>
          <p:nvPr>
            <p:ph idx="1"/>
          </p:nvPr>
        </p:nvSpPr>
        <p:spPr/>
        <p:txBody>
          <a:bodyPr>
            <a:normAutofit fontScale="62500" lnSpcReduction="20000"/>
          </a:bodyPr>
          <a:lstStyle/>
          <a:p>
            <a:pPr marL="0" indent="0">
              <a:buNone/>
            </a:pPr>
            <a:r>
              <a:rPr lang="en-US" dirty="0"/>
              <a:t>Cardiff Foodie Fan, 2020. </a:t>
            </a:r>
            <a:r>
              <a:rPr lang="en-US" i="1" dirty="0"/>
              <a:t>Instagram. </a:t>
            </a:r>
            <a:r>
              <a:rPr lang="en-US" dirty="0"/>
              <a:t>[Online] </a:t>
            </a:r>
            <a:br>
              <a:rPr lang="en-US" dirty="0"/>
            </a:br>
            <a:r>
              <a:rPr lang="en-US" dirty="0"/>
              <a:t>Available at: </a:t>
            </a:r>
            <a:r>
              <a:rPr lang="en-US" u="sng" dirty="0"/>
              <a:t>https://www.instagram.com/cardifffoodiefan/?hl=en</a:t>
            </a:r>
            <a:br>
              <a:rPr lang="en-US" dirty="0"/>
            </a:br>
            <a:r>
              <a:rPr lang="en-US" dirty="0"/>
              <a:t>[Accessed 28 July 2020].</a:t>
            </a:r>
            <a:endParaRPr lang="en-GB" dirty="0"/>
          </a:p>
          <a:p>
            <a:pPr marL="0" indent="0">
              <a:buNone/>
            </a:pPr>
            <a:r>
              <a:rPr lang="en-US" dirty="0"/>
              <a:t>Carina's Cupcakes, 2013. </a:t>
            </a:r>
            <a:r>
              <a:rPr lang="en-US" i="1" dirty="0"/>
              <a:t>The Big Pricing Debate. </a:t>
            </a:r>
            <a:r>
              <a:rPr lang="en-US" dirty="0"/>
              <a:t>[Online] </a:t>
            </a:r>
            <a:br>
              <a:rPr lang="en-US" dirty="0"/>
            </a:br>
            <a:r>
              <a:rPr lang="en-US" dirty="0"/>
              <a:t>Available at: </a:t>
            </a:r>
            <a:r>
              <a:rPr lang="en-US" u="sng" dirty="0"/>
              <a:t>https://www.facebook.com/notes/carinas-cupcakes/the-big-pricing-debate/705120919502304</a:t>
            </a:r>
            <a:br>
              <a:rPr lang="en-US" dirty="0"/>
            </a:br>
            <a:r>
              <a:rPr lang="en-US" dirty="0"/>
              <a:t>[Accessed 26 July 2020].</a:t>
            </a:r>
            <a:endParaRPr lang="en-GB" dirty="0"/>
          </a:p>
          <a:p>
            <a:pPr marL="0" indent="0">
              <a:buNone/>
            </a:pPr>
            <a:r>
              <a:rPr lang="en-US" dirty="0"/>
              <a:t>Celebration Cakes by Catherine Scott, 2020. </a:t>
            </a:r>
            <a:r>
              <a:rPr lang="en-US" i="1" dirty="0"/>
              <a:t>WEDDING PRICES. </a:t>
            </a:r>
            <a:r>
              <a:rPr lang="en-US" dirty="0"/>
              <a:t>[Online] </a:t>
            </a:r>
            <a:br>
              <a:rPr lang="en-US" dirty="0"/>
            </a:br>
            <a:r>
              <a:rPr lang="en-US" dirty="0"/>
              <a:t>Available at: </a:t>
            </a:r>
            <a:r>
              <a:rPr lang="en-US" u="sng" dirty="0"/>
              <a:t>http://www.catherines-cakes.co.uk/html/weddingprices.html</a:t>
            </a:r>
            <a:br>
              <a:rPr lang="en-US" dirty="0"/>
            </a:br>
            <a:r>
              <a:rPr lang="en-US" dirty="0"/>
              <a:t>[Accessed 26 July 2020].</a:t>
            </a:r>
            <a:endParaRPr lang="en-GB" dirty="0"/>
          </a:p>
          <a:p>
            <a:pPr marL="0" indent="0">
              <a:buNone/>
            </a:pPr>
            <a:r>
              <a:rPr lang="en-US" dirty="0"/>
              <a:t>Food Standards Agency, 2018. </a:t>
            </a:r>
            <a:r>
              <a:rPr lang="en-US" i="1" dirty="0"/>
              <a:t>Register a food business. </a:t>
            </a:r>
            <a:r>
              <a:rPr lang="en-US" dirty="0"/>
              <a:t>[Online] </a:t>
            </a:r>
            <a:br>
              <a:rPr lang="en-US" dirty="0"/>
            </a:br>
            <a:r>
              <a:rPr lang="en-US" dirty="0"/>
              <a:t>Available at: </a:t>
            </a:r>
            <a:r>
              <a:rPr lang="en-US" u="sng" dirty="0"/>
              <a:t>https://www.food.gov.uk/business-guidance/register-a-food-business</a:t>
            </a:r>
            <a:br>
              <a:rPr lang="en-US" dirty="0"/>
            </a:br>
            <a:r>
              <a:rPr lang="en-US" dirty="0"/>
              <a:t>[Accessed 28 July 2020].</a:t>
            </a:r>
            <a:endParaRPr lang="en-GB" dirty="0"/>
          </a:p>
          <a:p>
            <a:pPr marL="0" indent="0">
              <a:buNone/>
            </a:pPr>
            <a:r>
              <a:rPr lang="en-US" dirty="0"/>
              <a:t>Ghosh, K., 2020. </a:t>
            </a:r>
            <a:r>
              <a:rPr lang="en-US" i="1" dirty="0"/>
              <a:t>Marriages in England and Wales: 2017. </a:t>
            </a:r>
            <a:r>
              <a:rPr lang="en-US" dirty="0"/>
              <a:t>[Online] </a:t>
            </a:r>
            <a:br>
              <a:rPr lang="en-US" dirty="0"/>
            </a:br>
            <a:r>
              <a:rPr lang="en-US" dirty="0"/>
              <a:t>Available at: </a:t>
            </a:r>
            <a:r>
              <a:rPr lang="en-US" u="sng" dirty="0"/>
              <a:t>https://www.ons.gov.uk/peoplepopulationandcommunity/birthsdeathsandmarriages/marriagecohabitationandcivilpartnerships/bulletins/marriagesinenglandandwalesprovisional/2017</a:t>
            </a:r>
            <a:br>
              <a:rPr lang="en-US" dirty="0"/>
            </a:br>
            <a:r>
              <a:rPr lang="en-US" dirty="0"/>
              <a:t>[Accessed 26 July 2020].</a:t>
            </a: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380759E6-8897-408F-8767-8805A2E612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865116567"/>
      </p:ext>
    </p:extLst>
  </p:cSld>
  <p:clrMapOvr>
    <a:masterClrMapping/>
  </p:clrMapOvr>
  <mc:AlternateContent xmlns:mc="http://schemas.openxmlformats.org/markup-compatibility/2006" xmlns:p14="http://schemas.microsoft.com/office/powerpoint/2010/main">
    <mc:Choice Requires="p14">
      <p:transition spd="slow" p14:dur="2000" advTm="3441"/>
    </mc:Choice>
    <mc:Fallback xmlns="">
      <p:transition spd="slow" advTm="3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1290-336E-4CEE-851E-0750A95A149C}"/>
              </a:ext>
            </a:extLst>
          </p:cNvPr>
          <p:cNvSpPr>
            <a:spLocks noGrp="1"/>
          </p:cNvSpPr>
          <p:nvPr>
            <p:ph type="title"/>
          </p:nvPr>
        </p:nvSpPr>
        <p:spPr/>
        <p:txBody>
          <a:bodyPr/>
          <a:lstStyle/>
          <a:p>
            <a:r>
              <a:rPr lang="en-GB" dirty="0"/>
              <a:t>References (2/4)</a:t>
            </a:r>
          </a:p>
        </p:txBody>
      </p:sp>
      <p:sp>
        <p:nvSpPr>
          <p:cNvPr id="3" name="Content Placeholder 2">
            <a:extLst>
              <a:ext uri="{FF2B5EF4-FFF2-40B4-BE49-F238E27FC236}">
                <a16:creationId xmlns:a16="http://schemas.microsoft.com/office/drawing/2014/main" id="{4F211040-016D-4BBC-959A-E62B3D7D3BBF}"/>
              </a:ext>
            </a:extLst>
          </p:cNvPr>
          <p:cNvSpPr>
            <a:spLocks noGrp="1"/>
          </p:cNvSpPr>
          <p:nvPr>
            <p:ph idx="1"/>
          </p:nvPr>
        </p:nvSpPr>
        <p:spPr/>
        <p:txBody>
          <a:bodyPr>
            <a:normAutofit fontScale="70000" lnSpcReduction="20000"/>
          </a:bodyPr>
          <a:lstStyle/>
          <a:p>
            <a:pPr marL="0" indent="0">
              <a:buNone/>
            </a:pPr>
            <a:r>
              <a:rPr lang="en-US" dirty="0"/>
              <a:t>hitched.co.uk, 2018. </a:t>
            </a:r>
            <a:r>
              <a:rPr lang="en-US" i="1" dirty="0"/>
              <a:t>Wedding Cake Prices: How Much Does a Wedding Cake Cost?. </a:t>
            </a:r>
            <a:r>
              <a:rPr lang="en-US" dirty="0"/>
              <a:t>[Online] </a:t>
            </a:r>
            <a:br>
              <a:rPr lang="en-US" dirty="0"/>
            </a:br>
            <a:r>
              <a:rPr lang="en-US" dirty="0"/>
              <a:t>Available at: </a:t>
            </a:r>
            <a:r>
              <a:rPr lang="en-US" u="sng" dirty="0"/>
              <a:t>https://www.hitched.co.uk/wedding-planning/cakes/wedding-cake-prices/</a:t>
            </a:r>
            <a:br>
              <a:rPr lang="en-US" dirty="0"/>
            </a:br>
            <a:r>
              <a:rPr lang="en-US" dirty="0"/>
              <a:t>[Accessed 26 July 2020].</a:t>
            </a:r>
            <a:endParaRPr lang="en-GB" dirty="0"/>
          </a:p>
          <a:p>
            <a:pPr marL="0" indent="0">
              <a:buNone/>
            </a:pPr>
            <a:r>
              <a:rPr lang="en-US" dirty="0"/>
              <a:t>Knightsbridge PME School of Confectionery Arts, 2019. </a:t>
            </a:r>
            <a:r>
              <a:rPr lang="en-US" i="1" dirty="0"/>
              <a:t>Knightsbridge PME School of Confectionery Arts. </a:t>
            </a:r>
            <a:r>
              <a:rPr lang="en-US" dirty="0"/>
              <a:t>[Online] </a:t>
            </a:r>
            <a:br>
              <a:rPr lang="en-US" dirty="0"/>
            </a:br>
            <a:r>
              <a:rPr lang="en-US" dirty="0"/>
              <a:t>Available at: </a:t>
            </a:r>
            <a:r>
              <a:rPr lang="en-US" u="sng" dirty="0"/>
              <a:t>https://www.school.pmecake.com/about-us</a:t>
            </a:r>
            <a:br>
              <a:rPr lang="en-US" dirty="0"/>
            </a:br>
            <a:r>
              <a:rPr lang="en-US" dirty="0"/>
              <a:t>[Accessed 26 July 2020].</a:t>
            </a:r>
            <a:endParaRPr lang="en-GB" dirty="0"/>
          </a:p>
          <a:p>
            <a:pPr marL="0" indent="0">
              <a:buNone/>
            </a:pPr>
            <a:r>
              <a:rPr lang="en-US" dirty="0"/>
              <a:t>Maddock Farm Organics, 2020. </a:t>
            </a:r>
            <a:r>
              <a:rPr lang="en-US" i="1" dirty="0"/>
              <a:t>Why Organic?. </a:t>
            </a:r>
            <a:r>
              <a:rPr lang="en-US" dirty="0"/>
              <a:t>[Online] </a:t>
            </a:r>
            <a:br>
              <a:rPr lang="en-US" dirty="0"/>
            </a:br>
            <a:r>
              <a:rPr lang="en-US" dirty="0"/>
              <a:t>Available at: </a:t>
            </a:r>
            <a:r>
              <a:rPr lang="en-US" u="sng" dirty="0"/>
              <a:t>https://maddocksfarmorganics.co.uk/why-organic</a:t>
            </a:r>
            <a:br>
              <a:rPr lang="en-US" dirty="0"/>
            </a:br>
            <a:r>
              <a:rPr lang="en-US" dirty="0"/>
              <a:t>[Accessed 28 July 2020].</a:t>
            </a:r>
            <a:endParaRPr lang="en-GB" dirty="0"/>
          </a:p>
          <a:p>
            <a:pPr marL="0" indent="0">
              <a:buNone/>
            </a:pPr>
            <a:r>
              <a:rPr lang="en-US" dirty="0"/>
              <a:t>Mintel, 2018. </a:t>
            </a:r>
            <a:r>
              <a:rPr lang="en-US" i="1" dirty="0"/>
              <a:t>Taxing unhealthy food or drink would encourage half of Brits to cut back. </a:t>
            </a:r>
            <a:r>
              <a:rPr lang="en-US" dirty="0"/>
              <a:t>[Online] </a:t>
            </a:r>
            <a:br>
              <a:rPr lang="en-US" dirty="0"/>
            </a:br>
            <a:r>
              <a:rPr lang="en-US" dirty="0"/>
              <a:t>Available at: </a:t>
            </a:r>
            <a:r>
              <a:rPr lang="en-US" u="sng" dirty="0"/>
              <a:t>https://www.mintel.com/press-centre/food-and-drink/taxing-unhealthy-food-or-drink-would-encourage-half-of-brits-to-cut-back</a:t>
            </a:r>
            <a:br>
              <a:rPr lang="en-US" dirty="0"/>
            </a:br>
            <a:r>
              <a:rPr lang="en-US" dirty="0"/>
              <a:t>[Accessed 26 July 2020].</a:t>
            </a:r>
            <a:endParaRPr lang="en-GB" dirty="0"/>
          </a:p>
          <a:p>
            <a:pPr marL="0" indent="0">
              <a:buNone/>
            </a:pPr>
            <a:r>
              <a:rPr lang="en-US" dirty="0"/>
              <a:t>Osterwalder, A. &amp; Pigneur, Y., 2010. </a:t>
            </a:r>
            <a:r>
              <a:rPr lang="en-US" i="1" dirty="0" err="1"/>
              <a:t>Pusiness</a:t>
            </a:r>
            <a:r>
              <a:rPr lang="en-US" i="1" dirty="0"/>
              <a:t> model generation: a handbook for visionaries, game changers, and challengers. </a:t>
            </a:r>
            <a:r>
              <a:rPr lang="en-US" dirty="0"/>
              <a:t>Hoboken: John Wiley &amp; Sons.</a:t>
            </a: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D5B9CBEC-55F0-475B-A2C1-80794810CA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43612641"/>
      </p:ext>
    </p:extLst>
  </p:cSld>
  <p:clrMapOvr>
    <a:masterClrMapping/>
  </p:clrMapOvr>
  <mc:AlternateContent xmlns:mc="http://schemas.openxmlformats.org/markup-compatibility/2006" xmlns:p14="http://schemas.microsoft.com/office/powerpoint/2010/main">
    <mc:Choice Requires="p14">
      <p:transition spd="slow" p14:dur="2000" advTm="3744"/>
    </mc:Choice>
    <mc:Fallback xmlns="">
      <p:transition spd="slow" advTm="3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4DF63-B624-4FB7-9D61-44DD649C8B6F}"/>
              </a:ext>
            </a:extLst>
          </p:cNvPr>
          <p:cNvSpPr>
            <a:spLocks noGrp="1"/>
          </p:cNvSpPr>
          <p:nvPr>
            <p:ph type="title"/>
          </p:nvPr>
        </p:nvSpPr>
        <p:spPr/>
        <p:txBody>
          <a:bodyPr/>
          <a:lstStyle/>
          <a:p>
            <a:r>
              <a:rPr lang="en-GB" dirty="0"/>
              <a:t>References (3/4)</a:t>
            </a:r>
          </a:p>
        </p:txBody>
      </p:sp>
      <p:sp>
        <p:nvSpPr>
          <p:cNvPr id="3" name="Content Placeholder 2">
            <a:extLst>
              <a:ext uri="{FF2B5EF4-FFF2-40B4-BE49-F238E27FC236}">
                <a16:creationId xmlns:a16="http://schemas.microsoft.com/office/drawing/2014/main" id="{89DEAF77-2D08-4966-AA34-9FF119764316}"/>
              </a:ext>
            </a:extLst>
          </p:cNvPr>
          <p:cNvSpPr>
            <a:spLocks noGrp="1"/>
          </p:cNvSpPr>
          <p:nvPr>
            <p:ph idx="1"/>
          </p:nvPr>
        </p:nvSpPr>
        <p:spPr/>
        <p:txBody>
          <a:bodyPr>
            <a:normAutofit fontScale="62500" lnSpcReduction="20000"/>
          </a:bodyPr>
          <a:lstStyle/>
          <a:p>
            <a:pPr marL="0" indent="0">
              <a:buNone/>
            </a:pPr>
            <a:r>
              <a:rPr lang="en-US" dirty="0"/>
              <a:t>Parr, J., 2018. </a:t>
            </a:r>
            <a:r>
              <a:rPr lang="en-US" i="1" dirty="0"/>
              <a:t>Average Cost Of </a:t>
            </a:r>
            <a:r>
              <a:rPr lang="en-US" i="1" dirty="0" err="1"/>
              <a:t>Childrens</a:t>
            </a:r>
            <a:r>
              <a:rPr lang="en-US" i="1" dirty="0"/>
              <a:t>’ Birthday Parties Rises To Almost £500. </a:t>
            </a:r>
            <a:r>
              <a:rPr lang="en-US" dirty="0"/>
              <a:t>[Online] </a:t>
            </a:r>
            <a:br>
              <a:rPr lang="en-US" dirty="0"/>
            </a:br>
            <a:r>
              <a:rPr lang="en-US" dirty="0"/>
              <a:t>Available at: </a:t>
            </a:r>
            <a:r>
              <a:rPr lang="en-US" u="sng" dirty="0"/>
              <a:t>https://partyworldwide.net/average-cost-of-childrens-birthday-parties-rises-to-almost-500/</a:t>
            </a:r>
            <a:br>
              <a:rPr lang="en-US" dirty="0"/>
            </a:br>
            <a:r>
              <a:rPr lang="en-US" dirty="0"/>
              <a:t>[Accessed 26 July 2020].</a:t>
            </a:r>
            <a:endParaRPr lang="en-GB" dirty="0"/>
          </a:p>
          <a:p>
            <a:pPr marL="0" indent="0">
              <a:buNone/>
            </a:pPr>
            <a:r>
              <a:rPr lang="en-US" dirty="0"/>
              <a:t>Pattison, V., 2020. </a:t>
            </a:r>
            <a:r>
              <a:rPr lang="en-US" i="1" dirty="0"/>
              <a:t>Instagram. </a:t>
            </a:r>
            <a:r>
              <a:rPr lang="en-US" dirty="0"/>
              <a:t>[Online] </a:t>
            </a:r>
            <a:br>
              <a:rPr lang="en-US" dirty="0"/>
            </a:br>
            <a:r>
              <a:rPr lang="en-US" dirty="0"/>
              <a:t>Available at: </a:t>
            </a:r>
            <a:r>
              <a:rPr lang="en-US" u="sng" dirty="0"/>
              <a:t>https://www.instagram.com/vickypattison/?hl=en</a:t>
            </a:r>
            <a:br>
              <a:rPr lang="en-US" dirty="0"/>
            </a:br>
            <a:r>
              <a:rPr lang="en-US" dirty="0"/>
              <a:t>[Accessed 28 July 2020].</a:t>
            </a:r>
            <a:endParaRPr lang="en-GB" dirty="0"/>
          </a:p>
          <a:p>
            <a:pPr marL="0" indent="0">
              <a:buNone/>
            </a:pPr>
            <a:r>
              <a:rPr lang="en-US" dirty="0"/>
              <a:t>Soil Association, n.d. </a:t>
            </a:r>
            <a:r>
              <a:rPr lang="en-US" i="1" dirty="0"/>
              <a:t>Why Certify With Us?. </a:t>
            </a:r>
            <a:r>
              <a:rPr lang="en-US" dirty="0"/>
              <a:t>[Online] </a:t>
            </a:r>
            <a:br>
              <a:rPr lang="en-US" dirty="0"/>
            </a:br>
            <a:r>
              <a:rPr lang="en-US" dirty="0"/>
              <a:t>Available at: </a:t>
            </a:r>
            <a:r>
              <a:rPr lang="en-US" u="sng" dirty="0"/>
              <a:t>https://www.soilassociation.org/certification/food-drink/why-certify-with-us/</a:t>
            </a:r>
            <a:br>
              <a:rPr lang="en-US" dirty="0"/>
            </a:br>
            <a:r>
              <a:rPr lang="en-US" dirty="0"/>
              <a:t>[Accessed 26 July 2020].</a:t>
            </a:r>
          </a:p>
          <a:p>
            <a:pPr marL="0" indent="0">
              <a:buNone/>
            </a:pPr>
            <a:r>
              <a:rPr lang="en-US" dirty="0"/>
              <a:t>The Little Cardiff Blog, 2020. </a:t>
            </a:r>
            <a:r>
              <a:rPr lang="en-US" i="1" dirty="0"/>
              <a:t>Instagram. </a:t>
            </a:r>
            <a:r>
              <a:rPr lang="en-US" dirty="0"/>
              <a:t>[Online] </a:t>
            </a:r>
            <a:br>
              <a:rPr lang="en-US" dirty="0"/>
            </a:br>
            <a:r>
              <a:rPr lang="en-US" dirty="0"/>
              <a:t>Available at: </a:t>
            </a:r>
            <a:r>
              <a:rPr lang="en-US" u="sng" dirty="0"/>
              <a:t>https://www.instagram.com/thelittlecardiffblog/?hl=en</a:t>
            </a:r>
            <a:br>
              <a:rPr lang="en-US" dirty="0"/>
            </a:br>
            <a:r>
              <a:rPr lang="en-US" dirty="0"/>
              <a:t>[Accessed 28 July 2020].</a:t>
            </a:r>
            <a:endParaRPr lang="en-GB" dirty="0"/>
          </a:p>
          <a:p>
            <a:pPr marL="0" indent="0">
              <a:buNone/>
            </a:pPr>
            <a:r>
              <a:rPr lang="en-US" dirty="0"/>
              <a:t>The Vegan Society, 2017. </a:t>
            </a:r>
            <a:r>
              <a:rPr lang="en-US" i="1" dirty="0"/>
              <a:t>Vegan lifestyle winning hearts and minds across Britain, survey shows. </a:t>
            </a:r>
            <a:r>
              <a:rPr lang="en-US" dirty="0"/>
              <a:t>[Online] </a:t>
            </a:r>
            <a:br>
              <a:rPr lang="en-US" dirty="0"/>
            </a:br>
            <a:r>
              <a:rPr lang="en-US" dirty="0"/>
              <a:t>Available at: </a:t>
            </a:r>
            <a:r>
              <a:rPr lang="en-US" u="sng" dirty="0"/>
              <a:t>https://www.vegansociety.com/whats-new/news/vegan-lifestyle-winning-hearts-and-minds-across-britain-survey-shows</a:t>
            </a:r>
            <a:br>
              <a:rPr lang="en-US" dirty="0"/>
            </a:br>
            <a:r>
              <a:rPr lang="en-US" dirty="0"/>
              <a:t>[Accessed 26 July 2020].</a:t>
            </a:r>
            <a:endParaRPr lang="en-GB" dirty="0"/>
          </a:p>
          <a:p>
            <a:pPr marL="0" indent="0">
              <a:buNone/>
            </a:pP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9D06CC85-35BD-427F-9473-BE01CB4BD44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7641878"/>
      </p:ext>
    </p:extLst>
  </p:cSld>
  <p:clrMapOvr>
    <a:masterClrMapping/>
  </p:clrMapOvr>
  <mc:AlternateContent xmlns:mc="http://schemas.openxmlformats.org/markup-compatibility/2006" xmlns:p14="http://schemas.microsoft.com/office/powerpoint/2010/main">
    <mc:Choice Requires="p14">
      <p:transition spd="slow" p14:dur="2000" advTm="4041"/>
    </mc:Choice>
    <mc:Fallback xmlns="">
      <p:transition spd="slow" advTm="4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6855C-C20E-48A2-AF46-08E8091C83E6}"/>
              </a:ext>
            </a:extLst>
          </p:cNvPr>
          <p:cNvSpPr>
            <a:spLocks noGrp="1"/>
          </p:cNvSpPr>
          <p:nvPr>
            <p:ph type="title"/>
          </p:nvPr>
        </p:nvSpPr>
        <p:spPr/>
        <p:txBody>
          <a:bodyPr/>
          <a:lstStyle/>
          <a:p>
            <a:r>
              <a:rPr lang="en-GB" dirty="0"/>
              <a:t>References (4/4)</a:t>
            </a:r>
          </a:p>
        </p:txBody>
      </p:sp>
      <p:sp>
        <p:nvSpPr>
          <p:cNvPr id="3" name="Content Placeholder 2">
            <a:extLst>
              <a:ext uri="{FF2B5EF4-FFF2-40B4-BE49-F238E27FC236}">
                <a16:creationId xmlns:a16="http://schemas.microsoft.com/office/drawing/2014/main" id="{C618BEC6-3037-4627-BF3F-7D4D370A7215}"/>
              </a:ext>
            </a:extLst>
          </p:cNvPr>
          <p:cNvSpPr>
            <a:spLocks noGrp="1"/>
          </p:cNvSpPr>
          <p:nvPr>
            <p:ph idx="1"/>
          </p:nvPr>
        </p:nvSpPr>
        <p:spPr/>
        <p:txBody>
          <a:bodyPr/>
          <a:lstStyle/>
          <a:p>
            <a:pPr marL="0" indent="0">
              <a:buNone/>
            </a:pPr>
            <a:r>
              <a:rPr lang="en-US" dirty="0"/>
              <a:t>Wunsch, N.-G., 2020. </a:t>
            </a:r>
            <a:r>
              <a:rPr lang="en-US" i="1" dirty="0"/>
              <a:t>Weekly UK household consumption of cakes, buns and pastries 2006-2018. </a:t>
            </a:r>
            <a:r>
              <a:rPr lang="en-US" dirty="0"/>
              <a:t>[Online] </a:t>
            </a:r>
            <a:br>
              <a:rPr lang="en-US" dirty="0"/>
            </a:br>
            <a:r>
              <a:rPr lang="en-US" dirty="0"/>
              <a:t>Available at: </a:t>
            </a:r>
            <a:r>
              <a:rPr lang="en-US" u="sng" dirty="0"/>
              <a:t>https://www.statista.com/statistics/284464/weekly-uk-household-consumption-of-cakes-buns-and-pastries/</a:t>
            </a:r>
            <a:br>
              <a:rPr lang="en-US" dirty="0"/>
            </a:br>
            <a:r>
              <a:rPr lang="en-US" dirty="0"/>
              <a:t>[Accessed 26 July 2020].</a:t>
            </a:r>
            <a:endParaRPr lang="en-GB" dirty="0"/>
          </a:p>
          <a:p>
            <a:endParaRPr lang="en-GB" dirty="0"/>
          </a:p>
        </p:txBody>
      </p:sp>
      <p:pic>
        <p:nvPicPr>
          <p:cNvPr id="4" name="Audio 3">
            <a:hlinkClick r:id="" action="ppaction://media"/>
            <a:extLst>
              <a:ext uri="{FF2B5EF4-FFF2-40B4-BE49-F238E27FC236}">
                <a16:creationId xmlns:a16="http://schemas.microsoft.com/office/drawing/2014/main" id="{2805BC6A-2566-46C2-B0CD-18C59EC460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13079124"/>
      </p:ext>
    </p:extLst>
  </p:cSld>
  <p:clrMapOvr>
    <a:masterClrMapping/>
  </p:clrMapOvr>
  <mc:AlternateContent xmlns:mc="http://schemas.openxmlformats.org/markup-compatibility/2006" xmlns:p14="http://schemas.microsoft.com/office/powerpoint/2010/main">
    <mc:Choice Requires="p14">
      <p:transition spd="slow" p14:dur="2000" advTm="3977"/>
    </mc:Choice>
    <mc:Fallback xmlns="">
      <p:transition spd="slow" advTm="3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10" ma:contentTypeDescription="Create a new document." ma:contentTypeScope="" ma:versionID="a6f375d4b6667df75444c6a4e8c8f8bd">
  <xsd:schema xmlns:xsd="http://www.w3.org/2001/XMLSchema" xmlns:xs="http://www.w3.org/2001/XMLSchema" xmlns:p="http://schemas.microsoft.com/office/2006/metadata/properties" xmlns:ns3="c05bfcf6-161a-4012-bab6-aa68b8b9ab0d" targetNamespace="http://schemas.microsoft.com/office/2006/metadata/properties" ma:root="true" ma:fieldsID="88cbf93fd83d098bdae3071b9f15bfc8" ns3:_="">
    <xsd:import namespace="c05bfcf6-161a-4012-bab6-aa68b8b9ab0d"/>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37FDB43-26A3-4022-9BC0-646426B453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858344A-CA57-47F5-8D8D-6E5EC72B18F7}">
  <ds:schemaRefs>
    <ds:schemaRef ds:uri="http://schemas.microsoft.com/sharepoint/v3/contenttype/forms"/>
  </ds:schemaRefs>
</ds:datastoreItem>
</file>

<file path=customXml/itemProps3.xml><?xml version="1.0" encoding="utf-8"?>
<ds:datastoreItem xmlns:ds="http://schemas.openxmlformats.org/officeDocument/2006/customXml" ds:itemID="{848668C1-A435-4895-9D2C-27DD2A294254}">
  <ds:schemaRefs>
    <ds:schemaRef ds:uri="http://schemas.microsoft.com/office/2006/metadata/properties"/>
    <ds:schemaRef ds:uri="http://purl.org/dc/dcmitype/"/>
    <ds:schemaRef ds:uri="http://schemas.microsoft.com/office/infopath/2007/PartnerControls"/>
    <ds:schemaRef ds:uri="http://purl.org/dc/elements/1.1/"/>
    <ds:schemaRef ds:uri="c05bfcf6-161a-4012-bab6-aa68b8b9ab0d"/>
    <ds:schemaRef ds:uri="http://schemas.openxmlformats.org/package/2006/metadata/core-properties"/>
    <ds:schemaRef ds:uri="http://www.w3.org/XML/1998/namespace"/>
    <ds:schemaRef ds:uri="http://schemas.microsoft.com/office/2006/documentManagement/typ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864</TotalTime>
  <Words>2818</Words>
  <Application>Microsoft Office PowerPoint</Application>
  <PresentationFormat>Widescreen</PresentationFormat>
  <Paragraphs>211</Paragraphs>
  <Slides>13</Slides>
  <Notes>9</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Venture Creation: Feasibility assessment of ‘Suzanne &amp; Neary's Cakery’ </vt:lpstr>
      <vt:lpstr>Introduction</vt:lpstr>
      <vt:lpstr>Creation</vt:lpstr>
      <vt:lpstr>Creation</vt:lpstr>
      <vt:lpstr>Creation</vt:lpstr>
      <vt:lpstr>How we deliver value as a business</vt:lpstr>
      <vt:lpstr>How we deliver value as a business</vt:lpstr>
      <vt:lpstr>PowerPoint Presentation</vt:lpstr>
      <vt:lpstr>Feasibility</vt:lpstr>
      <vt:lpstr>References (1/4)</vt:lpstr>
      <vt:lpstr>References (2/4)</vt:lpstr>
      <vt:lpstr>References (3/4)</vt:lpstr>
      <vt:lpstr>References (4/4)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Gronow</dc:creator>
  <cp:lastModifiedBy>John Gronow</cp:lastModifiedBy>
  <cp:revision>5</cp:revision>
  <dcterms:created xsi:type="dcterms:W3CDTF">2020-07-26T13:09:50Z</dcterms:created>
  <dcterms:modified xsi:type="dcterms:W3CDTF">2020-07-28T15:22:02Z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