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9" r:id="rId4"/>
    <p:sldId id="258" r:id="rId5"/>
    <p:sldId id="260" r:id="rId6"/>
    <p:sldId id="265" r:id="rId7"/>
    <p:sldId id="262"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3B0B57-E80B-4C57-85EF-6471BEB3A1CD}" v="29" dt="2024-04-25T15:14:09.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68" autoAdjust="0"/>
    <p:restoredTop sz="65842" autoAdjust="0"/>
  </p:normalViewPr>
  <p:slideViewPr>
    <p:cSldViewPr snapToGrid="0">
      <p:cViewPr varScale="1">
        <p:scale>
          <a:sx n="75" d="100"/>
          <a:sy n="75" d="100"/>
        </p:scale>
        <p:origin x="165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06EB00-FD55-435C-ACF5-BAD3948A9A8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9C50F52-10A0-4772-AB5C-3C0F1082184E}">
      <dgm:prSet/>
      <dgm:spPr/>
      <dgm:t>
        <a:bodyPr/>
        <a:lstStyle/>
        <a:p>
          <a:r>
            <a:rPr lang="en-US" dirty="0"/>
            <a:t>Less than 2% participate once a week</a:t>
          </a:r>
        </a:p>
      </dgm:t>
    </dgm:pt>
    <dgm:pt modelId="{765EB5D4-EE31-4067-953D-54D7E71BF14B}" type="parTrans" cxnId="{BC529E40-7ABF-419D-A884-F80EDBA618CD}">
      <dgm:prSet/>
      <dgm:spPr/>
      <dgm:t>
        <a:bodyPr/>
        <a:lstStyle/>
        <a:p>
          <a:endParaRPr lang="en-US"/>
        </a:p>
      </dgm:t>
    </dgm:pt>
    <dgm:pt modelId="{EF4B3ED7-CCA4-4A5B-9CB2-0DE4E282D17E}" type="sibTrans" cxnId="{BC529E40-7ABF-419D-A884-F80EDBA618CD}">
      <dgm:prSet/>
      <dgm:spPr/>
      <dgm:t>
        <a:bodyPr/>
        <a:lstStyle/>
        <a:p>
          <a:endParaRPr lang="en-US"/>
        </a:p>
      </dgm:t>
    </dgm:pt>
    <dgm:pt modelId="{45DF5028-2A86-4CE3-AF3B-AB383E5B61D7}">
      <dgm:prSet/>
      <dgm:spPr/>
      <dgm:t>
        <a:bodyPr/>
        <a:lstStyle/>
        <a:p>
          <a:r>
            <a:rPr lang="en-US"/>
            <a:t>28% of a latent demand for golf</a:t>
          </a:r>
        </a:p>
      </dgm:t>
    </dgm:pt>
    <dgm:pt modelId="{475831A3-D82F-4694-B6E7-2ECE5C975991}" type="parTrans" cxnId="{0A08BC2F-0C01-48C1-A198-D615AAF115E9}">
      <dgm:prSet/>
      <dgm:spPr/>
      <dgm:t>
        <a:bodyPr/>
        <a:lstStyle/>
        <a:p>
          <a:endParaRPr lang="en-US"/>
        </a:p>
      </dgm:t>
    </dgm:pt>
    <dgm:pt modelId="{BB1AD37C-CF24-458A-A838-1444EE127501}" type="sibTrans" cxnId="{0A08BC2F-0C01-48C1-A198-D615AAF115E9}">
      <dgm:prSet/>
      <dgm:spPr/>
      <dgm:t>
        <a:bodyPr/>
        <a:lstStyle/>
        <a:p>
          <a:endParaRPr lang="en-US"/>
        </a:p>
      </dgm:t>
    </dgm:pt>
    <dgm:pt modelId="{B579A2D1-3C5A-4B0A-BAE0-4C8DA932EC28}">
      <dgm:prSet/>
      <dgm:spPr/>
      <dgm:t>
        <a:bodyPr/>
        <a:lstStyle/>
        <a:p>
          <a:r>
            <a:rPr lang="en-US"/>
            <a:t>Use the Western Avenue Playing Field in Ysgol Bae Baglan</a:t>
          </a:r>
        </a:p>
      </dgm:t>
    </dgm:pt>
    <dgm:pt modelId="{5F7DACA3-2A09-48A1-AF15-4C0DA34795AF}" type="parTrans" cxnId="{5FD6A008-7629-4556-A0DC-CB3136989A65}">
      <dgm:prSet/>
      <dgm:spPr/>
      <dgm:t>
        <a:bodyPr/>
        <a:lstStyle/>
        <a:p>
          <a:endParaRPr lang="en-US"/>
        </a:p>
      </dgm:t>
    </dgm:pt>
    <dgm:pt modelId="{9568E524-BFD8-43B1-BC56-1F86DDCA03FB}" type="sibTrans" cxnId="{5FD6A008-7629-4556-A0DC-CB3136989A65}">
      <dgm:prSet/>
      <dgm:spPr/>
      <dgm:t>
        <a:bodyPr/>
        <a:lstStyle/>
        <a:p>
          <a:endParaRPr lang="en-US"/>
        </a:p>
      </dgm:t>
    </dgm:pt>
    <dgm:pt modelId="{6AE742ED-EF00-4B4C-81E3-5449D1274C1F}" type="pres">
      <dgm:prSet presAssocID="{3406EB00-FD55-435C-ACF5-BAD3948A9A86}" presName="hierChild1" presStyleCnt="0">
        <dgm:presLayoutVars>
          <dgm:chPref val="1"/>
          <dgm:dir/>
          <dgm:animOne val="branch"/>
          <dgm:animLvl val="lvl"/>
          <dgm:resizeHandles/>
        </dgm:presLayoutVars>
      </dgm:prSet>
      <dgm:spPr/>
    </dgm:pt>
    <dgm:pt modelId="{917B9218-6994-4404-B65F-9A694A50DA68}" type="pres">
      <dgm:prSet presAssocID="{39C50F52-10A0-4772-AB5C-3C0F1082184E}" presName="hierRoot1" presStyleCnt="0"/>
      <dgm:spPr/>
    </dgm:pt>
    <dgm:pt modelId="{868A878B-C5A2-4E0E-8406-921F1F214550}" type="pres">
      <dgm:prSet presAssocID="{39C50F52-10A0-4772-AB5C-3C0F1082184E}" presName="composite" presStyleCnt="0"/>
      <dgm:spPr/>
    </dgm:pt>
    <dgm:pt modelId="{8663000F-9E29-4D8C-A8B3-FAC60ABB7D61}" type="pres">
      <dgm:prSet presAssocID="{39C50F52-10A0-4772-AB5C-3C0F1082184E}" presName="background" presStyleLbl="node0" presStyleIdx="0" presStyleCnt="3"/>
      <dgm:spPr/>
    </dgm:pt>
    <dgm:pt modelId="{41678CBF-3C8C-4558-8659-82D072CD1023}" type="pres">
      <dgm:prSet presAssocID="{39C50F52-10A0-4772-AB5C-3C0F1082184E}" presName="text" presStyleLbl="fgAcc0" presStyleIdx="0" presStyleCnt="3">
        <dgm:presLayoutVars>
          <dgm:chPref val="3"/>
        </dgm:presLayoutVars>
      </dgm:prSet>
      <dgm:spPr/>
    </dgm:pt>
    <dgm:pt modelId="{6A0FB29C-9DAA-4D17-9B96-F7262FEB8B0C}" type="pres">
      <dgm:prSet presAssocID="{39C50F52-10A0-4772-AB5C-3C0F1082184E}" presName="hierChild2" presStyleCnt="0"/>
      <dgm:spPr/>
    </dgm:pt>
    <dgm:pt modelId="{71595724-327A-4884-8FA4-CEA579831E5B}" type="pres">
      <dgm:prSet presAssocID="{45DF5028-2A86-4CE3-AF3B-AB383E5B61D7}" presName="hierRoot1" presStyleCnt="0"/>
      <dgm:spPr/>
    </dgm:pt>
    <dgm:pt modelId="{7817F9A9-9DD2-4266-A528-FEFFCFEE07D2}" type="pres">
      <dgm:prSet presAssocID="{45DF5028-2A86-4CE3-AF3B-AB383E5B61D7}" presName="composite" presStyleCnt="0"/>
      <dgm:spPr/>
    </dgm:pt>
    <dgm:pt modelId="{F471C5A9-5711-40F1-8998-E9514890CEA0}" type="pres">
      <dgm:prSet presAssocID="{45DF5028-2A86-4CE3-AF3B-AB383E5B61D7}" presName="background" presStyleLbl="node0" presStyleIdx="1" presStyleCnt="3"/>
      <dgm:spPr/>
    </dgm:pt>
    <dgm:pt modelId="{C1A9392C-DC85-49E1-B57B-D747ED029A45}" type="pres">
      <dgm:prSet presAssocID="{45DF5028-2A86-4CE3-AF3B-AB383E5B61D7}" presName="text" presStyleLbl="fgAcc0" presStyleIdx="1" presStyleCnt="3">
        <dgm:presLayoutVars>
          <dgm:chPref val="3"/>
        </dgm:presLayoutVars>
      </dgm:prSet>
      <dgm:spPr/>
    </dgm:pt>
    <dgm:pt modelId="{1E1BC028-1F1F-4B52-B262-7061ACFBC1DD}" type="pres">
      <dgm:prSet presAssocID="{45DF5028-2A86-4CE3-AF3B-AB383E5B61D7}" presName="hierChild2" presStyleCnt="0"/>
      <dgm:spPr/>
    </dgm:pt>
    <dgm:pt modelId="{B7756B6D-32E1-4CCA-9C5F-8D2B636D46BB}" type="pres">
      <dgm:prSet presAssocID="{B579A2D1-3C5A-4B0A-BAE0-4C8DA932EC28}" presName="hierRoot1" presStyleCnt="0"/>
      <dgm:spPr/>
    </dgm:pt>
    <dgm:pt modelId="{B4A07764-5027-4CCB-A3E4-C92AEA1BE76E}" type="pres">
      <dgm:prSet presAssocID="{B579A2D1-3C5A-4B0A-BAE0-4C8DA932EC28}" presName="composite" presStyleCnt="0"/>
      <dgm:spPr/>
    </dgm:pt>
    <dgm:pt modelId="{B3E9FFF8-E03A-431A-B9F4-6F88C1063E3C}" type="pres">
      <dgm:prSet presAssocID="{B579A2D1-3C5A-4B0A-BAE0-4C8DA932EC28}" presName="background" presStyleLbl="node0" presStyleIdx="2" presStyleCnt="3"/>
      <dgm:spPr/>
    </dgm:pt>
    <dgm:pt modelId="{33463E54-A5A0-43CD-B4B9-D74687D3DE3B}" type="pres">
      <dgm:prSet presAssocID="{B579A2D1-3C5A-4B0A-BAE0-4C8DA932EC28}" presName="text" presStyleLbl="fgAcc0" presStyleIdx="2" presStyleCnt="3">
        <dgm:presLayoutVars>
          <dgm:chPref val="3"/>
        </dgm:presLayoutVars>
      </dgm:prSet>
      <dgm:spPr/>
    </dgm:pt>
    <dgm:pt modelId="{C4D8878D-39AB-4FBE-AEC9-00E8EF8EE283}" type="pres">
      <dgm:prSet presAssocID="{B579A2D1-3C5A-4B0A-BAE0-4C8DA932EC28}" presName="hierChild2" presStyleCnt="0"/>
      <dgm:spPr/>
    </dgm:pt>
  </dgm:ptLst>
  <dgm:cxnLst>
    <dgm:cxn modelId="{5FD6A008-7629-4556-A0DC-CB3136989A65}" srcId="{3406EB00-FD55-435C-ACF5-BAD3948A9A86}" destId="{B579A2D1-3C5A-4B0A-BAE0-4C8DA932EC28}" srcOrd="2" destOrd="0" parTransId="{5F7DACA3-2A09-48A1-AF15-4C0DA34795AF}" sibTransId="{9568E524-BFD8-43B1-BC56-1F86DDCA03FB}"/>
    <dgm:cxn modelId="{0A08BC2F-0C01-48C1-A198-D615AAF115E9}" srcId="{3406EB00-FD55-435C-ACF5-BAD3948A9A86}" destId="{45DF5028-2A86-4CE3-AF3B-AB383E5B61D7}" srcOrd="1" destOrd="0" parTransId="{475831A3-D82F-4694-B6E7-2ECE5C975991}" sibTransId="{BB1AD37C-CF24-458A-A838-1444EE127501}"/>
    <dgm:cxn modelId="{3461EA33-4585-4839-AD5E-E6DCD5DD441E}" type="presOf" srcId="{39C50F52-10A0-4772-AB5C-3C0F1082184E}" destId="{41678CBF-3C8C-4558-8659-82D072CD1023}" srcOrd="0" destOrd="0" presId="urn:microsoft.com/office/officeart/2005/8/layout/hierarchy1"/>
    <dgm:cxn modelId="{BC529E40-7ABF-419D-A884-F80EDBA618CD}" srcId="{3406EB00-FD55-435C-ACF5-BAD3948A9A86}" destId="{39C50F52-10A0-4772-AB5C-3C0F1082184E}" srcOrd="0" destOrd="0" parTransId="{765EB5D4-EE31-4067-953D-54D7E71BF14B}" sibTransId="{EF4B3ED7-CCA4-4A5B-9CB2-0DE4E282D17E}"/>
    <dgm:cxn modelId="{0B386D80-A0DE-4968-8533-0F0E8C89872D}" type="presOf" srcId="{3406EB00-FD55-435C-ACF5-BAD3948A9A86}" destId="{6AE742ED-EF00-4B4C-81E3-5449D1274C1F}" srcOrd="0" destOrd="0" presId="urn:microsoft.com/office/officeart/2005/8/layout/hierarchy1"/>
    <dgm:cxn modelId="{85333197-2533-4875-8260-9A96E7BF5EB4}" type="presOf" srcId="{B579A2D1-3C5A-4B0A-BAE0-4C8DA932EC28}" destId="{33463E54-A5A0-43CD-B4B9-D74687D3DE3B}" srcOrd="0" destOrd="0" presId="urn:microsoft.com/office/officeart/2005/8/layout/hierarchy1"/>
    <dgm:cxn modelId="{AFEDE5FC-5EAE-4603-9AF4-CC7C27302E9B}" type="presOf" srcId="{45DF5028-2A86-4CE3-AF3B-AB383E5B61D7}" destId="{C1A9392C-DC85-49E1-B57B-D747ED029A45}" srcOrd="0" destOrd="0" presId="urn:microsoft.com/office/officeart/2005/8/layout/hierarchy1"/>
    <dgm:cxn modelId="{2026B56F-DA32-4B0E-9C27-CD9C2CB3E732}" type="presParOf" srcId="{6AE742ED-EF00-4B4C-81E3-5449D1274C1F}" destId="{917B9218-6994-4404-B65F-9A694A50DA68}" srcOrd="0" destOrd="0" presId="urn:microsoft.com/office/officeart/2005/8/layout/hierarchy1"/>
    <dgm:cxn modelId="{B5FECC28-0751-4F14-B721-96A2A7379B87}" type="presParOf" srcId="{917B9218-6994-4404-B65F-9A694A50DA68}" destId="{868A878B-C5A2-4E0E-8406-921F1F214550}" srcOrd="0" destOrd="0" presId="urn:microsoft.com/office/officeart/2005/8/layout/hierarchy1"/>
    <dgm:cxn modelId="{0A8E560E-C748-4D2D-8AA1-0ADF07989F39}" type="presParOf" srcId="{868A878B-C5A2-4E0E-8406-921F1F214550}" destId="{8663000F-9E29-4D8C-A8B3-FAC60ABB7D61}" srcOrd="0" destOrd="0" presId="urn:microsoft.com/office/officeart/2005/8/layout/hierarchy1"/>
    <dgm:cxn modelId="{0C14A0C2-51EE-4722-B73C-FE9524831E5B}" type="presParOf" srcId="{868A878B-C5A2-4E0E-8406-921F1F214550}" destId="{41678CBF-3C8C-4558-8659-82D072CD1023}" srcOrd="1" destOrd="0" presId="urn:microsoft.com/office/officeart/2005/8/layout/hierarchy1"/>
    <dgm:cxn modelId="{0BA43607-FACF-42CE-B279-A192E03033F9}" type="presParOf" srcId="{917B9218-6994-4404-B65F-9A694A50DA68}" destId="{6A0FB29C-9DAA-4D17-9B96-F7262FEB8B0C}" srcOrd="1" destOrd="0" presId="urn:microsoft.com/office/officeart/2005/8/layout/hierarchy1"/>
    <dgm:cxn modelId="{FC0F521A-C245-4A92-B3CE-D6DD1657BC9F}" type="presParOf" srcId="{6AE742ED-EF00-4B4C-81E3-5449D1274C1F}" destId="{71595724-327A-4884-8FA4-CEA579831E5B}" srcOrd="1" destOrd="0" presId="urn:microsoft.com/office/officeart/2005/8/layout/hierarchy1"/>
    <dgm:cxn modelId="{0FDE13E4-5B2C-492D-8AE5-10549ACB3FAA}" type="presParOf" srcId="{71595724-327A-4884-8FA4-CEA579831E5B}" destId="{7817F9A9-9DD2-4266-A528-FEFFCFEE07D2}" srcOrd="0" destOrd="0" presId="urn:microsoft.com/office/officeart/2005/8/layout/hierarchy1"/>
    <dgm:cxn modelId="{F44F7C65-9B6C-4563-97F3-7C127E36429E}" type="presParOf" srcId="{7817F9A9-9DD2-4266-A528-FEFFCFEE07D2}" destId="{F471C5A9-5711-40F1-8998-E9514890CEA0}" srcOrd="0" destOrd="0" presId="urn:microsoft.com/office/officeart/2005/8/layout/hierarchy1"/>
    <dgm:cxn modelId="{B9E44B71-EC47-4944-B0C1-C0971D5CC468}" type="presParOf" srcId="{7817F9A9-9DD2-4266-A528-FEFFCFEE07D2}" destId="{C1A9392C-DC85-49E1-B57B-D747ED029A45}" srcOrd="1" destOrd="0" presId="urn:microsoft.com/office/officeart/2005/8/layout/hierarchy1"/>
    <dgm:cxn modelId="{81D0C5E6-947B-4057-A253-717C31629271}" type="presParOf" srcId="{71595724-327A-4884-8FA4-CEA579831E5B}" destId="{1E1BC028-1F1F-4B52-B262-7061ACFBC1DD}" srcOrd="1" destOrd="0" presId="urn:microsoft.com/office/officeart/2005/8/layout/hierarchy1"/>
    <dgm:cxn modelId="{EB1049FC-1DF8-410B-8619-2ED11AFBA4CD}" type="presParOf" srcId="{6AE742ED-EF00-4B4C-81E3-5449D1274C1F}" destId="{B7756B6D-32E1-4CCA-9C5F-8D2B636D46BB}" srcOrd="2" destOrd="0" presId="urn:microsoft.com/office/officeart/2005/8/layout/hierarchy1"/>
    <dgm:cxn modelId="{2C5476F6-619F-4083-B340-8A30CE5698EC}" type="presParOf" srcId="{B7756B6D-32E1-4CCA-9C5F-8D2B636D46BB}" destId="{B4A07764-5027-4CCB-A3E4-C92AEA1BE76E}" srcOrd="0" destOrd="0" presId="urn:microsoft.com/office/officeart/2005/8/layout/hierarchy1"/>
    <dgm:cxn modelId="{C5C76AAC-2E82-4A03-B3CE-AC2EE1332E36}" type="presParOf" srcId="{B4A07764-5027-4CCB-A3E4-C92AEA1BE76E}" destId="{B3E9FFF8-E03A-431A-B9F4-6F88C1063E3C}" srcOrd="0" destOrd="0" presId="urn:microsoft.com/office/officeart/2005/8/layout/hierarchy1"/>
    <dgm:cxn modelId="{6ED91F4E-5947-42D6-B2F1-3A060235E352}" type="presParOf" srcId="{B4A07764-5027-4CCB-A3E4-C92AEA1BE76E}" destId="{33463E54-A5A0-43CD-B4B9-D74687D3DE3B}" srcOrd="1" destOrd="0" presId="urn:microsoft.com/office/officeart/2005/8/layout/hierarchy1"/>
    <dgm:cxn modelId="{5D0B261E-F6F6-4718-886F-019519954E0E}" type="presParOf" srcId="{B7756B6D-32E1-4CCA-9C5F-8D2B636D46BB}" destId="{C4D8878D-39AB-4FBE-AEC9-00E8EF8EE283}"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3000F-9E29-4D8C-A8B3-FAC60ABB7D61}">
      <dsp:nvSpPr>
        <dsp:cNvPr id="0" name=""/>
        <dsp:cNvSpPr/>
      </dsp:nvSpPr>
      <dsp:spPr>
        <a:xfrm>
          <a:off x="0" y="1451368"/>
          <a:ext cx="1479648" cy="9395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678CBF-3C8C-4558-8659-82D072CD1023}">
      <dsp:nvSpPr>
        <dsp:cNvPr id="0" name=""/>
        <dsp:cNvSpPr/>
      </dsp:nvSpPr>
      <dsp:spPr>
        <a:xfrm>
          <a:off x="164405" y="1607554"/>
          <a:ext cx="1479648" cy="93957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Less than 2% participate once a week</a:t>
          </a:r>
        </a:p>
      </dsp:txBody>
      <dsp:txXfrm>
        <a:off x="191924" y="1635073"/>
        <a:ext cx="1424610" cy="884539"/>
      </dsp:txXfrm>
    </dsp:sp>
    <dsp:sp modelId="{F471C5A9-5711-40F1-8998-E9514890CEA0}">
      <dsp:nvSpPr>
        <dsp:cNvPr id="0" name=""/>
        <dsp:cNvSpPr/>
      </dsp:nvSpPr>
      <dsp:spPr>
        <a:xfrm>
          <a:off x="1808459" y="1451368"/>
          <a:ext cx="1479648" cy="9395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A9392C-DC85-49E1-B57B-D747ED029A45}">
      <dsp:nvSpPr>
        <dsp:cNvPr id="0" name=""/>
        <dsp:cNvSpPr/>
      </dsp:nvSpPr>
      <dsp:spPr>
        <a:xfrm>
          <a:off x="1972865" y="1607554"/>
          <a:ext cx="1479648" cy="93957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28% of a latent demand for golf</a:t>
          </a:r>
        </a:p>
      </dsp:txBody>
      <dsp:txXfrm>
        <a:off x="2000384" y="1635073"/>
        <a:ext cx="1424610" cy="884539"/>
      </dsp:txXfrm>
    </dsp:sp>
    <dsp:sp modelId="{B3E9FFF8-E03A-431A-B9F4-6F88C1063E3C}">
      <dsp:nvSpPr>
        <dsp:cNvPr id="0" name=""/>
        <dsp:cNvSpPr/>
      </dsp:nvSpPr>
      <dsp:spPr>
        <a:xfrm>
          <a:off x="3616919" y="1451368"/>
          <a:ext cx="1479648" cy="9395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463E54-A5A0-43CD-B4B9-D74687D3DE3B}">
      <dsp:nvSpPr>
        <dsp:cNvPr id="0" name=""/>
        <dsp:cNvSpPr/>
      </dsp:nvSpPr>
      <dsp:spPr>
        <a:xfrm>
          <a:off x="3781325" y="1607554"/>
          <a:ext cx="1479648" cy="93957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Use the Western Avenue Playing Field in Ysgol Bae Baglan</a:t>
          </a:r>
        </a:p>
      </dsp:txBody>
      <dsp:txXfrm>
        <a:off x="3808844" y="1635073"/>
        <a:ext cx="1424610" cy="88453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E42FE3-40EF-4D00-8128-9E1D4A88D587}" type="datetimeFigureOut">
              <a:rPr lang="en-GB" smtClean="0"/>
              <a:t>26/04/2024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DBA111-3BC2-427B-BB5D-5CA923AD449E}" type="slidenum">
              <a:rPr lang="en-GB" smtClean="0"/>
              <a:t>‹#›</a:t>
            </a:fld>
            <a:endParaRPr lang="en-GB"/>
          </a:p>
        </p:txBody>
      </p:sp>
    </p:spTree>
    <p:extLst>
      <p:ext uri="{BB962C8B-B14F-4D97-AF65-F5344CB8AC3E}">
        <p14:creationId xmlns:p14="http://schemas.microsoft.com/office/powerpoint/2010/main" val="1689446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I hope you’re all doing good this morning. My name is Alfie Parry and today I will be presenting to you my idea on a new sustainable activity in Ysgol Bae Baglan.</a:t>
            </a:r>
          </a:p>
          <a:p>
            <a:endParaRPr lang="en-GB" dirty="0"/>
          </a:p>
          <a:p>
            <a:r>
              <a:rPr lang="en-GB" dirty="0"/>
              <a:t>I will be going though why I chose this activity and how I will persuade my pitch to you, the potential funding organisers on why I think you should join me on the journey to give the children of port talbot a chance to try something new.</a:t>
            </a:r>
          </a:p>
        </p:txBody>
      </p:sp>
      <p:sp>
        <p:nvSpPr>
          <p:cNvPr id="4" name="Slide Number Placeholder 3"/>
          <p:cNvSpPr>
            <a:spLocks noGrp="1"/>
          </p:cNvSpPr>
          <p:nvPr>
            <p:ph type="sldNum" sz="quarter" idx="5"/>
          </p:nvPr>
        </p:nvSpPr>
        <p:spPr/>
        <p:txBody>
          <a:bodyPr/>
          <a:lstStyle/>
          <a:p>
            <a:fld id="{7BDBA111-3BC2-427B-BB5D-5CA923AD449E}" type="slidenum">
              <a:rPr lang="en-GB" smtClean="0"/>
              <a:t>1</a:t>
            </a:fld>
            <a:endParaRPr lang="en-GB"/>
          </a:p>
        </p:txBody>
      </p:sp>
    </p:spTree>
    <p:extLst>
      <p:ext uri="{BB962C8B-B14F-4D97-AF65-F5344CB8AC3E}">
        <p14:creationId xmlns:p14="http://schemas.microsoft.com/office/powerpoint/2010/main" val="377716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During my time researching this topic I found out that around 2% of children who completed the school sports survey said that they participated in golf at least once a week, this amounts to roughly 5,000 children.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also showed that during the survey in 2022 there was a 28% of a latent demand for golf- this means that 88,000 children wanted to participate in golf but the resources to do so were not available.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I’ve chose to use the Western Avenue Playing Field adjacent to the Ysgol Bae Baglan Community School facility, as it is a large grass field that is currently not being used and I will be able to set up a miniature golf course without getting in the way of anything. It will also ensure that the participants won’t need to worry about getting transportation to the sessions as it is next to the school.</a:t>
            </a:r>
          </a:p>
        </p:txBody>
      </p:sp>
      <p:sp>
        <p:nvSpPr>
          <p:cNvPr id="4" name="Slide Number Placeholder 3"/>
          <p:cNvSpPr>
            <a:spLocks noGrp="1"/>
          </p:cNvSpPr>
          <p:nvPr>
            <p:ph type="sldNum" sz="quarter" idx="5"/>
          </p:nvPr>
        </p:nvSpPr>
        <p:spPr/>
        <p:txBody>
          <a:bodyPr/>
          <a:lstStyle/>
          <a:p>
            <a:fld id="{7BDBA111-3BC2-427B-BB5D-5CA923AD449E}" type="slidenum">
              <a:rPr lang="en-GB" smtClean="0"/>
              <a:t>2</a:t>
            </a:fld>
            <a:endParaRPr lang="en-GB"/>
          </a:p>
        </p:txBody>
      </p:sp>
    </p:spTree>
    <p:extLst>
      <p:ext uri="{BB962C8B-B14F-4D97-AF65-F5344CB8AC3E}">
        <p14:creationId xmlns:p14="http://schemas.microsoft.com/office/powerpoint/2010/main" val="979870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promote these sessions, I will be in connection with the Ysgol Bae Baglan school so that I can put posters out around the schools.</a:t>
            </a:r>
          </a:p>
          <a:p>
            <a:endParaRPr lang="en-GB" dirty="0"/>
          </a:p>
          <a:p>
            <a:r>
              <a:rPr lang="en-GB" dirty="0"/>
              <a:t>have an assembly with the children ages 7-11 to get them more interested in joining in the sessions by telling them what we have to offer if they participate</a:t>
            </a:r>
          </a:p>
          <a:p>
            <a:endParaRPr lang="en-GB" dirty="0"/>
          </a:p>
          <a:p>
            <a:r>
              <a:rPr lang="en-GB" dirty="0"/>
              <a:t>Additionally, I will be setting up free taster sessions during lunch and brake times for them so that they can decide whether they enjoy it and want to continue coming to the session or if it’s not for them.</a:t>
            </a:r>
          </a:p>
          <a:p>
            <a:endParaRPr lang="en-GB" dirty="0"/>
          </a:p>
          <a:p>
            <a:r>
              <a:rPr lang="en-GB" dirty="0"/>
              <a:t>I will also be creating social media posts to engage with the children's parents so they can see what the activity is all about and be able to ask me any questions or quarries about the sessions. I will be using the poster as shown on the board to try and get my session to have more recognition and reach a wider range of people.</a:t>
            </a:r>
          </a:p>
          <a:p>
            <a:endParaRPr lang="en-GB" dirty="0"/>
          </a:p>
          <a:p>
            <a:r>
              <a:rPr lang="en-GB" dirty="0"/>
              <a:t>(give them a minute to look at the poster)</a:t>
            </a:r>
          </a:p>
        </p:txBody>
      </p:sp>
      <p:sp>
        <p:nvSpPr>
          <p:cNvPr id="4" name="Slide Number Placeholder 3"/>
          <p:cNvSpPr>
            <a:spLocks noGrp="1"/>
          </p:cNvSpPr>
          <p:nvPr>
            <p:ph type="sldNum" sz="quarter" idx="5"/>
          </p:nvPr>
        </p:nvSpPr>
        <p:spPr/>
        <p:txBody>
          <a:bodyPr/>
          <a:lstStyle/>
          <a:p>
            <a:fld id="{7BDBA111-3BC2-427B-BB5D-5CA923AD449E}" type="slidenum">
              <a:rPr lang="en-GB" smtClean="0"/>
              <a:t>3</a:t>
            </a:fld>
            <a:endParaRPr lang="en-GB"/>
          </a:p>
        </p:txBody>
      </p:sp>
    </p:spTree>
    <p:extLst>
      <p:ext uri="{BB962C8B-B14F-4D97-AF65-F5344CB8AC3E}">
        <p14:creationId xmlns:p14="http://schemas.microsoft.com/office/powerpoint/2010/main" val="1013790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make sure that the children are engaged with the sessions and want to keep returning I will making sure that the sessions are fun are the main priority, I will do this by keeping the sessions interesting and unique, so they don’t get bored and stop coming to the sessions</a:t>
            </a:r>
          </a:p>
          <a:p>
            <a:endParaRPr lang="en-GB" dirty="0"/>
          </a:p>
          <a:p>
            <a:endParaRPr lang="en-GB" dirty="0"/>
          </a:p>
          <a:p>
            <a:r>
              <a:rPr lang="en-GB" dirty="0"/>
              <a:t>In the school sport survey 31% of female participants said that they would do more sport if they had someone else to go with them. Knowing this I will urge them to bring their friends along with them so that they feel more confident coming to the sessions. </a:t>
            </a:r>
          </a:p>
          <a:p>
            <a:endParaRPr lang="en-GB" dirty="0"/>
          </a:p>
          <a:p>
            <a:r>
              <a:rPr lang="en-GB" dirty="0"/>
              <a:t>To make sure that the children are learning on how to play golf correctly I will get a qualified golf coach to teach them the proper technique so that the children will feel a sense of accomplishment when they do the skill correct.</a:t>
            </a:r>
          </a:p>
        </p:txBody>
      </p:sp>
      <p:sp>
        <p:nvSpPr>
          <p:cNvPr id="4" name="Slide Number Placeholder 3"/>
          <p:cNvSpPr>
            <a:spLocks noGrp="1"/>
          </p:cNvSpPr>
          <p:nvPr>
            <p:ph type="sldNum" sz="quarter" idx="5"/>
          </p:nvPr>
        </p:nvSpPr>
        <p:spPr/>
        <p:txBody>
          <a:bodyPr/>
          <a:lstStyle/>
          <a:p>
            <a:fld id="{7BDBA111-3BC2-427B-BB5D-5CA923AD449E}" type="slidenum">
              <a:rPr lang="en-GB" smtClean="0"/>
              <a:t>4</a:t>
            </a:fld>
            <a:endParaRPr lang="en-GB"/>
          </a:p>
        </p:txBody>
      </p:sp>
    </p:spTree>
    <p:extLst>
      <p:ext uri="{BB962C8B-B14F-4D97-AF65-F5344CB8AC3E}">
        <p14:creationId xmlns:p14="http://schemas.microsoft.com/office/powerpoint/2010/main" val="832077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these sessions I will be partnering up with different organisations to ensure that I will have the necessary funds to do these sessions. </a:t>
            </a:r>
          </a:p>
          <a:p>
            <a:endParaRPr lang="en-GB" dirty="0"/>
          </a:p>
          <a:p>
            <a:r>
              <a:rPr lang="en-GB" dirty="0"/>
              <a:t>I will be working with Lakeside Golf Club who will be funding the golf clubs to the sessions.</a:t>
            </a:r>
          </a:p>
          <a:p>
            <a:endParaRPr lang="en-GB" dirty="0"/>
          </a:p>
          <a:p>
            <a:r>
              <a:rPr lang="en-GB" dirty="0"/>
              <a:t>I will also be partnering up with NPT PASS, specifically Hayley Williams who is the Active Young Person officer for Ysgol Bae Baglan. By working together, they will help provide volunteers and help promote the sessions.</a:t>
            </a:r>
          </a:p>
          <a:p>
            <a:endParaRPr lang="en-GB" dirty="0"/>
          </a:p>
          <a:p>
            <a:r>
              <a:rPr lang="en-GB" dirty="0"/>
              <a:t>Additionally, I will be partnering with sports Wales so they can help with the funding of the sessions with the help of grants.</a:t>
            </a:r>
          </a:p>
        </p:txBody>
      </p:sp>
      <p:sp>
        <p:nvSpPr>
          <p:cNvPr id="4" name="Slide Number Placeholder 3"/>
          <p:cNvSpPr>
            <a:spLocks noGrp="1"/>
          </p:cNvSpPr>
          <p:nvPr>
            <p:ph type="sldNum" sz="quarter" idx="5"/>
          </p:nvPr>
        </p:nvSpPr>
        <p:spPr/>
        <p:txBody>
          <a:bodyPr/>
          <a:lstStyle/>
          <a:p>
            <a:fld id="{7BDBA111-3BC2-427B-BB5D-5CA923AD449E}" type="slidenum">
              <a:rPr lang="en-GB" smtClean="0"/>
              <a:t>5</a:t>
            </a:fld>
            <a:endParaRPr lang="en-GB"/>
          </a:p>
        </p:txBody>
      </p:sp>
    </p:spTree>
    <p:extLst>
      <p:ext uri="{BB962C8B-B14F-4D97-AF65-F5344CB8AC3E}">
        <p14:creationId xmlns:p14="http://schemas.microsoft.com/office/powerpoint/2010/main" val="645439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help develop the sessions, I will be working closely with Ysgol Bae Baglan so that they will be able to help provide children who are willing to participate in the sessions and let us use the field in the school's land for free.</a:t>
            </a:r>
          </a:p>
          <a:p>
            <a:endParaRPr lang="en-GB" dirty="0"/>
          </a:p>
          <a:p>
            <a:r>
              <a:rPr lang="en-GB" dirty="0"/>
              <a:t>I will also be working with the Port Talbot Council so they can help advertise the sessions to the local children who might be interested in joining the sessions.</a:t>
            </a:r>
          </a:p>
        </p:txBody>
      </p:sp>
      <p:sp>
        <p:nvSpPr>
          <p:cNvPr id="4" name="Slide Number Placeholder 3"/>
          <p:cNvSpPr>
            <a:spLocks noGrp="1"/>
          </p:cNvSpPr>
          <p:nvPr>
            <p:ph type="sldNum" sz="quarter" idx="5"/>
          </p:nvPr>
        </p:nvSpPr>
        <p:spPr/>
        <p:txBody>
          <a:bodyPr/>
          <a:lstStyle/>
          <a:p>
            <a:fld id="{7BDBA111-3BC2-427B-BB5D-5CA923AD449E}" type="slidenum">
              <a:rPr lang="en-GB" smtClean="0"/>
              <a:t>6</a:t>
            </a:fld>
            <a:endParaRPr lang="en-GB"/>
          </a:p>
        </p:txBody>
      </p:sp>
    </p:spTree>
    <p:extLst>
      <p:ext uri="{BB962C8B-B14F-4D97-AF65-F5344CB8AC3E}">
        <p14:creationId xmlns:p14="http://schemas.microsoft.com/office/powerpoint/2010/main" val="113239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recommendations that will make my sessions succeed is that it will be a fun and exciting chance for the kids, and each week the sessions will be different so that they stay engaged </a:t>
            </a:r>
          </a:p>
          <a:p>
            <a:endParaRPr lang="en-GB" dirty="0"/>
          </a:p>
          <a:p>
            <a:endParaRPr lang="en-GB" dirty="0"/>
          </a:p>
          <a:p>
            <a:r>
              <a:rPr lang="en-GB" dirty="0"/>
              <a:t>The sessions will also give them the chance to experience something new and different that they’ve never been able to do before as they didn’t have the resources to do before.</a:t>
            </a:r>
          </a:p>
          <a:p>
            <a:endParaRPr lang="en-GB" dirty="0"/>
          </a:p>
          <a:p>
            <a:r>
              <a:rPr lang="en-GB" dirty="0"/>
              <a:t>By coming to the sessions, the children will also be learning a completely new skill that they might really enjoy and want to continue to do after their experience with the sport after the sessions.</a:t>
            </a:r>
          </a:p>
        </p:txBody>
      </p:sp>
      <p:sp>
        <p:nvSpPr>
          <p:cNvPr id="4" name="Slide Number Placeholder 3"/>
          <p:cNvSpPr>
            <a:spLocks noGrp="1"/>
          </p:cNvSpPr>
          <p:nvPr>
            <p:ph type="sldNum" sz="quarter" idx="5"/>
          </p:nvPr>
        </p:nvSpPr>
        <p:spPr/>
        <p:txBody>
          <a:bodyPr/>
          <a:lstStyle/>
          <a:p>
            <a:fld id="{7BDBA111-3BC2-427B-BB5D-5CA923AD449E}" type="slidenum">
              <a:rPr lang="en-GB" smtClean="0"/>
              <a:t>7</a:t>
            </a:fld>
            <a:endParaRPr lang="en-GB"/>
          </a:p>
        </p:txBody>
      </p:sp>
    </p:spTree>
    <p:extLst>
      <p:ext uri="{BB962C8B-B14F-4D97-AF65-F5344CB8AC3E}">
        <p14:creationId xmlns:p14="http://schemas.microsoft.com/office/powerpoint/2010/main" val="1064696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all for listening, I hope you all enjoyed my pitch and will consider me on my journey. </a:t>
            </a:r>
          </a:p>
          <a:p>
            <a:r>
              <a:rPr lang="en-GB" dirty="0"/>
              <a:t>Would anyone like to ask any questions?</a:t>
            </a:r>
          </a:p>
        </p:txBody>
      </p:sp>
      <p:sp>
        <p:nvSpPr>
          <p:cNvPr id="4" name="Slide Number Placeholder 3"/>
          <p:cNvSpPr>
            <a:spLocks noGrp="1"/>
          </p:cNvSpPr>
          <p:nvPr>
            <p:ph type="sldNum" sz="quarter" idx="5"/>
          </p:nvPr>
        </p:nvSpPr>
        <p:spPr/>
        <p:txBody>
          <a:bodyPr/>
          <a:lstStyle/>
          <a:p>
            <a:fld id="{7BDBA111-3BC2-427B-BB5D-5CA923AD449E}" type="slidenum">
              <a:rPr lang="en-GB" smtClean="0"/>
              <a:t>8</a:t>
            </a:fld>
            <a:endParaRPr lang="en-GB"/>
          </a:p>
        </p:txBody>
      </p:sp>
    </p:spTree>
    <p:extLst>
      <p:ext uri="{BB962C8B-B14F-4D97-AF65-F5344CB8AC3E}">
        <p14:creationId xmlns:p14="http://schemas.microsoft.com/office/powerpoint/2010/main" val="4049922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port.wales/files/4726cc7e1cb672efe0e1fb6ed9560256.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beta.npt.gov.uk/leisure-parks-and-culture/sports-and-activities/npt-physical-activity-and-sport-service/about-pa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51F77B6A-7F53-4B28-B73D-C8CC899AB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71598" y="121113"/>
            <a:ext cx="5458960" cy="3972706"/>
          </a:xfrm>
        </p:spPr>
        <p:txBody>
          <a:bodyPr>
            <a:normAutofit/>
          </a:bodyPr>
          <a:lstStyle/>
          <a:p>
            <a:r>
              <a:rPr lang="en-US" sz="7200" dirty="0">
                <a:solidFill>
                  <a:schemeClr val="bg1"/>
                </a:solidFill>
              </a:rPr>
              <a:t>Pitch and Putt Golf</a:t>
            </a:r>
          </a:p>
        </p:txBody>
      </p:sp>
      <p:sp>
        <p:nvSpPr>
          <p:cNvPr id="6" name="Subtitle 5">
            <a:extLst>
              <a:ext uri="{FF2B5EF4-FFF2-40B4-BE49-F238E27FC236}">
                <a16:creationId xmlns:a16="http://schemas.microsoft.com/office/drawing/2014/main" id="{16B6B23E-E169-BF56-73E4-4D7E5DB7E30B}"/>
              </a:ext>
            </a:extLst>
          </p:cNvPr>
          <p:cNvSpPr>
            <a:spLocks noGrp="1"/>
          </p:cNvSpPr>
          <p:nvPr>
            <p:ph type="subTitle" idx="1"/>
          </p:nvPr>
        </p:nvSpPr>
        <p:spPr>
          <a:xfrm>
            <a:off x="7279777" y="4332618"/>
            <a:ext cx="4203323" cy="1143291"/>
          </a:xfrm>
        </p:spPr>
        <p:txBody>
          <a:bodyPr>
            <a:normAutofit/>
          </a:bodyPr>
          <a:lstStyle/>
          <a:p>
            <a:pPr algn="r"/>
            <a:r>
              <a:rPr lang="en-GB" sz="3200" dirty="0">
                <a:solidFill>
                  <a:schemeClr val="bg1"/>
                </a:solidFill>
              </a:rPr>
              <a:t>By Alfie Parry</a:t>
            </a:r>
          </a:p>
        </p:txBody>
      </p:sp>
      <p:grpSp>
        <p:nvGrpSpPr>
          <p:cNvPr id="60" name="Group 59">
            <a:extLst>
              <a:ext uri="{FF2B5EF4-FFF2-40B4-BE49-F238E27FC236}">
                <a16:creationId xmlns:a16="http://schemas.microsoft.com/office/drawing/2014/main" id="{2515629F-0D83-4A44-A125-CD50FC660A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013" y="1361348"/>
            <a:ext cx="4833902" cy="4258176"/>
            <a:chOff x="1674895" y="1345036"/>
            <a:chExt cx="5428610" cy="4210939"/>
          </a:xfrm>
        </p:grpSpPr>
        <p:sp>
          <p:nvSpPr>
            <p:cNvPr id="61" name="Rectangle 60">
              <a:extLst>
                <a:ext uri="{FF2B5EF4-FFF2-40B4-BE49-F238E27FC236}">
                  <a16:creationId xmlns:a16="http://schemas.microsoft.com/office/drawing/2014/main" id="{81A5080B-EAC4-4530-815C-DE8DACA09D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14667345-04B5-4757-9CE0-969DC1DE5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4" name="Freeform: Shape 63">
            <a:extLst>
              <a:ext uri="{FF2B5EF4-FFF2-40B4-BE49-F238E27FC236}">
                <a16:creationId xmlns:a16="http://schemas.microsoft.com/office/drawing/2014/main" id="{F6E412EF-CF39-4C25-85B0-DB30B1B0A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66" name="Freeform: Shape 65">
            <a:extLst>
              <a:ext uri="{FF2B5EF4-FFF2-40B4-BE49-F238E27FC236}">
                <a16:creationId xmlns:a16="http://schemas.microsoft.com/office/drawing/2014/main" id="{E8DA6235-17F2-4C9E-88C6-C5D38D8D3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68" name="Rectangle 67">
            <a:extLst>
              <a:ext uri="{FF2B5EF4-FFF2-40B4-BE49-F238E27FC236}">
                <a16:creationId xmlns:a16="http://schemas.microsoft.com/office/drawing/2014/main" id="{B55DEF71-1741-4489-8E77-46FC5BAA6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solidFill>
            <a:schemeClr val="tx1"/>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82347B6D-A7CC-48EB-861F-917D0D61E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A7A0A46D-CC9B-4E32-870A-7BC2DF940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4" name="Oval 73">
            <a:extLst>
              <a:ext uri="{FF2B5EF4-FFF2-40B4-BE49-F238E27FC236}">
                <a16:creationId xmlns:a16="http://schemas.microsoft.com/office/drawing/2014/main" id="{9178722E-1BD0-427E-BAAE-4F206DAB5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4" name="Picture 3" descr="A child playing golf on a golf course&#10;&#10;Description automatically generated">
            <a:extLst>
              <a:ext uri="{FF2B5EF4-FFF2-40B4-BE49-F238E27FC236}">
                <a16:creationId xmlns:a16="http://schemas.microsoft.com/office/drawing/2014/main" id="{90FFAE51-B338-01A9-D767-F9B5A8F9A539}"/>
              </a:ext>
            </a:extLst>
          </p:cNvPr>
          <p:cNvPicPr>
            <a:picLocks noChangeAspect="1"/>
          </p:cNvPicPr>
          <p:nvPr/>
        </p:nvPicPr>
        <p:blipFill rotWithShape="1">
          <a:blip r:embed="rId3"/>
          <a:srcRect l="3132" r="20166" b="9091"/>
          <a:stretch/>
        </p:blipFill>
        <p:spPr>
          <a:xfrm>
            <a:off x="1369493" y="1220741"/>
            <a:ext cx="4840664" cy="4258176"/>
          </a:xfrm>
          <a:prstGeom prst="rect">
            <a:avLst/>
          </a:prstGeom>
          <a:ln w="28575">
            <a:noFill/>
          </a:ln>
        </p:spPr>
      </p:pic>
      <p:sp>
        <p:nvSpPr>
          <p:cNvPr id="76" name="Graphic 212">
            <a:extLst>
              <a:ext uri="{FF2B5EF4-FFF2-40B4-BE49-F238E27FC236}">
                <a16:creationId xmlns:a16="http://schemas.microsoft.com/office/drawing/2014/main" id="{A753B935-E3DD-466D-BFAC-68E0BE02D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0ABED6"/>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78" name="Graphic 212">
            <a:extLst>
              <a:ext uri="{FF2B5EF4-FFF2-40B4-BE49-F238E27FC236}">
                <a16:creationId xmlns:a16="http://schemas.microsoft.com/office/drawing/2014/main" id="{FB034F26-4148-4B59-B493-14D7A9A8B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0ABED6">
              <a:alpha val="30000"/>
            </a:srgb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80" name="Graphic 185">
            <a:extLst>
              <a:ext uri="{FF2B5EF4-FFF2-40B4-BE49-F238E27FC236}">
                <a16:creationId xmlns:a16="http://schemas.microsoft.com/office/drawing/2014/main" id="{5E6BB5FD-DB7B-4BE3-BA45-1EF042115E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81" name="Freeform: Shape 80">
              <a:extLst>
                <a:ext uri="{FF2B5EF4-FFF2-40B4-BE49-F238E27FC236}">
                  <a16:creationId xmlns:a16="http://schemas.microsoft.com/office/drawing/2014/main" id="{9929FF76-4B3A-4294-BE6E-B507B22D1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253C18A4-10CC-4E91-A8A2-D5368972A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6356AC2F-73E0-44FD-B346-A209D274D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5A85581-9712-414C-82D4-2FE96ACB2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1B0828F2-35E7-4424-8082-6C258B676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7" name="Picture 6">
            <a:extLst>
              <a:ext uri="{FF2B5EF4-FFF2-40B4-BE49-F238E27FC236}">
                <a16:creationId xmlns:a16="http://schemas.microsoft.com/office/drawing/2014/main" id="{AC416141-9CBF-1FC1-EAE1-B915C026B04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889" b="96889" l="3111" r="97778">
                        <a14:foregroundMark x1="39556" y1="68444" x2="47556" y2="58222"/>
                        <a14:foregroundMark x1="82222" y1="60444" x2="65778" y2="44889"/>
                        <a14:foregroundMark x1="65778" y1="44889" x2="43556" y2="54667"/>
                        <a14:foregroundMark x1="43556" y1="54667" x2="36000" y2="32000"/>
                        <a14:foregroundMark x1="36000" y1="32000" x2="32889" y2="65333"/>
                        <a14:foregroundMark x1="32889" y1="65333" x2="61778" y2="48000"/>
                        <a14:foregroundMark x1="61778" y1="48000" x2="51556" y2="43111"/>
                        <a14:foregroundMark x1="92000" y1="5333" x2="4889" y2="3556"/>
                        <a14:foregroundMark x1="4889" y1="3556" x2="4889" y2="73778"/>
                        <a14:foregroundMark x1="4889" y1="73778" x2="26667" y2="96000"/>
                        <a14:foregroundMark x1="26667" y1="96000" x2="52889" y2="94222"/>
                        <a14:foregroundMark x1="52889" y1="94222" x2="85333" y2="83111"/>
                        <a14:foregroundMark x1="85333" y1="83111" x2="95556" y2="56889"/>
                        <a14:foregroundMark x1="95556" y1="56889" x2="97778" y2="7556"/>
                        <a14:foregroundMark x1="97778" y1="7556" x2="89333" y2="5778"/>
                        <a14:foregroundMark x1="88889" y1="10222" x2="24444" y2="9778"/>
                        <a14:foregroundMark x1="24444" y1="9778" x2="3556" y2="29333"/>
                        <a14:foregroundMark x1="3556" y1="29333" x2="7556" y2="88444"/>
                        <a14:foregroundMark x1="7556" y1="88444" x2="36444" y2="92000"/>
                        <a14:foregroundMark x1="36444" y1="92000" x2="75556" y2="79556"/>
                        <a14:foregroundMark x1="75556" y1="79556" x2="84444" y2="58222"/>
                        <a14:foregroundMark x1="84444" y1="58222" x2="88000" y2="11556"/>
                        <a14:foregroundMark x1="93778" y1="4000" x2="11111" y2="889"/>
                        <a14:foregroundMark x1="10222" y1="12000" x2="6222" y2="95111"/>
                        <a14:foregroundMark x1="4000" y1="93333" x2="7556" y2="59556"/>
                        <a14:foregroundMark x1="7556" y1="59556" x2="5778" y2="50222"/>
                        <a14:foregroundMark x1="6667" y1="52889" x2="28000" y2="67111"/>
                        <a14:foregroundMark x1="28000" y1="67111" x2="32000" y2="68000"/>
                        <a14:foregroundMark x1="72000" y1="76444" x2="25333" y2="76889"/>
                        <a14:foregroundMark x1="25333" y1="76444" x2="75556" y2="59111"/>
                        <a14:foregroundMark x1="75556" y1="59111" x2="75556" y2="58222"/>
                        <a14:foregroundMark x1="66667" y1="36889" x2="26667" y2="40889"/>
                        <a14:foregroundMark x1="21333" y1="43111" x2="49333" y2="26667"/>
                        <a14:foregroundMark x1="49333" y1="26667" x2="76444" y2="33333"/>
                        <a14:foregroundMark x1="76444" y1="33333" x2="20000" y2="32000"/>
                        <a14:foregroundMark x1="20000" y1="32000" x2="2222" y2="52444"/>
                        <a14:foregroundMark x1="2222" y1="52444" x2="4000" y2="15556"/>
                        <a14:foregroundMark x1="4000" y1="15556" x2="3111" y2="76000"/>
                        <a14:foregroundMark x1="3111" y1="76000" x2="16889" y2="96889"/>
                        <a14:foregroundMark x1="16889" y1="96889" x2="79556" y2="86222"/>
                        <a14:foregroundMark x1="79556" y1="86222" x2="96444" y2="63111"/>
                        <a14:foregroundMark x1="89333" y1="19111" x2="63556" y2="22667"/>
                        <a14:foregroundMark x1="7556" y1="8000" x2="4000" y2="8000"/>
                        <a14:foregroundMark x1="6667" y1="8000" x2="3111" y2="26222"/>
                        <a14:foregroundMark x1="46222" y1="20889" x2="27556" y2="33333"/>
                        <a14:foregroundMark x1="33778" y1="25333" x2="13778" y2="44889"/>
                        <a14:foregroundMark x1="13778" y1="44889" x2="13333" y2="48889"/>
                        <a14:foregroundMark x1="29333" y1="45333" x2="28889" y2="68444"/>
                        <a14:foregroundMark x1="28889" y1="68444" x2="24889" y2="65333"/>
                        <a14:foregroundMark x1="12889" y1="60000" x2="16444" y2="60889"/>
                        <a14:foregroundMark x1="20889" y1="73333" x2="15556" y2="62667"/>
                        <a14:foregroundMark x1="16444" y1="73333" x2="16444" y2="73333"/>
                        <a14:foregroundMark x1="12000" y1="66222" x2="11111" y2="69333"/>
                        <a14:foregroundMark x1="18667" y1="76000" x2="14222" y2="82222"/>
                        <a14:foregroundMark x1="16000" y1="76000" x2="9333" y2="74667"/>
                        <a14:foregroundMark x1="29333" y1="32000" x2="15111" y2="13778"/>
                        <a14:foregroundMark x1="73778" y1="14222" x2="80889" y2="11556"/>
                        <a14:backgroundMark x1="96444" y1="87111" x2="93333" y2="95556"/>
                      </a14:backgroundRemoval>
                    </a14:imgEffect>
                  </a14:imgLayer>
                </a14:imgProps>
              </a:ext>
            </a:extLst>
          </a:blip>
          <a:stretch>
            <a:fillRect/>
          </a:stretch>
        </p:blipFill>
        <p:spPr>
          <a:xfrm>
            <a:off x="1" y="1"/>
            <a:ext cx="1439426" cy="1439426"/>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57255-CAA0-0EC4-27C9-9300C3CC4371}"/>
              </a:ext>
            </a:extLst>
          </p:cNvPr>
          <p:cNvSpPr>
            <a:spLocks noGrp="1"/>
          </p:cNvSpPr>
          <p:nvPr>
            <p:ph type="title"/>
          </p:nvPr>
        </p:nvSpPr>
        <p:spPr>
          <a:xfrm>
            <a:off x="6643688" y="1496366"/>
            <a:ext cx="4819650" cy="1323439"/>
          </a:xfrm>
        </p:spPr>
        <p:txBody>
          <a:bodyPr anchor="t">
            <a:normAutofit/>
          </a:bodyPr>
          <a:lstStyle/>
          <a:p>
            <a:pPr algn="ctr"/>
            <a:r>
              <a:rPr lang="en-US" sz="4000" dirty="0">
                <a:solidFill>
                  <a:schemeClr val="bg1"/>
                </a:solidFill>
              </a:rPr>
              <a:t>Why I chose Pitch and putt?</a:t>
            </a:r>
          </a:p>
        </p:txBody>
      </p:sp>
      <p:pic>
        <p:nvPicPr>
          <p:cNvPr id="1026" name="Picture 2" descr="Ysgol Bae Baglan">
            <a:extLst>
              <a:ext uri="{FF2B5EF4-FFF2-40B4-BE49-F238E27FC236}">
                <a16:creationId xmlns:a16="http://schemas.microsoft.com/office/drawing/2014/main" id="{6AE744DF-72C6-2834-68B1-693C1CEDA8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783" r="26063" b="-1"/>
          <a:stretch/>
        </p:blipFill>
        <p:spPr bwMode="auto">
          <a:xfrm>
            <a:off x="827088" y="1498600"/>
            <a:ext cx="5260975" cy="467677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1046" name="Group 1045">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1047" name="Freeform: Shape 1046">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8" name="Freeform: Shape 1047">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aphicFrame>
        <p:nvGraphicFramePr>
          <p:cNvPr id="1050" name="Content Placeholder 2">
            <a:extLst>
              <a:ext uri="{FF2B5EF4-FFF2-40B4-BE49-F238E27FC236}">
                <a16:creationId xmlns:a16="http://schemas.microsoft.com/office/drawing/2014/main" id="{2170F069-A324-669A-1EBD-4E54351E65A1}"/>
              </a:ext>
            </a:extLst>
          </p:cNvPr>
          <p:cNvGraphicFramePr>
            <a:graphicFrameLocks noGrp="1"/>
          </p:cNvGraphicFramePr>
          <p:nvPr>
            <p:ph idx="1"/>
          </p:nvPr>
        </p:nvGraphicFramePr>
        <p:xfrm>
          <a:off x="6423026" y="1758833"/>
          <a:ext cx="5260974" cy="39985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518459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A976E23-29EC-4E20-9EF6-B7CC4A821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F5FCEC6-E657-46F1-925F-13ED19212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E5BA8FCE-96F8-40B3-804C-10C27C02F4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2" name="Oval 21">
              <a:extLst>
                <a:ext uri="{FF2B5EF4-FFF2-40B4-BE49-F238E27FC236}">
                  <a16:creationId xmlns:a16="http://schemas.microsoft.com/office/drawing/2014/main" id="{F0593719-0C87-4B1E-B35D-0F97D2969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86F72299-2A02-44FA-A443-EFB406CF1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3B09EF30-0043-45B4-B715-398AB3B37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30227CAF-D3D1-454C-A6E3-466111AB0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90B68C07-78C0-4A8D-8839-959B33F076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C367BC4-E8BC-458E-B0F6-2033296CF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D3AEC55-84AE-3B89-0B76-9E2AE87E16FD}"/>
              </a:ext>
            </a:extLst>
          </p:cNvPr>
          <p:cNvSpPr>
            <a:spLocks noGrp="1"/>
          </p:cNvSpPr>
          <p:nvPr>
            <p:ph type="title"/>
          </p:nvPr>
        </p:nvSpPr>
        <p:spPr>
          <a:xfrm>
            <a:off x="630936" y="630936"/>
            <a:ext cx="5563079" cy="2632080"/>
          </a:xfrm>
          <a:noFill/>
        </p:spPr>
        <p:txBody>
          <a:bodyPr anchor="t">
            <a:normAutofit/>
          </a:bodyPr>
          <a:lstStyle/>
          <a:p>
            <a:r>
              <a:rPr lang="en-US" sz="4800" dirty="0">
                <a:solidFill>
                  <a:schemeClr val="bg1"/>
                </a:solidFill>
              </a:rPr>
              <a:t>How the sessions will be promoted?</a:t>
            </a:r>
          </a:p>
        </p:txBody>
      </p:sp>
      <p:sp>
        <p:nvSpPr>
          <p:cNvPr id="29" name="Rectangle 28">
            <a:extLst>
              <a:ext uri="{FF2B5EF4-FFF2-40B4-BE49-F238E27FC236}">
                <a16:creationId xmlns:a16="http://schemas.microsoft.com/office/drawing/2014/main" id="{FF0BDB76-BCEC-498E-BA26-C763CD9FA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DD8DF5DF-A251-4BC2-8965-4EDDD01FC5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2" name="Straight Connector 31">
              <a:extLst>
                <a:ext uri="{FF2B5EF4-FFF2-40B4-BE49-F238E27FC236}">
                  <a16:creationId xmlns:a16="http://schemas.microsoft.com/office/drawing/2014/main" id="{8930D52D-708D-43A1-B073-469EFDB020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82491CB-6849-43BB-926B-D979A3DB0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1251642-9512-4A11-9670-BD1C3A9981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D277633-FF55-420D-87BC-0CB11FD6D0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7" name="Rectangle 36">
            <a:extLst>
              <a:ext uri="{FF2B5EF4-FFF2-40B4-BE49-F238E27FC236}">
                <a16:creationId xmlns:a16="http://schemas.microsoft.com/office/drawing/2014/main" id="{1452CEF2-C9EC-4C15-99E4-C781AB08A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600459E6-26A3-4EAC-A34C-D0792D88CC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1264D5E9-C8D4-444A-8B1B-C11FB47CBA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DD99233-66AB-4E60-AF8A-A3259E6A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4E8492A-EE2A-4BE3-A4B2-2BCE77DA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222A220-AA24-4E60-83D6-D32FEB34D8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8" name="Content Placeholder 8">
            <a:extLst>
              <a:ext uri="{FF2B5EF4-FFF2-40B4-BE49-F238E27FC236}">
                <a16:creationId xmlns:a16="http://schemas.microsoft.com/office/drawing/2014/main" id="{863EFAE9-C390-D7BD-7D05-C7EEA5F1E26B}"/>
              </a:ext>
            </a:extLst>
          </p:cNvPr>
          <p:cNvSpPr>
            <a:spLocks noGrp="1"/>
          </p:cNvSpPr>
          <p:nvPr>
            <p:ph idx="1"/>
          </p:nvPr>
        </p:nvSpPr>
        <p:spPr>
          <a:xfrm>
            <a:off x="990712" y="2796462"/>
            <a:ext cx="5563083" cy="3175271"/>
          </a:xfrm>
          <a:noFill/>
        </p:spPr>
        <p:txBody>
          <a:bodyPr anchor="t">
            <a:normAutofit/>
          </a:bodyPr>
          <a:lstStyle/>
          <a:p>
            <a:r>
              <a:rPr lang="en-US" sz="2400" dirty="0">
                <a:solidFill>
                  <a:schemeClr val="bg1"/>
                </a:solidFill>
              </a:rPr>
              <a:t>Poster around schools</a:t>
            </a:r>
          </a:p>
          <a:p>
            <a:endParaRPr lang="en-US" sz="2400" dirty="0">
              <a:solidFill>
                <a:schemeClr val="bg1"/>
              </a:solidFill>
            </a:endParaRPr>
          </a:p>
          <a:p>
            <a:r>
              <a:rPr lang="en-US" sz="2400" dirty="0">
                <a:solidFill>
                  <a:schemeClr val="bg1"/>
                </a:solidFill>
              </a:rPr>
              <a:t>Talking with the children</a:t>
            </a:r>
          </a:p>
          <a:p>
            <a:endParaRPr lang="en-US" sz="2400" dirty="0">
              <a:solidFill>
                <a:schemeClr val="bg1"/>
              </a:solidFill>
            </a:endParaRPr>
          </a:p>
          <a:p>
            <a:r>
              <a:rPr lang="en-US" sz="2400" dirty="0">
                <a:solidFill>
                  <a:schemeClr val="bg1"/>
                </a:solidFill>
              </a:rPr>
              <a:t>Taster session</a:t>
            </a:r>
          </a:p>
          <a:p>
            <a:endParaRPr lang="en-US" sz="2400" dirty="0">
              <a:solidFill>
                <a:schemeClr val="bg1"/>
              </a:solidFill>
            </a:endParaRPr>
          </a:p>
          <a:p>
            <a:r>
              <a:rPr lang="en-US" sz="2400" dirty="0">
                <a:solidFill>
                  <a:schemeClr val="bg1"/>
                </a:solidFill>
              </a:rPr>
              <a:t>Social media</a:t>
            </a:r>
          </a:p>
        </p:txBody>
      </p:sp>
      <p:pic>
        <p:nvPicPr>
          <p:cNvPr id="5" name="Content Placeholder 4" descr="A poster for a golf event&#10;&#10;Description automatically generated">
            <a:extLst>
              <a:ext uri="{FF2B5EF4-FFF2-40B4-BE49-F238E27FC236}">
                <a16:creationId xmlns:a16="http://schemas.microsoft.com/office/drawing/2014/main" id="{2AC28C29-42CA-6732-8863-CF23E0A64FD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673" r="3" b="144"/>
          <a:stretch/>
        </p:blipFill>
        <p:spPr>
          <a:xfrm>
            <a:off x="7339436" y="692052"/>
            <a:ext cx="4007341" cy="5504695"/>
          </a:xfrm>
          <a:prstGeom prst="rect">
            <a:avLst/>
          </a:prstGeom>
        </p:spPr>
      </p:pic>
      <p:grpSp>
        <p:nvGrpSpPr>
          <p:cNvPr id="45" name="Group 44">
            <a:extLst>
              <a:ext uri="{FF2B5EF4-FFF2-40B4-BE49-F238E27FC236}">
                <a16:creationId xmlns:a16="http://schemas.microsoft.com/office/drawing/2014/main" id="{94F13521-5DF8-4DF5-A0B9-A718234B3A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7120609" y="797789"/>
            <a:ext cx="304800" cy="429768"/>
            <a:chOff x="215328" y="-46937"/>
            <a:chExt cx="304800" cy="2773841"/>
          </a:xfrm>
        </p:grpSpPr>
        <p:cxnSp>
          <p:nvCxnSpPr>
            <p:cNvPr id="46" name="Straight Connector 45">
              <a:extLst>
                <a:ext uri="{FF2B5EF4-FFF2-40B4-BE49-F238E27FC236}">
                  <a16:creationId xmlns:a16="http://schemas.microsoft.com/office/drawing/2014/main" id="{046D4DF8-1672-4FA2-9826-FE37087C6A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B7A5B2F-EC14-4482-85C2-E1320F14D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F6FC815-E502-44E9-B346-1E771A5E2E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A1DCBABB-A77B-43CF-94EF-B785F32C4F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68850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07" name="Rectangle 210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9 reasons to get your kids into golf">
            <a:extLst>
              <a:ext uri="{FF2B5EF4-FFF2-40B4-BE49-F238E27FC236}">
                <a16:creationId xmlns:a16="http://schemas.microsoft.com/office/drawing/2014/main" id="{B9493390-E9B9-A57C-D54F-7FFDAB69FA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47852" y="3695589"/>
            <a:ext cx="3634674" cy="2426144"/>
          </a:xfrm>
          <a:prstGeom prst="rect">
            <a:avLst/>
          </a:prstGeom>
          <a:noFill/>
          <a:extLst>
            <a:ext uri="{909E8E84-426E-40DD-AFC4-6F175D3DCCD1}">
              <a14:hiddenFill xmlns:a14="http://schemas.microsoft.com/office/drawing/2010/main">
                <a:solidFill>
                  <a:srgbClr val="FFFFFF"/>
                </a:solidFill>
              </a14:hiddenFill>
            </a:ext>
          </a:extLst>
        </p:spPr>
      </p:pic>
      <p:grpSp>
        <p:nvGrpSpPr>
          <p:cNvPr id="2122" name="Group 2121">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123" name="Rectangle 2122">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4" name="Rectangle 2123">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25" name="Rectangle 2124">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7994CC-71BB-6FA3-7B13-B4841F143F52}"/>
              </a:ext>
            </a:extLst>
          </p:cNvPr>
          <p:cNvSpPr>
            <a:spLocks noGrp="1"/>
          </p:cNvSpPr>
          <p:nvPr>
            <p:ph type="title"/>
          </p:nvPr>
        </p:nvSpPr>
        <p:spPr>
          <a:xfrm>
            <a:off x="740584" y="859808"/>
            <a:ext cx="3543197" cy="2878986"/>
          </a:xfrm>
        </p:spPr>
        <p:txBody>
          <a:bodyPr>
            <a:normAutofit/>
          </a:bodyPr>
          <a:lstStyle/>
          <a:p>
            <a:pPr algn="ctr"/>
            <a:r>
              <a:rPr lang="en-US">
                <a:solidFill>
                  <a:schemeClr val="bg1"/>
                </a:solidFill>
              </a:rPr>
              <a:t>how to engage the children</a:t>
            </a:r>
          </a:p>
        </p:txBody>
      </p:sp>
      <p:grpSp>
        <p:nvGrpSpPr>
          <p:cNvPr id="2126"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2127" name="Freeform: Shape 2126">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128" name="Freeform: Shape 2127">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129" name="Freeform: Shape 2128">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097" name="Freeform: Shape 2096">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098" name="Freeform: Shape 2097">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99" name="Freeform: Shape 2098">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00" name="Freeform: Shape 2099">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101" name="Freeform: Shape 2100">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102" name="Freeform: Shape 2101">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103" name="Freeform: Shape 2102">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104" name="Freeform: Shape 2103">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105" name="Freeform: Shape 2104">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106" name="Freeform: Shape 2105">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2108"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2109" name="Freeform: Shape 2108">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110" name="Freeform: Shape 2109">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111" name="Freeform: Shape 2110">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112" name="Freeform: Shape 2111">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113" name="Freeform: Shape 2112">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114" name="Freeform: Shape 2113">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15" name="Freeform: Shape 2114">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116" name="Freeform: Shape 2115">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117" name="Freeform: Shape 2116">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118" name="Freeform: Shape 2117">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119" name="Freeform: Shape 2118">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120" name="Freeform: Shape 2119">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121" name="Freeform: Shape 2120">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D1379A0-2961-27B5-D96E-B16543E53E9D}"/>
              </a:ext>
            </a:extLst>
          </p:cNvPr>
          <p:cNvSpPr>
            <a:spLocks noGrp="1"/>
          </p:cNvSpPr>
          <p:nvPr>
            <p:ph idx="1"/>
          </p:nvPr>
        </p:nvSpPr>
        <p:spPr>
          <a:xfrm>
            <a:off x="6477270" y="685805"/>
            <a:ext cx="4974771" cy="5534019"/>
          </a:xfrm>
        </p:spPr>
        <p:txBody>
          <a:bodyPr>
            <a:normAutofit/>
          </a:bodyPr>
          <a:lstStyle/>
          <a:p>
            <a:pPr marL="0" indent="0">
              <a:buNone/>
            </a:pPr>
            <a:endParaRPr lang="en-US" sz="3200" dirty="0">
              <a:solidFill>
                <a:schemeClr val="bg1"/>
              </a:solidFill>
            </a:endParaRPr>
          </a:p>
          <a:p>
            <a:pPr marL="0" indent="0">
              <a:buNone/>
            </a:pPr>
            <a:endParaRPr lang="en-US" sz="3200" dirty="0">
              <a:solidFill>
                <a:schemeClr val="bg1"/>
              </a:solidFill>
            </a:endParaRPr>
          </a:p>
          <a:p>
            <a:r>
              <a:rPr lang="en-US" sz="3200" dirty="0">
                <a:solidFill>
                  <a:schemeClr val="bg1"/>
                </a:solidFill>
              </a:rPr>
              <a:t>Make sure the sessions are fun and educational</a:t>
            </a:r>
          </a:p>
          <a:p>
            <a:endParaRPr lang="en-US" sz="3200" dirty="0">
              <a:solidFill>
                <a:schemeClr val="bg1"/>
              </a:solidFill>
            </a:endParaRPr>
          </a:p>
          <a:p>
            <a:r>
              <a:rPr lang="en-US" sz="3200" dirty="0">
                <a:solidFill>
                  <a:schemeClr val="bg1"/>
                </a:solidFill>
              </a:rPr>
              <a:t>Emphasize on bring friends with them</a:t>
            </a:r>
          </a:p>
          <a:p>
            <a:endParaRPr lang="en-US" sz="3200" dirty="0">
              <a:solidFill>
                <a:schemeClr val="bg1"/>
              </a:solidFill>
            </a:endParaRPr>
          </a:p>
          <a:p>
            <a:r>
              <a:rPr lang="en-US" sz="3200" dirty="0">
                <a:solidFill>
                  <a:schemeClr val="bg1"/>
                </a:solidFill>
              </a:rPr>
              <a:t>Qualified coaches</a:t>
            </a:r>
          </a:p>
        </p:txBody>
      </p:sp>
    </p:spTree>
    <p:extLst>
      <p:ext uri="{BB962C8B-B14F-4D97-AF65-F5344CB8AC3E}">
        <p14:creationId xmlns:p14="http://schemas.microsoft.com/office/powerpoint/2010/main" val="3630157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Lakeside Golf Course | Golf Course in Mid Wales | Driving Range in Mid Wales">
            <a:extLst>
              <a:ext uri="{FF2B5EF4-FFF2-40B4-BE49-F238E27FC236}">
                <a16:creationId xmlns:a16="http://schemas.microsoft.com/office/drawing/2014/main" id="{73C206A2-326A-5E91-BFE9-8F18EE2E97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11712" y="3985272"/>
            <a:ext cx="4395345" cy="1760955"/>
          </a:xfrm>
          <a:prstGeom prst="rect">
            <a:avLst/>
          </a:prstGeom>
          <a:noFill/>
          <a:extLst>
            <a:ext uri="{909E8E84-426E-40DD-AFC4-6F175D3DCCD1}">
              <a14:hiddenFill xmlns:a14="http://schemas.microsoft.com/office/drawing/2010/main">
                <a:solidFill>
                  <a:srgbClr val="FFFFFF"/>
                </a:solidFill>
              </a14:hiddenFill>
            </a:ext>
          </a:extLst>
        </p:spPr>
      </p:pic>
      <p:grpSp>
        <p:nvGrpSpPr>
          <p:cNvPr id="1035" name="Group 1034">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036" name="Rectangle 1035">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9" name="Rectangle 1038">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14FB3-8DDC-37C1-824E-5292EECC658A}"/>
              </a:ext>
            </a:extLst>
          </p:cNvPr>
          <p:cNvSpPr>
            <a:spLocks noGrp="1"/>
          </p:cNvSpPr>
          <p:nvPr>
            <p:ph type="title"/>
          </p:nvPr>
        </p:nvSpPr>
        <p:spPr>
          <a:xfrm>
            <a:off x="740584" y="859808"/>
            <a:ext cx="3543197" cy="2878986"/>
          </a:xfrm>
        </p:spPr>
        <p:txBody>
          <a:bodyPr>
            <a:normAutofit/>
          </a:bodyPr>
          <a:lstStyle/>
          <a:p>
            <a:pPr algn="ctr"/>
            <a:r>
              <a:rPr lang="en-US">
                <a:solidFill>
                  <a:schemeClr val="bg1"/>
                </a:solidFill>
              </a:rPr>
              <a:t>Potential partners/ funding</a:t>
            </a:r>
          </a:p>
        </p:txBody>
      </p:sp>
      <p:grpSp>
        <p:nvGrpSpPr>
          <p:cNvPr id="1041"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1042" name="Freeform: Shape 1041">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043" name="Freeform: Shape 1042">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044" name="Freeform: Shape 1043">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046" name="Freeform: Shape 1045">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047" name="Freeform: Shape 1046">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048" name="Freeform: Shape 1047">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049" name="Freeform: Shape 1048">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050" name="Freeform: Shape 1049">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051" name="Freeform: Shape 1050">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052" name="Freeform: Shape 1051">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053" name="Freeform: Shape 1052">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054" name="Freeform: Shape 1053">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1056"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1057" name="Freeform: Shape 1056">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058" name="Freeform: Shape 1057">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059" name="Freeform: Shape 1058">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061" name="Freeform: Shape 1060">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062" name="Freeform: Shape 1061">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063" name="Freeform: Shape 1062">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064" name="Freeform: Shape 1063">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065" name="Freeform: Shape 1064">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066" name="Freeform: Shape 1065">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067" name="Freeform: Shape 1066">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068" name="Freeform: Shape 1067">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069" name="Freeform: Shape 1068">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B810067F-2CC8-40AD-B2AD-F2187D868E61}"/>
              </a:ext>
            </a:extLst>
          </p:cNvPr>
          <p:cNvSpPr>
            <a:spLocks noGrp="1"/>
          </p:cNvSpPr>
          <p:nvPr>
            <p:ph idx="1"/>
          </p:nvPr>
        </p:nvSpPr>
        <p:spPr>
          <a:xfrm>
            <a:off x="7066540" y="685805"/>
            <a:ext cx="4974771" cy="5534019"/>
          </a:xfrm>
        </p:spPr>
        <p:txBody>
          <a:bodyPr>
            <a:normAutofit/>
          </a:bodyPr>
          <a:lstStyle/>
          <a:p>
            <a:r>
              <a:rPr lang="en-US" sz="4400" dirty="0">
                <a:solidFill>
                  <a:schemeClr val="bg1"/>
                </a:solidFill>
              </a:rPr>
              <a:t>Lakeside Golf Club</a:t>
            </a:r>
          </a:p>
          <a:p>
            <a:endParaRPr lang="en-US" sz="4400" dirty="0">
              <a:solidFill>
                <a:schemeClr val="bg1"/>
              </a:solidFill>
            </a:endParaRPr>
          </a:p>
          <a:p>
            <a:r>
              <a:rPr lang="en-US" sz="4400" dirty="0">
                <a:solidFill>
                  <a:schemeClr val="bg1"/>
                </a:solidFill>
              </a:rPr>
              <a:t>NPT PASS</a:t>
            </a:r>
          </a:p>
          <a:p>
            <a:endParaRPr lang="en-US" sz="4400" dirty="0">
              <a:solidFill>
                <a:schemeClr val="bg1"/>
              </a:solidFill>
            </a:endParaRPr>
          </a:p>
          <a:p>
            <a:r>
              <a:rPr lang="en-US" sz="4400" dirty="0">
                <a:solidFill>
                  <a:schemeClr val="bg1"/>
                </a:solidFill>
              </a:rPr>
              <a:t>Sport Wales</a:t>
            </a:r>
          </a:p>
          <a:p>
            <a:endParaRPr lang="en-US"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3942245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946F77-38E6-AAD7-41B9-6E050006887D}"/>
              </a:ext>
            </a:extLst>
          </p:cNvPr>
          <p:cNvSpPr>
            <a:spLocks noGrp="1"/>
          </p:cNvSpPr>
          <p:nvPr>
            <p:ph type="title"/>
          </p:nvPr>
        </p:nvSpPr>
        <p:spPr>
          <a:xfrm>
            <a:off x="6234865" y="568517"/>
            <a:ext cx="5248221" cy="1067209"/>
          </a:xfrm>
        </p:spPr>
        <p:txBody>
          <a:bodyPr>
            <a:normAutofit/>
          </a:bodyPr>
          <a:lstStyle/>
          <a:p>
            <a:r>
              <a:rPr lang="en-US" sz="3400">
                <a:solidFill>
                  <a:schemeClr val="bg1"/>
                </a:solidFill>
              </a:rPr>
              <a:t>How the sessions will be developed</a:t>
            </a:r>
            <a:endParaRPr lang="en-GB" sz="3400">
              <a:solidFill>
                <a:schemeClr val="bg1"/>
              </a:solidFill>
            </a:endParaRPr>
          </a:p>
        </p:txBody>
      </p:sp>
      <p:pic>
        <p:nvPicPr>
          <p:cNvPr id="5" name="Picture 4">
            <a:extLst>
              <a:ext uri="{FF2B5EF4-FFF2-40B4-BE49-F238E27FC236}">
                <a16:creationId xmlns:a16="http://schemas.microsoft.com/office/drawing/2014/main" id="{ACC3B8E3-A292-4793-AF11-637874A3B353}"/>
              </a:ext>
            </a:extLst>
          </p:cNvPr>
          <p:cNvPicPr>
            <a:picLocks noChangeAspect="1"/>
          </p:cNvPicPr>
          <p:nvPr/>
        </p:nvPicPr>
        <p:blipFill rotWithShape="1">
          <a:blip r:embed="rId3"/>
          <a:srcRect l="17844" t="15392" r="27905" b="1157"/>
          <a:stretch/>
        </p:blipFill>
        <p:spPr>
          <a:xfrm>
            <a:off x="172995" y="1143570"/>
            <a:ext cx="6025460" cy="502813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5" name="Group 14">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3" name="Freeform: Shape 12">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3" name="Freeform: Shape 2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11A7FDDC-7B17-249F-2022-1181E964733E}"/>
              </a:ext>
            </a:extLst>
          </p:cNvPr>
          <p:cNvSpPr>
            <a:spLocks noGrp="1"/>
          </p:cNvSpPr>
          <p:nvPr>
            <p:ph idx="1"/>
          </p:nvPr>
        </p:nvSpPr>
        <p:spPr>
          <a:xfrm>
            <a:off x="6481330" y="2942130"/>
            <a:ext cx="5217173" cy="1940421"/>
          </a:xfrm>
        </p:spPr>
        <p:txBody>
          <a:bodyPr>
            <a:normAutofit/>
          </a:bodyPr>
          <a:lstStyle/>
          <a:p>
            <a:r>
              <a:rPr lang="en-GB" dirty="0">
                <a:solidFill>
                  <a:schemeClr val="bg1"/>
                </a:solidFill>
              </a:rPr>
              <a:t>Ysgol Bae Baglan</a:t>
            </a:r>
          </a:p>
          <a:p>
            <a:endParaRPr lang="en-GB" dirty="0">
              <a:solidFill>
                <a:schemeClr val="bg1"/>
              </a:solidFill>
            </a:endParaRPr>
          </a:p>
          <a:p>
            <a:r>
              <a:rPr lang="en-GB" dirty="0">
                <a:solidFill>
                  <a:schemeClr val="bg1"/>
                </a:solidFill>
              </a:rPr>
              <a:t>Port talbot council </a:t>
            </a:r>
          </a:p>
          <a:p>
            <a:endParaRPr lang="en-GB" dirty="0">
              <a:solidFill>
                <a:schemeClr val="bg1"/>
              </a:solidFill>
            </a:endParaRPr>
          </a:p>
          <a:p>
            <a:endParaRPr lang="en-GB" dirty="0">
              <a:solidFill>
                <a:schemeClr val="bg1"/>
              </a:solidFill>
            </a:endParaRPr>
          </a:p>
        </p:txBody>
      </p:sp>
      <p:grpSp>
        <p:nvGrpSpPr>
          <p:cNvPr id="1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7" name="Freeform: Shape 1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248970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1" name="Rectangle 207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EFCA5A-1546-8E47-03AE-0D2499C23CEA}"/>
              </a:ext>
            </a:extLst>
          </p:cNvPr>
          <p:cNvSpPr>
            <a:spLocks noGrp="1"/>
          </p:cNvSpPr>
          <p:nvPr>
            <p:ph type="title"/>
          </p:nvPr>
        </p:nvSpPr>
        <p:spPr>
          <a:xfrm>
            <a:off x="6234865" y="568517"/>
            <a:ext cx="5248221" cy="1067209"/>
          </a:xfrm>
        </p:spPr>
        <p:txBody>
          <a:bodyPr>
            <a:normAutofit fontScale="90000"/>
          </a:bodyPr>
          <a:lstStyle/>
          <a:p>
            <a:r>
              <a:rPr lang="en-US">
                <a:solidFill>
                  <a:schemeClr val="bg1"/>
                </a:solidFill>
              </a:rPr>
              <a:t>Key recommendations</a:t>
            </a:r>
          </a:p>
        </p:txBody>
      </p:sp>
      <p:pic>
        <p:nvPicPr>
          <p:cNvPr id="2054" name="Picture 6" descr="What is the Difference Between Mini Golf and Putt Putt?">
            <a:extLst>
              <a:ext uri="{FF2B5EF4-FFF2-40B4-BE49-F238E27FC236}">
                <a16:creationId xmlns:a16="http://schemas.microsoft.com/office/drawing/2014/main" id="{DD7C1C4C-4188-D955-0B14-0234B101CE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750" r="1" b="1"/>
          <a:stretch/>
        </p:blipFill>
        <p:spPr bwMode="auto">
          <a:xfrm>
            <a:off x="739959" y="1095407"/>
            <a:ext cx="4944965" cy="4944965"/>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2073" name="Group 207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074" name="Freeform: Shape 207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75" name="Freeform: Shape 207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BB33A2F4-98C1-01F4-525D-F2F5A870CB71}"/>
              </a:ext>
            </a:extLst>
          </p:cNvPr>
          <p:cNvSpPr>
            <a:spLocks noGrp="1"/>
          </p:cNvSpPr>
          <p:nvPr>
            <p:ph idx="1"/>
          </p:nvPr>
        </p:nvSpPr>
        <p:spPr>
          <a:xfrm>
            <a:off x="6234868" y="1820369"/>
            <a:ext cx="5217173" cy="4351338"/>
          </a:xfrm>
        </p:spPr>
        <p:txBody>
          <a:bodyPr>
            <a:normAutofit/>
          </a:bodyPr>
          <a:lstStyle/>
          <a:p>
            <a:r>
              <a:rPr lang="en-US">
                <a:solidFill>
                  <a:schemeClr val="bg1"/>
                </a:solidFill>
              </a:rPr>
              <a:t>Fun and exiting for children</a:t>
            </a:r>
          </a:p>
          <a:p>
            <a:endParaRPr lang="en-US">
              <a:solidFill>
                <a:schemeClr val="bg1"/>
              </a:solidFill>
            </a:endParaRPr>
          </a:p>
          <a:p>
            <a:r>
              <a:rPr lang="en-US">
                <a:solidFill>
                  <a:schemeClr val="bg1"/>
                </a:solidFill>
              </a:rPr>
              <a:t>Unique experience</a:t>
            </a:r>
          </a:p>
          <a:p>
            <a:endParaRPr lang="en-US">
              <a:solidFill>
                <a:schemeClr val="bg1"/>
              </a:solidFill>
            </a:endParaRPr>
          </a:p>
          <a:p>
            <a:r>
              <a:rPr lang="en-US">
                <a:solidFill>
                  <a:schemeClr val="bg1"/>
                </a:solidFill>
              </a:rPr>
              <a:t>Learning a new skill</a:t>
            </a:r>
          </a:p>
        </p:txBody>
      </p:sp>
      <p:grpSp>
        <p:nvGrpSpPr>
          <p:cNvPr id="207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78" name="Freeform: Shape 207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79" name="Freeform: Shape 207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80" name="Freeform: Shape 207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81" name="Freeform: Shape 208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82" name="Freeform: Shape 208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46377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48989B-6333-5A3E-3797-859DB63AD5F5}"/>
              </a:ext>
            </a:extLst>
          </p:cNvPr>
          <p:cNvSpPr>
            <a:spLocks noGrp="1"/>
          </p:cNvSpPr>
          <p:nvPr>
            <p:ph type="title"/>
          </p:nvPr>
        </p:nvSpPr>
        <p:spPr>
          <a:xfrm>
            <a:off x="3581400" y="965580"/>
            <a:ext cx="5204489" cy="3160593"/>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Thanks for listening</a:t>
            </a:r>
          </a:p>
        </p:txBody>
      </p:sp>
      <p:sp>
        <p:nvSpPr>
          <p:cNvPr id="3" name="Content Placeholder 2">
            <a:extLst>
              <a:ext uri="{FF2B5EF4-FFF2-40B4-BE49-F238E27FC236}">
                <a16:creationId xmlns:a16="http://schemas.microsoft.com/office/drawing/2014/main" id="{0AEF63E6-98FA-B2F9-0CE9-5E565F9D1C20}"/>
              </a:ext>
            </a:extLst>
          </p:cNvPr>
          <p:cNvSpPr>
            <a:spLocks noGrp="1"/>
          </p:cNvSpPr>
          <p:nvPr>
            <p:ph idx="1"/>
          </p:nvPr>
        </p:nvSpPr>
        <p:spPr>
          <a:xfrm>
            <a:off x="3820817" y="4409960"/>
            <a:ext cx="4508641" cy="1116414"/>
          </a:xfrm>
        </p:spPr>
        <p:txBody>
          <a:bodyPr vert="horz" lIns="91440" tIns="45720" rIns="91440" bIns="45720" rtlCol="0">
            <a:normAutofit/>
          </a:bodyPr>
          <a:lstStyle/>
          <a:p>
            <a:pPr marL="0" indent="0" algn="ctr">
              <a:buNone/>
            </a:pPr>
            <a:r>
              <a:rPr lang="en-US" sz="2000" kern="1200">
                <a:solidFill>
                  <a:schemeClr val="bg1"/>
                </a:solidFill>
                <a:latin typeface="+mn-lt"/>
                <a:ea typeface="+mn-ea"/>
                <a:cs typeface="+mn-cs"/>
              </a:rPr>
              <a:t>Any questions?</a:t>
            </a: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4" name="TextBox 3">
            <a:extLst>
              <a:ext uri="{FF2B5EF4-FFF2-40B4-BE49-F238E27FC236}">
                <a16:creationId xmlns:a16="http://schemas.microsoft.com/office/drawing/2014/main" id="{C592D744-B716-46D2-51E5-92A722E24E87}"/>
              </a:ext>
            </a:extLst>
          </p:cNvPr>
          <p:cNvSpPr txBox="1"/>
          <p:nvPr/>
        </p:nvSpPr>
        <p:spPr>
          <a:xfrm>
            <a:off x="9735" y="76335"/>
            <a:ext cx="3388856" cy="2092881"/>
          </a:xfrm>
          <a:prstGeom prst="rect">
            <a:avLst/>
          </a:prstGeom>
          <a:noFill/>
        </p:spPr>
        <p:txBody>
          <a:bodyPr wrap="square" rtlCol="0">
            <a:spAutoFit/>
          </a:bodyPr>
          <a:lstStyle/>
          <a:p>
            <a:r>
              <a:rPr lang="en-GB" sz="1600" u="sng" dirty="0">
                <a:solidFill>
                  <a:schemeClr val="bg1"/>
                </a:solidFill>
              </a:rPr>
              <a:t>References:</a:t>
            </a:r>
          </a:p>
          <a:p>
            <a:r>
              <a:rPr lang="en-GB" sz="1600" dirty="0">
                <a:solidFill>
                  <a:schemeClr val="bg1"/>
                </a:solidFill>
                <a:hlinkClick r:id="rId3">
                  <a:extLst>
                    <a:ext uri="{A12FA001-AC4F-418D-AE19-62706E023703}">
                      <ahyp:hlinkClr xmlns:ahyp="http://schemas.microsoft.com/office/drawing/2018/hyperlinkcolor" val="tx"/>
                    </a:ext>
                  </a:extLst>
                </a:hlinkClick>
              </a:rPr>
              <a:t>https://www.sport.wales//files/4726cc7e1cb672efe0e1fb6ed9560256.pdf</a:t>
            </a:r>
            <a:endParaRPr lang="en-GB" sz="1600" dirty="0">
              <a:solidFill>
                <a:schemeClr val="bg1"/>
              </a:solidFill>
            </a:endParaRPr>
          </a:p>
          <a:p>
            <a:r>
              <a:rPr lang="en-GB" sz="1600" dirty="0">
                <a:solidFill>
                  <a:schemeClr val="bg1"/>
                </a:solidFill>
                <a:hlinkClick r:id="rId4">
                  <a:extLst>
                    <a:ext uri="{A12FA001-AC4F-418D-AE19-62706E023703}">
                      <ahyp:hlinkClr xmlns:ahyp="http://schemas.microsoft.com/office/drawing/2018/hyperlinkcolor" val="tx"/>
                    </a:ext>
                  </a:extLst>
                </a:hlinkClick>
              </a:rPr>
              <a:t>https://beta.npt.gov.uk/leisure-parks-and-culture/sports-and-activities/npt-physical-activity-and-sport-service/about-pass/</a:t>
            </a:r>
            <a:endParaRPr lang="en-GB" sz="1600"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9568886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297</TotalTime>
  <Words>1046</Words>
  <Application>Microsoft Office PowerPoint</Application>
  <PresentationFormat>Widescreen</PresentationFormat>
  <Paragraphs>92</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Pitch and Putt Golf</vt:lpstr>
      <vt:lpstr>Why I chose Pitch and putt?</vt:lpstr>
      <vt:lpstr>How the sessions will be promoted?</vt:lpstr>
      <vt:lpstr>how to engage the children</vt:lpstr>
      <vt:lpstr>Potential partners/ funding</vt:lpstr>
      <vt:lpstr>How the sessions will be developed</vt:lpstr>
      <vt:lpstr>Key recommendations</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Alfie Parry (2203614)</dc:creator>
  <cp:lastModifiedBy>Alfie Parry (2203614)</cp:lastModifiedBy>
  <cp:revision>39</cp:revision>
  <dcterms:created xsi:type="dcterms:W3CDTF">2024-04-22T10:53:56Z</dcterms:created>
  <dcterms:modified xsi:type="dcterms:W3CDTF">2024-04-26T09:36:51Z</dcterms:modified>
</cp:coreProperties>
</file>