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304" r:id="rId2"/>
    <p:sldId id="471" r:id="rId3"/>
    <p:sldId id="257" r:id="rId4"/>
    <p:sldId id="497" r:id="rId5"/>
    <p:sldId id="494" r:id="rId6"/>
    <p:sldId id="529" r:id="rId7"/>
    <p:sldId id="495" r:id="rId8"/>
    <p:sldId id="472" r:id="rId9"/>
    <p:sldId id="493" r:id="rId10"/>
    <p:sldId id="492" r:id="rId11"/>
    <p:sldId id="491" r:id="rId12"/>
    <p:sldId id="496" r:id="rId13"/>
    <p:sldId id="490" r:id="rId14"/>
    <p:sldId id="489" r:id="rId15"/>
    <p:sldId id="488" r:id="rId16"/>
    <p:sldId id="487" r:id="rId17"/>
    <p:sldId id="486" r:id="rId18"/>
    <p:sldId id="485" r:id="rId19"/>
    <p:sldId id="484" r:id="rId20"/>
    <p:sldId id="483" r:id="rId21"/>
    <p:sldId id="482" r:id="rId22"/>
    <p:sldId id="528" r:id="rId23"/>
    <p:sldId id="481" r:id="rId24"/>
    <p:sldId id="480" r:id="rId25"/>
    <p:sldId id="473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5387D7E-0DA1-4EEB-A804-7D1B658857DC}" v="5" dt="2026-09-29T10:44:00.31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no Maycock" userId="d70cb033c514587d" providerId="LiveId" clId="{24D0D870-BD40-4173-87A3-F60249D20675}"/>
    <pc:docChg chg="undo custSel addSld delSld modSld">
      <pc:chgData name="Eno Maycock" userId="d70cb033c514587d" providerId="LiveId" clId="{24D0D870-BD40-4173-87A3-F60249D20675}" dt="2026-09-29T10:48:15.872" v="250" actId="20577"/>
      <pc:docMkLst>
        <pc:docMk/>
      </pc:docMkLst>
      <pc:sldChg chg="modSp mod">
        <pc:chgData name="Eno Maycock" userId="d70cb033c514587d" providerId="LiveId" clId="{24D0D870-BD40-4173-87A3-F60249D20675}" dt="2026-09-29T10:39:44.749" v="105" actId="14100"/>
        <pc:sldMkLst>
          <pc:docMk/>
          <pc:sldMk cId="0" sldId="257"/>
        </pc:sldMkLst>
        <pc:spChg chg="mod">
          <ac:chgData name="Eno Maycock" userId="d70cb033c514587d" providerId="LiveId" clId="{24D0D870-BD40-4173-87A3-F60249D20675}" dt="2026-09-29T10:39:15.825" v="101" actId="403"/>
          <ac:spMkLst>
            <pc:docMk/>
            <pc:sldMk cId="0" sldId="257"/>
            <ac:spMk id="3" creationId="{00000000-0000-0000-0000-000000000000}"/>
          </ac:spMkLst>
        </pc:spChg>
        <pc:spChg chg="mod">
          <ac:chgData name="Eno Maycock" userId="d70cb033c514587d" providerId="LiveId" clId="{24D0D870-BD40-4173-87A3-F60249D20675}" dt="2026-09-29T10:39:00.632" v="96" actId="403"/>
          <ac:spMkLst>
            <pc:docMk/>
            <pc:sldMk cId="0" sldId="257"/>
            <ac:spMk id="8" creationId="{00000000-0000-0000-0000-000000000000}"/>
          </ac:spMkLst>
        </pc:spChg>
        <pc:spChg chg="mod">
          <ac:chgData name="Eno Maycock" userId="d70cb033c514587d" providerId="LiveId" clId="{24D0D870-BD40-4173-87A3-F60249D20675}" dt="2026-09-29T10:39:31.176" v="103" actId="14100"/>
          <ac:spMkLst>
            <pc:docMk/>
            <pc:sldMk cId="0" sldId="257"/>
            <ac:spMk id="9" creationId="{00000000-0000-0000-0000-000000000000}"/>
          </ac:spMkLst>
        </pc:spChg>
        <pc:spChg chg="mod">
          <ac:chgData name="Eno Maycock" userId="d70cb033c514587d" providerId="LiveId" clId="{24D0D870-BD40-4173-87A3-F60249D20675}" dt="2026-09-29T10:39:44.749" v="105" actId="14100"/>
          <ac:spMkLst>
            <pc:docMk/>
            <pc:sldMk cId="0" sldId="257"/>
            <ac:spMk id="10" creationId="{00000000-0000-0000-0000-000000000000}"/>
          </ac:spMkLst>
        </pc:spChg>
      </pc:sldChg>
      <pc:sldChg chg="del">
        <pc:chgData name="Eno Maycock" userId="d70cb033c514587d" providerId="LiveId" clId="{24D0D870-BD40-4173-87A3-F60249D20675}" dt="2026-09-29T10:44:13.335" v="123" actId="47"/>
        <pc:sldMkLst>
          <pc:docMk/>
          <pc:sldMk cId="0" sldId="258"/>
        </pc:sldMkLst>
      </pc:sldChg>
      <pc:sldChg chg="modSp mod">
        <pc:chgData name="Eno Maycock" userId="d70cb033c514587d" providerId="LiveId" clId="{24D0D870-BD40-4173-87A3-F60249D20675}" dt="2026-09-29T10:41:09.516" v="117" actId="20577"/>
        <pc:sldMkLst>
          <pc:docMk/>
          <pc:sldMk cId="0" sldId="471"/>
        </pc:sldMkLst>
        <pc:spChg chg="mod">
          <ac:chgData name="Eno Maycock" userId="d70cb033c514587d" providerId="LiveId" clId="{24D0D870-BD40-4173-87A3-F60249D20675}" dt="2026-09-29T10:41:09.516" v="117" actId="20577"/>
          <ac:spMkLst>
            <pc:docMk/>
            <pc:sldMk cId="0" sldId="471"/>
            <ac:spMk id="3" creationId="{00000000-0000-0000-0000-000000000000}"/>
          </ac:spMkLst>
        </pc:spChg>
      </pc:sldChg>
      <pc:sldChg chg="modSp mod">
        <pc:chgData name="Eno Maycock" userId="d70cb033c514587d" providerId="LiveId" clId="{24D0D870-BD40-4173-87A3-F60249D20675}" dt="2026-09-29T10:48:15.872" v="250" actId="20577"/>
        <pc:sldMkLst>
          <pc:docMk/>
          <pc:sldMk cId="83487067" sldId="488"/>
        </pc:sldMkLst>
        <pc:spChg chg="mod">
          <ac:chgData name="Eno Maycock" userId="d70cb033c514587d" providerId="LiveId" clId="{24D0D870-BD40-4173-87A3-F60249D20675}" dt="2026-09-29T10:48:15.872" v="250" actId="20577"/>
          <ac:spMkLst>
            <pc:docMk/>
            <pc:sldMk cId="83487067" sldId="488"/>
            <ac:spMk id="3" creationId="{37AAF732-FD71-74CF-2C0C-706ED675FEB0}"/>
          </ac:spMkLst>
        </pc:spChg>
      </pc:sldChg>
      <pc:sldChg chg="modSp mod">
        <pc:chgData name="Eno Maycock" userId="d70cb033c514587d" providerId="LiveId" clId="{24D0D870-BD40-4173-87A3-F60249D20675}" dt="2026-09-29T10:40:31.401" v="106" actId="5793"/>
        <pc:sldMkLst>
          <pc:docMk/>
          <pc:sldMk cId="557365068" sldId="494"/>
        </pc:sldMkLst>
        <pc:spChg chg="mod">
          <ac:chgData name="Eno Maycock" userId="d70cb033c514587d" providerId="LiveId" clId="{24D0D870-BD40-4173-87A3-F60249D20675}" dt="2026-09-29T10:40:31.401" v="106" actId="5793"/>
          <ac:spMkLst>
            <pc:docMk/>
            <pc:sldMk cId="557365068" sldId="494"/>
            <ac:spMk id="3" creationId="{7B146BB0-0FF8-8782-CD47-534A16FB4D4F}"/>
          </ac:spMkLst>
        </pc:spChg>
      </pc:sldChg>
      <pc:sldChg chg="modSp mod">
        <pc:chgData name="Eno Maycock" userId="d70cb033c514587d" providerId="LiveId" clId="{24D0D870-BD40-4173-87A3-F60249D20675}" dt="2026-09-29T10:44:02.778" v="122" actId="6549"/>
        <pc:sldMkLst>
          <pc:docMk/>
          <pc:sldMk cId="372144808" sldId="495"/>
        </pc:sldMkLst>
        <pc:spChg chg="mod">
          <ac:chgData name="Eno Maycock" userId="d70cb033c514587d" providerId="LiveId" clId="{24D0D870-BD40-4173-87A3-F60249D20675}" dt="2026-09-29T10:44:02.778" v="122" actId="6549"/>
          <ac:spMkLst>
            <pc:docMk/>
            <pc:sldMk cId="372144808" sldId="495"/>
            <ac:spMk id="3" creationId="{2357ED98-5C3D-9324-3617-20F603A76FBC}"/>
          </ac:spMkLst>
        </pc:spChg>
      </pc:sldChg>
      <pc:sldChg chg="addSp modSp new mod">
        <pc:chgData name="Eno Maycock" userId="d70cb033c514587d" providerId="LiveId" clId="{24D0D870-BD40-4173-87A3-F60249D20675}" dt="2026-09-29T10:41:28.474" v="118" actId="113"/>
        <pc:sldMkLst>
          <pc:docMk/>
          <pc:sldMk cId="104019521" sldId="529"/>
        </pc:sldMkLst>
        <pc:spChg chg="mod">
          <ac:chgData name="Eno Maycock" userId="d70cb033c514587d" providerId="LiveId" clId="{24D0D870-BD40-4173-87A3-F60249D20675}" dt="2026-09-29T07:57:12.121" v="70" actId="113"/>
          <ac:spMkLst>
            <pc:docMk/>
            <pc:sldMk cId="104019521" sldId="529"/>
            <ac:spMk id="2" creationId="{65C8EF46-FE56-C7B7-3FEE-47786B33630F}"/>
          </ac:spMkLst>
        </pc:spChg>
        <pc:spChg chg="mod">
          <ac:chgData name="Eno Maycock" userId="d70cb033c514587d" providerId="LiveId" clId="{24D0D870-BD40-4173-87A3-F60249D20675}" dt="2026-09-29T10:41:28.474" v="118" actId="113"/>
          <ac:spMkLst>
            <pc:docMk/>
            <pc:sldMk cId="104019521" sldId="529"/>
            <ac:spMk id="3" creationId="{26178120-71D7-3F4F-7EAF-BBC4044A1AC3}"/>
          </ac:spMkLst>
        </pc:spChg>
        <pc:picChg chg="add mod">
          <ac:chgData name="Eno Maycock" userId="d70cb033c514587d" providerId="LiveId" clId="{24D0D870-BD40-4173-87A3-F60249D20675}" dt="2026-09-29T07:59:46.531" v="75" actId="14100"/>
          <ac:picMkLst>
            <pc:docMk/>
            <pc:sldMk cId="104019521" sldId="529"/>
            <ac:picMk id="5" creationId="{81039CF3-7A40-0FCB-5A53-27C7A34CCD1B}"/>
          </ac:picMkLst>
        </pc:picChg>
      </pc:sldChg>
      <pc:sldChg chg="addSp delSp modSp new del mod">
        <pc:chgData name="Eno Maycock" userId="d70cb033c514587d" providerId="LiveId" clId="{24D0D870-BD40-4173-87A3-F60249D20675}" dt="2026-09-29T08:06:27.156" v="91" actId="47"/>
        <pc:sldMkLst>
          <pc:docMk/>
          <pc:sldMk cId="3535422821" sldId="530"/>
        </pc:sldMkLst>
        <pc:spChg chg="del">
          <ac:chgData name="Eno Maycock" userId="d70cb033c514587d" providerId="LiveId" clId="{24D0D870-BD40-4173-87A3-F60249D20675}" dt="2026-09-29T07:49:40.740" v="54" actId="3680"/>
          <ac:spMkLst>
            <pc:docMk/>
            <pc:sldMk cId="3535422821" sldId="530"/>
            <ac:spMk id="3" creationId="{439890C3-CC71-F020-C37F-761A73B86158}"/>
          </ac:spMkLst>
        </pc:spChg>
        <pc:graphicFrameChg chg="add mod ord modGraphic">
          <ac:chgData name="Eno Maycock" userId="d70cb033c514587d" providerId="LiveId" clId="{24D0D870-BD40-4173-87A3-F60249D20675}" dt="2026-09-29T07:49:40.740" v="54" actId="3680"/>
          <ac:graphicFrameMkLst>
            <pc:docMk/>
            <pc:sldMk cId="3535422821" sldId="530"/>
            <ac:graphicFrameMk id="4" creationId="{C86B38AF-C041-4A14-C059-2425A326D6CD}"/>
          </ac:graphicFrameMkLst>
        </pc:graphicFrameChg>
      </pc:sldChg>
      <pc:sldChg chg="new del">
        <pc:chgData name="Eno Maycock" userId="d70cb033c514587d" providerId="LiveId" clId="{24D0D870-BD40-4173-87A3-F60249D20675}" dt="2026-09-29T08:06:24.044" v="90" actId="47"/>
        <pc:sldMkLst>
          <pc:docMk/>
          <pc:sldMk cId="1345718611" sldId="53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9058D5-6F6A-40E1-8AB3-2CD4E7B7BFC8}" type="datetimeFigureOut">
              <a:rPr lang="en-GB" smtClean="0"/>
              <a:t>29/09/2026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24261-6376-43C6-A330-1D1BC806B5A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7276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3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3" y="6525344"/>
            <a:ext cx="1294837" cy="218522"/>
          </a:xfrm>
        </p:spPr>
        <p:txBody>
          <a:bodyPr/>
          <a:lstStyle/>
          <a:p>
            <a:fld id="{3F54D9F0-04AB-9943-BD88-2F95519E01A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3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5350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3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7377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6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9"/>
            <a:ext cx="103632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749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783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7"/>
            <a:ext cx="5386917" cy="3414365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7"/>
            <a:ext cx="5389033" cy="3414365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270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902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055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17217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029891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781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8"/>
            <a:ext cx="7315200" cy="3824337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98796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43618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54D9F0-04AB-9943-BD88-2F95519E01A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19360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4105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54D9F0-04AB-9943-BD88-2F95519E01A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5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A7220B-D7BF-184F-A355-55C20C5E56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383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99556" y="908720"/>
            <a:ext cx="7992888" cy="4824536"/>
          </a:xfrm>
        </p:spPr>
        <p:txBody>
          <a:bodyPr>
            <a:normAutofit/>
          </a:bodyPr>
          <a:lstStyle/>
          <a:p>
            <a:r>
              <a:rPr lang="en-GB" altLang="en-US" sz="2800" b="1" dirty="0"/>
              <a:t>Doctor of Business Administration</a:t>
            </a:r>
            <a:br>
              <a:rPr lang="en-GB" altLang="en-US" sz="2400" dirty="0"/>
            </a:br>
            <a:br>
              <a:rPr lang="en-GB" altLang="en-US" dirty="0"/>
            </a:br>
            <a:r>
              <a:rPr lang="en-GB" dirty="0"/>
              <a:t> </a:t>
            </a:r>
            <a:r>
              <a:rPr lang="en-GB" sz="40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How to Conduct a Systematic Literature Review</a:t>
            </a:r>
            <a:br>
              <a:rPr lang="en-GB" sz="3600" b="1" dirty="0">
                <a:solidFill>
                  <a:schemeClr val="accent2">
                    <a:lumMod val="20000"/>
                    <a:lumOff val="80000"/>
                  </a:schemeClr>
                </a:solidFill>
              </a:rPr>
            </a:br>
            <a:br>
              <a:rPr lang="en-GB" sz="36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endParaRPr lang="en-GB" altLang="en-US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5704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1"/>
            <a:ext cx="12192000" cy="1698172"/>
          </a:xfrm>
        </p:spPr>
        <p:txBody>
          <a:bodyPr>
            <a:noAutofit/>
          </a:bodyPr>
          <a:lstStyle/>
          <a:p>
            <a:r>
              <a:rPr lang="en-GB" sz="4400" b="1" dirty="0">
                <a:latin typeface="Aptos" panose="020B0004020202020204" pitchFamily="34" charset="0"/>
              </a:rPr>
              <a:t>Introduction to the Systematic Literature Review (SLR)</a:t>
            </a:r>
            <a:br>
              <a:rPr lang="en-GB" sz="4400" b="1" dirty="0">
                <a:latin typeface="Aptos" panose="020B0004020202020204" pitchFamily="34" charset="0"/>
              </a:rPr>
            </a:br>
            <a:endParaRPr lang="en-GB" sz="4400" b="1" dirty="0">
              <a:solidFill>
                <a:srgbClr val="0070C0"/>
              </a:solidFill>
              <a:latin typeface="Aptos" panose="020B00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47799"/>
            <a:ext cx="12192000" cy="4610101"/>
          </a:xfrm>
        </p:spPr>
        <p:txBody>
          <a:bodyPr>
            <a:normAutofit/>
          </a:bodyPr>
          <a:lstStyle/>
          <a:p>
            <a:r>
              <a:rPr lang="en-GB" b="1" dirty="0">
                <a:latin typeface="Aptos" panose="020B0004020202020204" pitchFamily="34" charset="0"/>
              </a:rPr>
              <a:t>What is an SLR?</a:t>
            </a:r>
          </a:p>
          <a:p>
            <a:r>
              <a:rPr lang="en-GB" dirty="0">
                <a:latin typeface="Aptos" panose="020B0004020202020204" pitchFamily="34" charset="0"/>
              </a:rPr>
              <a:t>A systematic, explicit, and reproducible method for identifying, evaluating, and synthesizing the existing body of completed and recorded work produced by researchers, scholars, and practitioners. </a:t>
            </a:r>
          </a:p>
          <a:p>
            <a:r>
              <a:rPr lang="en-GB" dirty="0">
                <a:latin typeface="Aptos" panose="020B0004020202020204" pitchFamily="34" charset="0"/>
              </a:rPr>
              <a:t>It moves beyond a narrative review by reducing researcher bias through a pre-defined protocol.</a:t>
            </a:r>
          </a:p>
          <a:p>
            <a:r>
              <a:rPr lang="en-GB" b="1" dirty="0">
                <a:latin typeface="Aptos" panose="020B0004020202020204" pitchFamily="34" charset="0"/>
              </a:rPr>
              <a:t>Purpose for DBA Students:</a:t>
            </a:r>
            <a:r>
              <a:rPr lang="en-GB" dirty="0">
                <a:latin typeface="Aptos" panose="020B0004020202020204" pitchFamily="34" charset="0"/>
              </a:rPr>
              <a:t> To identify gaps in current business practice and theory to justify your doctoral intervention.</a:t>
            </a:r>
          </a:p>
          <a:p>
            <a:pPr algn="just"/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74850" y="374850"/>
            <a:ext cx="74970" cy="449820"/>
          </a:xfrm>
          <a:custGeom>
            <a:avLst/>
            <a:gdLst/>
            <a:ahLst/>
            <a:cxnLst/>
            <a:rect l="l" t="t" r="r" b="b"/>
            <a:pathLst>
              <a:path w="74970" h="449820">
                <a:moveTo>
                  <a:pt x="0" y="0"/>
                </a:moveTo>
                <a:lnTo>
                  <a:pt x="74970" y="0"/>
                </a:lnTo>
                <a:lnTo>
                  <a:pt x="74970" y="449820"/>
                </a:lnTo>
                <a:lnTo>
                  <a:pt x="0" y="449820"/>
                </a:lnTo>
                <a:lnTo>
                  <a:pt x="0" y="0"/>
                </a:lnTo>
                <a:close/>
              </a:path>
            </a:pathLst>
          </a:custGeom>
          <a:solidFill>
            <a:srgbClr val="4A6052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" name="Text 1"/>
          <p:cNvSpPr/>
          <p:nvPr/>
        </p:nvSpPr>
        <p:spPr>
          <a:xfrm>
            <a:off x="617184" y="160996"/>
            <a:ext cx="10099977" cy="4498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4400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Introduction: What is a Systematic Review?</a:t>
            </a:r>
            <a:endParaRPr lang="en-US" sz="2400" dirty="0"/>
          </a:p>
        </p:txBody>
      </p:sp>
      <p:sp>
        <p:nvSpPr>
          <p:cNvPr id="4" name="Shape 2"/>
          <p:cNvSpPr/>
          <p:nvPr/>
        </p:nvSpPr>
        <p:spPr>
          <a:xfrm>
            <a:off x="393592" y="1143292"/>
            <a:ext cx="11507899" cy="2642693"/>
          </a:xfrm>
          <a:custGeom>
            <a:avLst/>
            <a:gdLst/>
            <a:ahLst/>
            <a:cxnLst/>
            <a:rect l="l" t="t" r="r" b="b"/>
            <a:pathLst>
              <a:path w="5594638" h="2736406">
                <a:moveTo>
                  <a:pt x="37485" y="0"/>
                </a:moveTo>
                <a:lnTo>
                  <a:pt x="5557149" y="0"/>
                </a:lnTo>
                <a:cubicBezTo>
                  <a:pt x="5577854" y="0"/>
                  <a:pt x="5594638" y="16784"/>
                  <a:pt x="5594638" y="37489"/>
                </a:cubicBezTo>
                <a:lnTo>
                  <a:pt x="5594638" y="2698917"/>
                </a:lnTo>
                <a:cubicBezTo>
                  <a:pt x="5594638" y="2719622"/>
                  <a:pt x="5577854" y="2736406"/>
                  <a:pt x="5557149" y="2736406"/>
                </a:cubicBezTo>
                <a:lnTo>
                  <a:pt x="37485" y="2736406"/>
                </a:lnTo>
                <a:cubicBezTo>
                  <a:pt x="16783" y="2736406"/>
                  <a:pt x="0" y="2719623"/>
                  <a:pt x="0" y="2698921"/>
                </a:cubicBezTo>
                <a:lnTo>
                  <a:pt x="0" y="37485"/>
                </a:lnTo>
                <a:cubicBezTo>
                  <a:pt x="0" y="16783"/>
                  <a:pt x="16783" y="0"/>
                  <a:pt x="37485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6228" dist="37485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GB"/>
          </a:p>
        </p:txBody>
      </p:sp>
      <p:sp>
        <p:nvSpPr>
          <p:cNvPr id="5" name="Shape 3"/>
          <p:cNvSpPr/>
          <p:nvPr/>
        </p:nvSpPr>
        <p:spPr>
          <a:xfrm>
            <a:off x="393593" y="1049580"/>
            <a:ext cx="37485" cy="2736406"/>
          </a:xfrm>
          <a:custGeom>
            <a:avLst/>
            <a:gdLst/>
            <a:ahLst/>
            <a:cxnLst/>
            <a:rect l="l" t="t" r="r" b="b"/>
            <a:pathLst>
              <a:path w="37485" h="2736406">
                <a:moveTo>
                  <a:pt x="37485" y="0"/>
                </a:moveTo>
                <a:lnTo>
                  <a:pt x="37485" y="0"/>
                </a:lnTo>
                <a:lnTo>
                  <a:pt x="37485" y="2736406"/>
                </a:lnTo>
                <a:lnTo>
                  <a:pt x="37485" y="2736406"/>
                </a:lnTo>
                <a:cubicBezTo>
                  <a:pt x="16783" y="2736406"/>
                  <a:pt x="0" y="2719623"/>
                  <a:pt x="0" y="2698921"/>
                </a:cubicBezTo>
                <a:lnTo>
                  <a:pt x="0" y="37485"/>
                </a:lnTo>
                <a:cubicBezTo>
                  <a:pt x="0" y="16783"/>
                  <a:pt x="16783" y="0"/>
                  <a:pt x="37485" y="0"/>
                </a:cubicBezTo>
                <a:close/>
              </a:path>
            </a:pathLst>
          </a:custGeom>
          <a:solidFill>
            <a:srgbClr val="4A6052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7" name="Shape 5"/>
          <p:cNvSpPr/>
          <p:nvPr/>
        </p:nvSpPr>
        <p:spPr>
          <a:xfrm>
            <a:off x="787185" y="1424430"/>
            <a:ext cx="224910" cy="224910"/>
          </a:xfrm>
          <a:custGeom>
            <a:avLst/>
            <a:gdLst/>
            <a:ahLst/>
            <a:cxnLst/>
            <a:rect l="l" t="t" r="r" b="b"/>
            <a:pathLst>
              <a:path w="224910" h="224910">
                <a:moveTo>
                  <a:pt x="182739" y="91370"/>
                </a:moveTo>
                <a:cubicBezTo>
                  <a:pt x="182739" y="111533"/>
                  <a:pt x="176194" y="130158"/>
                  <a:pt x="165168" y="145269"/>
                </a:cubicBezTo>
                <a:lnTo>
                  <a:pt x="220781" y="200926"/>
                </a:lnTo>
                <a:cubicBezTo>
                  <a:pt x="226272" y="206416"/>
                  <a:pt x="226272" y="215334"/>
                  <a:pt x="220781" y="220825"/>
                </a:cubicBezTo>
                <a:cubicBezTo>
                  <a:pt x="215290" y="226316"/>
                  <a:pt x="206373" y="226316"/>
                  <a:pt x="200882" y="220825"/>
                </a:cubicBezTo>
                <a:lnTo>
                  <a:pt x="145269" y="165168"/>
                </a:lnTo>
                <a:cubicBezTo>
                  <a:pt x="130158" y="176194"/>
                  <a:pt x="111533" y="182739"/>
                  <a:pt x="91370" y="182739"/>
                </a:cubicBezTo>
                <a:cubicBezTo>
                  <a:pt x="40897" y="182739"/>
                  <a:pt x="0" y="141843"/>
                  <a:pt x="0" y="91370"/>
                </a:cubicBezTo>
                <a:cubicBezTo>
                  <a:pt x="0" y="40897"/>
                  <a:pt x="40897" y="0"/>
                  <a:pt x="91370" y="0"/>
                </a:cubicBezTo>
                <a:cubicBezTo>
                  <a:pt x="141843" y="0"/>
                  <a:pt x="182739" y="40897"/>
                  <a:pt x="182739" y="91370"/>
                </a:cubicBezTo>
                <a:close/>
                <a:moveTo>
                  <a:pt x="91370" y="154626"/>
                </a:moveTo>
                <a:cubicBezTo>
                  <a:pt x="126282" y="154626"/>
                  <a:pt x="154626" y="126282"/>
                  <a:pt x="154626" y="91370"/>
                </a:cubicBezTo>
                <a:cubicBezTo>
                  <a:pt x="154626" y="56458"/>
                  <a:pt x="126282" y="28114"/>
                  <a:pt x="91370" y="28114"/>
                </a:cubicBezTo>
                <a:cubicBezTo>
                  <a:pt x="56458" y="28114"/>
                  <a:pt x="28114" y="56458"/>
                  <a:pt x="28114" y="91370"/>
                </a:cubicBezTo>
                <a:cubicBezTo>
                  <a:pt x="28114" y="126282"/>
                  <a:pt x="56458" y="154626"/>
                  <a:pt x="91370" y="154626"/>
                </a:cubicBezTo>
                <a:close/>
              </a:path>
            </a:pathLst>
          </a:custGeom>
          <a:solidFill>
            <a:srgbClr val="F8F7F4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8" name="Text 6"/>
          <p:cNvSpPr/>
          <p:nvPr/>
        </p:nvSpPr>
        <p:spPr>
          <a:xfrm>
            <a:off x="1244766" y="904326"/>
            <a:ext cx="4563800" cy="3748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3200" b="1" dirty="0">
                <a:solidFill>
                  <a:srgbClr val="4A5568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Definition</a:t>
            </a:r>
            <a:endParaRPr lang="en-US" sz="3200" dirty="0"/>
          </a:p>
        </p:txBody>
      </p:sp>
      <p:sp>
        <p:nvSpPr>
          <p:cNvPr id="9" name="Text 7"/>
          <p:cNvSpPr/>
          <p:nvPr/>
        </p:nvSpPr>
        <p:spPr>
          <a:xfrm>
            <a:off x="449819" y="1485344"/>
            <a:ext cx="11507899" cy="10533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40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 </a:t>
            </a:r>
            <a:r>
              <a:rPr lang="en-US" sz="2400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systematic review</a:t>
            </a:r>
            <a:r>
              <a:rPr lang="en-US" sz="240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is a methodical, transparent, and replicable approach to evidence synthesis that follows a predefined protocol to identify, select, appraise, and synthesize all relevant research on a specific question.</a:t>
            </a:r>
            <a:endParaRPr lang="en-US" sz="3600" dirty="0"/>
          </a:p>
        </p:txBody>
      </p:sp>
      <p:sp>
        <p:nvSpPr>
          <p:cNvPr id="10" name="Text 8"/>
          <p:cNvSpPr/>
          <p:nvPr/>
        </p:nvSpPr>
        <p:spPr>
          <a:xfrm>
            <a:off x="524789" y="2857329"/>
            <a:ext cx="11560900" cy="7787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400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Unlike narrative reviews, systematic reviews employ rigorous methodologies to minimize bias and provide reliable evidence for policy and practice.</a:t>
            </a:r>
            <a:endParaRPr lang="en-US" sz="3600" dirty="0"/>
          </a:p>
        </p:txBody>
      </p:sp>
      <p:sp>
        <p:nvSpPr>
          <p:cNvPr id="14" name="Shape 12"/>
          <p:cNvSpPr/>
          <p:nvPr/>
        </p:nvSpPr>
        <p:spPr>
          <a:xfrm>
            <a:off x="6622254" y="1424430"/>
            <a:ext cx="224910" cy="224910"/>
          </a:xfrm>
          <a:custGeom>
            <a:avLst/>
            <a:gdLst/>
            <a:ahLst/>
            <a:cxnLst/>
            <a:rect l="l" t="t" r="r" b="b"/>
            <a:pathLst>
              <a:path w="224910" h="224910">
                <a:moveTo>
                  <a:pt x="77313" y="0"/>
                </a:moveTo>
                <a:cubicBezTo>
                  <a:pt x="65672" y="0"/>
                  <a:pt x="56228" y="9444"/>
                  <a:pt x="56228" y="21085"/>
                </a:cubicBezTo>
                <a:lnTo>
                  <a:pt x="56228" y="112455"/>
                </a:lnTo>
                <a:cubicBezTo>
                  <a:pt x="56228" y="124096"/>
                  <a:pt x="65672" y="133540"/>
                  <a:pt x="77313" y="133540"/>
                </a:cubicBezTo>
                <a:lnTo>
                  <a:pt x="105427" y="133540"/>
                </a:lnTo>
                <a:cubicBezTo>
                  <a:pt x="117067" y="133540"/>
                  <a:pt x="126512" y="124096"/>
                  <a:pt x="126512" y="112455"/>
                </a:cubicBezTo>
                <a:lnTo>
                  <a:pt x="126512" y="84341"/>
                </a:lnTo>
                <a:lnTo>
                  <a:pt x="140569" y="84341"/>
                </a:lnTo>
                <a:cubicBezTo>
                  <a:pt x="171626" y="84341"/>
                  <a:pt x="196796" y="109512"/>
                  <a:pt x="196796" y="140569"/>
                </a:cubicBezTo>
                <a:cubicBezTo>
                  <a:pt x="196796" y="171626"/>
                  <a:pt x="171626" y="196796"/>
                  <a:pt x="140569" y="196796"/>
                </a:cubicBezTo>
                <a:lnTo>
                  <a:pt x="14057" y="196796"/>
                </a:lnTo>
                <a:cubicBezTo>
                  <a:pt x="6282" y="196796"/>
                  <a:pt x="0" y="203078"/>
                  <a:pt x="0" y="210853"/>
                </a:cubicBezTo>
                <a:cubicBezTo>
                  <a:pt x="0" y="218628"/>
                  <a:pt x="6282" y="224910"/>
                  <a:pt x="14057" y="224910"/>
                </a:cubicBezTo>
                <a:lnTo>
                  <a:pt x="210853" y="224910"/>
                </a:lnTo>
                <a:cubicBezTo>
                  <a:pt x="218628" y="224910"/>
                  <a:pt x="224910" y="218628"/>
                  <a:pt x="224910" y="210853"/>
                </a:cubicBezTo>
                <a:cubicBezTo>
                  <a:pt x="224910" y="203078"/>
                  <a:pt x="218628" y="196796"/>
                  <a:pt x="210853" y="196796"/>
                </a:cubicBezTo>
                <a:lnTo>
                  <a:pt x="203429" y="196796"/>
                </a:lnTo>
                <a:cubicBezTo>
                  <a:pt x="216783" y="181861"/>
                  <a:pt x="224910" y="162181"/>
                  <a:pt x="224910" y="140569"/>
                </a:cubicBezTo>
                <a:cubicBezTo>
                  <a:pt x="224910" y="94005"/>
                  <a:pt x="187132" y="56228"/>
                  <a:pt x="140569" y="56228"/>
                </a:cubicBezTo>
                <a:lnTo>
                  <a:pt x="126512" y="56228"/>
                </a:lnTo>
                <a:lnTo>
                  <a:pt x="126512" y="21085"/>
                </a:lnTo>
                <a:cubicBezTo>
                  <a:pt x="126512" y="9444"/>
                  <a:pt x="117067" y="0"/>
                  <a:pt x="105427" y="0"/>
                </a:cubicBezTo>
                <a:lnTo>
                  <a:pt x="77313" y="0"/>
                </a:lnTo>
                <a:close/>
                <a:moveTo>
                  <a:pt x="52713" y="154626"/>
                </a:moveTo>
                <a:cubicBezTo>
                  <a:pt x="46871" y="154626"/>
                  <a:pt x="42171" y="159326"/>
                  <a:pt x="42171" y="165168"/>
                </a:cubicBezTo>
                <a:cubicBezTo>
                  <a:pt x="42171" y="171011"/>
                  <a:pt x="46871" y="175711"/>
                  <a:pt x="52713" y="175711"/>
                </a:cubicBezTo>
                <a:lnTo>
                  <a:pt x="130026" y="175711"/>
                </a:lnTo>
                <a:cubicBezTo>
                  <a:pt x="135869" y="175711"/>
                  <a:pt x="140569" y="171011"/>
                  <a:pt x="140569" y="165168"/>
                </a:cubicBezTo>
                <a:cubicBezTo>
                  <a:pt x="140569" y="159326"/>
                  <a:pt x="135869" y="154626"/>
                  <a:pt x="130026" y="154626"/>
                </a:cubicBezTo>
                <a:lnTo>
                  <a:pt x="52713" y="154626"/>
                </a:lnTo>
                <a:close/>
              </a:path>
            </a:pathLst>
          </a:custGeom>
          <a:solidFill>
            <a:srgbClr val="F8F7F4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0" name="Shape 18"/>
          <p:cNvSpPr/>
          <p:nvPr/>
        </p:nvSpPr>
        <p:spPr>
          <a:xfrm>
            <a:off x="374850" y="4010896"/>
            <a:ext cx="11442300" cy="2005448"/>
          </a:xfrm>
          <a:custGeom>
            <a:avLst/>
            <a:gdLst/>
            <a:ahLst/>
            <a:cxnLst/>
            <a:rect l="l" t="t" r="r" b="b"/>
            <a:pathLst>
              <a:path w="11442300" h="2005448">
                <a:moveTo>
                  <a:pt x="37482" y="0"/>
                </a:moveTo>
                <a:lnTo>
                  <a:pt x="11404818" y="0"/>
                </a:lnTo>
                <a:cubicBezTo>
                  <a:pt x="11425519" y="0"/>
                  <a:pt x="11442300" y="16781"/>
                  <a:pt x="11442300" y="37482"/>
                </a:cubicBezTo>
                <a:lnTo>
                  <a:pt x="11442300" y="1967966"/>
                </a:lnTo>
                <a:cubicBezTo>
                  <a:pt x="11442300" y="1988667"/>
                  <a:pt x="11425519" y="2005448"/>
                  <a:pt x="11404818" y="2005448"/>
                </a:cubicBezTo>
                <a:lnTo>
                  <a:pt x="37482" y="2005448"/>
                </a:lnTo>
                <a:cubicBezTo>
                  <a:pt x="16781" y="2005448"/>
                  <a:pt x="0" y="1988667"/>
                  <a:pt x="0" y="1967966"/>
                </a:cubicBezTo>
                <a:lnTo>
                  <a:pt x="0" y="37482"/>
                </a:lnTo>
                <a:cubicBezTo>
                  <a:pt x="0" y="16795"/>
                  <a:pt x="16795" y="0"/>
                  <a:pt x="37482" y="0"/>
                </a:cubicBezTo>
                <a:close/>
              </a:path>
            </a:pathLst>
          </a:custGeom>
          <a:solidFill>
            <a:srgbClr val="4A5568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1" name="Shape 19"/>
          <p:cNvSpPr/>
          <p:nvPr/>
        </p:nvSpPr>
        <p:spPr>
          <a:xfrm>
            <a:off x="602103" y="4273291"/>
            <a:ext cx="210853" cy="281138"/>
          </a:xfrm>
          <a:custGeom>
            <a:avLst/>
            <a:gdLst/>
            <a:ahLst/>
            <a:cxnLst/>
            <a:rect l="l" t="t" r="r" b="b"/>
            <a:pathLst>
              <a:path w="210853" h="281138">
                <a:moveTo>
                  <a:pt x="170989" y="17571"/>
                </a:moveTo>
                <a:lnTo>
                  <a:pt x="175711" y="17571"/>
                </a:lnTo>
                <a:cubicBezTo>
                  <a:pt x="195094" y="17571"/>
                  <a:pt x="210853" y="33330"/>
                  <a:pt x="210853" y="52713"/>
                </a:cubicBezTo>
                <a:lnTo>
                  <a:pt x="210853" y="245995"/>
                </a:lnTo>
                <a:cubicBezTo>
                  <a:pt x="210853" y="265379"/>
                  <a:pt x="195094" y="281138"/>
                  <a:pt x="175711" y="281138"/>
                </a:cubicBezTo>
                <a:lnTo>
                  <a:pt x="35142" y="281138"/>
                </a:lnTo>
                <a:cubicBezTo>
                  <a:pt x="15759" y="281138"/>
                  <a:pt x="0" y="265379"/>
                  <a:pt x="0" y="245995"/>
                </a:cubicBezTo>
                <a:lnTo>
                  <a:pt x="0" y="52713"/>
                </a:lnTo>
                <a:cubicBezTo>
                  <a:pt x="0" y="33330"/>
                  <a:pt x="15759" y="17571"/>
                  <a:pt x="35142" y="17571"/>
                </a:cubicBezTo>
                <a:lnTo>
                  <a:pt x="39864" y="17571"/>
                </a:lnTo>
                <a:cubicBezTo>
                  <a:pt x="45904" y="7083"/>
                  <a:pt x="57271" y="0"/>
                  <a:pt x="70284" y="0"/>
                </a:cubicBezTo>
                <a:lnTo>
                  <a:pt x="140569" y="0"/>
                </a:lnTo>
                <a:cubicBezTo>
                  <a:pt x="153582" y="0"/>
                  <a:pt x="164949" y="7083"/>
                  <a:pt x="170989" y="17571"/>
                </a:cubicBezTo>
                <a:close/>
                <a:moveTo>
                  <a:pt x="136176" y="61499"/>
                </a:moveTo>
                <a:cubicBezTo>
                  <a:pt x="143479" y="61499"/>
                  <a:pt x="149354" y="55624"/>
                  <a:pt x="149354" y="48321"/>
                </a:cubicBezTo>
                <a:cubicBezTo>
                  <a:pt x="149354" y="41018"/>
                  <a:pt x="143479" y="35142"/>
                  <a:pt x="136176" y="35142"/>
                </a:cubicBezTo>
                <a:lnTo>
                  <a:pt x="74677" y="35142"/>
                </a:lnTo>
                <a:cubicBezTo>
                  <a:pt x="67374" y="35142"/>
                  <a:pt x="61499" y="41018"/>
                  <a:pt x="61499" y="48321"/>
                </a:cubicBezTo>
                <a:cubicBezTo>
                  <a:pt x="61499" y="55624"/>
                  <a:pt x="67374" y="61499"/>
                  <a:pt x="74677" y="61499"/>
                </a:cubicBezTo>
                <a:lnTo>
                  <a:pt x="136176" y="61499"/>
                </a:lnTo>
                <a:close/>
                <a:moveTo>
                  <a:pt x="151770" y="143150"/>
                </a:moveTo>
                <a:cubicBezTo>
                  <a:pt x="155614" y="137000"/>
                  <a:pt x="153747" y="128873"/>
                  <a:pt x="147597" y="124974"/>
                </a:cubicBezTo>
                <a:cubicBezTo>
                  <a:pt x="141447" y="121076"/>
                  <a:pt x="133321" y="122998"/>
                  <a:pt x="129422" y="129148"/>
                </a:cubicBezTo>
                <a:lnTo>
                  <a:pt x="95708" y="183124"/>
                </a:lnTo>
                <a:lnTo>
                  <a:pt x="80882" y="163356"/>
                </a:lnTo>
                <a:cubicBezTo>
                  <a:pt x="76489" y="157536"/>
                  <a:pt x="68253" y="156328"/>
                  <a:pt x="62432" y="160721"/>
                </a:cubicBezTo>
                <a:cubicBezTo>
                  <a:pt x="56612" y="165113"/>
                  <a:pt x="55404" y="173350"/>
                  <a:pt x="59797" y="179170"/>
                </a:cubicBezTo>
                <a:lnTo>
                  <a:pt x="86153" y="214313"/>
                </a:lnTo>
                <a:cubicBezTo>
                  <a:pt x="88734" y="217772"/>
                  <a:pt x="92907" y="219749"/>
                  <a:pt x="97245" y="219584"/>
                </a:cubicBezTo>
                <a:cubicBezTo>
                  <a:pt x="101583" y="219419"/>
                  <a:pt x="105536" y="217113"/>
                  <a:pt x="107843" y="213379"/>
                </a:cubicBezTo>
                <a:lnTo>
                  <a:pt x="151770" y="143095"/>
                </a:lnTo>
                <a:close/>
              </a:path>
            </a:pathLst>
          </a:custGeom>
          <a:solidFill>
            <a:srgbClr val="4A6052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2" name="Text 20"/>
          <p:cNvSpPr/>
          <p:nvPr/>
        </p:nvSpPr>
        <p:spPr>
          <a:xfrm>
            <a:off x="944300" y="4104608"/>
            <a:ext cx="3242453" cy="26239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476" b="1" dirty="0">
                <a:solidFill>
                  <a:srgbClr val="F8F7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PRISMA Methodology</a:t>
            </a:r>
            <a:endParaRPr lang="en-US" sz="1600" dirty="0"/>
          </a:p>
        </p:txBody>
      </p:sp>
      <p:sp>
        <p:nvSpPr>
          <p:cNvPr id="23" name="Text 21"/>
          <p:cNvSpPr/>
          <p:nvPr/>
        </p:nvSpPr>
        <p:spPr>
          <a:xfrm>
            <a:off x="374850" y="4573171"/>
            <a:ext cx="3817321" cy="121826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00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The </a:t>
            </a:r>
            <a:r>
              <a:rPr lang="en-US" sz="1400" b="1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Preferred Reporting Items for Systematic Reviews and Meta-Analyses (PRISMA)</a:t>
            </a:r>
            <a:r>
              <a:rPr lang="en-US" sz="1400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provides a 27-item checklist ensuring transparent and complete reporting of systematic reviews and meta-analyses.</a:t>
            </a:r>
            <a:endParaRPr lang="en-US" sz="2000" dirty="0"/>
          </a:p>
        </p:txBody>
      </p:sp>
      <p:sp>
        <p:nvSpPr>
          <p:cNvPr id="24" name="Shape 22"/>
          <p:cNvSpPr/>
          <p:nvPr/>
        </p:nvSpPr>
        <p:spPr>
          <a:xfrm>
            <a:off x="4271973" y="4273291"/>
            <a:ext cx="351422" cy="281138"/>
          </a:xfrm>
          <a:custGeom>
            <a:avLst/>
            <a:gdLst/>
            <a:ahLst/>
            <a:cxnLst/>
            <a:rect l="l" t="t" r="r" b="b"/>
            <a:pathLst>
              <a:path w="351422" h="281138">
                <a:moveTo>
                  <a:pt x="210853" y="17571"/>
                </a:moveTo>
                <a:lnTo>
                  <a:pt x="281138" y="17571"/>
                </a:lnTo>
                <a:cubicBezTo>
                  <a:pt x="290857" y="17571"/>
                  <a:pt x="298709" y="25423"/>
                  <a:pt x="298709" y="35142"/>
                </a:cubicBezTo>
                <a:cubicBezTo>
                  <a:pt x="298709" y="44861"/>
                  <a:pt x="290857" y="52713"/>
                  <a:pt x="281138" y="52713"/>
                </a:cubicBezTo>
                <a:lnTo>
                  <a:pt x="218760" y="52713"/>
                </a:lnTo>
                <a:cubicBezTo>
                  <a:pt x="215905" y="66880"/>
                  <a:pt x="206186" y="78576"/>
                  <a:pt x="193282" y="84177"/>
                </a:cubicBezTo>
                <a:lnTo>
                  <a:pt x="193282" y="245995"/>
                </a:lnTo>
                <a:lnTo>
                  <a:pt x="281138" y="245995"/>
                </a:lnTo>
                <a:cubicBezTo>
                  <a:pt x="290857" y="245995"/>
                  <a:pt x="298709" y="253847"/>
                  <a:pt x="298709" y="263566"/>
                </a:cubicBezTo>
                <a:cubicBezTo>
                  <a:pt x="298709" y="273286"/>
                  <a:pt x="290857" y="281138"/>
                  <a:pt x="281138" y="281138"/>
                </a:cubicBezTo>
                <a:lnTo>
                  <a:pt x="70284" y="281138"/>
                </a:lnTo>
                <a:cubicBezTo>
                  <a:pt x="60565" y="281138"/>
                  <a:pt x="52713" y="273286"/>
                  <a:pt x="52713" y="263566"/>
                </a:cubicBezTo>
                <a:cubicBezTo>
                  <a:pt x="52713" y="253847"/>
                  <a:pt x="60565" y="245995"/>
                  <a:pt x="70284" y="245995"/>
                </a:cubicBezTo>
                <a:lnTo>
                  <a:pt x="158140" y="245995"/>
                </a:lnTo>
                <a:lnTo>
                  <a:pt x="158140" y="84177"/>
                </a:lnTo>
                <a:cubicBezTo>
                  <a:pt x="145236" y="78521"/>
                  <a:pt x="135517" y="66825"/>
                  <a:pt x="132662" y="52713"/>
                </a:cubicBezTo>
                <a:lnTo>
                  <a:pt x="70284" y="52713"/>
                </a:lnTo>
                <a:cubicBezTo>
                  <a:pt x="60565" y="52713"/>
                  <a:pt x="52713" y="44861"/>
                  <a:pt x="52713" y="35142"/>
                </a:cubicBezTo>
                <a:cubicBezTo>
                  <a:pt x="52713" y="25423"/>
                  <a:pt x="60565" y="17571"/>
                  <a:pt x="70284" y="17571"/>
                </a:cubicBezTo>
                <a:lnTo>
                  <a:pt x="140569" y="17571"/>
                </a:lnTo>
                <a:cubicBezTo>
                  <a:pt x="148586" y="6919"/>
                  <a:pt x="161325" y="0"/>
                  <a:pt x="175711" y="0"/>
                </a:cubicBezTo>
                <a:cubicBezTo>
                  <a:pt x="190097" y="0"/>
                  <a:pt x="202836" y="6919"/>
                  <a:pt x="210853" y="17571"/>
                </a:cubicBezTo>
                <a:close/>
                <a:moveTo>
                  <a:pt x="241383" y="175711"/>
                </a:moveTo>
                <a:lnTo>
                  <a:pt x="320892" y="175711"/>
                </a:lnTo>
                <a:lnTo>
                  <a:pt x="281138" y="107513"/>
                </a:lnTo>
                <a:lnTo>
                  <a:pt x="241383" y="175711"/>
                </a:lnTo>
                <a:close/>
                <a:moveTo>
                  <a:pt x="281138" y="228424"/>
                </a:moveTo>
                <a:cubicBezTo>
                  <a:pt x="246599" y="228424"/>
                  <a:pt x="217882" y="209755"/>
                  <a:pt x="211951" y="185101"/>
                </a:cubicBezTo>
                <a:cubicBezTo>
                  <a:pt x="210524" y="179060"/>
                  <a:pt x="212500" y="172856"/>
                  <a:pt x="215630" y="167475"/>
                </a:cubicBezTo>
                <a:lnTo>
                  <a:pt x="267904" y="77862"/>
                </a:lnTo>
                <a:cubicBezTo>
                  <a:pt x="270650" y="73140"/>
                  <a:pt x="275702" y="70284"/>
                  <a:pt x="281138" y="70284"/>
                </a:cubicBezTo>
                <a:cubicBezTo>
                  <a:pt x="286574" y="70284"/>
                  <a:pt x="291625" y="73195"/>
                  <a:pt x="294371" y="77862"/>
                </a:cubicBezTo>
                <a:lnTo>
                  <a:pt x="346645" y="167475"/>
                </a:lnTo>
                <a:cubicBezTo>
                  <a:pt x="349775" y="172856"/>
                  <a:pt x="351751" y="179060"/>
                  <a:pt x="350324" y="185101"/>
                </a:cubicBezTo>
                <a:cubicBezTo>
                  <a:pt x="344394" y="209700"/>
                  <a:pt x="315676" y="228424"/>
                  <a:pt x="281138" y="228424"/>
                </a:cubicBezTo>
                <a:close/>
                <a:moveTo>
                  <a:pt x="69625" y="107513"/>
                </a:moveTo>
                <a:lnTo>
                  <a:pt x="29871" y="175711"/>
                </a:lnTo>
                <a:lnTo>
                  <a:pt x="109435" y="175711"/>
                </a:lnTo>
                <a:lnTo>
                  <a:pt x="69625" y="107513"/>
                </a:lnTo>
                <a:close/>
                <a:moveTo>
                  <a:pt x="494" y="185101"/>
                </a:moveTo>
                <a:cubicBezTo>
                  <a:pt x="-933" y="179060"/>
                  <a:pt x="1043" y="172856"/>
                  <a:pt x="4173" y="167475"/>
                </a:cubicBezTo>
                <a:lnTo>
                  <a:pt x="56447" y="77862"/>
                </a:lnTo>
                <a:cubicBezTo>
                  <a:pt x="59193" y="73140"/>
                  <a:pt x="64244" y="70284"/>
                  <a:pt x="69680" y="70284"/>
                </a:cubicBezTo>
                <a:cubicBezTo>
                  <a:pt x="75116" y="70284"/>
                  <a:pt x="80168" y="73195"/>
                  <a:pt x="82914" y="77862"/>
                </a:cubicBezTo>
                <a:lnTo>
                  <a:pt x="135188" y="167475"/>
                </a:lnTo>
                <a:cubicBezTo>
                  <a:pt x="138317" y="172856"/>
                  <a:pt x="140294" y="179060"/>
                  <a:pt x="138867" y="185101"/>
                </a:cubicBezTo>
                <a:cubicBezTo>
                  <a:pt x="132936" y="209700"/>
                  <a:pt x="104219" y="228424"/>
                  <a:pt x="69680" y="228424"/>
                </a:cubicBezTo>
                <a:cubicBezTo>
                  <a:pt x="35142" y="228424"/>
                  <a:pt x="6424" y="209755"/>
                  <a:pt x="494" y="185101"/>
                </a:cubicBezTo>
                <a:close/>
              </a:path>
            </a:pathLst>
          </a:custGeom>
          <a:solidFill>
            <a:srgbClr val="4A6052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5" name="Text 23"/>
          <p:cNvSpPr/>
          <p:nvPr/>
        </p:nvSpPr>
        <p:spPr>
          <a:xfrm>
            <a:off x="4684455" y="4075592"/>
            <a:ext cx="3242453" cy="26239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b="1" dirty="0">
                <a:solidFill>
                  <a:srgbClr val="F8F7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Reducing Bias</a:t>
            </a:r>
            <a:endParaRPr lang="en-US" sz="2000" dirty="0"/>
          </a:p>
        </p:txBody>
      </p:sp>
      <p:sp>
        <p:nvSpPr>
          <p:cNvPr id="26" name="Text 24"/>
          <p:cNvSpPr/>
          <p:nvPr/>
        </p:nvSpPr>
        <p:spPr>
          <a:xfrm>
            <a:off x="4366727" y="4573171"/>
            <a:ext cx="3565599" cy="9746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600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Multiple reviewers, explicit eligibility criteria, comprehensive search strategies, and quality appraisal minimize selection bias and ensure reliable, reproducible findings.</a:t>
            </a:r>
            <a:endParaRPr lang="en-US" sz="2400" dirty="0"/>
          </a:p>
        </p:txBody>
      </p:sp>
      <p:sp>
        <p:nvSpPr>
          <p:cNvPr id="27" name="Shape 25"/>
          <p:cNvSpPr/>
          <p:nvPr/>
        </p:nvSpPr>
        <p:spPr>
          <a:xfrm>
            <a:off x="8012128" y="4273291"/>
            <a:ext cx="351422" cy="281138"/>
          </a:xfrm>
          <a:custGeom>
            <a:avLst/>
            <a:gdLst/>
            <a:ahLst/>
            <a:cxnLst/>
            <a:rect l="l" t="t" r="r" b="b"/>
            <a:pathLst>
              <a:path w="351422" h="281138">
                <a:moveTo>
                  <a:pt x="175711" y="8786"/>
                </a:moveTo>
                <a:cubicBezTo>
                  <a:pt x="207229" y="8786"/>
                  <a:pt x="232817" y="34374"/>
                  <a:pt x="232817" y="65892"/>
                </a:cubicBezTo>
                <a:cubicBezTo>
                  <a:pt x="232817" y="97409"/>
                  <a:pt x="207229" y="122998"/>
                  <a:pt x="175711" y="122998"/>
                </a:cubicBezTo>
                <a:cubicBezTo>
                  <a:pt x="144193" y="122998"/>
                  <a:pt x="118605" y="97409"/>
                  <a:pt x="118605" y="65892"/>
                </a:cubicBezTo>
                <a:cubicBezTo>
                  <a:pt x="118605" y="34374"/>
                  <a:pt x="144193" y="8786"/>
                  <a:pt x="175711" y="8786"/>
                </a:cubicBezTo>
                <a:close/>
                <a:moveTo>
                  <a:pt x="52713" y="48321"/>
                </a:moveTo>
                <a:cubicBezTo>
                  <a:pt x="74533" y="48321"/>
                  <a:pt x="92248" y="66036"/>
                  <a:pt x="92248" y="87855"/>
                </a:cubicBezTo>
                <a:cubicBezTo>
                  <a:pt x="92248" y="109675"/>
                  <a:pt x="74533" y="127390"/>
                  <a:pt x="52713" y="127390"/>
                </a:cubicBezTo>
                <a:cubicBezTo>
                  <a:pt x="30893" y="127390"/>
                  <a:pt x="13178" y="109675"/>
                  <a:pt x="13178" y="87855"/>
                </a:cubicBezTo>
                <a:cubicBezTo>
                  <a:pt x="13178" y="66036"/>
                  <a:pt x="30893" y="48321"/>
                  <a:pt x="52713" y="48321"/>
                </a:cubicBezTo>
                <a:close/>
                <a:moveTo>
                  <a:pt x="0" y="228424"/>
                </a:moveTo>
                <a:cubicBezTo>
                  <a:pt x="0" y="189603"/>
                  <a:pt x="31463" y="158140"/>
                  <a:pt x="70284" y="158140"/>
                </a:cubicBezTo>
                <a:cubicBezTo>
                  <a:pt x="77313" y="158140"/>
                  <a:pt x="84122" y="159183"/>
                  <a:pt x="90546" y="161105"/>
                </a:cubicBezTo>
                <a:cubicBezTo>
                  <a:pt x="72481" y="181312"/>
                  <a:pt x="61499" y="207998"/>
                  <a:pt x="61499" y="237210"/>
                </a:cubicBezTo>
                <a:lnTo>
                  <a:pt x="61499" y="245995"/>
                </a:lnTo>
                <a:cubicBezTo>
                  <a:pt x="61499" y="252255"/>
                  <a:pt x="62817" y="258185"/>
                  <a:pt x="65178" y="263566"/>
                </a:cubicBezTo>
                <a:lnTo>
                  <a:pt x="17571" y="263566"/>
                </a:lnTo>
                <a:cubicBezTo>
                  <a:pt x="7852" y="263566"/>
                  <a:pt x="0" y="255714"/>
                  <a:pt x="0" y="245995"/>
                </a:cubicBezTo>
                <a:lnTo>
                  <a:pt x="0" y="228424"/>
                </a:lnTo>
                <a:close/>
                <a:moveTo>
                  <a:pt x="286244" y="263566"/>
                </a:moveTo>
                <a:cubicBezTo>
                  <a:pt x="288605" y="258185"/>
                  <a:pt x="289923" y="252255"/>
                  <a:pt x="289923" y="245995"/>
                </a:cubicBezTo>
                <a:lnTo>
                  <a:pt x="289923" y="237210"/>
                </a:lnTo>
                <a:cubicBezTo>
                  <a:pt x="289923" y="207998"/>
                  <a:pt x="278941" y="181312"/>
                  <a:pt x="260876" y="161105"/>
                </a:cubicBezTo>
                <a:cubicBezTo>
                  <a:pt x="267300" y="159183"/>
                  <a:pt x="274109" y="158140"/>
                  <a:pt x="281138" y="158140"/>
                </a:cubicBezTo>
                <a:cubicBezTo>
                  <a:pt x="319959" y="158140"/>
                  <a:pt x="351422" y="189603"/>
                  <a:pt x="351422" y="228424"/>
                </a:cubicBezTo>
                <a:lnTo>
                  <a:pt x="351422" y="245995"/>
                </a:lnTo>
                <a:cubicBezTo>
                  <a:pt x="351422" y="255714"/>
                  <a:pt x="343570" y="263566"/>
                  <a:pt x="333851" y="263566"/>
                </a:cubicBezTo>
                <a:lnTo>
                  <a:pt x="286244" y="263566"/>
                </a:lnTo>
                <a:close/>
                <a:moveTo>
                  <a:pt x="259174" y="87855"/>
                </a:moveTo>
                <a:cubicBezTo>
                  <a:pt x="259174" y="66036"/>
                  <a:pt x="276889" y="48321"/>
                  <a:pt x="298709" y="48321"/>
                </a:cubicBezTo>
                <a:cubicBezTo>
                  <a:pt x="320529" y="48321"/>
                  <a:pt x="338244" y="66036"/>
                  <a:pt x="338244" y="87855"/>
                </a:cubicBezTo>
                <a:cubicBezTo>
                  <a:pt x="338244" y="109675"/>
                  <a:pt x="320529" y="127390"/>
                  <a:pt x="298709" y="127390"/>
                </a:cubicBezTo>
                <a:cubicBezTo>
                  <a:pt x="276889" y="127390"/>
                  <a:pt x="259174" y="109675"/>
                  <a:pt x="259174" y="87855"/>
                </a:cubicBezTo>
                <a:close/>
                <a:moveTo>
                  <a:pt x="87855" y="237210"/>
                </a:moveTo>
                <a:cubicBezTo>
                  <a:pt x="87855" y="188670"/>
                  <a:pt x="127171" y="149354"/>
                  <a:pt x="175711" y="149354"/>
                </a:cubicBezTo>
                <a:cubicBezTo>
                  <a:pt x="224251" y="149354"/>
                  <a:pt x="263566" y="188670"/>
                  <a:pt x="263566" y="237210"/>
                </a:cubicBezTo>
                <a:lnTo>
                  <a:pt x="263566" y="245995"/>
                </a:lnTo>
                <a:cubicBezTo>
                  <a:pt x="263566" y="255714"/>
                  <a:pt x="255714" y="263566"/>
                  <a:pt x="245995" y="263566"/>
                </a:cubicBezTo>
                <a:lnTo>
                  <a:pt x="105427" y="263566"/>
                </a:lnTo>
                <a:cubicBezTo>
                  <a:pt x="95708" y="263566"/>
                  <a:pt x="87855" y="255714"/>
                  <a:pt x="87855" y="245995"/>
                </a:cubicBezTo>
                <a:lnTo>
                  <a:pt x="87855" y="237210"/>
                </a:lnTo>
                <a:close/>
              </a:path>
            </a:pathLst>
          </a:custGeom>
          <a:solidFill>
            <a:srgbClr val="4A6052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8" name="Text 26"/>
          <p:cNvSpPr/>
          <p:nvPr/>
        </p:nvSpPr>
        <p:spPr>
          <a:xfrm>
            <a:off x="8496358" y="4085867"/>
            <a:ext cx="3242453" cy="26239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b="1" dirty="0">
                <a:solidFill>
                  <a:srgbClr val="F8F7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Expert Advisory Group</a:t>
            </a:r>
            <a:endParaRPr lang="en-US" sz="2000" dirty="0"/>
          </a:p>
        </p:txBody>
      </p:sp>
      <p:sp>
        <p:nvSpPr>
          <p:cNvPr id="29" name="Text 27"/>
          <p:cNvSpPr/>
          <p:nvPr/>
        </p:nvSpPr>
        <p:spPr>
          <a:xfrm>
            <a:off x="8106882" y="4610657"/>
            <a:ext cx="3565599" cy="693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600" dirty="0">
                <a:solidFill>
                  <a:srgbClr val="F8F7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Consulting 26 senior stakeholders, including those with lived experience, ensures research relevance, validity, and practical applicability.</a:t>
            </a:r>
            <a:endParaRPr lang="en-US" sz="2400" dirty="0"/>
          </a:p>
        </p:txBody>
      </p:sp>
      <p:sp>
        <p:nvSpPr>
          <p:cNvPr id="30" name="Shape 28"/>
          <p:cNvSpPr/>
          <p:nvPr/>
        </p:nvSpPr>
        <p:spPr>
          <a:xfrm>
            <a:off x="374850" y="6175656"/>
            <a:ext cx="11442300" cy="18743"/>
          </a:xfrm>
          <a:custGeom>
            <a:avLst/>
            <a:gdLst/>
            <a:ahLst/>
            <a:cxnLst/>
            <a:rect l="l" t="t" r="r" b="b"/>
            <a:pathLst>
              <a:path w="11442300" h="18743">
                <a:moveTo>
                  <a:pt x="0" y="0"/>
                </a:moveTo>
                <a:lnTo>
                  <a:pt x="11442300" y="0"/>
                </a:lnTo>
                <a:lnTo>
                  <a:pt x="11442300" y="18743"/>
                </a:lnTo>
                <a:lnTo>
                  <a:pt x="0" y="18743"/>
                </a:lnTo>
                <a:lnTo>
                  <a:pt x="0" y="0"/>
                </a:lnTo>
                <a:close/>
              </a:path>
            </a:pathLst>
          </a:custGeom>
          <a:solidFill>
            <a:srgbClr val="4A6052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1" name="Text 29"/>
          <p:cNvSpPr/>
          <p:nvPr/>
        </p:nvSpPr>
        <p:spPr>
          <a:xfrm>
            <a:off x="374850" y="6297482"/>
            <a:ext cx="11507899" cy="1874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33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Source:</a:t>
            </a:r>
            <a:r>
              <a:rPr lang="en-US" sz="1033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Enang et al. (2022) • </a:t>
            </a:r>
            <a:r>
              <a:rPr lang="en-US" sz="1033" dirty="0">
                <a:solidFill>
                  <a:srgbClr val="4A605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Policing and Society, 32(4), 540-559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310846" y="65749"/>
            <a:ext cx="11665997" cy="4508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550" b="1" dirty="0">
                <a:solidFill>
                  <a:srgbClr val="34495E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What is a Systematic Literature Review (SLR)?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408005" y="652807"/>
            <a:ext cx="7448579" cy="30057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2800" b="1" dirty="0">
                <a:solidFill>
                  <a:srgbClr val="34495E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Core Definition</a:t>
            </a:r>
            <a:endParaRPr lang="en-US" sz="2800" dirty="0"/>
          </a:p>
        </p:txBody>
      </p:sp>
      <p:sp>
        <p:nvSpPr>
          <p:cNvPr id="6" name="Text 4"/>
          <p:cNvSpPr/>
          <p:nvPr/>
        </p:nvSpPr>
        <p:spPr>
          <a:xfrm>
            <a:off x="0" y="1028524"/>
            <a:ext cx="8012154" cy="109427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 </a:t>
            </a:r>
            <a:r>
              <a:rPr lang="en-US" b="1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systematic literature review (SLR)</a:t>
            </a:r>
            <a:r>
              <a:rPr lang="en-US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is a research methodology that minimizes the risk of selection bias, ensures methodical rigor, and encourages transparent processes and the accumulation of collective insights via theoretical synthesis. </a:t>
            </a:r>
            <a:r>
              <a:rPr lang="en-US" dirty="0">
                <a:solidFill>
                  <a:srgbClr val="7F8C8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(Tranfield et al., 2003)</a:t>
            </a:r>
            <a:endParaRPr lang="en-US" sz="2800" dirty="0"/>
          </a:p>
        </p:txBody>
      </p:sp>
      <p:sp>
        <p:nvSpPr>
          <p:cNvPr id="7" name="Text 5"/>
          <p:cNvSpPr/>
          <p:nvPr/>
        </p:nvSpPr>
        <p:spPr>
          <a:xfrm>
            <a:off x="-1" y="2197941"/>
            <a:ext cx="8065429" cy="91111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Unlike traditional </a:t>
            </a:r>
            <a:r>
              <a:rPr lang="en-US" b="1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narrative reviews</a:t>
            </a:r>
            <a:r>
              <a:rPr lang="en-US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, SLRs adopt a systematic, replicable approach to searching, screening, and synthesizing literature, making the research process transparent and auditable.</a:t>
            </a:r>
            <a:endParaRPr lang="en-US" sz="2800" dirty="0"/>
          </a:p>
        </p:txBody>
      </p:sp>
      <p:sp>
        <p:nvSpPr>
          <p:cNvPr id="8" name="Shape 6"/>
          <p:cNvSpPr/>
          <p:nvPr/>
        </p:nvSpPr>
        <p:spPr>
          <a:xfrm>
            <a:off x="385109" y="3184197"/>
            <a:ext cx="2404586" cy="1408937"/>
          </a:xfrm>
          <a:custGeom>
            <a:avLst/>
            <a:gdLst/>
            <a:ahLst/>
            <a:cxnLst/>
            <a:rect l="l" t="t" r="r" b="b"/>
            <a:pathLst>
              <a:path w="2404586" h="1408937">
                <a:moveTo>
                  <a:pt x="0" y="0"/>
                </a:moveTo>
                <a:lnTo>
                  <a:pt x="2404586" y="0"/>
                </a:lnTo>
                <a:lnTo>
                  <a:pt x="2404586" y="1408937"/>
                </a:lnTo>
                <a:lnTo>
                  <a:pt x="0" y="1408937"/>
                </a:lnTo>
                <a:lnTo>
                  <a:pt x="0" y="0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 w="25400">
            <a:solidFill>
              <a:srgbClr val="34495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9" name="Text 7"/>
          <p:cNvSpPr/>
          <p:nvPr/>
        </p:nvSpPr>
        <p:spPr>
          <a:xfrm>
            <a:off x="460253" y="3343877"/>
            <a:ext cx="2254299" cy="3757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90000"/>
              </a:lnSpc>
            </a:pPr>
            <a:r>
              <a:rPr lang="en-US" sz="2663" b="1" dirty="0">
                <a:solidFill>
                  <a:srgbClr val="34495E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1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507217" y="3794737"/>
            <a:ext cx="2160370" cy="22543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600" b="1" dirty="0">
                <a:solidFill>
                  <a:srgbClr val="34495E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Planning</a:t>
            </a:r>
            <a:endParaRPr lang="en-US" sz="2400" dirty="0"/>
          </a:p>
        </p:txBody>
      </p:sp>
      <p:sp>
        <p:nvSpPr>
          <p:cNvPr id="11" name="Text 9"/>
          <p:cNvSpPr/>
          <p:nvPr/>
        </p:nvSpPr>
        <p:spPr>
          <a:xfrm>
            <a:off x="511914" y="4057738"/>
            <a:ext cx="2150977" cy="3757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600" dirty="0">
                <a:solidFill>
                  <a:srgbClr val="7F8C8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Define research questions &amp; protocol</a:t>
            </a:r>
            <a:endParaRPr lang="en-US" sz="3200" dirty="0"/>
          </a:p>
        </p:txBody>
      </p:sp>
      <p:sp>
        <p:nvSpPr>
          <p:cNvPr id="12" name="Shape 10"/>
          <p:cNvSpPr/>
          <p:nvPr/>
        </p:nvSpPr>
        <p:spPr>
          <a:xfrm>
            <a:off x="2956126" y="3184197"/>
            <a:ext cx="2404586" cy="1408937"/>
          </a:xfrm>
          <a:custGeom>
            <a:avLst/>
            <a:gdLst/>
            <a:ahLst/>
            <a:cxnLst/>
            <a:rect l="l" t="t" r="r" b="b"/>
            <a:pathLst>
              <a:path w="2404586" h="1408937">
                <a:moveTo>
                  <a:pt x="0" y="0"/>
                </a:moveTo>
                <a:lnTo>
                  <a:pt x="2404586" y="0"/>
                </a:lnTo>
                <a:lnTo>
                  <a:pt x="2404586" y="1408937"/>
                </a:lnTo>
                <a:lnTo>
                  <a:pt x="0" y="1408937"/>
                </a:lnTo>
                <a:lnTo>
                  <a:pt x="0" y="0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 w="25400">
            <a:solidFill>
              <a:srgbClr val="6B9A7F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3" name="Text 11"/>
          <p:cNvSpPr/>
          <p:nvPr/>
        </p:nvSpPr>
        <p:spPr>
          <a:xfrm>
            <a:off x="3031269" y="3343877"/>
            <a:ext cx="2254299" cy="3757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90000"/>
              </a:lnSpc>
            </a:pPr>
            <a:r>
              <a:rPr lang="en-US" sz="2663" b="1" dirty="0">
                <a:solidFill>
                  <a:srgbClr val="6B9A7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2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3078233" y="3794737"/>
            <a:ext cx="2160370" cy="22543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600" b="1" dirty="0">
                <a:solidFill>
                  <a:srgbClr val="34495E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Conducting</a:t>
            </a:r>
            <a:endParaRPr lang="en-US" sz="2400" dirty="0"/>
          </a:p>
        </p:txBody>
      </p:sp>
      <p:sp>
        <p:nvSpPr>
          <p:cNvPr id="15" name="Text 13"/>
          <p:cNvSpPr/>
          <p:nvPr/>
        </p:nvSpPr>
        <p:spPr>
          <a:xfrm>
            <a:off x="3082931" y="4057738"/>
            <a:ext cx="2150536" cy="3757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600" dirty="0">
                <a:solidFill>
                  <a:srgbClr val="7F8C8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Search, screen &amp; extract data</a:t>
            </a:r>
            <a:endParaRPr lang="en-US" sz="3200" dirty="0"/>
          </a:p>
        </p:txBody>
      </p:sp>
      <p:sp>
        <p:nvSpPr>
          <p:cNvPr id="16" name="Shape 14"/>
          <p:cNvSpPr/>
          <p:nvPr/>
        </p:nvSpPr>
        <p:spPr>
          <a:xfrm>
            <a:off x="5527142" y="3184197"/>
            <a:ext cx="2404586" cy="1408937"/>
          </a:xfrm>
          <a:custGeom>
            <a:avLst/>
            <a:gdLst/>
            <a:ahLst/>
            <a:cxnLst/>
            <a:rect l="l" t="t" r="r" b="b"/>
            <a:pathLst>
              <a:path w="2404586" h="1408937">
                <a:moveTo>
                  <a:pt x="0" y="0"/>
                </a:moveTo>
                <a:lnTo>
                  <a:pt x="2404586" y="0"/>
                </a:lnTo>
                <a:lnTo>
                  <a:pt x="2404586" y="1408937"/>
                </a:lnTo>
                <a:lnTo>
                  <a:pt x="0" y="1408937"/>
                </a:lnTo>
                <a:lnTo>
                  <a:pt x="0" y="0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 w="25400">
            <a:solidFill>
              <a:srgbClr val="7F8C8D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17" name="Text 15"/>
          <p:cNvSpPr/>
          <p:nvPr/>
        </p:nvSpPr>
        <p:spPr>
          <a:xfrm>
            <a:off x="5602285" y="3343877"/>
            <a:ext cx="2254299" cy="3757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90000"/>
              </a:lnSpc>
            </a:pPr>
            <a:r>
              <a:rPr lang="en-US" sz="2663" b="1" dirty="0">
                <a:solidFill>
                  <a:srgbClr val="7F8C8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3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5649250" y="3794737"/>
            <a:ext cx="2160370" cy="22543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600" b="1" dirty="0">
                <a:solidFill>
                  <a:srgbClr val="34495E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Reporting</a:t>
            </a:r>
            <a:endParaRPr lang="en-US" sz="2400" dirty="0"/>
          </a:p>
        </p:txBody>
      </p:sp>
      <p:sp>
        <p:nvSpPr>
          <p:cNvPr id="19" name="Text 17"/>
          <p:cNvSpPr/>
          <p:nvPr/>
        </p:nvSpPr>
        <p:spPr>
          <a:xfrm>
            <a:off x="5658643" y="4142275"/>
            <a:ext cx="2150977" cy="1878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lang="en-US" sz="1400" dirty="0">
                <a:solidFill>
                  <a:srgbClr val="7F8C8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Synthesize &amp; disseminate findings</a:t>
            </a:r>
            <a:endParaRPr lang="en-US" sz="2800" dirty="0"/>
          </a:p>
        </p:txBody>
      </p:sp>
      <p:sp>
        <p:nvSpPr>
          <p:cNvPr id="21" name="Text 19"/>
          <p:cNvSpPr/>
          <p:nvPr/>
        </p:nvSpPr>
        <p:spPr>
          <a:xfrm>
            <a:off x="563575" y="4903100"/>
            <a:ext cx="3456592" cy="2630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31" b="1" dirty="0">
                <a:solidFill>
                  <a:srgbClr val="34495E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Why SLR in Public Administration?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-1" y="5231854"/>
            <a:ext cx="4119673" cy="15510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Enang et al. (2022) demonstrate how SLRs provide </a:t>
            </a:r>
            <a:r>
              <a:rPr lang="en-US" b="1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methodological rigor</a:t>
            </a:r>
            <a:r>
              <a:rPr lang="en-US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and </a:t>
            </a:r>
            <a:r>
              <a:rPr lang="en-US" b="1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theoretical synthesis</a:t>
            </a:r>
            <a:r>
              <a:rPr lang="en-US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essential for understanding complex phenomena like public service transformation.</a:t>
            </a:r>
            <a:endParaRPr lang="en-US" sz="2800" dirty="0"/>
          </a:p>
        </p:txBody>
      </p:sp>
      <p:sp>
        <p:nvSpPr>
          <p:cNvPr id="23" name="Shape 21"/>
          <p:cNvSpPr/>
          <p:nvPr/>
        </p:nvSpPr>
        <p:spPr>
          <a:xfrm>
            <a:off x="4251173" y="4752814"/>
            <a:ext cx="37572" cy="1540438"/>
          </a:xfrm>
          <a:custGeom>
            <a:avLst/>
            <a:gdLst/>
            <a:ahLst/>
            <a:cxnLst/>
            <a:rect l="l" t="t" r="r" b="b"/>
            <a:pathLst>
              <a:path w="37572" h="1540438">
                <a:moveTo>
                  <a:pt x="0" y="0"/>
                </a:moveTo>
                <a:lnTo>
                  <a:pt x="37572" y="0"/>
                </a:lnTo>
                <a:lnTo>
                  <a:pt x="37572" y="1540438"/>
                </a:lnTo>
                <a:lnTo>
                  <a:pt x="0" y="1540438"/>
                </a:lnTo>
                <a:lnTo>
                  <a:pt x="0" y="0"/>
                </a:lnTo>
                <a:close/>
              </a:path>
            </a:pathLst>
          </a:custGeom>
          <a:solidFill>
            <a:srgbClr val="34495E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4" name="Text 22"/>
          <p:cNvSpPr/>
          <p:nvPr/>
        </p:nvSpPr>
        <p:spPr>
          <a:xfrm>
            <a:off x="4420246" y="4903100"/>
            <a:ext cx="3456592" cy="2630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31" b="1" dirty="0">
                <a:solidFill>
                  <a:srgbClr val="34495E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The PRISMA Framework</a:t>
            </a:r>
            <a:endParaRPr lang="en-US" sz="1600" dirty="0"/>
          </a:p>
        </p:txBody>
      </p:sp>
      <p:sp>
        <p:nvSpPr>
          <p:cNvPr id="25" name="Text 23"/>
          <p:cNvSpPr/>
          <p:nvPr/>
        </p:nvSpPr>
        <p:spPr>
          <a:xfrm>
            <a:off x="4420246" y="5241245"/>
            <a:ext cx="4146811" cy="15510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The </a:t>
            </a:r>
            <a:r>
              <a:rPr lang="en-US" b="1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Preferred Reporting Items for Systematic Reviews and Meta-Analyses</a:t>
            </a:r>
            <a:r>
              <a:rPr lang="en-US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provides a structured approach for transparent reporting of selection processes. </a:t>
            </a:r>
            <a:r>
              <a:rPr lang="en-US" dirty="0">
                <a:solidFill>
                  <a:srgbClr val="7F8C8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(PRISMA, 2015)</a:t>
            </a:r>
            <a:endParaRPr lang="en-US" sz="2800" dirty="0"/>
          </a:p>
        </p:txBody>
      </p:sp>
      <p:sp>
        <p:nvSpPr>
          <p:cNvPr id="26" name="Shape 24"/>
          <p:cNvSpPr/>
          <p:nvPr/>
        </p:nvSpPr>
        <p:spPr>
          <a:xfrm>
            <a:off x="8135876" y="1286829"/>
            <a:ext cx="3672629" cy="3888666"/>
          </a:xfrm>
          <a:custGeom>
            <a:avLst/>
            <a:gdLst/>
            <a:ahLst/>
            <a:cxnLst/>
            <a:rect l="l" t="t" r="r" b="b"/>
            <a:pathLst>
              <a:path w="3672629" h="3888666">
                <a:moveTo>
                  <a:pt x="0" y="0"/>
                </a:moveTo>
                <a:lnTo>
                  <a:pt x="3672629" y="0"/>
                </a:lnTo>
                <a:lnTo>
                  <a:pt x="3672629" y="3888666"/>
                </a:lnTo>
                <a:lnTo>
                  <a:pt x="0" y="3888666"/>
                </a:lnTo>
                <a:lnTo>
                  <a:pt x="0" y="0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 w="25400">
            <a:solidFill>
              <a:srgbClr val="34495E"/>
            </a:solidFill>
            <a:prstDash val="solid"/>
          </a:ln>
        </p:spPr>
        <p:txBody>
          <a:bodyPr/>
          <a:lstStyle/>
          <a:p>
            <a:endParaRPr lang="en-GB"/>
          </a:p>
        </p:txBody>
      </p:sp>
      <p:sp>
        <p:nvSpPr>
          <p:cNvPr id="27" name="Text 25"/>
          <p:cNvSpPr/>
          <p:nvPr/>
        </p:nvSpPr>
        <p:spPr>
          <a:xfrm>
            <a:off x="8333128" y="1484080"/>
            <a:ext cx="3372055" cy="26300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479" b="1" dirty="0">
                <a:solidFill>
                  <a:srgbClr val="34495E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Key Characteristics</a:t>
            </a:r>
            <a:endParaRPr lang="en-US" sz="1600" dirty="0"/>
          </a:p>
        </p:txBody>
      </p:sp>
      <p:sp>
        <p:nvSpPr>
          <p:cNvPr id="28" name="Shape 26"/>
          <p:cNvSpPr/>
          <p:nvPr/>
        </p:nvSpPr>
        <p:spPr>
          <a:xfrm>
            <a:off x="8333128" y="1897368"/>
            <a:ext cx="375716" cy="375716"/>
          </a:xfrm>
          <a:custGeom>
            <a:avLst/>
            <a:gdLst/>
            <a:ahLst/>
            <a:cxnLst/>
            <a:rect l="l" t="t" r="r" b="b"/>
            <a:pathLst>
              <a:path w="375716" h="375716">
                <a:moveTo>
                  <a:pt x="0" y="0"/>
                </a:moveTo>
                <a:lnTo>
                  <a:pt x="375716" y="0"/>
                </a:lnTo>
                <a:lnTo>
                  <a:pt x="375716" y="375716"/>
                </a:lnTo>
                <a:lnTo>
                  <a:pt x="0" y="375716"/>
                </a:lnTo>
                <a:lnTo>
                  <a:pt x="0" y="0"/>
                </a:lnTo>
                <a:close/>
              </a:path>
            </a:pathLst>
          </a:custGeom>
          <a:solidFill>
            <a:srgbClr val="6B9A7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29" name="Text 27"/>
          <p:cNvSpPr/>
          <p:nvPr/>
        </p:nvSpPr>
        <p:spPr>
          <a:xfrm>
            <a:off x="8290859" y="1897368"/>
            <a:ext cx="460253" cy="3757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31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1</a:t>
            </a:r>
            <a:endParaRPr lang="en-US" sz="1600" dirty="0"/>
          </a:p>
        </p:txBody>
      </p:sp>
      <p:sp>
        <p:nvSpPr>
          <p:cNvPr id="30" name="Text 28"/>
          <p:cNvSpPr/>
          <p:nvPr/>
        </p:nvSpPr>
        <p:spPr>
          <a:xfrm>
            <a:off x="8821559" y="1897368"/>
            <a:ext cx="2864838" cy="22543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183" b="1" dirty="0">
                <a:solidFill>
                  <a:srgbClr val="34495E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Systematic Search</a:t>
            </a:r>
            <a:endParaRPr lang="en-US" sz="1600" dirty="0"/>
          </a:p>
        </p:txBody>
      </p:sp>
      <p:sp>
        <p:nvSpPr>
          <p:cNvPr id="31" name="Text 29"/>
          <p:cNvSpPr/>
          <p:nvPr/>
        </p:nvSpPr>
        <p:spPr>
          <a:xfrm>
            <a:off x="8821559" y="2160370"/>
            <a:ext cx="2855445" cy="3757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35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Comprehensive database searches with predefined terms</a:t>
            </a:r>
            <a:endParaRPr lang="en-US" sz="1600" dirty="0"/>
          </a:p>
        </p:txBody>
      </p:sp>
      <p:sp>
        <p:nvSpPr>
          <p:cNvPr id="32" name="Shape 30"/>
          <p:cNvSpPr/>
          <p:nvPr/>
        </p:nvSpPr>
        <p:spPr>
          <a:xfrm>
            <a:off x="8333128" y="2648801"/>
            <a:ext cx="375716" cy="375716"/>
          </a:xfrm>
          <a:custGeom>
            <a:avLst/>
            <a:gdLst/>
            <a:ahLst/>
            <a:cxnLst/>
            <a:rect l="l" t="t" r="r" b="b"/>
            <a:pathLst>
              <a:path w="375716" h="375716">
                <a:moveTo>
                  <a:pt x="0" y="0"/>
                </a:moveTo>
                <a:lnTo>
                  <a:pt x="375716" y="0"/>
                </a:lnTo>
                <a:lnTo>
                  <a:pt x="375716" y="375716"/>
                </a:lnTo>
                <a:lnTo>
                  <a:pt x="0" y="375716"/>
                </a:lnTo>
                <a:lnTo>
                  <a:pt x="0" y="0"/>
                </a:lnTo>
                <a:close/>
              </a:path>
            </a:pathLst>
          </a:custGeom>
          <a:solidFill>
            <a:srgbClr val="6B9A7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3" name="Text 31"/>
          <p:cNvSpPr/>
          <p:nvPr/>
        </p:nvSpPr>
        <p:spPr>
          <a:xfrm>
            <a:off x="8290859" y="2648801"/>
            <a:ext cx="460253" cy="3757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31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2</a:t>
            </a:r>
            <a:endParaRPr lang="en-US" sz="1600" dirty="0"/>
          </a:p>
        </p:txBody>
      </p:sp>
      <p:sp>
        <p:nvSpPr>
          <p:cNvPr id="34" name="Text 32"/>
          <p:cNvSpPr/>
          <p:nvPr/>
        </p:nvSpPr>
        <p:spPr>
          <a:xfrm>
            <a:off x="8821559" y="2648801"/>
            <a:ext cx="2864838" cy="22543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183" b="1" dirty="0">
                <a:solidFill>
                  <a:srgbClr val="34495E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Inclusion Criteria</a:t>
            </a:r>
            <a:endParaRPr lang="en-US" sz="1600" dirty="0"/>
          </a:p>
        </p:txBody>
      </p:sp>
      <p:sp>
        <p:nvSpPr>
          <p:cNvPr id="35" name="Text 33"/>
          <p:cNvSpPr/>
          <p:nvPr/>
        </p:nvSpPr>
        <p:spPr>
          <a:xfrm>
            <a:off x="8821559" y="2911803"/>
            <a:ext cx="2855445" cy="3757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35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Explicit, predetermined criteria for study selection</a:t>
            </a:r>
            <a:endParaRPr lang="en-US" sz="1600" dirty="0"/>
          </a:p>
        </p:txBody>
      </p:sp>
      <p:sp>
        <p:nvSpPr>
          <p:cNvPr id="36" name="Shape 34"/>
          <p:cNvSpPr/>
          <p:nvPr/>
        </p:nvSpPr>
        <p:spPr>
          <a:xfrm>
            <a:off x="8333128" y="3400234"/>
            <a:ext cx="375716" cy="375716"/>
          </a:xfrm>
          <a:custGeom>
            <a:avLst/>
            <a:gdLst/>
            <a:ahLst/>
            <a:cxnLst/>
            <a:rect l="l" t="t" r="r" b="b"/>
            <a:pathLst>
              <a:path w="375716" h="375716">
                <a:moveTo>
                  <a:pt x="0" y="0"/>
                </a:moveTo>
                <a:lnTo>
                  <a:pt x="375716" y="0"/>
                </a:lnTo>
                <a:lnTo>
                  <a:pt x="375716" y="375716"/>
                </a:lnTo>
                <a:lnTo>
                  <a:pt x="0" y="375716"/>
                </a:lnTo>
                <a:lnTo>
                  <a:pt x="0" y="0"/>
                </a:lnTo>
                <a:close/>
              </a:path>
            </a:pathLst>
          </a:custGeom>
          <a:solidFill>
            <a:srgbClr val="6B9A7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37" name="Text 35"/>
          <p:cNvSpPr/>
          <p:nvPr/>
        </p:nvSpPr>
        <p:spPr>
          <a:xfrm>
            <a:off x="8290859" y="3400234"/>
            <a:ext cx="460253" cy="3757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31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3</a:t>
            </a:r>
            <a:endParaRPr lang="en-US" sz="1600" dirty="0"/>
          </a:p>
        </p:txBody>
      </p:sp>
      <p:sp>
        <p:nvSpPr>
          <p:cNvPr id="38" name="Text 36"/>
          <p:cNvSpPr/>
          <p:nvPr/>
        </p:nvSpPr>
        <p:spPr>
          <a:xfrm>
            <a:off x="8821559" y="3400234"/>
            <a:ext cx="2846052" cy="22543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183" b="1" dirty="0">
                <a:solidFill>
                  <a:srgbClr val="34495E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Quality Assessment</a:t>
            </a:r>
            <a:endParaRPr lang="en-US" sz="1600" dirty="0"/>
          </a:p>
        </p:txBody>
      </p:sp>
      <p:sp>
        <p:nvSpPr>
          <p:cNvPr id="39" name="Text 37"/>
          <p:cNvSpPr/>
          <p:nvPr/>
        </p:nvSpPr>
        <p:spPr>
          <a:xfrm>
            <a:off x="8821559" y="3663236"/>
            <a:ext cx="2836659" cy="1878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35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Evaluation of methodological rigor and relevance</a:t>
            </a:r>
            <a:endParaRPr lang="en-US" sz="1600" dirty="0"/>
          </a:p>
        </p:txBody>
      </p:sp>
      <p:sp>
        <p:nvSpPr>
          <p:cNvPr id="40" name="Shape 38"/>
          <p:cNvSpPr/>
          <p:nvPr/>
        </p:nvSpPr>
        <p:spPr>
          <a:xfrm>
            <a:off x="8333128" y="3963809"/>
            <a:ext cx="375716" cy="375716"/>
          </a:xfrm>
          <a:custGeom>
            <a:avLst/>
            <a:gdLst/>
            <a:ahLst/>
            <a:cxnLst/>
            <a:rect l="l" t="t" r="r" b="b"/>
            <a:pathLst>
              <a:path w="375716" h="375716">
                <a:moveTo>
                  <a:pt x="0" y="0"/>
                </a:moveTo>
                <a:lnTo>
                  <a:pt x="375716" y="0"/>
                </a:lnTo>
                <a:lnTo>
                  <a:pt x="375716" y="375716"/>
                </a:lnTo>
                <a:lnTo>
                  <a:pt x="0" y="375716"/>
                </a:lnTo>
                <a:lnTo>
                  <a:pt x="0" y="0"/>
                </a:lnTo>
                <a:close/>
              </a:path>
            </a:pathLst>
          </a:custGeom>
          <a:solidFill>
            <a:srgbClr val="6B9A7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1" name="Text 39"/>
          <p:cNvSpPr/>
          <p:nvPr/>
        </p:nvSpPr>
        <p:spPr>
          <a:xfrm>
            <a:off x="8290859" y="3963809"/>
            <a:ext cx="460253" cy="3757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31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4</a:t>
            </a:r>
            <a:endParaRPr lang="en-US" sz="1600" dirty="0"/>
          </a:p>
        </p:txBody>
      </p:sp>
      <p:sp>
        <p:nvSpPr>
          <p:cNvPr id="42" name="Text 40"/>
          <p:cNvSpPr/>
          <p:nvPr/>
        </p:nvSpPr>
        <p:spPr>
          <a:xfrm>
            <a:off x="8821559" y="3963809"/>
            <a:ext cx="2601837" cy="22543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183" b="1" dirty="0">
                <a:solidFill>
                  <a:srgbClr val="34495E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Data Synthesis</a:t>
            </a:r>
            <a:endParaRPr lang="en-US" sz="1600" dirty="0"/>
          </a:p>
        </p:txBody>
      </p:sp>
      <p:sp>
        <p:nvSpPr>
          <p:cNvPr id="43" name="Text 41"/>
          <p:cNvSpPr/>
          <p:nvPr/>
        </p:nvSpPr>
        <p:spPr>
          <a:xfrm>
            <a:off x="8821559" y="4226810"/>
            <a:ext cx="2592444" cy="1878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35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Thematic analysis and theoretical integration</a:t>
            </a:r>
            <a:endParaRPr lang="en-US" sz="1600" dirty="0"/>
          </a:p>
        </p:txBody>
      </p:sp>
      <p:sp>
        <p:nvSpPr>
          <p:cNvPr id="44" name="Shape 42"/>
          <p:cNvSpPr/>
          <p:nvPr/>
        </p:nvSpPr>
        <p:spPr>
          <a:xfrm>
            <a:off x="8333128" y="4527384"/>
            <a:ext cx="375716" cy="375716"/>
          </a:xfrm>
          <a:custGeom>
            <a:avLst/>
            <a:gdLst/>
            <a:ahLst/>
            <a:cxnLst/>
            <a:rect l="l" t="t" r="r" b="b"/>
            <a:pathLst>
              <a:path w="375716" h="375716">
                <a:moveTo>
                  <a:pt x="0" y="0"/>
                </a:moveTo>
                <a:lnTo>
                  <a:pt x="375716" y="0"/>
                </a:lnTo>
                <a:lnTo>
                  <a:pt x="375716" y="375716"/>
                </a:lnTo>
                <a:lnTo>
                  <a:pt x="0" y="375716"/>
                </a:lnTo>
                <a:lnTo>
                  <a:pt x="0" y="0"/>
                </a:lnTo>
                <a:close/>
              </a:path>
            </a:pathLst>
          </a:custGeom>
          <a:solidFill>
            <a:srgbClr val="6B9A7F"/>
          </a:solidFill>
          <a:ln/>
        </p:spPr>
        <p:txBody>
          <a:bodyPr/>
          <a:lstStyle/>
          <a:p>
            <a:endParaRPr lang="en-GB"/>
          </a:p>
        </p:txBody>
      </p:sp>
      <p:sp>
        <p:nvSpPr>
          <p:cNvPr id="45" name="Text 43"/>
          <p:cNvSpPr/>
          <p:nvPr/>
        </p:nvSpPr>
        <p:spPr>
          <a:xfrm>
            <a:off x="8290859" y="4527384"/>
            <a:ext cx="460253" cy="3757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31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5</a:t>
            </a:r>
            <a:endParaRPr lang="en-US" sz="1600" dirty="0"/>
          </a:p>
        </p:txBody>
      </p:sp>
      <p:sp>
        <p:nvSpPr>
          <p:cNvPr id="46" name="Text 44"/>
          <p:cNvSpPr/>
          <p:nvPr/>
        </p:nvSpPr>
        <p:spPr>
          <a:xfrm>
            <a:off x="8821559" y="4527384"/>
            <a:ext cx="2583051" cy="22543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183" b="1" dirty="0">
                <a:solidFill>
                  <a:srgbClr val="34495E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Transparent Reporting</a:t>
            </a:r>
            <a:endParaRPr lang="en-US" sz="1600" dirty="0"/>
          </a:p>
        </p:txBody>
      </p:sp>
      <p:sp>
        <p:nvSpPr>
          <p:cNvPr id="47" name="Text 45"/>
          <p:cNvSpPr/>
          <p:nvPr/>
        </p:nvSpPr>
        <p:spPr>
          <a:xfrm>
            <a:off x="8821559" y="4790385"/>
            <a:ext cx="2573658" cy="1878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035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Detailed documentation enabling replication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210B2B-AC85-AA19-BA8A-AAD084470D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013D94-8ECA-0291-EF76-F5BF71E799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8464" y="0"/>
            <a:ext cx="8229600" cy="550718"/>
          </a:xfrm>
        </p:spPr>
        <p:txBody>
          <a:bodyPr>
            <a:noAutofit/>
          </a:bodyPr>
          <a:lstStyle/>
          <a:p>
            <a:r>
              <a:rPr lang="en-GB" sz="4400" b="1" dirty="0"/>
              <a:t>The SLR Process Flow</a:t>
            </a:r>
            <a:endParaRPr lang="en-GB" sz="44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146BB0-0FF8-8782-CD47-534A16FB4D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29343"/>
            <a:ext cx="12192000" cy="53285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b="1" dirty="0">
                <a:latin typeface="Aptos" panose="020B0004020202020204" pitchFamily="34" charset="0"/>
              </a:rPr>
              <a:t>The Five Key Phases</a:t>
            </a:r>
          </a:p>
          <a:p>
            <a:pPr marL="457200" indent="-457200">
              <a:buFont typeface="+mj-lt"/>
              <a:buAutoNum type="arabicPeriod"/>
            </a:pPr>
            <a:r>
              <a:rPr lang="en-GB" b="1" dirty="0">
                <a:latin typeface="Aptos" panose="020B0004020202020204" pitchFamily="34" charset="0"/>
              </a:rPr>
              <a:t>Formulation:</a:t>
            </a:r>
            <a:r>
              <a:rPr lang="en-GB" dirty="0">
                <a:latin typeface="Aptos" panose="020B0004020202020204" pitchFamily="34" charset="0"/>
              </a:rPr>
              <a:t> Defining the research question using frameworks like CIMO/PICO (Context/Population, Intervention, Mechanisms/Comparisons, Outcomes).</a:t>
            </a:r>
          </a:p>
          <a:p>
            <a:pPr marL="457200" indent="-457200">
              <a:buFont typeface="+mj-lt"/>
              <a:buAutoNum type="arabicPeriod"/>
            </a:pPr>
            <a:r>
              <a:rPr lang="en-GB" b="1" dirty="0">
                <a:latin typeface="Aptos" panose="020B0004020202020204" pitchFamily="34" charset="0"/>
              </a:rPr>
              <a:t>Locating Studies:</a:t>
            </a:r>
            <a:r>
              <a:rPr lang="en-GB" dirty="0">
                <a:latin typeface="Aptos" panose="020B0004020202020204" pitchFamily="34" charset="0"/>
              </a:rPr>
              <a:t> Developing a search string for databases like Scopus, Web of Science, and Business Source Complete.</a:t>
            </a:r>
          </a:p>
          <a:p>
            <a:pPr marL="457200" indent="-457200">
              <a:buFont typeface="+mj-lt"/>
              <a:buAutoNum type="arabicPeriod"/>
            </a:pPr>
            <a:r>
              <a:rPr lang="en-GB" b="1" dirty="0">
                <a:latin typeface="Aptos" panose="020B0004020202020204" pitchFamily="34" charset="0"/>
              </a:rPr>
              <a:t>Selection and Evaluation:</a:t>
            </a:r>
            <a:r>
              <a:rPr lang="en-GB" dirty="0">
                <a:latin typeface="Aptos" panose="020B0004020202020204" pitchFamily="34" charset="0"/>
              </a:rPr>
              <a:t> Applying Inclusion/Exclusion (I/E) criteria.</a:t>
            </a:r>
          </a:p>
          <a:p>
            <a:pPr marL="457200" indent="-457200">
              <a:buFont typeface="+mj-lt"/>
              <a:buAutoNum type="arabicPeriod"/>
            </a:pPr>
            <a:r>
              <a:rPr lang="en-GB" b="1" dirty="0">
                <a:latin typeface="Aptos" panose="020B0004020202020204" pitchFamily="34" charset="0"/>
              </a:rPr>
              <a:t>Analysis and Synthesis:</a:t>
            </a:r>
            <a:r>
              <a:rPr lang="en-GB" dirty="0">
                <a:latin typeface="Aptos" panose="020B0004020202020204" pitchFamily="34" charset="0"/>
              </a:rPr>
              <a:t> Breaking down the literature into thematic components.</a:t>
            </a:r>
          </a:p>
          <a:p>
            <a:pPr marL="457200" indent="-457200">
              <a:buFont typeface="+mj-lt"/>
              <a:buAutoNum type="arabicPeriod"/>
            </a:pPr>
            <a:r>
              <a:rPr lang="en-GB" b="1" dirty="0">
                <a:latin typeface="Aptos" panose="020B0004020202020204" pitchFamily="34" charset="0"/>
              </a:rPr>
              <a:t>Reporting:</a:t>
            </a:r>
            <a:r>
              <a:rPr lang="en-GB" dirty="0">
                <a:latin typeface="Aptos" panose="020B0004020202020204" pitchFamily="34" charset="0"/>
              </a:rPr>
              <a:t> Presenting findings in a way that informs both academia and industry.</a:t>
            </a:r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573650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C8EF46-FE56-C7B7-3FEE-47786B336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471948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CIMO and PICO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178120-71D7-3F4F-7EAF-BBC4044A1A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471948"/>
            <a:ext cx="12192000" cy="52209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/>
              <a:t>CIMO</a:t>
            </a:r>
            <a:r>
              <a:rPr lang="en-GB" sz="2400" dirty="0"/>
              <a:t> (Context, Intervention, Mechanism, Outcome) and </a:t>
            </a:r>
            <a:r>
              <a:rPr lang="en-GB" sz="2400" b="1" dirty="0"/>
              <a:t>PICO</a:t>
            </a:r>
            <a:r>
              <a:rPr lang="en-GB" sz="2400" dirty="0"/>
              <a:t> (Population, Intervention, Comparison, Outcome) </a:t>
            </a:r>
            <a:r>
              <a:rPr lang="en-GB" sz="2400" b="1" dirty="0"/>
              <a:t>gives students two distinct tools shifts their mindset from merely summarizing literature to synthesizing actionable evidence</a:t>
            </a:r>
            <a:r>
              <a:rPr lang="en-GB" sz="2400" dirty="0"/>
              <a:t>. </a:t>
            </a:r>
            <a:r>
              <a:rPr lang="en-GB" dirty="0"/>
              <a:t>CIMO keeps your literature review targeted, relevant, and managerially actionable.</a:t>
            </a:r>
            <a:endParaRPr lang="en-GB" sz="2400" dirty="0"/>
          </a:p>
          <a:p>
            <a:pPr marL="0" lvl="0" indent="0">
              <a:buNone/>
            </a:pPr>
            <a:r>
              <a:rPr lang="en-GB" sz="2400" b="1" dirty="0"/>
              <a:t>PICO:</a:t>
            </a:r>
            <a:r>
              <a:rPr lang="en-GB" sz="2400" dirty="0"/>
              <a:t> Best for evaluating </a:t>
            </a:r>
            <a:r>
              <a:rPr lang="en-GB" sz="2400" b="1" dirty="0"/>
              <a:t>effectiveness</a:t>
            </a:r>
            <a:r>
              <a:rPr lang="en-GB" sz="2400" dirty="0"/>
              <a:t> </a:t>
            </a:r>
            <a:r>
              <a:rPr lang="en-GB" dirty="0"/>
              <a:t>(e.g., Does Policy A work better than Policy B?).</a:t>
            </a:r>
            <a:endParaRPr lang="en-GB" sz="2800" dirty="0"/>
          </a:p>
          <a:p>
            <a:pPr marL="0" lvl="0" indent="0">
              <a:buNone/>
            </a:pPr>
            <a:r>
              <a:rPr lang="en-GB" sz="2400" b="1" dirty="0"/>
              <a:t>CIMO:</a:t>
            </a:r>
            <a:r>
              <a:rPr lang="en-GB" sz="2400" dirty="0"/>
              <a:t> Best for evaluating </a:t>
            </a:r>
            <a:r>
              <a:rPr lang="en-GB" sz="2400" b="1" dirty="0"/>
              <a:t>generative causality</a:t>
            </a:r>
            <a:r>
              <a:rPr lang="en-GB" sz="2400" dirty="0"/>
              <a:t> </a:t>
            </a:r>
            <a:r>
              <a:rPr lang="en-GB" dirty="0"/>
              <a:t>(e.g., How and why does Intervention A work in Context B?).</a:t>
            </a:r>
            <a:endParaRPr lang="en-GB" sz="2400" dirty="0"/>
          </a:p>
          <a:p>
            <a:pPr lvl="0"/>
            <a:endParaRPr lang="en-GB" dirty="0"/>
          </a:p>
          <a:p>
            <a:pPr lvl="0"/>
            <a:endParaRPr lang="en-GB" sz="2400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039CF3-7A40-0FCB-5A53-27C7A34CCD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612" y="3195485"/>
            <a:ext cx="10987209" cy="3775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195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3AA29B-813C-C0D0-FE66-1855A0C8D6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F6BE8-21AB-5857-9CC3-7906F1707B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550718"/>
          </a:xfrm>
        </p:spPr>
        <p:txBody>
          <a:bodyPr>
            <a:noAutofit/>
          </a:bodyPr>
          <a:lstStyle/>
          <a:p>
            <a:r>
              <a:rPr lang="en-GB" sz="4400" b="1" dirty="0">
                <a:solidFill>
                  <a:srgbClr val="0070C0"/>
                </a:solidFill>
              </a:rPr>
              <a:t>Defining the Research Question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57ED98-5C3D-9324-3617-20F603A76F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29343"/>
            <a:ext cx="12192000" cy="532855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b="1" dirty="0">
                <a:latin typeface="Aptos" panose="020B0004020202020204" pitchFamily="34" charset="0"/>
              </a:rPr>
              <a:t>Moving from Narrative to Systematic</a:t>
            </a:r>
          </a:p>
          <a:p>
            <a:r>
              <a:rPr lang="en-GB" b="1" dirty="0">
                <a:latin typeface="Aptos" panose="020B0004020202020204" pitchFamily="34" charset="0"/>
              </a:rPr>
              <a:t>Narrative:</a:t>
            </a:r>
            <a:r>
              <a:rPr lang="en-GB" dirty="0">
                <a:latin typeface="Aptos" panose="020B0004020202020204" pitchFamily="34" charset="0"/>
              </a:rPr>
              <a:t> "What does the literature say about hybrid work?"</a:t>
            </a:r>
          </a:p>
          <a:p>
            <a:r>
              <a:rPr lang="en-GB" b="1" dirty="0">
                <a:latin typeface="Aptos" panose="020B0004020202020204" pitchFamily="34" charset="0"/>
              </a:rPr>
              <a:t>Systematic (CIMO/PICO):</a:t>
            </a:r>
            <a:r>
              <a:rPr lang="en-GB" dirty="0">
                <a:latin typeface="Aptos" panose="020B0004020202020204" pitchFamily="34" charset="0"/>
              </a:rPr>
              <a:t> "In the context of </a:t>
            </a:r>
            <a:r>
              <a:rPr lang="en-GB" b="1" dirty="0">
                <a:latin typeface="Aptos" panose="020B0004020202020204" pitchFamily="34" charset="0"/>
              </a:rPr>
              <a:t>mid-sized tech firms (C)</a:t>
            </a:r>
            <a:r>
              <a:rPr lang="en-GB" dirty="0">
                <a:latin typeface="Aptos" panose="020B0004020202020204" pitchFamily="34" charset="0"/>
              </a:rPr>
              <a:t>, how does the </a:t>
            </a:r>
            <a:r>
              <a:rPr lang="en-GB" b="1" dirty="0">
                <a:latin typeface="Aptos" panose="020B0004020202020204" pitchFamily="34" charset="0"/>
              </a:rPr>
              <a:t>hybrid work model (I)</a:t>
            </a:r>
            <a:r>
              <a:rPr lang="en-GB" dirty="0">
                <a:latin typeface="Aptos" panose="020B0004020202020204" pitchFamily="34" charset="0"/>
              </a:rPr>
              <a:t> influence </a:t>
            </a:r>
            <a:r>
              <a:rPr lang="en-GB" b="1" dirty="0">
                <a:latin typeface="Aptos" panose="020B0004020202020204" pitchFamily="34" charset="0"/>
              </a:rPr>
              <a:t>employee retention (O)</a:t>
            </a:r>
            <a:r>
              <a:rPr lang="en-GB" dirty="0">
                <a:latin typeface="Aptos" panose="020B0004020202020204" pitchFamily="34" charset="0"/>
              </a:rPr>
              <a:t> through the mechanism of </a:t>
            </a:r>
            <a:r>
              <a:rPr lang="en-GB" b="1" dirty="0">
                <a:latin typeface="Aptos" panose="020B0004020202020204" pitchFamily="34" charset="0"/>
              </a:rPr>
              <a:t>psychological safety (M)</a:t>
            </a:r>
            <a:r>
              <a:rPr lang="en-GB" dirty="0">
                <a:latin typeface="Aptos" panose="020B0004020202020204" pitchFamily="34" charset="0"/>
              </a:rPr>
              <a:t>?".</a:t>
            </a:r>
          </a:p>
          <a:p>
            <a:r>
              <a:rPr lang="en-GB" b="1" dirty="0">
                <a:latin typeface="Aptos" panose="020B0004020202020204" pitchFamily="34" charset="0"/>
              </a:rPr>
              <a:t>Scope:</a:t>
            </a:r>
            <a:r>
              <a:rPr lang="en-GB" dirty="0">
                <a:latin typeface="Aptos" panose="020B0004020202020204" pitchFamily="34" charset="0"/>
              </a:rPr>
              <a:t> Ensure the question is narrow enough to be manageable but broad enough to have a sufficient evidence base.</a:t>
            </a:r>
          </a:p>
          <a:p>
            <a:r>
              <a:rPr lang="en-US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 well-formulated research question is the foundation of a systematic review. It should be </a:t>
            </a:r>
            <a:r>
              <a:rPr lang="en-US" b="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specific, focused, and answerable</a:t>
            </a:r>
            <a:r>
              <a:rPr lang="en-US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using research evidence</a:t>
            </a:r>
            <a:r>
              <a:rPr lang="en-US" sz="1161" dirty="0">
                <a:solidFill>
                  <a:srgbClr val="2D2D2D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.</a:t>
            </a:r>
            <a:endParaRPr lang="en-US" sz="1600" dirty="0"/>
          </a:p>
          <a:p>
            <a:endParaRPr lang="en-GB" dirty="0">
              <a:latin typeface="Aptos" panose="020B0004020202020204" pitchFamily="34" charset="0"/>
            </a:endParaRPr>
          </a:p>
          <a:p>
            <a:pPr algn="just"/>
            <a:endParaRPr lang="en-GB" dirty="0">
              <a:latin typeface="Aptos" panose="020B0004020202020204" pitchFamily="34" charset="0"/>
            </a:endParaRPr>
          </a:p>
          <a:p>
            <a:pPr algn="just"/>
            <a:r>
              <a:rPr lang="en-GB" dirty="0">
                <a:solidFill>
                  <a:srgbClr val="00B050"/>
                </a:solidFill>
                <a:latin typeface="Aptos" panose="020B0004020202020204" pitchFamily="34" charset="0"/>
              </a:rPr>
              <a:t>N/B - </a:t>
            </a:r>
            <a:r>
              <a:rPr lang="en-GB" b="1" dirty="0">
                <a:solidFill>
                  <a:srgbClr val="00B050"/>
                </a:solidFill>
                <a:latin typeface="Aptos" panose="020B0004020202020204" pitchFamily="34" charset="0"/>
              </a:rPr>
              <a:t>CIMO/PICO Framework:</a:t>
            </a:r>
            <a:r>
              <a:rPr lang="en-GB" dirty="0">
                <a:solidFill>
                  <a:srgbClr val="00B050"/>
                </a:solidFill>
                <a:latin typeface="Aptos" panose="020B0004020202020204" pitchFamily="34" charset="0"/>
              </a:rPr>
              <a:t> Instead of a broad topic, use the Context/Population, Intervention, Mechanisms/Comparison, and Outcomes approach</a:t>
            </a:r>
          </a:p>
        </p:txBody>
      </p:sp>
    </p:spTree>
    <p:extLst>
      <p:ext uri="{BB962C8B-B14F-4D97-AF65-F5344CB8AC3E}">
        <p14:creationId xmlns:p14="http://schemas.microsoft.com/office/powerpoint/2010/main" val="372144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BB9A213-AE31-C599-CEE9-CB991622C9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349AA6-D2D4-3142-E9BA-1A16DE0C50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-1"/>
            <a:ext cx="12191999" cy="1012371"/>
          </a:xfrm>
        </p:spPr>
        <p:txBody>
          <a:bodyPr>
            <a:noAutofit/>
          </a:bodyPr>
          <a:lstStyle/>
          <a:p>
            <a:r>
              <a:rPr lang="en-GB" sz="4400" b="1" dirty="0"/>
              <a:t>Search Strategy and "The Flexible Firm"</a:t>
            </a:r>
            <a:br>
              <a:rPr lang="en-GB" sz="4400" b="1" dirty="0"/>
            </a:br>
            <a:endParaRPr lang="en-GB" sz="44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DDA952-1C24-CB2C-BDAA-15DCF56CEA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29343"/>
            <a:ext cx="12192000" cy="5328558"/>
          </a:xfrm>
        </p:spPr>
        <p:txBody>
          <a:bodyPr>
            <a:normAutofit/>
          </a:bodyPr>
          <a:lstStyle/>
          <a:p>
            <a:r>
              <a:rPr lang="en-GB" b="1" dirty="0">
                <a:latin typeface="Aptos" panose="020B0004020202020204" pitchFamily="34" charset="0"/>
              </a:rPr>
              <a:t>Identifying Keywords</a:t>
            </a:r>
          </a:p>
          <a:p>
            <a:r>
              <a:rPr lang="en-GB" dirty="0">
                <a:latin typeface="Aptos" panose="020B0004020202020204" pitchFamily="34" charset="0"/>
              </a:rPr>
              <a:t>Use Boolean operators: (e.g., "Remote Work" OR "Hybrid Work" AND "Innovation").</a:t>
            </a:r>
          </a:p>
          <a:p>
            <a:r>
              <a:rPr lang="en-GB" b="1" dirty="0">
                <a:latin typeface="Aptos" panose="020B0004020202020204" pitchFamily="34" charset="0"/>
              </a:rPr>
              <a:t>Historical Context:</a:t>
            </a:r>
            <a:r>
              <a:rPr lang="en-GB" dirty="0">
                <a:latin typeface="Aptos" panose="020B0004020202020204" pitchFamily="34" charset="0"/>
              </a:rPr>
              <a:t> Include foundational concepts like Atkinson’s "The Flexible Firm" to show the evolution of </a:t>
            </a:r>
            <a:r>
              <a:rPr lang="en-GB" dirty="0" err="1">
                <a:latin typeface="Aptos" panose="020B0004020202020204" pitchFamily="34" charset="0"/>
              </a:rPr>
              <a:t>labor</a:t>
            </a:r>
            <a:r>
              <a:rPr lang="en-GB" dirty="0">
                <a:latin typeface="Aptos" panose="020B0004020202020204" pitchFamily="34" charset="0"/>
              </a:rPr>
              <a:t> flexibility.</a:t>
            </a:r>
          </a:p>
          <a:p>
            <a:r>
              <a:rPr lang="en-GB" b="1" dirty="0">
                <a:latin typeface="Aptos" panose="020B0004020202020204" pitchFamily="34" charset="0"/>
              </a:rPr>
              <a:t>Database Selection:</a:t>
            </a:r>
            <a:r>
              <a:rPr lang="en-GB" dirty="0">
                <a:latin typeface="Aptos" panose="020B0004020202020204" pitchFamily="34" charset="0"/>
              </a:rPr>
              <a:t> Utilize academic databases and high-quality industry reports from sources like the World Economic Forum or Deloitte to capture the "practitioner" side of the DBA.</a:t>
            </a:r>
          </a:p>
          <a:p>
            <a:pPr algn="just"/>
            <a:endParaRPr lang="en-GB" dirty="0">
              <a:latin typeface="Aptos" panose="020B0004020202020204" pitchFamily="34" charset="0"/>
            </a:endParaRPr>
          </a:p>
          <a:p>
            <a:pPr algn="just"/>
            <a:endParaRPr lang="en-GB" dirty="0">
              <a:latin typeface="Aptos" panose="020B0004020202020204" pitchFamily="34" charset="0"/>
            </a:endParaRPr>
          </a:p>
          <a:p>
            <a:pPr algn="just"/>
            <a:r>
              <a:rPr lang="en-GB" dirty="0">
                <a:solidFill>
                  <a:srgbClr val="00B050"/>
                </a:solidFill>
                <a:latin typeface="Aptos" panose="020B0004020202020204" pitchFamily="34" charset="0"/>
              </a:rPr>
              <a:t>N/B - Boolean operators are simple words (AND, OR, NOT) used as conjunctions to combine or exclude keywords in a database search</a:t>
            </a:r>
          </a:p>
        </p:txBody>
      </p:sp>
    </p:spTree>
    <p:extLst>
      <p:ext uri="{BB962C8B-B14F-4D97-AF65-F5344CB8AC3E}">
        <p14:creationId xmlns:p14="http://schemas.microsoft.com/office/powerpoint/2010/main" val="2953832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134E69-BCBF-CE82-10D1-3A9BABDE24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A7C8D-CD97-8E44-B70A-6AF1C81DDE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0"/>
            <a:ext cx="12191999" cy="598714"/>
          </a:xfrm>
        </p:spPr>
        <p:txBody>
          <a:bodyPr>
            <a:noAutofit/>
          </a:bodyPr>
          <a:lstStyle/>
          <a:p>
            <a:br>
              <a:rPr lang="en-GB" sz="4400" b="1" dirty="0"/>
            </a:br>
            <a:r>
              <a:rPr lang="en-GB" sz="4400" b="1" dirty="0"/>
              <a:t>Phase 3 – Selection and Quality Assessment</a:t>
            </a:r>
            <a:br>
              <a:rPr lang="en-GB" sz="4400" b="1" dirty="0"/>
            </a:br>
            <a:endParaRPr lang="en-GB" sz="44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9F7D46-8D9F-39E8-9923-4D0D5556CA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29343"/>
            <a:ext cx="12192000" cy="5328558"/>
          </a:xfrm>
        </p:spPr>
        <p:txBody>
          <a:bodyPr>
            <a:normAutofit/>
          </a:bodyPr>
          <a:lstStyle/>
          <a:p>
            <a:r>
              <a:rPr lang="en-GB" b="1" dirty="0">
                <a:latin typeface="Aptos" panose="020B0004020202020204" pitchFamily="34" charset="0"/>
              </a:rPr>
              <a:t>Applying the Filter</a:t>
            </a:r>
          </a:p>
          <a:p>
            <a:r>
              <a:rPr lang="en-GB" b="1" dirty="0">
                <a:latin typeface="Aptos" panose="020B0004020202020204" pitchFamily="34" charset="0"/>
              </a:rPr>
              <a:t>Inclusion Criteria:</a:t>
            </a:r>
            <a:r>
              <a:rPr lang="en-GB" dirty="0">
                <a:latin typeface="Aptos" panose="020B0004020202020204" pitchFamily="34" charset="0"/>
              </a:rPr>
              <a:t> Peer-reviewed journals, articles published in English, or specific date ranges (e.g., 2020–2026 for hybrid work trends).</a:t>
            </a:r>
          </a:p>
          <a:p>
            <a:r>
              <a:rPr lang="en-GB" b="1" dirty="0">
                <a:latin typeface="Aptos" panose="020B0004020202020204" pitchFamily="34" charset="0"/>
              </a:rPr>
              <a:t>Exclusion Criteria:</a:t>
            </a:r>
            <a:r>
              <a:rPr lang="en-GB" dirty="0">
                <a:latin typeface="Aptos" panose="020B0004020202020204" pitchFamily="34" charset="0"/>
              </a:rPr>
              <a:t> Opinion pieces, non-empirical blogs, or studies not focused on the organizational level.</a:t>
            </a:r>
          </a:p>
          <a:p>
            <a:r>
              <a:rPr lang="en-GB" b="1" dirty="0">
                <a:latin typeface="Aptos" panose="020B0004020202020204" pitchFamily="34" charset="0"/>
              </a:rPr>
              <a:t>Quality Appraisal:</a:t>
            </a:r>
            <a:r>
              <a:rPr lang="en-GB" dirty="0">
                <a:latin typeface="Aptos" panose="020B0004020202020204" pitchFamily="34" charset="0"/>
              </a:rPr>
              <a:t> Evaluate the "Constructive Alignment" of the studies—does the methodology actually support the conclusions drawn?.</a:t>
            </a:r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44677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2C233F-A7ED-0F7E-4B05-F898857347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87974-0FB2-ADAD-C983-EAA7B67244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64" y="-1"/>
            <a:ext cx="12112336" cy="729343"/>
          </a:xfrm>
        </p:spPr>
        <p:txBody>
          <a:bodyPr>
            <a:noAutofit/>
          </a:bodyPr>
          <a:lstStyle/>
          <a:p>
            <a:br>
              <a:rPr lang="en-GB" sz="4400" b="1" dirty="0"/>
            </a:br>
            <a:r>
              <a:rPr lang="en-GB" sz="4400" b="1" dirty="0"/>
              <a:t>Phase 4 – Data Extraction and Synthesis</a:t>
            </a:r>
            <a:br>
              <a:rPr lang="en-GB" sz="4400" b="1" dirty="0"/>
            </a:br>
            <a:endParaRPr lang="en-GB" sz="44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875586-DAEE-1DA4-535E-A2E8F1FEEB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29343"/>
            <a:ext cx="12192000" cy="5328558"/>
          </a:xfrm>
        </p:spPr>
        <p:txBody>
          <a:bodyPr>
            <a:normAutofit/>
          </a:bodyPr>
          <a:lstStyle/>
          <a:p>
            <a:r>
              <a:rPr lang="en-GB" sz="2800" b="1" dirty="0">
                <a:latin typeface="Aptos" panose="020B0004020202020204" pitchFamily="34" charset="0"/>
              </a:rPr>
              <a:t>Thematic Analysis</a:t>
            </a:r>
          </a:p>
          <a:p>
            <a:r>
              <a:rPr lang="en-GB" sz="2800" b="1" dirty="0">
                <a:latin typeface="Aptos" panose="020B0004020202020204" pitchFamily="34" charset="0"/>
              </a:rPr>
              <a:t>Synthesis:</a:t>
            </a:r>
            <a:r>
              <a:rPr lang="en-GB" sz="2800" dirty="0">
                <a:latin typeface="Aptos" panose="020B0004020202020204" pitchFamily="34" charset="0"/>
              </a:rPr>
              <a:t> Do not just summarize; synthesize. Look for "Innovation Sprints" or patterns in how technology facilitates remote collaboration.</a:t>
            </a:r>
          </a:p>
          <a:p>
            <a:r>
              <a:rPr lang="en-GB" sz="2800" b="1" dirty="0">
                <a:latin typeface="Aptos" panose="020B0004020202020204" pitchFamily="34" charset="0"/>
              </a:rPr>
              <a:t>Organizational Design:</a:t>
            </a:r>
            <a:r>
              <a:rPr lang="en-GB" sz="2800" dirty="0">
                <a:latin typeface="Aptos" panose="020B0004020202020204" pitchFamily="34" charset="0"/>
              </a:rPr>
              <a:t> Use frameworks like Stanford’s </a:t>
            </a:r>
            <a:r>
              <a:rPr lang="en-GB" sz="2800" i="1" dirty="0">
                <a:latin typeface="Aptos" panose="020B0004020202020204" pitchFamily="34" charset="0"/>
              </a:rPr>
              <a:t>Guide to Organisation Design</a:t>
            </a:r>
            <a:r>
              <a:rPr lang="en-GB" sz="2800" dirty="0">
                <a:latin typeface="Aptos" panose="020B0004020202020204" pitchFamily="34" charset="0"/>
              </a:rPr>
              <a:t> to categorize how different models impact company hierarchy.</a:t>
            </a:r>
          </a:p>
          <a:p>
            <a:r>
              <a:rPr lang="en-GB" sz="2800" b="1" dirty="0">
                <a:latin typeface="Aptos" panose="020B0004020202020204" pitchFamily="34" charset="0"/>
              </a:rPr>
              <a:t>Psychological Safety:</a:t>
            </a:r>
            <a:r>
              <a:rPr lang="en-GB" sz="2800" dirty="0">
                <a:latin typeface="Aptos" panose="020B0004020202020204" pitchFamily="34" charset="0"/>
              </a:rPr>
              <a:t> Group literature that discusses the "human" element of the digital workplace.</a:t>
            </a:r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12741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953959-ADC4-E5F4-D14C-B8289A2A71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2DCBF8-8BFD-EE96-D861-16F7E8F62E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20486"/>
          </a:xfrm>
        </p:spPr>
        <p:txBody>
          <a:bodyPr>
            <a:noAutofit/>
          </a:bodyPr>
          <a:lstStyle/>
          <a:p>
            <a:br>
              <a:rPr lang="en-GB" sz="4400" b="1" dirty="0"/>
            </a:br>
            <a:r>
              <a:rPr lang="en-GB" sz="4400" b="1" dirty="0"/>
              <a:t>Identifying the Gap for your DBA</a:t>
            </a:r>
            <a:br>
              <a:rPr lang="en-GB" sz="4400" b="1" dirty="0"/>
            </a:br>
            <a:endParaRPr lang="en-GB" sz="44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241CA0-36D1-B504-2DCA-821A54AC00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20487"/>
            <a:ext cx="12192000" cy="5437414"/>
          </a:xfrm>
        </p:spPr>
        <p:txBody>
          <a:bodyPr>
            <a:normAutofit/>
          </a:bodyPr>
          <a:lstStyle/>
          <a:p>
            <a:r>
              <a:rPr lang="en-GB" b="1" dirty="0"/>
              <a:t>The Contribution to Practice</a:t>
            </a:r>
          </a:p>
          <a:p>
            <a:r>
              <a:rPr lang="en-GB" dirty="0"/>
              <a:t>An SLR should conclude by highlighting what we don't know.</a:t>
            </a:r>
          </a:p>
          <a:p>
            <a:r>
              <a:rPr lang="en-GB" b="1" dirty="0"/>
              <a:t>Example Gap:</a:t>
            </a:r>
            <a:r>
              <a:rPr lang="en-GB" dirty="0"/>
              <a:t> While we understand the productivity of hybrid work, there is a lack of research on how </a:t>
            </a:r>
            <a:r>
              <a:rPr lang="en-GB" b="1" dirty="0"/>
              <a:t>Agentic AI </a:t>
            </a:r>
            <a:r>
              <a:rPr lang="en-GB" dirty="0"/>
              <a:t>impacts the psychological safety of remote teams.</a:t>
            </a:r>
          </a:p>
          <a:p>
            <a:r>
              <a:rPr lang="en-GB" dirty="0"/>
              <a:t>Your DBA thesis should aim to fill this specific gap through your primary research.</a:t>
            </a:r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41100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C8881DA-87D5-87F9-AEE4-2490A5A864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13EA25-8670-2860-9E2A-0B419722E5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-1"/>
            <a:ext cx="12191999" cy="544287"/>
          </a:xfrm>
        </p:spPr>
        <p:txBody>
          <a:bodyPr>
            <a:noAutofit/>
          </a:bodyPr>
          <a:lstStyle/>
          <a:p>
            <a:br>
              <a:rPr lang="en-GB" sz="4400" b="1" dirty="0"/>
            </a:br>
            <a:r>
              <a:rPr lang="en-GB" sz="4400" b="1" dirty="0"/>
              <a:t>Step 1: Protocol Development (The Blueprint)</a:t>
            </a:r>
            <a:br>
              <a:rPr lang="en-GB" sz="4400" b="1" dirty="0"/>
            </a:br>
            <a:endParaRPr lang="en-GB" sz="44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CA2063-FBC9-17A2-53DF-EBEC6D212B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29343"/>
            <a:ext cx="12192000" cy="5328558"/>
          </a:xfrm>
        </p:spPr>
        <p:txBody>
          <a:bodyPr>
            <a:normAutofit/>
          </a:bodyPr>
          <a:lstStyle/>
          <a:p>
            <a:r>
              <a:rPr lang="en-GB" dirty="0"/>
              <a:t>Before searching, you must define your boundaries. A DBA review is not an exploration, it is a structured investigation.</a:t>
            </a:r>
          </a:p>
          <a:p>
            <a:r>
              <a:rPr lang="en-GB" b="1" dirty="0"/>
              <a:t>Define the CIMO/PICO Framework:</a:t>
            </a:r>
            <a:r>
              <a:rPr lang="en-GB" dirty="0"/>
              <a:t> Instead of a broad topic, use the Context/Population, Intervention, Mechanisms/comparison, and Outcomes approach.</a:t>
            </a:r>
          </a:p>
          <a:p>
            <a:r>
              <a:rPr lang="en-GB" b="1" dirty="0"/>
              <a:t>Establish Inclusion/Exclusion (I/E) Criteria:</a:t>
            </a:r>
            <a:r>
              <a:rPr lang="en-GB" dirty="0"/>
              <a:t> Decide if you will include Grey Literature. For a DBA, including high-level industry reports from </a:t>
            </a:r>
            <a:r>
              <a:rPr lang="en-GB" b="1" dirty="0"/>
              <a:t>Deloitte</a:t>
            </a:r>
            <a:r>
              <a:rPr lang="en-GB" dirty="0"/>
              <a:t> or </a:t>
            </a:r>
            <a:r>
              <a:rPr lang="en-GB" b="1" dirty="0"/>
              <a:t>Gartner</a:t>
            </a:r>
            <a:r>
              <a:rPr lang="en-GB" dirty="0"/>
              <a:t> is often necessary to bridge the gap between theory and practice.</a:t>
            </a:r>
          </a:p>
          <a:p>
            <a:r>
              <a:rPr lang="en-GB" b="1" dirty="0"/>
              <a:t>Select Databases:</a:t>
            </a:r>
            <a:r>
              <a:rPr lang="en-GB" dirty="0"/>
              <a:t> Identify where the Flexible Firm and Organisation Design literature resides, such as Business Source Complete, Scopus, and JSTOR.</a:t>
            </a:r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37456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801109-17F9-4D57-F8B2-BD3D9B41C1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2C87EF-9ED5-D04F-9337-4CE7A6D0BC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576944"/>
          </a:xfrm>
        </p:spPr>
        <p:txBody>
          <a:bodyPr>
            <a:noAutofit/>
          </a:bodyPr>
          <a:lstStyle/>
          <a:p>
            <a:br>
              <a:rPr lang="en-GB" sz="4400" b="1" dirty="0"/>
            </a:br>
            <a:r>
              <a:rPr lang="en-GB" sz="4400" b="1" dirty="0"/>
              <a:t>Step 2: Systematic Search Strategy</a:t>
            </a:r>
            <a:br>
              <a:rPr lang="en-GB" sz="4400" b="1" dirty="0"/>
            </a:br>
            <a:endParaRPr lang="en-GB" sz="44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25CCFA-774F-32DB-E877-B09451847B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29343"/>
            <a:ext cx="12192000" cy="5328558"/>
          </a:xfrm>
        </p:spPr>
        <p:txBody>
          <a:bodyPr>
            <a:normAutofit/>
          </a:bodyPr>
          <a:lstStyle/>
          <a:p>
            <a:r>
              <a:rPr lang="en-GB" dirty="0"/>
              <a:t>This step ensures reproducibility. If another researcher used your technique, they should find the same elements.</a:t>
            </a:r>
          </a:p>
          <a:p>
            <a:r>
              <a:rPr lang="en-GB" b="1" dirty="0"/>
              <a:t>Construct Search Strings:</a:t>
            </a:r>
            <a:r>
              <a:rPr lang="en-GB" dirty="0"/>
              <a:t> Use Boolean operators (these are simple words (AND, OR, NOT) used as conjunctions to combine or exclude keywords in a database search).</a:t>
            </a:r>
          </a:p>
          <a:p>
            <a:pPr lvl="1"/>
            <a:r>
              <a:rPr lang="en-GB" i="1" dirty="0"/>
              <a:t>Example:</a:t>
            </a:r>
            <a:r>
              <a:rPr lang="en-GB" dirty="0"/>
              <a:t> ("Hybrid Work" OR "Remote Work") AND ("Innovation" OR "Psychological Safety").</a:t>
            </a:r>
          </a:p>
          <a:p>
            <a:r>
              <a:rPr lang="en-GB" b="1" dirty="0"/>
              <a:t>Document the Search:</a:t>
            </a:r>
            <a:r>
              <a:rPr lang="en-GB" dirty="0"/>
              <a:t> Keep a log of the date, database, and number of results found for each string.</a:t>
            </a:r>
          </a:p>
          <a:p>
            <a:r>
              <a:rPr lang="en-GB" b="1" dirty="0"/>
              <a:t>Incorporate Anchor Texts:</a:t>
            </a:r>
            <a:r>
              <a:rPr lang="en-GB" dirty="0"/>
              <a:t> Ensure your search captures foundational works like </a:t>
            </a:r>
            <a:r>
              <a:rPr lang="en-GB" b="1" dirty="0"/>
              <a:t>Atkinson &amp; </a:t>
            </a:r>
            <a:r>
              <a:rPr lang="en-GB" b="1" dirty="0" err="1"/>
              <a:t>Meager</a:t>
            </a:r>
            <a:r>
              <a:rPr lang="en-GB" b="1" dirty="0"/>
              <a:t> (1986)</a:t>
            </a:r>
            <a:r>
              <a:rPr lang="en-GB" dirty="0"/>
              <a:t> on the flexible firm to provide historical depth.</a:t>
            </a:r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35138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8146F4-F311-BDAF-4591-6C9071B2E7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7C931-621F-4A2D-C919-5DB1669179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-1"/>
            <a:ext cx="12191999" cy="1785257"/>
          </a:xfrm>
        </p:spPr>
        <p:txBody>
          <a:bodyPr>
            <a:noAutofit/>
          </a:bodyPr>
          <a:lstStyle/>
          <a:p>
            <a:r>
              <a:rPr lang="en-GB" sz="4400" b="1" dirty="0"/>
              <a:t>Step 3: Screening and Selection (The PRISMA Flow)</a:t>
            </a:r>
            <a:br>
              <a:rPr lang="en-GB" sz="4400" b="1" dirty="0"/>
            </a:br>
            <a:endParaRPr lang="en-GB" sz="44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253395-C10C-5C92-3C5D-43FE539F5C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82485"/>
            <a:ext cx="12192000" cy="4675415"/>
          </a:xfrm>
        </p:spPr>
        <p:txBody>
          <a:bodyPr>
            <a:normAutofit/>
          </a:bodyPr>
          <a:lstStyle/>
          <a:p>
            <a:r>
              <a:rPr lang="en-GB" dirty="0"/>
              <a:t>You will likely start with hundreds of papers and narrow them down to a Final Set.</a:t>
            </a:r>
          </a:p>
          <a:p>
            <a:r>
              <a:rPr lang="en-GB" b="1" dirty="0"/>
              <a:t>Level 1 (Title/Abstract):</a:t>
            </a:r>
            <a:r>
              <a:rPr lang="en-GB" dirty="0"/>
              <a:t> Quickly remove papers that are clearly irrelevant.</a:t>
            </a:r>
          </a:p>
          <a:p>
            <a:r>
              <a:rPr lang="en-GB" b="1" dirty="0"/>
              <a:t>Level 2 (Full Text):</a:t>
            </a:r>
            <a:r>
              <a:rPr lang="en-GB" dirty="0"/>
              <a:t> Read the remaining papers against your I/E criteria.</a:t>
            </a:r>
          </a:p>
          <a:p>
            <a:r>
              <a:rPr lang="en-GB" b="1" dirty="0"/>
              <a:t>Quality Appraisal:</a:t>
            </a:r>
            <a:r>
              <a:rPr lang="en-GB" dirty="0"/>
              <a:t> Assess the Constructive Alignment of the research. Ask: </a:t>
            </a:r>
            <a:r>
              <a:rPr lang="en-GB" i="1" dirty="0"/>
              <a:t>Is the methodology robust enough to support the managerial recommendations made?</a:t>
            </a:r>
            <a:endParaRPr lang="en-GB" dirty="0"/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5434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6D61A5-5FC9-4701-8174-693520F045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56E21B-7EF8-CA5C-151B-D9C52B81CB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8464" y="0"/>
            <a:ext cx="8229600" cy="550718"/>
          </a:xfrm>
        </p:spPr>
        <p:txBody>
          <a:bodyPr>
            <a:noAutofit/>
          </a:bodyPr>
          <a:lstStyle/>
          <a:p>
            <a:r>
              <a:rPr lang="en-GB" sz="4400" b="1" dirty="0"/>
              <a:t>The 4-Stage PRISMA Process</a:t>
            </a:r>
            <a:endParaRPr lang="en-GB" sz="44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AAF732-FD71-74CF-2C0C-706ED675FE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29343"/>
            <a:ext cx="12192000" cy="5328558"/>
          </a:xfrm>
        </p:spPr>
        <p:txBody>
          <a:bodyPr>
            <a:normAutofit/>
          </a:bodyPr>
          <a:lstStyle/>
          <a:p>
            <a:r>
              <a:rPr lang="en-GB" b="1" dirty="0"/>
              <a:t>1. Identification (The Top of the Funnel)</a:t>
            </a:r>
          </a:p>
          <a:p>
            <a:r>
              <a:rPr lang="en-GB" dirty="0"/>
              <a:t>This stage is about capturing every possible relevant study using your predefined search strings.</a:t>
            </a:r>
          </a:p>
          <a:p>
            <a:r>
              <a:rPr lang="en-GB" b="1" dirty="0"/>
              <a:t>Database Search:</a:t>
            </a:r>
            <a:r>
              <a:rPr lang="en-GB" dirty="0"/>
              <a:t> Run your strings through platforms like Scopus, science direct, emerald, web of science, </a:t>
            </a:r>
            <a:r>
              <a:rPr lang="en-GB" dirty="0" err="1"/>
              <a:t>ebscohost</a:t>
            </a:r>
            <a:r>
              <a:rPr lang="en-GB" dirty="0"/>
              <a:t>, emerald </a:t>
            </a:r>
            <a:r>
              <a:rPr lang="en-GB" dirty="0" err="1"/>
              <a:t>insignt</a:t>
            </a:r>
            <a:r>
              <a:rPr lang="en-GB" dirty="0"/>
              <a:t>, JSTOR, </a:t>
            </a:r>
            <a:r>
              <a:rPr lang="en-GB" dirty="0" err="1"/>
              <a:t>WileyOnline</a:t>
            </a:r>
            <a:r>
              <a:rPr lang="en-GB" dirty="0"/>
              <a:t> Library</a:t>
            </a:r>
            <a:r>
              <a:rPr lang="en-GB"/>
              <a:t>, ProQuest, SCOPUS </a:t>
            </a:r>
            <a:r>
              <a:rPr lang="en-GB" dirty="0"/>
              <a:t>or Business Source Complete to find academic works like Atkinson and Meager’s The Flexible Firm.</a:t>
            </a:r>
          </a:p>
          <a:p>
            <a:r>
              <a:rPr lang="en-GB" b="1" dirty="0"/>
              <a:t>Grey Literature:</a:t>
            </a:r>
            <a:r>
              <a:rPr lang="en-GB" dirty="0"/>
              <a:t> For a DBA, you must also identify high-quality practitioner reports, such as those from </a:t>
            </a:r>
            <a:r>
              <a:rPr lang="en-GB" b="1" dirty="0"/>
              <a:t>Deloitte (2026)</a:t>
            </a:r>
            <a:r>
              <a:rPr lang="en-GB" dirty="0"/>
              <a:t> or the </a:t>
            </a:r>
            <a:r>
              <a:rPr lang="en-GB" b="1" dirty="0"/>
              <a:t>World Economic Forum (2025)</a:t>
            </a:r>
            <a:r>
              <a:rPr lang="en-GB" dirty="0"/>
              <a:t>.</a:t>
            </a:r>
          </a:p>
          <a:p>
            <a:r>
              <a:rPr lang="en-GB" b="1" dirty="0"/>
              <a:t>Record Keeping:</a:t>
            </a:r>
            <a:r>
              <a:rPr lang="en-GB" dirty="0"/>
              <a:t> You must document the exact number of records identified from each database.</a:t>
            </a:r>
          </a:p>
          <a:p>
            <a:r>
              <a:rPr lang="en-GB" b="1" dirty="0"/>
              <a:t>Deduplication:</a:t>
            </a:r>
            <a:r>
              <a:rPr lang="en-GB" dirty="0"/>
              <a:t> Use software (like EndNote or Rayyan) to remove duplicate entries.</a:t>
            </a:r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4870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F83F7C-7608-A453-72A5-593934E936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7FB06-4E7F-D137-0EE8-A760DA3091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8464" y="0"/>
            <a:ext cx="8229600" cy="550718"/>
          </a:xfrm>
        </p:spPr>
        <p:txBody>
          <a:bodyPr>
            <a:noAutofit/>
          </a:bodyPr>
          <a:lstStyle/>
          <a:p>
            <a:endParaRPr lang="en-GB" sz="44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BF9A60-2C3C-B888-DCE2-94360DBAA3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29343"/>
            <a:ext cx="12192000" cy="5328558"/>
          </a:xfrm>
        </p:spPr>
        <p:txBody>
          <a:bodyPr>
            <a:normAutofit/>
          </a:bodyPr>
          <a:lstStyle/>
          <a:p>
            <a:r>
              <a:rPr lang="en-GB" b="1" dirty="0"/>
              <a:t>2. Screening (Initial Assessment)</a:t>
            </a:r>
          </a:p>
          <a:p>
            <a:r>
              <a:rPr lang="en-GB" dirty="0"/>
              <a:t>In this stage, you perform a rapid triage based on the surface-level information of the papers.</a:t>
            </a:r>
          </a:p>
          <a:p>
            <a:r>
              <a:rPr lang="en-GB" b="1" dirty="0"/>
              <a:t>Title/Abstract Screening:</a:t>
            </a:r>
            <a:r>
              <a:rPr lang="en-GB" dirty="0"/>
              <a:t> You scan titles and abstracts against your inclusion/exclusion criteria. For example, you might exclude studies that focus on school-room settings if your context is Organisation Design.</a:t>
            </a:r>
          </a:p>
          <a:p>
            <a:r>
              <a:rPr lang="en-GB" b="1" dirty="0"/>
              <a:t>Exclusion Documentation:</a:t>
            </a:r>
            <a:r>
              <a:rPr lang="en-GB" dirty="0"/>
              <a:t> You must record how many records were excluded at this stage.</a:t>
            </a:r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67338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0CCAA5-6B9D-9A1C-A2FF-37905A7A45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87131-B783-5C16-9EC0-BEE0779CF6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8464" y="0"/>
            <a:ext cx="8229600" cy="550718"/>
          </a:xfrm>
        </p:spPr>
        <p:txBody>
          <a:bodyPr>
            <a:noAutofit/>
          </a:bodyPr>
          <a:lstStyle/>
          <a:p>
            <a:endParaRPr lang="en-GB" sz="44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00E8B6-B4C3-0895-DAA8-4965E9FFE8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29343"/>
            <a:ext cx="12192000" cy="5328558"/>
          </a:xfrm>
        </p:spPr>
        <p:txBody>
          <a:bodyPr>
            <a:normAutofit/>
          </a:bodyPr>
          <a:lstStyle/>
          <a:p>
            <a:r>
              <a:rPr lang="en-GB" b="1" dirty="0"/>
              <a:t>3. Eligibility (The Deep Dive)</a:t>
            </a:r>
          </a:p>
          <a:p>
            <a:r>
              <a:rPr lang="en-GB" dirty="0"/>
              <a:t>This is the most rigorous part of the flow. You are no longer just looking at abstracts; you are reading the full text.</a:t>
            </a:r>
          </a:p>
          <a:p>
            <a:r>
              <a:rPr lang="en-GB" b="1" dirty="0"/>
              <a:t>Full-Text Review:</a:t>
            </a:r>
            <a:r>
              <a:rPr lang="en-GB" dirty="0"/>
              <a:t> Read the remaining papers to see if they truly address your CIMO/PICO (Context/Population, Intervention, Mechanism/Comparison, Outcome) framework.</a:t>
            </a:r>
          </a:p>
          <a:p>
            <a:r>
              <a:rPr lang="en-GB" b="1" dirty="0"/>
              <a:t>Quality Appraisal:</a:t>
            </a:r>
            <a:r>
              <a:rPr lang="en-GB" dirty="0"/>
              <a:t> Evaluate if the paper meets doctoral standards. You might assess the Constructive Alignment of a study, ensuring the research design actually supports the findings regarding Innovation Sprints or Psychological Safety.</a:t>
            </a:r>
          </a:p>
          <a:p>
            <a:r>
              <a:rPr lang="en-GB" b="1" dirty="0"/>
              <a:t>Reasoning for Exclusion:</a:t>
            </a:r>
            <a:r>
              <a:rPr lang="en-GB" dirty="0"/>
              <a:t> If you reject a paper at this stage, PRISMA requires you to state the specific reason (e.g., wrong population, not empirical, or pre-dates relevant technology).</a:t>
            </a:r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74942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38A400-EE48-385B-B311-1B8DAA39EB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2E8719-AE38-D7CC-A7F9-CDC14165C3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6057901"/>
          </a:xfrm>
        </p:spPr>
        <p:txBody>
          <a:bodyPr>
            <a:normAutofit/>
          </a:bodyPr>
          <a:lstStyle/>
          <a:p>
            <a:r>
              <a:rPr lang="en-GB" b="1" dirty="0"/>
              <a:t>4. Included (The Final Evidence Base)</a:t>
            </a:r>
          </a:p>
          <a:p>
            <a:r>
              <a:rPr lang="en-GB" dirty="0"/>
              <a:t>These are the survivors of your systematic process.</a:t>
            </a:r>
          </a:p>
          <a:p>
            <a:r>
              <a:rPr lang="en-GB" b="1" dirty="0"/>
              <a:t>Final Count:</a:t>
            </a:r>
            <a:r>
              <a:rPr lang="en-GB" dirty="0"/>
              <a:t> State the final number of studies included in your review.</a:t>
            </a:r>
          </a:p>
          <a:p>
            <a:r>
              <a:rPr lang="en-GB" b="1" dirty="0"/>
              <a:t>Synthesis Ready:</a:t>
            </a:r>
            <a:r>
              <a:rPr lang="en-GB" dirty="0"/>
              <a:t> These papers (e.g., </a:t>
            </a:r>
            <a:r>
              <a:rPr lang="en-GB" b="1" dirty="0"/>
              <a:t>Microsoft 2025</a:t>
            </a:r>
            <a:r>
              <a:rPr lang="en-GB" dirty="0"/>
              <a:t> on AI agents or </a:t>
            </a:r>
            <a:r>
              <a:rPr lang="en-GB" b="1" dirty="0"/>
              <a:t>Owl Labs 2025</a:t>
            </a:r>
            <a:r>
              <a:rPr lang="en-GB" dirty="0"/>
              <a:t> on hybrid happiness) form the basis of your thematic analysis and the Gap identification for your DBA.</a:t>
            </a:r>
          </a:p>
          <a:p>
            <a:pPr algn="just"/>
            <a:endParaRPr lang="en-GB" dirty="0"/>
          </a:p>
          <a:p>
            <a:r>
              <a:rPr lang="en-GB" b="1" dirty="0"/>
              <a:t>Why PRISMA Matters for DBA Students</a:t>
            </a:r>
          </a:p>
          <a:p>
            <a:r>
              <a:rPr lang="en-GB" b="1" dirty="0"/>
              <a:t>Eliminates Bias:</a:t>
            </a:r>
            <a:r>
              <a:rPr lang="en-GB" dirty="0"/>
              <a:t> It prevents you from only picking papers that agree with your personal view on remote work.</a:t>
            </a:r>
          </a:p>
          <a:p>
            <a:r>
              <a:rPr lang="en-GB" b="1" dirty="0"/>
              <a:t>Defensibility:</a:t>
            </a:r>
            <a:r>
              <a:rPr lang="en-GB" dirty="0"/>
              <a:t> During your viva (</a:t>
            </a:r>
            <a:r>
              <a:rPr lang="en-GB" dirty="0" err="1"/>
              <a:t>defense</a:t>
            </a:r>
            <a:r>
              <a:rPr lang="en-GB" dirty="0"/>
              <a:t>), you can prove exactly why you included Voltage Control (2025) but excluded another source.</a:t>
            </a:r>
          </a:p>
          <a:p>
            <a:r>
              <a:rPr lang="en-GB" b="1" dirty="0"/>
              <a:t>Reproducibility:</a:t>
            </a:r>
            <a:r>
              <a:rPr lang="en-GB" dirty="0"/>
              <a:t> A hallmark of doctoral work is that another researcher could follow your PRISMA map and reach the same conclusion.</a:t>
            </a:r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96199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3A6FBE-C055-4972-A0D1-2A38910BF6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7BE073-283A-C03E-46C3-E3B84F169B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"/>
            <a:ext cx="12192000" cy="1752601"/>
          </a:xfrm>
        </p:spPr>
        <p:txBody>
          <a:bodyPr>
            <a:noAutofit/>
          </a:bodyPr>
          <a:lstStyle/>
          <a:p>
            <a:r>
              <a:rPr lang="en-GB" sz="4400" b="1" dirty="0"/>
              <a:t>Step 4: Data Extraction and Thematic Mapping</a:t>
            </a:r>
            <a:br>
              <a:rPr lang="en-GB" sz="4400" b="1" dirty="0"/>
            </a:br>
            <a:endParaRPr lang="en-GB" sz="44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DF79F9-2025-729D-E4C4-D160924A89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251857"/>
            <a:ext cx="12192000" cy="5328558"/>
          </a:xfrm>
        </p:spPr>
        <p:txBody>
          <a:bodyPr>
            <a:normAutofit/>
          </a:bodyPr>
          <a:lstStyle/>
          <a:p>
            <a:r>
              <a:rPr lang="en-GB" dirty="0"/>
              <a:t>Do not just summarize what authors said; extract specific variables relevant to your DBA problem.</a:t>
            </a:r>
          </a:p>
          <a:p>
            <a:r>
              <a:rPr lang="en-GB" b="1" dirty="0"/>
              <a:t>Categorization:</a:t>
            </a:r>
            <a:r>
              <a:rPr lang="en-GB" dirty="0"/>
              <a:t> Group studies by themes such as </a:t>
            </a:r>
            <a:r>
              <a:rPr lang="en-GB" b="1" dirty="0"/>
              <a:t>Digital Workplace Trends</a:t>
            </a:r>
            <a:r>
              <a:rPr lang="en-GB" dirty="0"/>
              <a:t> or </a:t>
            </a:r>
            <a:r>
              <a:rPr lang="en-GB" b="1" dirty="0"/>
              <a:t>Innovation Sprints</a:t>
            </a:r>
            <a:r>
              <a:rPr lang="en-GB" dirty="0"/>
              <a:t>.</a:t>
            </a:r>
          </a:p>
          <a:p>
            <a:r>
              <a:rPr lang="en-GB" b="1" dirty="0"/>
              <a:t>The Comparison Table:</a:t>
            </a:r>
            <a:r>
              <a:rPr lang="en-GB" dirty="0"/>
              <a:t> Create a matrix that compares different perspectives on the Remote vs. Hybrid debate.</a:t>
            </a:r>
          </a:p>
          <a:p>
            <a:pPr lvl="1"/>
            <a:r>
              <a:rPr lang="en-GB" i="1" dirty="0"/>
              <a:t>Example:</a:t>
            </a:r>
            <a:r>
              <a:rPr lang="en-GB" dirty="0"/>
              <a:t> Compare </a:t>
            </a:r>
            <a:r>
              <a:rPr lang="en-GB" b="1" dirty="0"/>
              <a:t>Microsoft’s</a:t>
            </a:r>
            <a:r>
              <a:rPr lang="en-GB" dirty="0"/>
              <a:t> view on AI agents with </a:t>
            </a:r>
            <a:r>
              <a:rPr lang="en-GB" b="1" dirty="0"/>
              <a:t>Stanford’s</a:t>
            </a:r>
            <a:r>
              <a:rPr lang="en-GB" dirty="0"/>
              <a:t> data on productivity.</a:t>
            </a:r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19343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BA46D7-51A1-5C6E-8D5D-CDD281FCB9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3247B-51BD-FED0-0B81-C2FE74FB06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2"/>
            <a:ext cx="12192000" cy="717757"/>
          </a:xfrm>
        </p:spPr>
        <p:txBody>
          <a:bodyPr>
            <a:noAutofit/>
          </a:bodyPr>
          <a:lstStyle/>
          <a:p>
            <a:r>
              <a:rPr lang="en-GB" sz="4400" b="1" dirty="0"/>
              <a:t>Step 5: Synthesis and The Gap Identification</a:t>
            </a:r>
            <a:endParaRPr lang="en-GB" sz="44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B28193-6E0A-7FF2-450B-7D975373F7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06245"/>
            <a:ext cx="12192000" cy="5251656"/>
          </a:xfrm>
        </p:spPr>
        <p:txBody>
          <a:bodyPr>
            <a:normAutofit/>
          </a:bodyPr>
          <a:lstStyle/>
          <a:p>
            <a:r>
              <a:rPr lang="en-GB" dirty="0"/>
              <a:t>This is the most critical phase for a doctoral student. You are looking for what is missing.</a:t>
            </a:r>
          </a:p>
          <a:p>
            <a:r>
              <a:rPr lang="en-GB" b="1" dirty="0"/>
              <a:t>Synthesize Findings:</a:t>
            </a:r>
            <a:r>
              <a:rPr lang="en-GB" dirty="0"/>
              <a:t> Combine insights on Psychological Safety from </a:t>
            </a:r>
            <a:r>
              <a:rPr lang="en-GB" b="1" dirty="0"/>
              <a:t>Grant Thornton (2021)</a:t>
            </a:r>
            <a:r>
              <a:rPr lang="en-GB" dirty="0"/>
              <a:t> and </a:t>
            </a:r>
            <a:r>
              <a:rPr lang="en-GB" b="1" dirty="0"/>
              <a:t>Voltage Control (2025)</a:t>
            </a:r>
            <a:r>
              <a:rPr lang="en-GB" dirty="0"/>
              <a:t> to see how it underpins innovation in distributed teams.</a:t>
            </a:r>
          </a:p>
          <a:p>
            <a:r>
              <a:rPr lang="en-GB" b="1" dirty="0"/>
              <a:t>Identify the Practical Gap:</a:t>
            </a:r>
            <a:r>
              <a:rPr lang="en-GB" dirty="0"/>
              <a:t> Highlight where current Organisation Design fails to address 2026 workplace realities like AI-driven workflows.</a:t>
            </a:r>
          </a:p>
          <a:p>
            <a:r>
              <a:rPr lang="en-GB" b="1" dirty="0"/>
              <a:t>Develop a Conceptual Framework:</a:t>
            </a:r>
            <a:r>
              <a:rPr lang="en-GB" dirty="0"/>
              <a:t> Create a visual model that illustrates the relationship between your variables based on the combined evidence.</a:t>
            </a:r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61232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763631-4201-609B-CEB0-DAF8798316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40107A-357E-5C58-882A-5CCCE7B69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1"/>
            <a:ext cx="12192000" cy="1121230"/>
          </a:xfrm>
        </p:spPr>
        <p:txBody>
          <a:bodyPr>
            <a:noAutofit/>
          </a:bodyPr>
          <a:lstStyle/>
          <a:p>
            <a:r>
              <a:rPr lang="en-GB" sz="4400" b="1" dirty="0"/>
              <a:t>Step 6: Reporting for a DBA Audience</a:t>
            </a:r>
            <a:br>
              <a:rPr lang="en-GB" sz="4400" b="1" dirty="0"/>
            </a:br>
            <a:endParaRPr lang="en-GB" sz="44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111557-FB86-79EE-7545-BDFF77F826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29343"/>
            <a:ext cx="12192000" cy="5328558"/>
          </a:xfrm>
        </p:spPr>
        <p:txBody>
          <a:bodyPr>
            <a:normAutofit/>
          </a:bodyPr>
          <a:lstStyle/>
          <a:p>
            <a:r>
              <a:rPr lang="en-GB" dirty="0"/>
              <a:t>Your audience includes both academics and senior business leaders.</a:t>
            </a:r>
          </a:p>
          <a:p>
            <a:r>
              <a:rPr lang="en-GB" b="1" dirty="0"/>
              <a:t>The Academic Contribution:</a:t>
            </a:r>
            <a:r>
              <a:rPr lang="en-GB" dirty="0"/>
              <a:t> How does this extend the theory of the Flexible Firm?.</a:t>
            </a:r>
          </a:p>
          <a:p>
            <a:r>
              <a:rPr lang="en-GB" b="1" dirty="0"/>
              <a:t>The Managerial Implications:</a:t>
            </a:r>
            <a:r>
              <a:rPr lang="en-GB" dirty="0"/>
              <a:t> What should a CHRO do Monday morning based on </a:t>
            </a:r>
            <a:r>
              <a:rPr lang="en-GB" b="1" dirty="0"/>
              <a:t>Gartner’s</a:t>
            </a:r>
            <a:r>
              <a:rPr lang="en-GB" dirty="0"/>
              <a:t> top priorities?.</a:t>
            </a:r>
          </a:p>
          <a:p>
            <a:r>
              <a:rPr lang="en-GB" b="1" dirty="0"/>
              <a:t>The Research Design:</a:t>
            </a:r>
            <a:r>
              <a:rPr lang="en-GB" dirty="0"/>
              <a:t> Explicitly state how this review justifies your chosen methodology for the rest of your thesis.</a:t>
            </a:r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3059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31B101-DE97-BAD6-D95E-202B4F481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370114"/>
          </a:xfrm>
        </p:spPr>
        <p:txBody>
          <a:bodyPr>
            <a:normAutofit fontScale="90000"/>
          </a:bodyPr>
          <a:lstStyle/>
          <a:p>
            <a:br>
              <a:rPr lang="en-GB" b="1" dirty="0"/>
            </a:br>
            <a:r>
              <a:rPr lang="en-GB" b="1" dirty="0"/>
              <a:t>The Systematic Literature Review (SLR) Anatomy Lab (</a:t>
            </a:r>
            <a:r>
              <a:rPr lang="en-GB" dirty="0"/>
              <a:t>60 Mins)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F502C7-F2E0-0A45-ED8A-D435C519E5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478971"/>
            <a:ext cx="12191999" cy="5287986"/>
          </a:xfrm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sz="3200" b="1" dirty="0">
                <a:latin typeface="Aptos" panose="020B0004020202020204" pitchFamily="34" charset="0"/>
              </a:rPr>
              <a:t>The Task - </a:t>
            </a:r>
            <a:r>
              <a:rPr lang="en-GB" sz="3200" dirty="0">
                <a:latin typeface="Aptos" panose="020B0004020202020204" pitchFamily="34" charset="0"/>
              </a:rPr>
              <a:t>You are required to find one peer-reviewed article within your subject area, that explicitly states it uses a Systematic Literature Review methodology. Using the provided lecture slides as a framework, students must review the paper and identify the following, do this using your own chosen topic area too.</a:t>
            </a:r>
          </a:p>
          <a:p>
            <a:pPr marL="0" indent="0">
              <a:buNone/>
            </a:pPr>
            <a:r>
              <a:rPr lang="en-GB" sz="2900" b="1" dirty="0">
                <a:latin typeface="Aptos" panose="020B0004020202020204" pitchFamily="34" charset="0"/>
              </a:rPr>
              <a:t>1. Foundations: Aims &amp; Objectives - </a:t>
            </a:r>
            <a:r>
              <a:rPr lang="en-GB" sz="2900" dirty="0">
                <a:latin typeface="Aptos" panose="020B0004020202020204" pitchFamily="34" charset="0"/>
              </a:rPr>
              <a:t>What is the primary research question?</a:t>
            </a:r>
          </a:p>
          <a:p>
            <a:pPr marL="0" indent="0">
              <a:buNone/>
            </a:pPr>
            <a:r>
              <a:rPr lang="en-GB" sz="2900" dirty="0">
                <a:latin typeface="Aptos" panose="020B0004020202020204" pitchFamily="34" charset="0"/>
              </a:rPr>
              <a:t>Does it follow a framework like </a:t>
            </a:r>
            <a:r>
              <a:rPr lang="en-GB" sz="2900" b="1" dirty="0">
                <a:latin typeface="Aptos" panose="020B0004020202020204" pitchFamily="34" charset="0"/>
              </a:rPr>
              <a:t>CIMO</a:t>
            </a:r>
            <a:r>
              <a:rPr lang="en-GB" sz="2900" dirty="0">
                <a:latin typeface="Aptos" panose="020B0004020202020204" pitchFamily="34" charset="0"/>
              </a:rPr>
              <a:t> (Context, Intervention, Mechanisms, Outcomes) to narrow the scope, or is it a broad thematic question?</a:t>
            </a:r>
          </a:p>
          <a:p>
            <a:pPr marL="0" lvl="0" indent="0">
              <a:buNone/>
            </a:pPr>
            <a:r>
              <a:rPr lang="en-GB" sz="2900" dirty="0">
                <a:latin typeface="Aptos" panose="020B0004020202020204" pitchFamily="34" charset="0"/>
              </a:rPr>
              <a:t>Identify the specific objectives: What does the author hope to achieve (e.g., identifying gaps, building a new conceptual model, or evaluating a specific intervention)?</a:t>
            </a:r>
          </a:p>
          <a:p>
            <a:pPr marL="0" indent="0">
              <a:buNone/>
            </a:pPr>
            <a:r>
              <a:rPr lang="en-GB" sz="2900" b="1" dirty="0">
                <a:latin typeface="Aptos" panose="020B0004020202020204" pitchFamily="34" charset="0"/>
              </a:rPr>
              <a:t>2. The Protocol: Key Steps in the Methodology</a:t>
            </a:r>
            <a:endParaRPr lang="en-GB" sz="2900" dirty="0">
              <a:latin typeface="Aptos" panose="020B0004020202020204" pitchFamily="34" charset="0"/>
            </a:endParaRPr>
          </a:p>
          <a:p>
            <a:pPr lvl="0"/>
            <a:r>
              <a:rPr lang="en-GB" sz="2900" b="1" dirty="0">
                <a:latin typeface="Aptos" panose="020B0004020202020204" pitchFamily="34" charset="0"/>
              </a:rPr>
              <a:t>Search Strategy:</a:t>
            </a:r>
            <a:r>
              <a:rPr lang="en-GB" sz="2900" dirty="0">
                <a:latin typeface="Aptos" panose="020B0004020202020204" pitchFamily="34" charset="0"/>
              </a:rPr>
              <a:t> Identify the keywords, Boolean operators (AND/OR/NOT), and databases (e.g., Scopus, Web of Science) used.</a:t>
            </a:r>
          </a:p>
          <a:p>
            <a:pPr lvl="0"/>
            <a:r>
              <a:rPr lang="en-GB" sz="2900" b="1" dirty="0">
                <a:latin typeface="Aptos" panose="020B0004020202020204" pitchFamily="34" charset="0"/>
              </a:rPr>
              <a:t>Selection Criteria:</a:t>
            </a:r>
            <a:r>
              <a:rPr lang="en-GB" sz="2900" dirty="0">
                <a:latin typeface="Aptos" panose="020B0004020202020204" pitchFamily="34" charset="0"/>
              </a:rPr>
              <a:t> What were the explicit Inclusion and Exclusion (I/E) criteria?</a:t>
            </a:r>
          </a:p>
          <a:p>
            <a:pPr lvl="0"/>
            <a:r>
              <a:rPr lang="en-GB" sz="2900" b="1" dirty="0">
                <a:latin typeface="Aptos" panose="020B0004020202020204" pitchFamily="34" charset="0"/>
              </a:rPr>
              <a:t>PRISMA Mapping:</a:t>
            </a:r>
            <a:r>
              <a:rPr lang="en-GB" sz="2900" dirty="0">
                <a:latin typeface="Aptos" panose="020B0004020202020204" pitchFamily="34" charset="0"/>
              </a:rPr>
              <a:t> Does the paper include a PRISMA flow diagram? Locate the initial number of results vs. the final included set.</a:t>
            </a:r>
          </a:p>
          <a:p>
            <a:pPr marL="0" indent="0">
              <a:buNone/>
            </a:pPr>
            <a:r>
              <a:rPr lang="en-GB" sz="2900" b="1" dirty="0">
                <a:latin typeface="Aptos" panose="020B0004020202020204" pitchFamily="34" charset="0"/>
              </a:rPr>
              <a:t>3. Synthesis: The Process of Data Analysis</a:t>
            </a:r>
            <a:endParaRPr lang="en-GB" sz="2900" dirty="0">
              <a:latin typeface="Aptos" panose="020B0004020202020204" pitchFamily="34" charset="0"/>
            </a:endParaRPr>
          </a:p>
          <a:p>
            <a:pPr lvl="0"/>
            <a:r>
              <a:rPr lang="en-GB" sz="2900" dirty="0">
                <a:latin typeface="Aptos" panose="020B0004020202020204" pitchFamily="34" charset="0"/>
              </a:rPr>
              <a:t>How did the author </a:t>
            </a:r>
            <a:r>
              <a:rPr lang="en-GB" sz="2900" dirty="0" err="1">
                <a:latin typeface="Aptos" panose="020B0004020202020204" pitchFamily="34" charset="0"/>
              </a:rPr>
              <a:t>analyze</a:t>
            </a:r>
            <a:r>
              <a:rPr lang="en-GB" sz="2900" dirty="0">
                <a:latin typeface="Aptos" panose="020B0004020202020204" pitchFamily="34" charset="0"/>
              </a:rPr>
              <a:t> the data? (e.g., Thematic analysis, Meta-analysis, or Qualitative Synthesis).</a:t>
            </a:r>
          </a:p>
          <a:p>
            <a:pPr marL="0" indent="0">
              <a:buNone/>
            </a:pPr>
            <a:r>
              <a:rPr lang="en-GB" sz="2900" b="1" dirty="0">
                <a:latin typeface="Aptos" panose="020B0004020202020204" pitchFamily="34" charset="0"/>
              </a:rPr>
              <a:t>4. Outcomes: The Way the Results Were Written</a:t>
            </a:r>
            <a:endParaRPr lang="en-GB" sz="2900" dirty="0">
              <a:latin typeface="Aptos" panose="020B0004020202020204" pitchFamily="34" charset="0"/>
            </a:endParaRPr>
          </a:p>
          <a:p>
            <a:pPr lvl="0"/>
            <a:r>
              <a:rPr lang="en-GB" sz="2900" dirty="0">
                <a:latin typeface="Aptos" panose="020B0004020202020204" pitchFamily="34" charset="0"/>
              </a:rPr>
              <a:t>How are the findings presented? Look for summary tables, conceptual frameworks, or thematic maps.</a:t>
            </a:r>
          </a:p>
          <a:p>
            <a:pPr lvl="0"/>
            <a:r>
              <a:rPr lang="en-GB" sz="2900" dirty="0">
                <a:latin typeface="Aptos" panose="020B0004020202020204" pitchFamily="34" charset="0"/>
              </a:rPr>
              <a:t>Does the conclusion explicitly identify a </a:t>
            </a:r>
            <a:r>
              <a:rPr lang="en-GB" sz="2900" b="1" dirty="0">
                <a:latin typeface="Aptos" panose="020B0004020202020204" pitchFamily="34" charset="0"/>
              </a:rPr>
              <a:t>"Research Gap"</a:t>
            </a:r>
            <a:r>
              <a:rPr lang="en-GB" sz="2900" dirty="0">
                <a:latin typeface="Aptos" panose="020B0004020202020204" pitchFamily="34" charset="0"/>
              </a:rPr>
              <a:t> that justifies further study?</a:t>
            </a:r>
          </a:p>
          <a:p>
            <a:pPr lvl="0"/>
            <a:r>
              <a:rPr lang="en-GB" sz="2900" dirty="0">
                <a:latin typeface="Aptos" panose="020B0004020202020204" pitchFamily="34" charset="0"/>
              </a:rPr>
              <a:t>Does the paper offer "Managerial Implications" alongside academic contributions?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21724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476091-DBE6-E336-1579-2DDB05CCBB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E5C984-055D-8F45-A3F8-52AD1FFF7F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8464" y="0"/>
            <a:ext cx="8229600" cy="550718"/>
          </a:xfrm>
        </p:spPr>
        <p:txBody>
          <a:bodyPr>
            <a:noAutofit/>
          </a:bodyPr>
          <a:lstStyle/>
          <a:p>
            <a:r>
              <a:rPr lang="en-GB" sz="4400" b="1" dirty="0">
                <a:solidFill>
                  <a:srgbClr val="0070C0"/>
                </a:solidFill>
              </a:rPr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2E4C80-E7B0-1F36-8D30-BD97BF06F9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550718"/>
            <a:ext cx="12192000" cy="550718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>
                <a:latin typeface="Aptos" panose="020B0004020202020204" pitchFamily="34" charset="0"/>
              </a:rPr>
              <a:t>Based on these foundational texts, here is the synthesized step-by-step SLR workflow:</a:t>
            </a:r>
          </a:p>
          <a:p>
            <a:pPr marL="457200" indent="-457200">
              <a:buFont typeface="+mj-lt"/>
              <a:buAutoNum type="arabicPeriod"/>
            </a:pPr>
            <a:r>
              <a:rPr lang="en-GB" b="1" dirty="0">
                <a:latin typeface="Aptos" panose="020B0004020202020204" pitchFamily="34" charset="0"/>
              </a:rPr>
              <a:t>Planning (The Protocol):</a:t>
            </a:r>
            <a:r>
              <a:rPr lang="en-GB" dirty="0">
                <a:latin typeface="Aptos" panose="020B0004020202020204" pitchFamily="34" charset="0"/>
              </a:rPr>
              <a:t> Define your research question using the </a:t>
            </a:r>
            <a:r>
              <a:rPr lang="en-GB" b="1" dirty="0">
                <a:latin typeface="Aptos" panose="020B0004020202020204" pitchFamily="34" charset="0"/>
              </a:rPr>
              <a:t>CIMO</a:t>
            </a:r>
            <a:r>
              <a:rPr lang="en-GB" dirty="0">
                <a:latin typeface="Aptos" panose="020B0004020202020204" pitchFamily="34" charset="0"/>
              </a:rPr>
              <a:t> (Context, Intervention, Mechanisms, Outcomes) framework to ensure it meets the practical requirements of a DBA.</a:t>
            </a:r>
          </a:p>
          <a:p>
            <a:pPr marL="457200" indent="-457200">
              <a:buFont typeface="+mj-lt"/>
              <a:buAutoNum type="arabicPeriod"/>
            </a:pPr>
            <a:r>
              <a:rPr lang="en-GB" b="1" dirty="0">
                <a:latin typeface="Aptos" panose="020B0004020202020204" pitchFamily="34" charset="0"/>
              </a:rPr>
              <a:t>Searching (The Identification):</a:t>
            </a:r>
            <a:r>
              <a:rPr lang="en-GB" dirty="0">
                <a:latin typeface="Aptos" panose="020B0004020202020204" pitchFamily="34" charset="0"/>
              </a:rPr>
              <a:t> Construct comprehensive search strings using Boolean operators to capture both foundational theory, like </a:t>
            </a:r>
            <a:r>
              <a:rPr lang="en-GB" b="1" dirty="0">
                <a:latin typeface="Aptos" panose="020B0004020202020204" pitchFamily="34" charset="0"/>
              </a:rPr>
              <a:t>Atkinson &amp; Meager’s (1986)</a:t>
            </a:r>
            <a:r>
              <a:rPr lang="en-GB" dirty="0">
                <a:latin typeface="Aptos" panose="020B0004020202020204" pitchFamily="34" charset="0"/>
              </a:rPr>
              <a:t> "Flexible Firm," and modern reports from </a:t>
            </a:r>
            <a:r>
              <a:rPr lang="en-GB" b="1" dirty="0">
                <a:latin typeface="Aptos" panose="020B0004020202020204" pitchFamily="34" charset="0"/>
              </a:rPr>
              <a:t>Deloitte</a:t>
            </a:r>
            <a:r>
              <a:rPr lang="en-GB" dirty="0">
                <a:latin typeface="Aptos" panose="020B0004020202020204" pitchFamily="34" charset="0"/>
              </a:rPr>
              <a:t> or </a:t>
            </a:r>
            <a:r>
              <a:rPr lang="en-GB" b="1" dirty="0">
                <a:latin typeface="Aptos" panose="020B0004020202020204" pitchFamily="34" charset="0"/>
              </a:rPr>
              <a:t>Microsoft</a:t>
            </a:r>
            <a:r>
              <a:rPr lang="en-GB" dirty="0">
                <a:latin typeface="Aptos" panose="020B0004020202020204" pitchFamily="34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en-GB" b="1" dirty="0">
                <a:latin typeface="Aptos" panose="020B0004020202020204" pitchFamily="34" charset="0"/>
              </a:rPr>
              <a:t>Screening (The Triage):</a:t>
            </a:r>
            <a:r>
              <a:rPr lang="en-GB" dirty="0">
                <a:latin typeface="Aptos" panose="020B0004020202020204" pitchFamily="34" charset="0"/>
              </a:rPr>
              <a:t> Apply the </a:t>
            </a:r>
            <a:r>
              <a:rPr lang="en-GB" b="1" dirty="0">
                <a:latin typeface="Aptos" panose="020B0004020202020204" pitchFamily="34" charset="0"/>
              </a:rPr>
              <a:t>PRISMA flow</a:t>
            </a:r>
            <a:r>
              <a:rPr lang="en-GB" dirty="0">
                <a:latin typeface="Aptos" panose="020B0004020202020204" pitchFamily="34" charset="0"/>
              </a:rPr>
              <a:t> to remove duplicates and screen titles and abstracts against strict inclusion/exclusion criteria.</a:t>
            </a:r>
          </a:p>
          <a:p>
            <a:pPr marL="457200" indent="-457200">
              <a:buFont typeface="+mj-lt"/>
              <a:buAutoNum type="arabicPeriod"/>
            </a:pPr>
            <a:r>
              <a:rPr lang="en-GB" b="1" dirty="0">
                <a:latin typeface="Aptos" panose="020B0004020202020204" pitchFamily="34" charset="0"/>
              </a:rPr>
              <a:t>Quality Assessment (The Evaluation):</a:t>
            </a:r>
            <a:r>
              <a:rPr lang="en-GB" dirty="0">
                <a:latin typeface="Aptos" panose="020B0004020202020204" pitchFamily="34" charset="0"/>
              </a:rPr>
              <a:t> Appraise the "Constructive Alignment" of each paper to ensure the methodology supports the findings.</a:t>
            </a:r>
          </a:p>
          <a:p>
            <a:pPr marL="457200" indent="-457200">
              <a:buFont typeface="+mj-lt"/>
              <a:buAutoNum type="arabicPeriod"/>
            </a:pPr>
            <a:r>
              <a:rPr lang="en-GB" b="1" dirty="0">
                <a:latin typeface="Aptos" panose="020B0004020202020204" pitchFamily="34" charset="0"/>
              </a:rPr>
              <a:t>Synthesis (The Extraction):</a:t>
            </a:r>
            <a:r>
              <a:rPr lang="en-GB" dirty="0">
                <a:latin typeface="Aptos" panose="020B0004020202020204" pitchFamily="34" charset="0"/>
              </a:rPr>
              <a:t> Thematically map your findings, grouping insights from sources like </a:t>
            </a:r>
            <a:r>
              <a:rPr lang="en-GB" b="1" dirty="0">
                <a:latin typeface="Aptos" panose="020B0004020202020204" pitchFamily="34" charset="0"/>
              </a:rPr>
              <a:t>Voltage Control (2025)</a:t>
            </a:r>
            <a:r>
              <a:rPr lang="en-GB" dirty="0">
                <a:latin typeface="Aptos" panose="020B0004020202020204" pitchFamily="34" charset="0"/>
              </a:rPr>
              <a:t> or </a:t>
            </a:r>
            <a:r>
              <a:rPr lang="en-GB" b="1" dirty="0">
                <a:latin typeface="Aptos" panose="020B0004020202020204" pitchFamily="34" charset="0"/>
              </a:rPr>
              <a:t>Grant Thornton (2021)</a:t>
            </a:r>
            <a:r>
              <a:rPr lang="en-GB" dirty="0">
                <a:latin typeface="Aptos" panose="020B0004020202020204" pitchFamily="34" charset="0"/>
              </a:rPr>
              <a:t> to identify the "Research Gap".</a:t>
            </a:r>
          </a:p>
          <a:p>
            <a:pPr marL="457200" indent="-457200">
              <a:buFont typeface="+mj-lt"/>
              <a:buAutoNum type="arabicPeriod"/>
            </a:pPr>
            <a:r>
              <a:rPr lang="en-GB" b="1" dirty="0">
                <a:latin typeface="Aptos" panose="020B0004020202020204" pitchFamily="34" charset="0"/>
              </a:rPr>
              <a:t>Reporting:</a:t>
            </a:r>
            <a:r>
              <a:rPr lang="en-GB" dirty="0">
                <a:latin typeface="Aptos" panose="020B0004020202020204" pitchFamily="34" charset="0"/>
              </a:rPr>
              <a:t> Present the findings with a focus on both academic contribution and managerial implications for practitioners.</a:t>
            </a:r>
          </a:p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788546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DE72C7-40B8-416A-83DC-F202976226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82CB1B-A9C1-0D7A-7EE5-2739AD56A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8464" y="0"/>
            <a:ext cx="8229600" cy="550718"/>
          </a:xfrm>
        </p:spPr>
        <p:txBody>
          <a:bodyPr>
            <a:noAutofit/>
          </a:bodyPr>
          <a:lstStyle/>
          <a:p>
            <a:r>
              <a:rPr lang="en-GB" sz="4400" b="1" dirty="0">
                <a:solidFill>
                  <a:srgbClr val="0070C0"/>
                </a:solidFill>
              </a:rPr>
              <a:t>REFERENCE LIST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41DCCF-DF99-06E3-AC65-0A685D54E0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550718"/>
            <a:ext cx="12192000" cy="5507183"/>
          </a:xfrm>
        </p:spPr>
        <p:txBody>
          <a:bodyPr>
            <a:normAutofit fontScale="92500" lnSpcReduction="10000"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n-GB" dirty="0">
                <a:latin typeface="Aptos" panose="020B0004020202020204" pitchFamily="34" charset="0"/>
              </a:rPr>
              <a:t>Booth, A., Sutton, A. and Papaioannou, D. (2021) Systematic approaches to a successful literature review. 3rd </a:t>
            </a:r>
            <a:r>
              <a:rPr lang="en-GB" dirty="0" err="1">
                <a:latin typeface="Aptos" panose="020B0004020202020204" pitchFamily="34" charset="0"/>
              </a:rPr>
              <a:t>edn</a:t>
            </a:r>
            <a:r>
              <a:rPr lang="en-GB" dirty="0">
                <a:latin typeface="Aptos" panose="020B0004020202020204" pitchFamily="34" charset="0"/>
              </a:rPr>
              <a:t>. London: SAGE Publications.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GB" dirty="0">
                <a:latin typeface="Aptos" panose="020B0004020202020204" pitchFamily="34" charset="0"/>
              </a:rPr>
              <a:t>Gough, D., Oliver, S. and Thomas, J. (2017) An introduction to systematic reviews. London: SAGE Publications.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GB" dirty="0">
                <a:latin typeface="Aptos" panose="020B0004020202020204" pitchFamily="34" charset="0"/>
              </a:rPr>
              <a:t>Jesson, J., Matheson, L. and Lacey, F.M. (2011) Doing your literature review: traditional and systematic techniques. London: SAGE Publications.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GB" dirty="0">
                <a:latin typeface="Aptos" panose="020B0004020202020204" pitchFamily="34" charset="0"/>
              </a:rPr>
              <a:t>Page, M.J. et al. (2021) ‘The PRISMA 2020 statement: an updated guideline for reporting systematic reviews’, British Medical Journal, 372(71).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GB" dirty="0">
                <a:latin typeface="Aptos" panose="020B0004020202020204" pitchFamily="34" charset="0"/>
              </a:rPr>
              <a:t>Petticrew, M. and Roberts, H. (2006) Systematic reviews in the social sciences: a practical guide. Oxford: Blackwell Publishing.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GB" dirty="0" err="1">
                <a:latin typeface="Aptos" panose="020B0004020202020204" pitchFamily="34" charset="0"/>
              </a:rPr>
              <a:t>Tranfield</a:t>
            </a:r>
            <a:r>
              <a:rPr lang="en-GB" dirty="0">
                <a:latin typeface="Aptos" panose="020B0004020202020204" pitchFamily="34" charset="0"/>
              </a:rPr>
              <a:t>, D., Denyer, D. and Smart, P. (2003) ‘Towards a methodology for developing evidence-informed management knowledge by means of systematic review’, British Journal of Management, 14(3), pp. 207–222.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GB" dirty="0">
                <a:latin typeface="Aptos" panose="020B0004020202020204" pitchFamily="34" charset="0"/>
              </a:rPr>
              <a:t>Xiao, Y. and Watson, M. (2019) ‘Guidance on conducting a systematic literature review’, Journal of Planning Education and Research, 39(1), pp. 93–112.</a:t>
            </a:r>
          </a:p>
        </p:txBody>
      </p:sp>
    </p:spTree>
    <p:extLst>
      <p:ext uri="{BB962C8B-B14F-4D97-AF65-F5344CB8AC3E}">
        <p14:creationId xmlns:p14="http://schemas.microsoft.com/office/powerpoint/2010/main" val="9298382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F83550-98D3-E8BA-FA54-8F072EF37E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53E02-CFE6-7EF5-6874-2011D498BC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8464" y="0"/>
            <a:ext cx="8229600" cy="550718"/>
          </a:xfrm>
        </p:spPr>
        <p:txBody>
          <a:bodyPr>
            <a:noAutofit/>
          </a:bodyPr>
          <a:lstStyle/>
          <a:p>
            <a:endParaRPr lang="en-GB" sz="44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60D028-6B1C-29EA-1E88-8A14DE50F9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29343"/>
            <a:ext cx="12192000" cy="5328558"/>
          </a:xfrm>
        </p:spPr>
        <p:txBody>
          <a:bodyPr>
            <a:normAutofit/>
          </a:bodyPr>
          <a:lstStyle/>
          <a:p>
            <a:pPr algn="just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2555653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2948</Words>
  <Application>Microsoft Office PowerPoint</Application>
  <PresentationFormat>Widescreen</PresentationFormat>
  <Paragraphs>183</Paragraphs>
  <Slides>25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Aptos</vt:lpstr>
      <vt:lpstr>Arial</vt:lpstr>
      <vt:lpstr>Myriad Pro</vt:lpstr>
      <vt:lpstr>Oranienbaum</vt:lpstr>
      <vt:lpstr>Quattrocento Sans</vt:lpstr>
      <vt:lpstr>20140311PresentationUWTSDTemplate</vt:lpstr>
      <vt:lpstr>Doctor of Business Administration   How to Conduct a Systematic Literature Review  </vt:lpstr>
      <vt:lpstr>Introduction to the Systematic Literature Review (SLR) </vt:lpstr>
      <vt:lpstr>PowerPoint Presentation</vt:lpstr>
      <vt:lpstr>PowerPoint Presentation</vt:lpstr>
      <vt:lpstr>The SLR Process Flow</vt:lpstr>
      <vt:lpstr>CIMO and PICO</vt:lpstr>
      <vt:lpstr>Defining the Research Question</vt:lpstr>
      <vt:lpstr>Search Strategy and "The Flexible Firm" </vt:lpstr>
      <vt:lpstr> Phase 3 – Selection and Quality Assessment </vt:lpstr>
      <vt:lpstr> Phase 4 – Data Extraction and Synthesis </vt:lpstr>
      <vt:lpstr> Identifying the Gap for your DBA </vt:lpstr>
      <vt:lpstr> Step 1: Protocol Development (The Blueprint) </vt:lpstr>
      <vt:lpstr> Step 2: Systematic Search Strategy </vt:lpstr>
      <vt:lpstr>Step 3: Screening and Selection (The PRISMA Flow) </vt:lpstr>
      <vt:lpstr>The 4-Stage PRISMA Process</vt:lpstr>
      <vt:lpstr>PowerPoint Presentation</vt:lpstr>
      <vt:lpstr>PowerPoint Presentation</vt:lpstr>
      <vt:lpstr>PowerPoint Presentation</vt:lpstr>
      <vt:lpstr>Step 4: Data Extraction and Thematic Mapping </vt:lpstr>
      <vt:lpstr>Step 5: Synthesis and The Gap Identification</vt:lpstr>
      <vt:lpstr>Step 6: Reporting for a DBA Audience </vt:lpstr>
      <vt:lpstr> The Systematic Literature Review (SLR) Anatomy Lab (60 Mins) </vt:lpstr>
      <vt:lpstr>SUMMARY</vt:lpstr>
      <vt:lpstr>REFERENCE LIST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Eno Maycock</dc:creator>
  <cp:lastModifiedBy>Eno Maycock</cp:lastModifiedBy>
  <cp:revision>2</cp:revision>
  <dcterms:created xsi:type="dcterms:W3CDTF">2026-02-01T00:17:25Z</dcterms:created>
  <dcterms:modified xsi:type="dcterms:W3CDTF">2026-09-29T10:48:22Z</dcterms:modified>
</cp:coreProperties>
</file>