
<file path=[Content_Types].xml><?xml version="1.0" encoding="utf-8"?>
<Types xmlns="http://schemas.openxmlformats.org/package/2006/content-types">
  <Default Extension="png" ContentType="image/png"/>
  <Default Extension="svg" ContentType="image/svg+xml"/>
  <Default Extension="webp"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Overpass Light" panose="020B0604020202020204" charset="0"/>
      <p:regular r:id="rId3"/>
    </p:embeddedFont>
    <p:embeddedFont>
      <p:font typeface="Overpass Light Bold" panose="020B0604020202020204" charset="0"/>
      <p:regular r:id="rId4"/>
    </p:embeddedFont>
    <p:embeddedFont>
      <p:font typeface="Agrandir Grand Ultra-Bold" panose="020B0604020202020204" charset="0"/>
      <p:regular r:id="rId5"/>
    </p:embeddedFont>
    <p:embeddedFont>
      <p:font typeface="Calibri" panose="020F0502020204030204" pitchFamily="34" charset="0"/>
      <p:regular r:id="rId6"/>
      <p:bold r:id="rId7"/>
      <p:italic r:id="rId8"/>
      <p:boldItalic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4" d="100"/>
          <a:sy n="54" d="100"/>
        </p:scale>
        <p:origin x="864" y="-46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image" Target="../media/image2.svg"/><Relationship Id="rId7" Type="http://schemas.openxmlformats.org/officeDocument/2006/relationships/image" Target="../media/image4.webp"/><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4.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0" y="612000"/>
            <a:ext cx="15120000" cy="3536426"/>
            <a:chOff x="0" y="0"/>
            <a:chExt cx="3479800" cy="813892"/>
          </a:xfrm>
        </p:grpSpPr>
        <p:sp>
          <p:nvSpPr>
            <p:cNvPr id="3" name="Freeform 3"/>
            <p:cNvSpPr/>
            <p:nvPr/>
          </p:nvSpPr>
          <p:spPr>
            <a:xfrm>
              <a:off x="0" y="0"/>
              <a:ext cx="3479800" cy="813892"/>
            </a:xfrm>
            <a:custGeom>
              <a:avLst/>
              <a:gdLst/>
              <a:ahLst/>
              <a:cxnLst/>
              <a:rect l="l" t="t" r="r" b="b"/>
              <a:pathLst>
                <a:path w="3479800" h="813892">
                  <a:moveTo>
                    <a:pt x="0" y="0"/>
                  </a:moveTo>
                  <a:lnTo>
                    <a:pt x="3479800" y="0"/>
                  </a:lnTo>
                  <a:lnTo>
                    <a:pt x="3479800" y="813892"/>
                  </a:lnTo>
                  <a:lnTo>
                    <a:pt x="0" y="813892"/>
                  </a:lnTo>
                  <a:close/>
                </a:path>
              </a:pathLst>
            </a:custGeom>
            <a:solidFill>
              <a:srgbClr val="BCD638"/>
            </a:solidFill>
          </p:spPr>
        </p:sp>
      </p:grpSp>
      <p:grpSp>
        <p:nvGrpSpPr>
          <p:cNvPr id="4" name="Group 4"/>
          <p:cNvGrpSpPr/>
          <p:nvPr/>
        </p:nvGrpSpPr>
        <p:grpSpPr>
          <a:xfrm>
            <a:off x="0" y="20079172"/>
            <a:ext cx="15120000" cy="692828"/>
            <a:chOff x="0" y="0"/>
            <a:chExt cx="3479800" cy="159451"/>
          </a:xfrm>
        </p:grpSpPr>
        <p:sp>
          <p:nvSpPr>
            <p:cNvPr id="5" name="Freeform 5"/>
            <p:cNvSpPr/>
            <p:nvPr/>
          </p:nvSpPr>
          <p:spPr>
            <a:xfrm>
              <a:off x="0" y="0"/>
              <a:ext cx="3479800" cy="159451"/>
            </a:xfrm>
            <a:custGeom>
              <a:avLst/>
              <a:gdLst/>
              <a:ahLst/>
              <a:cxnLst/>
              <a:rect l="l" t="t" r="r" b="b"/>
              <a:pathLst>
                <a:path w="3479800" h="159451">
                  <a:moveTo>
                    <a:pt x="0" y="0"/>
                  </a:moveTo>
                  <a:lnTo>
                    <a:pt x="3479800" y="0"/>
                  </a:lnTo>
                  <a:lnTo>
                    <a:pt x="3479800" y="159451"/>
                  </a:lnTo>
                  <a:lnTo>
                    <a:pt x="0" y="159451"/>
                  </a:lnTo>
                  <a:close/>
                </a:path>
              </a:pathLst>
            </a:custGeom>
            <a:solidFill>
              <a:srgbClr val="BCD638"/>
            </a:solidFill>
          </p:spPr>
        </p:sp>
      </p:grpSp>
      <p:grpSp>
        <p:nvGrpSpPr>
          <p:cNvPr id="6" name="Group 6"/>
          <p:cNvGrpSpPr/>
          <p:nvPr/>
        </p:nvGrpSpPr>
        <p:grpSpPr>
          <a:xfrm>
            <a:off x="6308158" y="13919139"/>
            <a:ext cx="8286842" cy="2941424"/>
            <a:chOff x="0" y="0"/>
            <a:chExt cx="9601217" cy="3407963"/>
          </a:xfrm>
        </p:grpSpPr>
        <p:sp>
          <p:nvSpPr>
            <p:cNvPr id="7" name="Freeform 7"/>
            <p:cNvSpPr/>
            <p:nvPr/>
          </p:nvSpPr>
          <p:spPr>
            <a:xfrm>
              <a:off x="0" y="0"/>
              <a:ext cx="9601217" cy="3407963"/>
            </a:xfrm>
            <a:custGeom>
              <a:avLst/>
              <a:gdLst/>
              <a:ahLst/>
              <a:cxnLst/>
              <a:rect l="l" t="t" r="r" b="b"/>
              <a:pathLst>
                <a:path w="9601217" h="3407963">
                  <a:moveTo>
                    <a:pt x="0" y="0"/>
                  </a:moveTo>
                  <a:lnTo>
                    <a:pt x="0" y="2594492"/>
                  </a:lnTo>
                  <a:lnTo>
                    <a:pt x="0" y="2878373"/>
                  </a:lnTo>
                  <a:lnTo>
                    <a:pt x="7833377" y="2878373"/>
                  </a:lnTo>
                  <a:lnTo>
                    <a:pt x="8051817" y="3407963"/>
                  </a:lnTo>
                  <a:lnTo>
                    <a:pt x="8268987" y="2878373"/>
                  </a:lnTo>
                  <a:lnTo>
                    <a:pt x="9601217" y="2878373"/>
                  </a:lnTo>
                  <a:lnTo>
                    <a:pt x="9601217" y="2594492"/>
                  </a:lnTo>
                  <a:lnTo>
                    <a:pt x="9601217" y="0"/>
                  </a:lnTo>
                  <a:lnTo>
                    <a:pt x="0" y="0"/>
                  </a:lnTo>
                  <a:close/>
                </a:path>
              </a:pathLst>
            </a:custGeom>
            <a:solidFill>
              <a:srgbClr val="BCD638"/>
            </a:solidFill>
          </p:spPr>
        </p:sp>
      </p:grpSp>
      <p:grpSp>
        <p:nvGrpSpPr>
          <p:cNvPr id="8" name="Group 8"/>
          <p:cNvGrpSpPr/>
          <p:nvPr/>
        </p:nvGrpSpPr>
        <p:grpSpPr>
          <a:xfrm>
            <a:off x="515035" y="10660748"/>
            <a:ext cx="7910929" cy="3520322"/>
            <a:chOff x="0" y="0"/>
            <a:chExt cx="7248831" cy="3225692"/>
          </a:xfrm>
        </p:grpSpPr>
        <p:sp>
          <p:nvSpPr>
            <p:cNvPr id="9" name="Freeform 9"/>
            <p:cNvSpPr/>
            <p:nvPr/>
          </p:nvSpPr>
          <p:spPr>
            <a:xfrm>
              <a:off x="0" y="0"/>
              <a:ext cx="7248831" cy="3225692"/>
            </a:xfrm>
            <a:custGeom>
              <a:avLst/>
              <a:gdLst/>
              <a:ahLst/>
              <a:cxnLst/>
              <a:rect l="l" t="t" r="r" b="b"/>
              <a:pathLst>
                <a:path w="7248831" h="3225692">
                  <a:moveTo>
                    <a:pt x="0" y="0"/>
                  </a:moveTo>
                  <a:lnTo>
                    <a:pt x="0" y="2696102"/>
                  </a:lnTo>
                  <a:lnTo>
                    <a:pt x="1088390" y="2696102"/>
                  </a:lnTo>
                  <a:lnTo>
                    <a:pt x="1305560" y="3225692"/>
                  </a:lnTo>
                  <a:lnTo>
                    <a:pt x="1524000" y="2696102"/>
                  </a:lnTo>
                  <a:lnTo>
                    <a:pt x="7248831" y="2696102"/>
                  </a:lnTo>
                  <a:lnTo>
                    <a:pt x="7248831" y="0"/>
                  </a:lnTo>
                  <a:lnTo>
                    <a:pt x="0" y="0"/>
                  </a:lnTo>
                  <a:close/>
                </a:path>
              </a:pathLst>
            </a:custGeom>
            <a:solidFill>
              <a:srgbClr val="F8F3F2"/>
            </a:solidFill>
          </p:spPr>
        </p:sp>
      </p:grpSp>
      <p:grpSp>
        <p:nvGrpSpPr>
          <p:cNvPr id="10" name="Group 10"/>
          <p:cNvGrpSpPr/>
          <p:nvPr/>
        </p:nvGrpSpPr>
        <p:grpSpPr>
          <a:xfrm>
            <a:off x="525000" y="16703063"/>
            <a:ext cx="7910929" cy="3175847"/>
            <a:chOff x="0" y="0"/>
            <a:chExt cx="7248831" cy="2910047"/>
          </a:xfrm>
        </p:grpSpPr>
        <p:sp>
          <p:nvSpPr>
            <p:cNvPr id="11" name="Freeform 11"/>
            <p:cNvSpPr/>
            <p:nvPr/>
          </p:nvSpPr>
          <p:spPr>
            <a:xfrm>
              <a:off x="0" y="0"/>
              <a:ext cx="7248831" cy="2910048"/>
            </a:xfrm>
            <a:custGeom>
              <a:avLst/>
              <a:gdLst/>
              <a:ahLst/>
              <a:cxnLst/>
              <a:rect l="l" t="t" r="r" b="b"/>
              <a:pathLst>
                <a:path w="7248831" h="2910048">
                  <a:moveTo>
                    <a:pt x="0" y="0"/>
                  </a:moveTo>
                  <a:lnTo>
                    <a:pt x="0" y="2380458"/>
                  </a:lnTo>
                  <a:lnTo>
                    <a:pt x="1088390" y="2380458"/>
                  </a:lnTo>
                  <a:lnTo>
                    <a:pt x="1305560" y="2910048"/>
                  </a:lnTo>
                  <a:lnTo>
                    <a:pt x="1524000" y="2380458"/>
                  </a:lnTo>
                  <a:lnTo>
                    <a:pt x="7248831" y="2380458"/>
                  </a:lnTo>
                  <a:lnTo>
                    <a:pt x="7248831" y="0"/>
                  </a:lnTo>
                  <a:lnTo>
                    <a:pt x="0" y="0"/>
                  </a:lnTo>
                  <a:close/>
                </a:path>
              </a:pathLst>
            </a:custGeom>
            <a:solidFill>
              <a:srgbClr val="F8F3F2"/>
            </a:solidFill>
          </p:spPr>
        </p:sp>
      </p:grpSp>
      <p:grpSp>
        <p:nvGrpSpPr>
          <p:cNvPr id="12" name="Group 12"/>
          <p:cNvGrpSpPr/>
          <p:nvPr/>
        </p:nvGrpSpPr>
        <p:grpSpPr>
          <a:xfrm>
            <a:off x="3956685" y="4573745"/>
            <a:ext cx="8958489" cy="3520322"/>
            <a:chOff x="0" y="0"/>
            <a:chExt cx="8208716" cy="3225692"/>
          </a:xfrm>
        </p:grpSpPr>
        <p:sp>
          <p:nvSpPr>
            <p:cNvPr id="13" name="Freeform 13"/>
            <p:cNvSpPr/>
            <p:nvPr/>
          </p:nvSpPr>
          <p:spPr>
            <a:xfrm>
              <a:off x="0" y="0"/>
              <a:ext cx="8208716" cy="3225692"/>
            </a:xfrm>
            <a:custGeom>
              <a:avLst/>
              <a:gdLst/>
              <a:ahLst/>
              <a:cxnLst/>
              <a:rect l="l" t="t" r="r" b="b"/>
              <a:pathLst>
                <a:path w="8208716" h="3225692">
                  <a:moveTo>
                    <a:pt x="0" y="0"/>
                  </a:moveTo>
                  <a:lnTo>
                    <a:pt x="0" y="2696102"/>
                  </a:lnTo>
                  <a:lnTo>
                    <a:pt x="1088390" y="2696102"/>
                  </a:lnTo>
                  <a:lnTo>
                    <a:pt x="1305560" y="3225692"/>
                  </a:lnTo>
                  <a:lnTo>
                    <a:pt x="1524000" y="2696102"/>
                  </a:lnTo>
                  <a:lnTo>
                    <a:pt x="8208716" y="2696102"/>
                  </a:lnTo>
                  <a:lnTo>
                    <a:pt x="8208716" y="0"/>
                  </a:lnTo>
                  <a:lnTo>
                    <a:pt x="0" y="0"/>
                  </a:lnTo>
                  <a:close/>
                </a:path>
              </a:pathLst>
            </a:custGeom>
            <a:solidFill>
              <a:srgbClr val="F8F3F2"/>
            </a:solidFill>
          </p:spPr>
        </p:sp>
      </p:grpSp>
      <p:grpSp>
        <p:nvGrpSpPr>
          <p:cNvPr id="14" name="Group 14"/>
          <p:cNvGrpSpPr>
            <a:grpSpLocks noChangeAspect="1"/>
          </p:cNvGrpSpPr>
          <p:nvPr/>
        </p:nvGrpSpPr>
        <p:grpSpPr>
          <a:xfrm>
            <a:off x="13145770" y="3421582"/>
            <a:ext cx="924460" cy="1453688"/>
            <a:chOff x="0" y="0"/>
            <a:chExt cx="1042670" cy="1639570"/>
          </a:xfrm>
        </p:grpSpPr>
        <p:sp>
          <p:nvSpPr>
            <p:cNvPr id="15" name="Freeform 15"/>
            <p:cNvSpPr/>
            <p:nvPr/>
          </p:nvSpPr>
          <p:spPr>
            <a:xfrm>
              <a:off x="44450" y="44450"/>
              <a:ext cx="953770" cy="1550670"/>
            </a:xfrm>
            <a:custGeom>
              <a:avLst/>
              <a:gdLst/>
              <a:ahLst/>
              <a:cxnLst/>
              <a:rect l="l" t="t" r="r" b="b"/>
              <a:pathLst>
                <a:path w="953770" h="1550670">
                  <a:moveTo>
                    <a:pt x="953770" y="838200"/>
                  </a:moveTo>
                  <a:lnTo>
                    <a:pt x="0" y="0"/>
                  </a:lnTo>
                  <a:lnTo>
                    <a:pt x="29210" y="1268730"/>
                  </a:lnTo>
                  <a:lnTo>
                    <a:pt x="337820" y="967740"/>
                  </a:lnTo>
                  <a:lnTo>
                    <a:pt x="609600" y="1550670"/>
                  </a:lnTo>
                  <a:lnTo>
                    <a:pt x="796290" y="1463040"/>
                  </a:lnTo>
                  <a:lnTo>
                    <a:pt x="524510" y="881380"/>
                  </a:lnTo>
                  <a:close/>
                </a:path>
              </a:pathLst>
            </a:custGeom>
            <a:solidFill>
              <a:srgbClr val="F8F3F2"/>
            </a:solidFill>
          </p:spPr>
        </p:sp>
        <p:sp>
          <p:nvSpPr>
            <p:cNvPr id="16" name="Freeform 16"/>
            <p:cNvSpPr/>
            <p:nvPr/>
          </p:nvSpPr>
          <p:spPr>
            <a:xfrm>
              <a:off x="0" y="-3810"/>
              <a:ext cx="1045210" cy="1643380"/>
            </a:xfrm>
            <a:custGeom>
              <a:avLst/>
              <a:gdLst/>
              <a:ahLst/>
              <a:cxnLst/>
              <a:rect l="l" t="t" r="r" b="b"/>
              <a:pathLst>
                <a:path w="1045210" h="1643380">
                  <a:moveTo>
                    <a:pt x="654050" y="1643380"/>
                  </a:moveTo>
                  <a:cubicBezTo>
                    <a:pt x="648970" y="1643380"/>
                    <a:pt x="643890" y="1642110"/>
                    <a:pt x="638810" y="1640840"/>
                  </a:cubicBezTo>
                  <a:cubicBezTo>
                    <a:pt x="627380" y="1637030"/>
                    <a:pt x="618490" y="1628140"/>
                    <a:pt x="613410" y="1617980"/>
                  </a:cubicBezTo>
                  <a:lnTo>
                    <a:pt x="368300" y="1092200"/>
                  </a:lnTo>
                  <a:lnTo>
                    <a:pt x="105410" y="1348740"/>
                  </a:lnTo>
                  <a:cubicBezTo>
                    <a:pt x="92710" y="1361440"/>
                    <a:pt x="73660" y="1365250"/>
                    <a:pt x="57150" y="1357630"/>
                  </a:cubicBezTo>
                  <a:cubicBezTo>
                    <a:pt x="40640" y="1351280"/>
                    <a:pt x="30480" y="1334770"/>
                    <a:pt x="29210" y="1316990"/>
                  </a:cubicBezTo>
                  <a:lnTo>
                    <a:pt x="0" y="49530"/>
                  </a:lnTo>
                  <a:cubicBezTo>
                    <a:pt x="0" y="31750"/>
                    <a:pt x="10160" y="15240"/>
                    <a:pt x="25400" y="7620"/>
                  </a:cubicBezTo>
                  <a:cubicBezTo>
                    <a:pt x="41910" y="0"/>
                    <a:pt x="60960" y="3810"/>
                    <a:pt x="73660" y="15240"/>
                  </a:cubicBezTo>
                  <a:lnTo>
                    <a:pt x="1027430" y="853440"/>
                  </a:lnTo>
                  <a:cubicBezTo>
                    <a:pt x="1040130" y="864870"/>
                    <a:pt x="1045210" y="883920"/>
                    <a:pt x="1040130" y="900430"/>
                  </a:cubicBezTo>
                  <a:cubicBezTo>
                    <a:pt x="1035050" y="916940"/>
                    <a:pt x="1019810" y="929640"/>
                    <a:pt x="1002030" y="930910"/>
                  </a:cubicBezTo>
                  <a:lnTo>
                    <a:pt x="635000" y="966470"/>
                  </a:lnTo>
                  <a:lnTo>
                    <a:pt x="880110" y="1492250"/>
                  </a:lnTo>
                  <a:cubicBezTo>
                    <a:pt x="890270" y="1515110"/>
                    <a:pt x="881380" y="1540510"/>
                    <a:pt x="858520" y="1550670"/>
                  </a:cubicBezTo>
                  <a:lnTo>
                    <a:pt x="671830" y="1638300"/>
                  </a:lnTo>
                  <a:cubicBezTo>
                    <a:pt x="666750" y="1642110"/>
                    <a:pt x="660400" y="1643380"/>
                    <a:pt x="654050" y="1643380"/>
                  </a:cubicBezTo>
                  <a:close/>
                  <a:moveTo>
                    <a:pt x="382270" y="971550"/>
                  </a:moveTo>
                  <a:cubicBezTo>
                    <a:pt x="384810" y="971550"/>
                    <a:pt x="387350" y="971550"/>
                    <a:pt x="389890" y="972820"/>
                  </a:cubicBezTo>
                  <a:cubicBezTo>
                    <a:pt x="403860" y="975360"/>
                    <a:pt x="416560" y="984250"/>
                    <a:pt x="421640" y="998220"/>
                  </a:cubicBezTo>
                  <a:lnTo>
                    <a:pt x="674370" y="1540510"/>
                  </a:lnTo>
                  <a:lnTo>
                    <a:pt x="781050" y="1490980"/>
                  </a:lnTo>
                  <a:lnTo>
                    <a:pt x="528320" y="947420"/>
                  </a:lnTo>
                  <a:cubicBezTo>
                    <a:pt x="521970" y="934720"/>
                    <a:pt x="523240" y="919480"/>
                    <a:pt x="529590" y="906780"/>
                  </a:cubicBezTo>
                  <a:cubicBezTo>
                    <a:pt x="535940" y="894080"/>
                    <a:pt x="549910" y="886460"/>
                    <a:pt x="563880" y="883920"/>
                  </a:cubicBezTo>
                  <a:lnTo>
                    <a:pt x="891540" y="850900"/>
                  </a:lnTo>
                  <a:lnTo>
                    <a:pt x="91440" y="147320"/>
                  </a:lnTo>
                  <a:lnTo>
                    <a:pt x="115570" y="1212850"/>
                  </a:lnTo>
                  <a:lnTo>
                    <a:pt x="350520" y="982980"/>
                  </a:lnTo>
                  <a:cubicBezTo>
                    <a:pt x="359410" y="976630"/>
                    <a:pt x="370840" y="971550"/>
                    <a:pt x="382270" y="971550"/>
                  </a:cubicBezTo>
                  <a:close/>
                </a:path>
              </a:pathLst>
            </a:custGeom>
            <a:solidFill>
              <a:srgbClr val="000000"/>
            </a:solidFill>
          </p:spPr>
        </p:sp>
      </p:grpSp>
      <p:sp>
        <p:nvSpPr>
          <p:cNvPr id="17" name="Freeform 17"/>
          <p:cNvSpPr/>
          <p:nvPr/>
        </p:nvSpPr>
        <p:spPr>
          <a:xfrm flipH="1">
            <a:off x="9299153" y="17099892"/>
            <a:ext cx="6048000" cy="6802454"/>
          </a:xfrm>
          <a:custGeom>
            <a:avLst/>
            <a:gdLst/>
            <a:ahLst/>
            <a:cxnLst/>
            <a:rect l="l" t="t" r="r" b="b"/>
            <a:pathLst>
              <a:path w="6048000" h="6802454">
                <a:moveTo>
                  <a:pt x="6048000" y="0"/>
                </a:moveTo>
                <a:lnTo>
                  <a:pt x="0" y="0"/>
                </a:lnTo>
                <a:lnTo>
                  <a:pt x="0" y="6802454"/>
                </a:lnTo>
                <a:lnTo>
                  <a:pt x="6048000" y="6802454"/>
                </a:lnTo>
                <a:lnTo>
                  <a:pt x="604800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18" name="Freeform 18"/>
          <p:cNvSpPr/>
          <p:nvPr/>
        </p:nvSpPr>
        <p:spPr>
          <a:xfrm flipH="1">
            <a:off x="-443757" y="5330316"/>
            <a:ext cx="6048000" cy="4530502"/>
          </a:xfrm>
          <a:custGeom>
            <a:avLst/>
            <a:gdLst/>
            <a:ahLst/>
            <a:cxnLst/>
            <a:rect l="l" t="t" r="r" b="b"/>
            <a:pathLst>
              <a:path w="6048000" h="4530502">
                <a:moveTo>
                  <a:pt x="6048000" y="0"/>
                </a:moveTo>
                <a:lnTo>
                  <a:pt x="0" y="0"/>
                </a:lnTo>
                <a:lnTo>
                  <a:pt x="0" y="4530502"/>
                </a:lnTo>
                <a:lnTo>
                  <a:pt x="6048000" y="4530502"/>
                </a:lnTo>
                <a:lnTo>
                  <a:pt x="6048000" y="0"/>
                </a:lnTo>
                <a:close/>
              </a:path>
            </a:pathLst>
          </a:custGeom>
          <a:blipFill>
            <a:blip r:embed="rId4">
              <a:extLst>
                <a:ext uri="{96DAC541-7B7A-43D3-8B79-37D633B846F1}">
                  <asvg:svgBlip xmlns="" xmlns:asvg="http://schemas.microsoft.com/office/drawing/2016/SVG/main" r:embed="rId5"/>
                </a:ext>
              </a:extLst>
            </a:blip>
            <a:stretch>
              <a:fillRect/>
            </a:stretch>
          </a:blipFill>
        </p:spPr>
      </p:sp>
      <p:grpSp>
        <p:nvGrpSpPr>
          <p:cNvPr id="19" name="Group 19"/>
          <p:cNvGrpSpPr/>
          <p:nvPr/>
        </p:nvGrpSpPr>
        <p:grpSpPr>
          <a:xfrm>
            <a:off x="6010729" y="7753067"/>
            <a:ext cx="8584271" cy="3125254"/>
            <a:chOff x="0" y="0"/>
            <a:chExt cx="9945821" cy="3620950"/>
          </a:xfrm>
        </p:grpSpPr>
        <p:sp>
          <p:nvSpPr>
            <p:cNvPr id="20" name="Freeform 20"/>
            <p:cNvSpPr/>
            <p:nvPr/>
          </p:nvSpPr>
          <p:spPr>
            <a:xfrm>
              <a:off x="0" y="0"/>
              <a:ext cx="9945821" cy="3620950"/>
            </a:xfrm>
            <a:custGeom>
              <a:avLst/>
              <a:gdLst/>
              <a:ahLst/>
              <a:cxnLst/>
              <a:rect l="l" t="t" r="r" b="b"/>
              <a:pathLst>
                <a:path w="9945821" h="3620950">
                  <a:moveTo>
                    <a:pt x="0" y="0"/>
                  </a:moveTo>
                  <a:lnTo>
                    <a:pt x="0" y="2804216"/>
                  </a:lnTo>
                  <a:lnTo>
                    <a:pt x="0" y="3091360"/>
                  </a:lnTo>
                  <a:lnTo>
                    <a:pt x="8177981" y="3091360"/>
                  </a:lnTo>
                  <a:lnTo>
                    <a:pt x="8396421" y="3620950"/>
                  </a:lnTo>
                  <a:lnTo>
                    <a:pt x="8613591" y="3091360"/>
                  </a:lnTo>
                  <a:lnTo>
                    <a:pt x="9945821" y="3091360"/>
                  </a:lnTo>
                  <a:lnTo>
                    <a:pt x="9945821" y="2804216"/>
                  </a:lnTo>
                  <a:lnTo>
                    <a:pt x="9945821" y="0"/>
                  </a:lnTo>
                  <a:lnTo>
                    <a:pt x="0" y="0"/>
                  </a:lnTo>
                  <a:close/>
                </a:path>
              </a:pathLst>
            </a:custGeom>
            <a:solidFill>
              <a:srgbClr val="BCD638"/>
            </a:solidFill>
          </p:spPr>
        </p:sp>
      </p:grpSp>
      <p:sp>
        <p:nvSpPr>
          <p:cNvPr id="21" name="TextBox 21"/>
          <p:cNvSpPr txBox="1"/>
          <p:nvPr/>
        </p:nvSpPr>
        <p:spPr>
          <a:xfrm>
            <a:off x="1518074" y="1607332"/>
            <a:ext cx="13083000" cy="1524072"/>
          </a:xfrm>
          <a:prstGeom prst="rect">
            <a:avLst/>
          </a:prstGeom>
        </p:spPr>
        <p:txBody>
          <a:bodyPr wrap="square" lIns="0" tIns="0" rIns="0" bIns="0" rtlCol="0" anchor="t">
            <a:spAutoFit/>
          </a:bodyPr>
          <a:lstStyle/>
          <a:p>
            <a:pPr algn="ctr">
              <a:lnSpc>
                <a:spcPts val="5921"/>
              </a:lnSpc>
            </a:pPr>
            <a:r>
              <a:rPr lang="en-US" sz="5805" b="1" dirty="0">
                <a:solidFill>
                  <a:srgbClr val="FFFFFF"/>
                </a:solidFill>
                <a:latin typeface="Agrandir Grand Ultra-Bold"/>
                <a:ea typeface="Agrandir Grand Ultra-Bold"/>
                <a:cs typeface="Agrandir Grand Ultra-Bold"/>
                <a:sym typeface="Agrandir Grand Ultra-Bold"/>
              </a:rPr>
              <a:t>Digital Skills </a:t>
            </a:r>
            <a:r>
              <a:rPr lang="en-US" sz="5805" b="1" dirty="0" smtClean="0">
                <a:solidFill>
                  <a:srgbClr val="FFFFFF"/>
                </a:solidFill>
                <a:latin typeface="Agrandir Grand Ultra-Bold"/>
                <a:ea typeface="Agrandir Grand Ultra-Bold"/>
                <a:cs typeface="Agrandir Grand Ultra-Bold"/>
                <a:sym typeface="Agrandir Grand Ultra-Bold"/>
              </a:rPr>
              <a:t>LCLM4002</a:t>
            </a:r>
          </a:p>
          <a:p>
            <a:pPr algn="ctr">
              <a:lnSpc>
                <a:spcPts val="5921"/>
              </a:lnSpc>
            </a:pPr>
            <a:r>
              <a:rPr lang="en-US" sz="5805" b="1" dirty="0" smtClean="0">
                <a:solidFill>
                  <a:srgbClr val="FFFFFF"/>
                </a:solidFill>
                <a:latin typeface="Agrandir Grand Ultra-Bold"/>
                <a:ea typeface="Agrandir Grand Ultra-Bold"/>
                <a:cs typeface="Agrandir Grand Ultra-Bold"/>
                <a:sym typeface="Agrandir Grand Ultra-Bold"/>
              </a:rPr>
              <a:t>Basic Digital Safety</a:t>
            </a:r>
            <a:endParaRPr lang="en-US" sz="5805" b="1" dirty="0">
              <a:solidFill>
                <a:srgbClr val="FFFFFF"/>
              </a:solidFill>
              <a:latin typeface="Agrandir Grand Ultra-Bold"/>
              <a:ea typeface="Agrandir Grand Ultra-Bold"/>
              <a:cs typeface="Agrandir Grand Ultra-Bold"/>
              <a:sym typeface="Agrandir Grand Ultra-Bold"/>
            </a:endParaRPr>
          </a:p>
        </p:txBody>
      </p:sp>
      <p:sp>
        <p:nvSpPr>
          <p:cNvPr id="22" name="TextBox 22"/>
          <p:cNvSpPr txBox="1"/>
          <p:nvPr/>
        </p:nvSpPr>
        <p:spPr>
          <a:xfrm>
            <a:off x="4965700" y="4605670"/>
            <a:ext cx="6589744" cy="483915"/>
          </a:xfrm>
          <a:prstGeom prst="rect">
            <a:avLst/>
          </a:prstGeom>
        </p:spPr>
        <p:txBody>
          <a:bodyPr lIns="0" tIns="0" rIns="0" bIns="0" rtlCol="0" anchor="t">
            <a:spAutoFit/>
          </a:bodyPr>
          <a:lstStyle/>
          <a:p>
            <a:pPr algn="ctr">
              <a:lnSpc>
                <a:spcPts val="4128"/>
              </a:lnSpc>
            </a:pPr>
            <a:r>
              <a:rPr lang="en-US" sz="2948" dirty="0" smtClean="0">
                <a:solidFill>
                  <a:srgbClr val="000000"/>
                </a:solidFill>
                <a:latin typeface="Overpass Light Bold"/>
                <a:ea typeface="Overpass Light Bold"/>
                <a:cs typeface="Overpass Light Bold"/>
                <a:sym typeface="Overpass Light Bold"/>
              </a:rPr>
              <a:t>Secure </a:t>
            </a:r>
            <a:r>
              <a:rPr lang="en-US" sz="2948" dirty="0">
                <a:solidFill>
                  <a:srgbClr val="000000"/>
                </a:solidFill>
                <a:latin typeface="Overpass Light Bold"/>
                <a:ea typeface="Overpass Light Bold"/>
                <a:cs typeface="Overpass Light Bold"/>
                <a:sym typeface="Overpass Light Bold"/>
              </a:rPr>
              <a:t>Your Accounts</a:t>
            </a:r>
          </a:p>
        </p:txBody>
      </p:sp>
      <p:sp>
        <p:nvSpPr>
          <p:cNvPr id="23" name="TextBox 23"/>
          <p:cNvSpPr txBox="1"/>
          <p:nvPr/>
        </p:nvSpPr>
        <p:spPr>
          <a:xfrm>
            <a:off x="1119588" y="10770160"/>
            <a:ext cx="6747348" cy="483915"/>
          </a:xfrm>
          <a:prstGeom prst="rect">
            <a:avLst/>
          </a:prstGeom>
        </p:spPr>
        <p:txBody>
          <a:bodyPr lIns="0" tIns="0" rIns="0" bIns="0" rtlCol="0" anchor="t">
            <a:spAutoFit/>
          </a:bodyPr>
          <a:lstStyle/>
          <a:p>
            <a:pPr algn="ctr">
              <a:lnSpc>
                <a:spcPts val="4128"/>
              </a:lnSpc>
            </a:pPr>
            <a:r>
              <a:rPr lang="en-US" sz="2948" dirty="0">
                <a:solidFill>
                  <a:srgbClr val="000000"/>
                </a:solidFill>
                <a:latin typeface="Overpass Light Bold"/>
                <a:ea typeface="Overpass Light Bold"/>
                <a:cs typeface="Overpass Light Bold"/>
                <a:sym typeface="Overpass Light Bold"/>
              </a:rPr>
              <a:t>Regularly Update Your Software</a:t>
            </a:r>
          </a:p>
        </p:txBody>
      </p:sp>
      <p:sp>
        <p:nvSpPr>
          <p:cNvPr id="24" name="TextBox 24"/>
          <p:cNvSpPr txBox="1"/>
          <p:nvPr/>
        </p:nvSpPr>
        <p:spPr>
          <a:xfrm>
            <a:off x="870415" y="16774786"/>
            <a:ext cx="8190570" cy="525785"/>
          </a:xfrm>
          <a:prstGeom prst="rect">
            <a:avLst/>
          </a:prstGeom>
        </p:spPr>
        <p:txBody>
          <a:bodyPr wrap="square" lIns="0" tIns="0" rIns="0" bIns="0" rtlCol="0" anchor="t">
            <a:spAutoFit/>
          </a:bodyPr>
          <a:lstStyle/>
          <a:p>
            <a:pPr>
              <a:lnSpc>
                <a:spcPts val="4128"/>
              </a:lnSpc>
            </a:pPr>
            <a:r>
              <a:rPr lang="en-US" sz="2948" dirty="0">
                <a:solidFill>
                  <a:srgbClr val="000000"/>
                </a:solidFill>
                <a:latin typeface="Overpass Light Bold"/>
                <a:ea typeface="Overpass Light Bold"/>
                <a:cs typeface="Overpass Light Bold"/>
                <a:sym typeface="Overpass Light Bold"/>
              </a:rPr>
              <a:t>Seek Guidance from University Workshops</a:t>
            </a:r>
          </a:p>
        </p:txBody>
      </p:sp>
      <p:sp>
        <p:nvSpPr>
          <p:cNvPr id="25" name="TextBox 25"/>
          <p:cNvSpPr txBox="1"/>
          <p:nvPr/>
        </p:nvSpPr>
        <p:spPr>
          <a:xfrm>
            <a:off x="6572558" y="7796613"/>
            <a:ext cx="7637615" cy="525785"/>
          </a:xfrm>
          <a:prstGeom prst="rect">
            <a:avLst/>
          </a:prstGeom>
        </p:spPr>
        <p:txBody>
          <a:bodyPr wrap="square" lIns="0" tIns="0" rIns="0" bIns="0" rtlCol="0" anchor="t">
            <a:spAutoFit/>
          </a:bodyPr>
          <a:lstStyle/>
          <a:p>
            <a:pPr algn="ctr">
              <a:lnSpc>
                <a:spcPts val="4131"/>
              </a:lnSpc>
            </a:pPr>
            <a:r>
              <a:rPr lang="en-US" sz="2950" dirty="0">
                <a:solidFill>
                  <a:srgbClr val="000000"/>
                </a:solidFill>
                <a:latin typeface="Overpass Light Bold"/>
                <a:ea typeface="Overpass Light Bold"/>
                <a:cs typeface="Overpass Light Bold"/>
                <a:sym typeface="Overpass Light Bold"/>
              </a:rPr>
              <a:t>Limit Sharing Personal Information Online</a:t>
            </a:r>
          </a:p>
        </p:txBody>
      </p:sp>
      <p:sp>
        <p:nvSpPr>
          <p:cNvPr id="26" name="TextBox 26"/>
          <p:cNvSpPr txBox="1"/>
          <p:nvPr/>
        </p:nvSpPr>
        <p:spPr>
          <a:xfrm>
            <a:off x="7404100" y="13905183"/>
            <a:ext cx="7105933" cy="525785"/>
          </a:xfrm>
          <a:prstGeom prst="rect">
            <a:avLst/>
          </a:prstGeom>
        </p:spPr>
        <p:txBody>
          <a:bodyPr wrap="square" lIns="0" tIns="0" rIns="0" bIns="0" rtlCol="0" anchor="t">
            <a:spAutoFit/>
          </a:bodyPr>
          <a:lstStyle/>
          <a:p>
            <a:pPr algn="just">
              <a:lnSpc>
                <a:spcPts val="4128"/>
              </a:lnSpc>
            </a:pPr>
            <a:r>
              <a:rPr lang="en-US" sz="2948" dirty="0">
                <a:solidFill>
                  <a:srgbClr val="000000"/>
                </a:solidFill>
                <a:latin typeface="Overpass Light Bold"/>
                <a:ea typeface="Overpass Light Bold"/>
                <a:cs typeface="Overpass Light Bold"/>
                <a:sym typeface="Overpass Light Bold"/>
              </a:rPr>
              <a:t>Install Antivirus and Enable Firewalls</a:t>
            </a:r>
          </a:p>
        </p:txBody>
      </p:sp>
      <p:sp>
        <p:nvSpPr>
          <p:cNvPr id="27" name="TextBox 27"/>
          <p:cNvSpPr txBox="1"/>
          <p:nvPr/>
        </p:nvSpPr>
        <p:spPr>
          <a:xfrm>
            <a:off x="4150139" y="5197678"/>
            <a:ext cx="8787674" cy="2154436"/>
          </a:xfrm>
          <a:prstGeom prst="rect">
            <a:avLst/>
          </a:prstGeom>
        </p:spPr>
        <p:txBody>
          <a:bodyPr wrap="square" lIns="0" tIns="0" rIns="0" bIns="0" rtlCol="0" anchor="t">
            <a:spAutoFit/>
          </a:bodyPr>
          <a:lstStyle/>
          <a:p>
            <a:r>
              <a:rPr lang="en-US" sz="2000" dirty="0">
                <a:solidFill>
                  <a:srgbClr val="000000"/>
                </a:solidFill>
                <a:latin typeface="Overpass Light"/>
                <a:ea typeface="Overpass Light"/>
                <a:cs typeface="Overpass Light"/>
                <a:sym typeface="Overpass Light"/>
              </a:rPr>
              <a:t>Securing accounts begins with using strong, unique passwords. These should combine uppercase and lowercase letters, numbers, and special characters to make them difficult for hackers to guess. Two-factor authentication (2FA) is another critical measure that adds an extra layer of protection, requiring a second form of verification, such as a code sent to your phone (Google Safety Center, 2023). For convenience and safety, students can use password managers to store and generate secure passwords.</a:t>
            </a:r>
          </a:p>
        </p:txBody>
      </p:sp>
      <p:sp>
        <p:nvSpPr>
          <p:cNvPr id="28" name="TextBox 28"/>
          <p:cNvSpPr txBox="1"/>
          <p:nvPr/>
        </p:nvSpPr>
        <p:spPr>
          <a:xfrm>
            <a:off x="1512000" y="3232826"/>
            <a:ext cx="12518820" cy="577081"/>
          </a:xfrm>
          <a:prstGeom prst="rect">
            <a:avLst/>
          </a:prstGeom>
        </p:spPr>
        <p:txBody>
          <a:bodyPr wrap="square" lIns="0" tIns="0" rIns="0" bIns="0" rtlCol="0" anchor="t">
            <a:spAutoFit/>
          </a:bodyPr>
          <a:lstStyle/>
          <a:p>
            <a:pPr algn="ctr">
              <a:lnSpc>
                <a:spcPts val="4457"/>
              </a:lnSpc>
            </a:pPr>
            <a:r>
              <a:rPr lang="en-US" sz="3183" b="1" dirty="0" err="1" smtClean="0">
                <a:solidFill>
                  <a:schemeClr val="bg1"/>
                </a:solidFill>
                <a:effectLst>
                  <a:outerShdw blurRad="38100" dist="38100" dir="2700000" algn="tl">
                    <a:srgbClr val="000000">
                      <a:alpha val="43137"/>
                    </a:srgbClr>
                  </a:outerShdw>
                </a:effectLst>
                <a:latin typeface="Overpass Light Bold"/>
                <a:ea typeface="Overpass Light Bold"/>
                <a:cs typeface="Overpass Light Bold"/>
                <a:sym typeface="Overpass Light Bold"/>
              </a:rPr>
              <a:t>Iliya</a:t>
            </a:r>
            <a:r>
              <a:rPr lang="en-US" sz="3183" b="1" dirty="0" smtClean="0">
                <a:solidFill>
                  <a:schemeClr val="bg1"/>
                </a:solidFill>
                <a:effectLst>
                  <a:outerShdw blurRad="38100" dist="38100" dir="2700000" algn="tl">
                    <a:srgbClr val="000000">
                      <a:alpha val="43137"/>
                    </a:srgbClr>
                  </a:outerShdw>
                </a:effectLst>
                <a:latin typeface="Overpass Light Bold"/>
                <a:ea typeface="Overpass Light Bold"/>
                <a:cs typeface="Overpass Light Bold"/>
                <a:sym typeface="Overpass Light Bold"/>
              </a:rPr>
              <a:t> </a:t>
            </a:r>
            <a:r>
              <a:rPr lang="en-US" sz="3183" b="1" dirty="0" err="1" smtClean="0">
                <a:solidFill>
                  <a:schemeClr val="bg1"/>
                </a:solidFill>
                <a:effectLst>
                  <a:outerShdw blurRad="38100" dist="38100" dir="2700000" algn="tl">
                    <a:srgbClr val="000000">
                      <a:alpha val="43137"/>
                    </a:srgbClr>
                  </a:outerShdw>
                </a:effectLst>
                <a:latin typeface="Overpass Light Bold"/>
                <a:ea typeface="Overpass Light Bold"/>
                <a:cs typeface="Overpass Light Bold"/>
                <a:sym typeface="Overpass Light Bold"/>
              </a:rPr>
              <a:t>Zaprinov</a:t>
            </a:r>
            <a:r>
              <a:rPr lang="en-US" sz="3183" b="1" dirty="0" smtClean="0">
                <a:solidFill>
                  <a:schemeClr val="bg1"/>
                </a:solidFill>
                <a:effectLst>
                  <a:outerShdw blurRad="38100" dist="38100" dir="2700000" algn="tl">
                    <a:srgbClr val="000000">
                      <a:alpha val="43137"/>
                    </a:srgbClr>
                  </a:outerShdw>
                </a:effectLst>
                <a:latin typeface="Overpass Light Bold"/>
                <a:ea typeface="Overpass Light Bold"/>
                <a:cs typeface="Overpass Light Bold"/>
                <a:sym typeface="Overpass Light Bold"/>
              </a:rPr>
              <a:t> ID 2416060</a:t>
            </a:r>
            <a:endParaRPr lang="en-US" sz="3183" b="1" dirty="0">
              <a:solidFill>
                <a:schemeClr val="bg1"/>
              </a:solidFill>
              <a:effectLst>
                <a:outerShdw blurRad="38100" dist="38100" dir="2700000" algn="tl">
                  <a:srgbClr val="000000">
                    <a:alpha val="43137"/>
                  </a:srgbClr>
                </a:outerShdw>
              </a:effectLst>
              <a:latin typeface="Overpass Light Bold"/>
              <a:ea typeface="Overpass Light Bold"/>
              <a:cs typeface="Overpass Light Bold"/>
              <a:sym typeface="Overpass Light Bold"/>
            </a:endParaRPr>
          </a:p>
        </p:txBody>
      </p:sp>
      <p:pic>
        <p:nvPicPr>
          <p:cNvPr id="33" name="Picture 3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67796" y="-8361"/>
            <a:ext cx="3784408" cy="1376364"/>
          </a:xfrm>
          <a:prstGeom prst="rect">
            <a:avLst/>
          </a:prstGeom>
          <a:effectLst>
            <a:glow rad="1384300">
              <a:schemeClr val="accent1">
                <a:alpha val="40000"/>
              </a:schemeClr>
            </a:glow>
            <a:softEdge rad="101600"/>
          </a:effectLst>
        </p:spPr>
      </p:pic>
      <p:sp>
        <p:nvSpPr>
          <p:cNvPr id="34" name="TextBox 27"/>
          <p:cNvSpPr txBox="1"/>
          <p:nvPr/>
        </p:nvSpPr>
        <p:spPr>
          <a:xfrm>
            <a:off x="6087607" y="8370666"/>
            <a:ext cx="8537258" cy="1846659"/>
          </a:xfrm>
          <a:prstGeom prst="rect">
            <a:avLst/>
          </a:prstGeom>
        </p:spPr>
        <p:txBody>
          <a:bodyPr wrap="square" lIns="0" tIns="0" rIns="0" bIns="0" rtlCol="0" anchor="t">
            <a:spAutoFit/>
          </a:bodyPr>
          <a:lstStyle/>
          <a:p>
            <a:r>
              <a:rPr lang="en-US" sz="2000" dirty="0">
                <a:solidFill>
                  <a:srgbClr val="000000"/>
                </a:solidFill>
                <a:latin typeface="Overpass Light"/>
                <a:ea typeface="Overpass Light"/>
                <a:cs typeface="Overpass Light"/>
                <a:sym typeface="Overpass Light"/>
              </a:rPr>
              <a:t>Oversharing on social media can make students vulnerable to identity theft and cyberstalking. Information such as addresses, phone numbers, and daily routines should not be publicly visible. Adjusting privacy settings to restrict access to posts and avoiding accepting connection requests from unknown individuals are important safeguards (Martin, 2020). It is also essential to think carefully before posting, as content shared online can be permanent.</a:t>
            </a:r>
          </a:p>
        </p:txBody>
      </p:sp>
      <p:sp>
        <p:nvSpPr>
          <p:cNvPr id="35" name="TextBox 27"/>
          <p:cNvSpPr txBox="1"/>
          <p:nvPr/>
        </p:nvSpPr>
        <p:spPr>
          <a:xfrm>
            <a:off x="611035" y="11380499"/>
            <a:ext cx="7738858" cy="2154436"/>
          </a:xfrm>
          <a:prstGeom prst="rect">
            <a:avLst/>
          </a:prstGeom>
        </p:spPr>
        <p:txBody>
          <a:bodyPr wrap="square" lIns="0" tIns="0" rIns="0" bIns="0" rtlCol="0" anchor="t">
            <a:spAutoFit/>
          </a:bodyPr>
          <a:lstStyle/>
          <a:p>
            <a:r>
              <a:rPr lang="en-US" sz="2000" dirty="0">
                <a:solidFill>
                  <a:srgbClr val="000000"/>
                </a:solidFill>
                <a:latin typeface="Overpass Light"/>
                <a:ea typeface="Overpass Light"/>
                <a:cs typeface="Overpass Light"/>
                <a:sym typeface="Overpass Light"/>
              </a:rPr>
              <a:t>Keeping software updated is a fundamental aspect of digital safety. Updates often fix vulnerabilities that could be exploited by hackers, making them critical for protecting devices and personal information. This applies to operating systems, applications, and antivirus programs. Enabling automatic updates ensures devices remain secure without requiring frequent manual checks (</a:t>
            </a:r>
            <a:r>
              <a:rPr lang="en-US" sz="2000" dirty="0" err="1">
                <a:solidFill>
                  <a:srgbClr val="000000"/>
                </a:solidFill>
                <a:latin typeface="Overpass Light"/>
                <a:ea typeface="Overpass Light"/>
                <a:cs typeface="Overpass Light"/>
                <a:sym typeface="Overpass Light"/>
              </a:rPr>
              <a:t>TechRadar</a:t>
            </a:r>
            <a:r>
              <a:rPr lang="en-US" sz="2000" dirty="0">
                <a:solidFill>
                  <a:srgbClr val="000000"/>
                </a:solidFill>
                <a:latin typeface="Overpass Light"/>
                <a:ea typeface="Overpass Light"/>
                <a:cs typeface="Overpass Light"/>
                <a:sym typeface="Overpass Light"/>
              </a:rPr>
              <a:t>, 2021).</a:t>
            </a:r>
          </a:p>
        </p:txBody>
      </p:sp>
      <p:sp>
        <p:nvSpPr>
          <p:cNvPr id="36" name="TextBox 27"/>
          <p:cNvSpPr txBox="1"/>
          <p:nvPr/>
        </p:nvSpPr>
        <p:spPr>
          <a:xfrm>
            <a:off x="6572558" y="14466521"/>
            <a:ext cx="8201875" cy="1846659"/>
          </a:xfrm>
          <a:prstGeom prst="rect">
            <a:avLst/>
          </a:prstGeom>
        </p:spPr>
        <p:txBody>
          <a:bodyPr wrap="square" lIns="0" tIns="0" rIns="0" bIns="0" rtlCol="0" anchor="t">
            <a:spAutoFit/>
          </a:bodyPr>
          <a:lstStyle/>
          <a:p>
            <a:r>
              <a:rPr lang="en-US" sz="2000" dirty="0">
                <a:solidFill>
                  <a:srgbClr val="000000"/>
                </a:solidFill>
                <a:latin typeface="Overpass Light"/>
                <a:ea typeface="Overpass Light"/>
                <a:cs typeface="Overpass Light"/>
                <a:sym typeface="Overpass Light"/>
              </a:rPr>
              <a:t>Antivirus software and firewalls are indispensable tools in defending against cyber threats. Antivirus programs help identify and remove harmful software, while firewalls block unauthorized access to devices. Together, these measures provide robust protection against common cyberattacks, reducing the risk of malware and data breaches (Perrin, 2022).</a:t>
            </a:r>
          </a:p>
        </p:txBody>
      </p:sp>
      <p:sp>
        <p:nvSpPr>
          <p:cNvPr id="37" name="TextBox 27"/>
          <p:cNvSpPr txBox="1"/>
          <p:nvPr/>
        </p:nvSpPr>
        <p:spPr>
          <a:xfrm>
            <a:off x="621814" y="17355179"/>
            <a:ext cx="7717300" cy="1846659"/>
          </a:xfrm>
          <a:prstGeom prst="rect">
            <a:avLst/>
          </a:prstGeom>
        </p:spPr>
        <p:txBody>
          <a:bodyPr wrap="square" lIns="0" tIns="0" rIns="0" bIns="0" rtlCol="0" anchor="t">
            <a:spAutoFit/>
          </a:bodyPr>
          <a:lstStyle/>
          <a:p>
            <a:r>
              <a:rPr lang="en-US" sz="2000" dirty="0">
                <a:solidFill>
                  <a:srgbClr val="000000"/>
                </a:solidFill>
                <a:latin typeface="Overpass Light"/>
                <a:ea typeface="Overpass Light"/>
                <a:cs typeface="Overpass Light"/>
                <a:sym typeface="Overpass Light"/>
              </a:rPr>
              <a:t>Universities offer valuable resources such as workshops and training sessions on cybersecurity. These sessions help students learn about safe online practices, identifying phishing scams, and securing personal data. Engaging with these resources equips students with practical skills to handle digital threats effectively (Henderson, 2021).</a:t>
            </a:r>
          </a:p>
        </p:txBody>
      </p:sp>
      <p:sp>
        <p:nvSpPr>
          <p:cNvPr id="38" name="TextBox 27"/>
          <p:cNvSpPr txBox="1"/>
          <p:nvPr/>
        </p:nvSpPr>
        <p:spPr>
          <a:xfrm>
            <a:off x="6074" y="19815586"/>
            <a:ext cx="12738100" cy="1477328"/>
          </a:xfrm>
          <a:prstGeom prst="rect">
            <a:avLst/>
          </a:prstGeom>
        </p:spPr>
        <p:txBody>
          <a:bodyPr wrap="square" lIns="0" tIns="0" rIns="0" bIns="0" rtlCol="0" anchor="t">
            <a:spAutoFit/>
          </a:bodyPr>
          <a:lstStyle/>
          <a:p>
            <a:r>
              <a:rPr lang="en-US" sz="1600" b="1" dirty="0" smtClean="0">
                <a:solidFill>
                  <a:srgbClr val="000000"/>
                </a:solidFill>
                <a:effectLst>
                  <a:outerShdw blurRad="38100" dist="38100" dir="2700000" algn="tl">
                    <a:srgbClr val="000000">
                      <a:alpha val="43137"/>
                    </a:srgbClr>
                  </a:outerShdw>
                </a:effectLst>
                <a:latin typeface="Overpass Light"/>
                <a:ea typeface="Overpass Light"/>
                <a:cs typeface="Overpass Light"/>
                <a:sym typeface="Overpass Light"/>
              </a:rPr>
              <a:t>REFERENCE LIST:</a:t>
            </a:r>
          </a:p>
          <a:p>
            <a:r>
              <a:rPr lang="en-US" sz="1600" dirty="0" smtClean="0">
                <a:solidFill>
                  <a:srgbClr val="000000"/>
                </a:solidFill>
                <a:latin typeface="Overpass Light"/>
                <a:ea typeface="Overpass Light"/>
                <a:cs typeface="Overpass Light"/>
                <a:sym typeface="Overpass Light"/>
              </a:rPr>
              <a:t>Google </a:t>
            </a:r>
            <a:r>
              <a:rPr lang="en-US" sz="1600" dirty="0">
                <a:solidFill>
                  <a:srgbClr val="000000"/>
                </a:solidFill>
                <a:latin typeface="Overpass Light"/>
                <a:ea typeface="Overpass Light"/>
                <a:cs typeface="Overpass Light"/>
                <a:sym typeface="Overpass Light"/>
              </a:rPr>
              <a:t>Safety Center (2023) ‘Online security tips’, Google Safety Center. Available at: https://safety.google (Accessed: </a:t>
            </a:r>
            <a:r>
              <a:rPr lang="en-US" sz="1600" dirty="0" smtClean="0">
                <a:solidFill>
                  <a:srgbClr val="000000"/>
                </a:solidFill>
                <a:latin typeface="Overpass Light"/>
                <a:ea typeface="Overpass Light"/>
                <a:cs typeface="Overpass Light"/>
                <a:sym typeface="Overpass Light"/>
              </a:rPr>
              <a:t>25 </a:t>
            </a:r>
            <a:r>
              <a:rPr lang="en-US" sz="1600" dirty="0">
                <a:solidFill>
                  <a:srgbClr val="000000"/>
                </a:solidFill>
                <a:latin typeface="Overpass Light"/>
                <a:ea typeface="Overpass Light"/>
                <a:cs typeface="Overpass Light"/>
                <a:sym typeface="Overpass Light"/>
              </a:rPr>
              <a:t>November 2024</a:t>
            </a:r>
            <a:r>
              <a:rPr lang="en-US" sz="1600" dirty="0" smtClean="0">
                <a:solidFill>
                  <a:srgbClr val="000000"/>
                </a:solidFill>
                <a:latin typeface="Overpass Light"/>
                <a:ea typeface="Overpass Light"/>
                <a:cs typeface="Overpass Light"/>
                <a:sym typeface="Overpass Light"/>
              </a:rPr>
              <a:t>).</a:t>
            </a:r>
          </a:p>
          <a:p>
            <a:r>
              <a:rPr lang="en-US" sz="1600" dirty="0" smtClean="0">
                <a:solidFill>
                  <a:srgbClr val="000000"/>
                </a:solidFill>
                <a:latin typeface="Overpass Light"/>
                <a:ea typeface="Overpass Light"/>
                <a:cs typeface="Overpass Light"/>
                <a:sym typeface="Overpass Light"/>
              </a:rPr>
              <a:t>Henderson</a:t>
            </a:r>
            <a:r>
              <a:rPr lang="en-US" sz="1600" dirty="0">
                <a:solidFill>
                  <a:srgbClr val="000000"/>
                </a:solidFill>
                <a:latin typeface="Overpass Light"/>
                <a:ea typeface="Overpass Light"/>
                <a:cs typeface="Overpass Light"/>
                <a:sym typeface="Overpass Light"/>
              </a:rPr>
              <a:t>, J. (2021) ‘Digital safety awareness in higher education’, Journal of Digital Education, 14(2), pp. 34-42</a:t>
            </a:r>
            <a:r>
              <a:rPr lang="en-US" sz="1600" dirty="0" smtClean="0">
                <a:solidFill>
                  <a:srgbClr val="000000"/>
                </a:solidFill>
                <a:latin typeface="Overpass Light"/>
                <a:ea typeface="Overpass Light"/>
                <a:cs typeface="Overpass Light"/>
                <a:sym typeface="Overpass Light"/>
              </a:rPr>
              <a:t>.</a:t>
            </a:r>
          </a:p>
          <a:p>
            <a:r>
              <a:rPr lang="en-US" sz="1600" dirty="0" smtClean="0">
                <a:solidFill>
                  <a:srgbClr val="000000"/>
                </a:solidFill>
                <a:latin typeface="Overpass Light"/>
                <a:ea typeface="Overpass Light"/>
                <a:cs typeface="Overpass Light"/>
                <a:sym typeface="Overpass Light"/>
              </a:rPr>
              <a:t>Martin</a:t>
            </a:r>
            <a:r>
              <a:rPr lang="en-US" sz="1600" dirty="0">
                <a:solidFill>
                  <a:srgbClr val="000000"/>
                </a:solidFill>
                <a:latin typeface="Overpass Light"/>
                <a:ea typeface="Overpass Light"/>
                <a:cs typeface="Overpass Light"/>
                <a:sym typeface="Overpass Light"/>
              </a:rPr>
              <a:t>, D. (2020) Cybersecurity for Everyone. London: Penguin Books</a:t>
            </a:r>
            <a:r>
              <a:rPr lang="en-US" sz="1600" dirty="0" smtClean="0">
                <a:solidFill>
                  <a:srgbClr val="000000"/>
                </a:solidFill>
                <a:latin typeface="Overpass Light"/>
                <a:ea typeface="Overpass Light"/>
                <a:cs typeface="Overpass Light"/>
                <a:sym typeface="Overpass Light"/>
              </a:rPr>
              <a:t>.</a:t>
            </a:r>
          </a:p>
          <a:p>
            <a:r>
              <a:rPr lang="en-US" sz="1600" dirty="0" smtClean="0">
                <a:solidFill>
                  <a:srgbClr val="000000"/>
                </a:solidFill>
                <a:latin typeface="Overpass Light"/>
                <a:ea typeface="Overpass Light"/>
                <a:cs typeface="Overpass Light"/>
                <a:sym typeface="Overpass Light"/>
              </a:rPr>
              <a:t>Perrin</a:t>
            </a:r>
            <a:r>
              <a:rPr lang="en-US" sz="1600" dirty="0">
                <a:solidFill>
                  <a:srgbClr val="000000"/>
                </a:solidFill>
                <a:latin typeface="Overpass Light"/>
                <a:ea typeface="Overpass Light"/>
                <a:cs typeface="Overpass Light"/>
                <a:sym typeface="Overpass Light"/>
              </a:rPr>
              <a:t>, A. (2022) ‘Understanding cybersecurity threats’, Technology Today, 19(3), pp. 5-12</a:t>
            </a:r>
            <a:r>
              <a:rPr lang="en-US" sz="1600" dirty="0" smtClean="0">
                <a:solidFill>
                  <a:srgbClr val="000000"/>
                </a:solidFill>
                <a:latin typeface="Overpass Light"/>
                <a:ea typeface="Overpass Light"/>
                <a:cs typeface="Overpass Light"/>
                <a:sym typeface="Overpass Light"/>
              </a:rPr>
              <a:t>.</a:t>
            </a:r>
          </a:p>
          <a:p>
            <a:r>
              <a:rPr lang="en-US" sz="1600" dirty="0" err="1" smtClean="0">
                <a:solidFill>
                  <a:srgbClr val="000000"/>
                </a:solidFill>
                <a:latin typeface="Overpass Light"/>
                <a:ea typeface="Overpass Light"/>
                <a:cs typeface="Overpass Light"/>
                <a:sym typeface="Overpass Light"/>
              </a:rPr>
              <a:t>TechRadar</a:t>
            </a:r>
            <a:r>
              <a:rPr lang="en-US" sz="1600" dirty="0" smtClean="0">
                <a:solidFill>
                  <a:srgbClr val="000000"/>
                </a:solidFill>
                <a:latin typeface="Overpass Light"/>
                <a:ea typeface="Overpass Light"/>
                <a:cs typeface="Overpass Light"/>
                <a:sym typeface="Overpass Light"/>
              </a:rPr>
              <a:t> </a:t>
            </a:r>
            <a:r>
              <a:rPr lang="en-US" sz="1600" dirty="0">
                <a:solidFill>
                  <a:srgbClr val="000000"/>
                </a:solidFill>
                <a:latin typeface="Overpass Light"/>
                <a:ea typeface="Overpass Light"/>
                <a:cs typeface="Overpass Light"/>
                <a:sym typeface="Overpass Light"/>
              </a:rPr>
              <a:t>(2021) ‘Why software updates are essential’, </a:t>
            </a:r>
            <a:r>
              <a:rPr lang="en-US" sz="1600" dirty="0" err="1">
                <a:solidFill>
                  <a:srgbClr val="000000"/>
                </a:solidFill>
                <a:latin typeface="Overpass Light"/>
                <a:ea typeface="Overpass Light"/>
                <a:cs typeface="Overpass Light"/>
                <a:sym typeface="Overpass Light"/>
              </a:rPr>
              <a:t>TechRadar</a:t>
            </a:r>
            <a:r>
              <a:rPr lang="en-US" sz="1600" dirty="0">
                <a:solidFill>
                  <a:srgbClr val="000000"/>
                </a:solidFill>
                <a:latin typeface="Overpass Light"/>
                <a:ea typeface="Overpass Light"/>
                <a:cs typeface="Overpass Light"/>
                <a:sym typeface="Overpass Light"/>
              </a:rPr>
              <a:t>. Available at: https://www.techradar.com (Accessed: </a:t>
            </a:r>
            <a:r>
              <a:rPr lang="en-US" sz="1600" dirty="0" smtClean="0">
                <a:solidFill>
                  <a:srgbClr val="000000"/>
                </a:solidFill>
                <a:latin typeface="Overpass Light"/>
                <a:ea typeface="Overpass Light"/>
                <a:cs typeface="Overpass Light"/>
                <a:sym typeface="Overpass Light"/>
              </a:rPr>
              <a:t>25 </a:t>
            </a:r>
            <a:r>
              <a:rPr lang="en-US" sz="1600" dirty="0">
                <a:solidFill>
                  <a:srgbClr val="000000"/>
                </a:solidFill>
                <a:latin typeface="Overpass Light"/>
                <a:ea typeface="Overpass Light"/>
                <a:cs typeface="Overpass Light"/>
                <a:sym typeface="Overpass Light"/>
              </a:rPr>
              <a:t>November 2024).</a:t>
            </a:r>
          </a:p>
        </p:txBody>
      </p:sp>
      <p:pic>
        <p:nvPicPr>
          <p:cNvPr id="30" name="Picture 2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01433" y="10834924"/>
            <a:ext cx="5308600" cy="2716028"/>
          </a:xfrm>
          <a:prstGeom prst="rect">
            <a:avLst/>
          </a:prstGeom>
        </p:spPr>
      </p:pic>
      <p:pic>
        <p:nvPicPr>
          <p:cNvPr id="32" name="Picture 3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7291" y="13937529"/>
            <a:ext cx="5159798" cy="239404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2532</TotalTime>
  <Words>479</Words>
  <Application>Microsoft Office PowerPoint</Application>
  <PresentationFormat>Custom</PresentationFormat>
  <Paragraphs>19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Overpass Light</vt:lpstr>
      <vt:lpstr>Arial</vt:lpstr>
      <vt:lpstr>Overpass Light Bold</vt:lpstr>
      <vt:lpstr>Agrandir Grand Ultra-Bold</vt:lpstr>
      <vt:lpstr>Calibri</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Illustration Big Bright and Bold Internet Safety Poster</dc:title>
  <dc:creator>user</dc:creator>
  <cp:lastModifiedBy>user</cp:lastModifiedBy>
  <cp:revision>5</cp:revision>
  <dcterms:created xsi:type="dcterms:W3CDTF">2006-08-16T00:00:00Z</dcterms:created>
  <dcterms:modified xsi:type="dcterms:W3CDTF">2024-11-29T05:54:15Z</dcterms:modified>
  <dc:identifier>DAGXYD4dc4E</dc:identifier>
</cp:coreProperties>
</file>