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 id="2147483664" r:id="rId3"/>
    <p:sldMasterId id="2147483672" r:id="rId4"/>
  </p:sldMasterIdLst>
  <p:notesMasterIdLst>
    <p:notesMasterId r:id="rId75"/>
  </p:notesMasterIdLst>
  <p:sldIdLst>
    <p:sldId id="256" r:id="rId5"/>
    <p:sldId id="332" r:id="rId6"/>
    <p:sldId id="327" r:id="rId7"/>
    <p:sldId id="328" r:id="rId8"/>
    <p:sldId id="325" r:id="rId9"/>
    <p:sldId id="330" r:id="rId10"/>
    <p:sldId id="331" r:id="rId11"/>
    <p:sldId id="329" r:id="rId12"/>
    <p:sldId id="323" r:id="rId13"/>
    <p:sldId id="324" r:id="rId14"/>
    <p:sldId id="257" r:id="rId15"/>
    <p:sldId id="258" r:id="rId16"/>
    <p:sldId id="273" r:id="rId17"/>
    <p:sldId id="274" r:id="rId18"/>
    <p:sldId id="263" r:id="rId19"/>
    <p:sldId id="276" r:id="rId20"/>
    <p:sldId id="261" r:id="rId21"/>
    <p:sldId id="277" r:id="rId22"/>
    <p:sldId id="264" r:id="rId23"/>
    <p:sldId id="265" r:id="rId24"/>
    <p:sldId id="266" r:id="rId25"/>
    <p:sldId id="267" r:id="rId26"/>
    <p:sldId id="278" r:id="rId27"/>
    <p:sldId id="270" r:id="rId28"/>
    <p:sldId id="275" r:id="rId29"/>
    <p:sldId id="279" r:id="rId30"/>
    <p:sldId id="262" r:id="rId31"/>
    <p:sldId id="280" r:id="rId32"/>
    <p:sldId id="281" r:id="rId33"/>
    <p:sldId id="282" r:id="rId34"/>
    <p:sldId id="283" r:id="rId35"/>
    <p:sldId id="284" r:id="rId36"/>
    <p:sldId id="268" r:id="rId37"/>
    <p:sldId id="269" r:id="rId38"/>
    <p:sldId id="285" r:id="rId39"/>
    <p:sldId id="286" r:id="rId40"/>
    <p:sldId id="287" r:id="rId41"/>
    <p:sldId id="288" r:id="rId42"/>
    <p:sldId id="292" r:id="rId43"/>
    <p:sldId id="293" r:id="rId44"/>
    <p:sldId id="294" r:id="rId45"/>
    <p:sldId id="259" r:id="rId46"/>
    <p:sldId id="295" r:id="rId47"/>
    <p:sldId id="296" r:id="rId48"/>
    <p:sldId id="297" r:id="rId49"/>
    <p:sldId id="298" r:id="rId50"/>
    <p:sldId id="299" r:id="rId51"/>
    <p:sldId id="300" r:id="rId52"/>
    <p:sldId id="301" r:id="rId53"/>
    <p:sldId id="302" r:id="rId54"/>
    <p:sldId id="303" r:id="rId55"/>
    <p:sldId id="304" r:id="rId56"/>
    <p:sldId id="272" r:id="rId57"/>
    <p:sldId id="305" r:id="rId58"/>
    <p:sldId id="306" r:id="rId59"/>
    <p:sldId id="307" r:id="rId60"/>
    <p:sldId id="308" r:id="rId61"/>
    <p:sldId id="309" r:id="rId62"/>
    <p:sldId id="326" r:id="rId63"/>
    <p:sldId id="271" r:id="rId64"/>
    <p:sldId id="260" r:id="rId65"/>
    <p:sldId id="289" r:id="rId66"/>
    <p:sldId id="290" r:id="rId67"/>
    <p:sldId id="291" r:id="rId68"/>
    <p:sldId id="313" r:id="rId69"/>
    <p:sldId id="314" r:id="rId70"/>
    <p:sldId id="315" r:id="rId71"/>
    <p:sldId id="310" r:id="rId72"/>
    <p:sldId id="311" r:id="rId73"/>
    <p:sldId id="312" r:id="rId7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652" autoAdjust="0"/>
  </p:normalViewPr>
  <p:slideViewPr>
    <p:cSldViewPr snapToGrid="0" snapToObjects="1">
      <p:cViewPr>
        <p:scale>
          <a:sx n="50" d="100"/>
          <a:sy n="50" d="100"/>
        </p:scale>
        <p:origin x="1260" y="224"/>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01E2F2-7303-4853-A009-D9F3FE426A58}" type="doc">
      <dgm:prSet loTypeId="urn:microsoft.com/office/officeart/2016/7/layout/RepeatingBendingProcessNew" loCatId="process" qsTypeId="urn:microsoft.com/office/officeart/2005/8/quickstyle/simple1" qsCatId="simple" csTypeId="urn:microsoft.com/office/officeart/2005/8/colors/colorful2" csCatId="colorful" phldr="1"/>
      <dgm:spPr/>
      <dgm:t>
        <a:bodyPr/>
        <a:lstStyle/>
        <a:p>
          <a:endParaRPr lang="en-US"/>
        </a:p>
      </dgm:t>
    </dgm:pt>
    <dgm:pt modelId="{6D5CD4E1-1193-462B-838C-6D306A8DDA55}">
      <dgm:prSet/>
      <dgm:spPr/>
      <dgm:t>
        <a:bodyPr/>
        <a:lstStyle/>
        <a:p>
          <a:r>
            <a:rPr lang="en-US" dirty="0"/>
            <a:t>The Government has </a:t>
          </a:r>
          <a:r>
            <a:rPr lang="en-US" dirty="0" err="1"/>
            <a:t>prioritised</a:t>
          </a:r>
          <a:r>
            <a:rPr lang="en-US" dirty="0"/>
            <a:t> youth vaping prevention through the Tobacco and Vapes Bill</a:t>
          </a:r>
        </a:p>
      </dgm:t>
    </dgm:pt>
    <dgm:pt modelId="{476E9BEF-B0E4-481B-B838-E94F81E4D3C0}" type="parTrans" cxnId="{84445482-37A4-4A90-B7FE-E587471752FB}">
      <dgm:prSet/>
      <dgm:spPr/>
      <dgm:t>
        <a:bodyPr/>
        <a:lstStyle/>
        <a:p>
          <a:endParaRPr lang="en-US"/>
        </a:p>
      </dgm:t>
    </dgm:pt>
    <dgm:pt modelId="{186E06BD-A546-404D-979A-DD6708CD91A7}" type="sibTrans" cxnId="{84445482-37A4-4A90-B7FE-E587471752FB}">
      <dgm:prSet/>
      <dgm:spPr/>
      <dgm:t>
        <a:bodyPr/>
        <a:lstStyle/>
        <a:p>
          <a:endParaRPr lang="en-US"/>
        </a:p>
      </dgm:t>
    </dgm:pt>
    <dgm:pt modelId="{1A71247D-EB05-4DE5-BAD1-AAC15EA685AA}">
      <dgm:prSet/>
      <dgm:spPr/>
      <dgm:t>
        <a:bodyPr/>
        <a:lstStyle/>
        <a:p>
          <a:r>
            <a:rPr lang="en-US" dirty="0"/>
            <a:t>Prohibits tobacco sales to anyone born after 2008 (</a:t>
          </a:r>
          <a:r>
            <a:rPr lang="en-US" dirty="0" err="1"/>
            <a:t>Smokefree</a:t>
          </a:r>
          <a:r>
            <a:rPr lang="en-US" dirty="0"/>
            <a:t> Generation). </a:t>
          </a:r>
          <a:r>
            <a:rPr lang="en-GB" dirty="0"/>
            <a:t>(RCPCH, 2023)</a:t>
          </a:r>
          <a:endParaRPr lang="en-US" dirty="0"/>
        </a:p>
      </dgm:t>
    </dgm:pt>
    <dgm:pt modelId="{C0090307-D69A-4089-BFED-0FB4CCEB11C2}" type="parTrans" cxnId="{DBB6A9C4-AD50-4116-8858-9157535AB2DC}">
      <dgm:prSet/>
      <dgm:spPr/>
      <dgm:t>
        <a:bodyPr/>
        <a:lstStyle/>
        <a:p>
          <a:endParaRPr lang="en-US"/>
        </a:p>
      </dgm:t>
    </dgm:pt>
    <dgm:pt modelId="{5D4D04E5-90E0-4C98-B9C8-1A9D7CB525AF}" type="sibTrans" cxnId="{DBB6A9C4-AD50-4116-8858-9157535AB2DC}">
      <dgm:prSet/>
      <dgm:spPr/>
      <dgm:t>
        <a:bodyPr/>
        <a:lstStyle/>
        <a:p>
          <a:endParaRPr lang="en-US"/>
        </a:p>
      </dgm:t>
    </dgm:pt>
    <dgm:pt modelId="{DE34202C-6608-430F-BA4A-0DDD38F08D1C}">
      <dgm:prSet/>
      <dgm:spPr/>
      <dgm:t>
        <a:bodyPr/>
        <a:lstStyle/>
        <a:p>
          <a:r>
            <a:rPr lang="en-US" dirty="0"/>
            <a:t>Restricts vape </a:t>
          </a:r>
          <a:r>
            <a:rPr lang="en-US" dirty="0" err="1"/>
            <a:t>flavours</a:t>
          </a:r>
          <a:r>
            <a:rPr lang="en-US" dirty="0"/>
            <a:t> and packaging to reduce youth appeal.</a:t>
          </a:r>
        </a:p>
      </dgm:t>
    </dgm:pt>
    <dgm:pt modelId="{2866517C-EBAA-4B79-9210-E4A899E3632A}" type="parTrans" cxnId="{5C378F8F-9D9E-49A6-AF21-1029B6F4A31F}">
      <dgm:prSet/>
      <dgm:spPr/>
      <dgm:t>
        <a:bodyPr/>
        <a:lstStyle/>
        <a:p>
          <a:endParaRPr lang="en-US"/>
        </a:p>
      </dgm:t>
    </dgm:pt>
    <dgm:pt modelId="{4ACF22C9-3CED-48DF-9CEB-385CDB667105}" type="sibTrans" cxnId="{5C378F8F-9D9E-49A6-AF21-1029B6F4A31F}">
      <dgm:prSet/>
      <dgm:spPr/>
      <dgm:t>
        <a:bodyPr/>
        <a:lstStyle/>
        <a:p>
          <a:endParaRPr lang="en-US"/>
        </a:p>
      </dgm:t>
    </dgm:pt>
    <dgm:pt modelId="{DC9A8E70-0306-4472-86A5-3D418FD37335}">
      <dgm:prSet/>
      <dgm:spPr/>
      <dgm:t>
        <a:bodyPr/>
        <a:lstStyle/>
        <a:p>
          <a:r>
            <a:rPr lang="en-US" dirty="0"/>
            <a:t>Strengthens enforcement with penalties and compliance checks.</a:t>
          </a:r>
        </a:p>
      </dgm:t>
    </dgm:pt>
    <dgm:pt modelId="{DD957DB0-FF7E-4F11-BDEE-22C6AE6AB2F6}" type="parTrans" cxnId="{E8355333-A02A-4679-876F-1DF25E89AFA2}">
      <dgm:prSet/>
      <dgm:spPr/>
      <dgm:t>
        <a:bodyPr/>
        <a:lstStyle/>
        <a:p>
          <a:endParaRPr lang="en-US"/>
        </a:p>
      </dgm:t>
    </dgm:pt>
    <dgm:pt modelId="{A01D5F9B-ACF7-4AFA-B3BD-C5F19446505D}" type="sibTrans" cxnId="{E8355333-A02A-4679-876F-1DF25E89AFA2}">
      <dgm:prSet/>
      <dgm:spPr/>
      <dgm:t>
        <a:bodyPr/>
        <a:lstStyle/>
        <a:p>
          <a:endParaRPr lang="en-US"/>
        </a:p>
      </dgm:t>
    </dgm:pt>
    <dgm:pt modelId="{41912D5D-D82A-46E8-BFEF-CB278A3A3971}">
      <dgm:prSet/>
      <dgm:spPr/>
      <dgm:t>
        <a:bodyPr/>
        <a:lstStyle/>
        <a:p>
          <a:r>
            <a:rPr lang="en-US" dirty="0"/>
            <a:t>Implements a national ban on single-use vapes from June 2025.</a:t>
          </a:r>
        </a:p>
      </dgm:t>
    </dgm:pt>
    <dgm:pt modelId="{B8DB99F9-ACF5-4563-8D03-6EBE41BBFFD7}" type="parTrans" cxnId="{DC2371F3-DB14-48E5-9329-00B1D976986C}">
      <dgm:prSet/>
      <dgm:spPr/>
      <dgm:t>
        <a:bodyPr/>
        <a:lstStyle/>
        <a:p>
          <a:endParaRPr lang="en-US"/>
        </a:p>
      </dgm:t>
    </dgm:pt>
    <dgm:pt modelId="{09E01337-9E4E-417D-9E68-71AFAE39BF79}" type="sibTrans" cxnId="{DC2371F3-DB14-48E5-9329-00B1D976986C}">
      <dgm:prSet/>
      <dgm:spPr/>
      <dgm:t>
        <a:bodyPr/>
        <a:lstStyle/>
        <a:p>
          <a:endParaRPr lang="en-US"/>
        </a:p>
      </dgm:t>
    </dgm:pt>
    <dgm:pt modelId="{C5A92478-7B19-4088-B44D-54C12591B958}">
      <dgm:prSet/>
      <dgm:spPr/>
      <dgm:t>
        <a:bodyPr/>
        <a:lstStyle/>
        <a:p>
          <a:r>
            <a:rPr lang="en-US" dirty="0"/>
            <a:t>Supports digital prevention approaches through NICE and the UK Public Health Framework </a:t>
          </a:r>
          <a:r>
            <a:rPr lang="en-GB" dirty="0"/>
            <a:t>(RCPCH, 2023)</a:t>
          </a:r>
          <a:r>
            <a:rPr lang="en-US" dirty="0"/>
            <a:t>.</a:t>
          </a:r>
        </a:p>
      </dgm:t>
    </dgm:pt>
    <dgm:pt modelId="{D5DB6613-8705-44EA-AE26-A12C1481437B}" type="parTrans" cxnId="{F882D1B1-B95E-4C8C-8E7E-12D1A72AD1E7}">
      <dgm:prSet/>
      <dgm:spPr/>
      <dgm:t>
        <a:bodyPr/>
        <a:lstStyle/>
        <a:p>
          <a:endParaRPr lang="en-US"/>
        </a:p>
      </dgm:t>
    </dgm:pt>
    <dgm:pt modelId="{F5D65BAA-6D6E-4760-98D3-8AE6EEB656EF}" type="sibTrans" cxnId="{F882D1B1-B95E-4C8C-8E7E-12D1A72AD1E7}">
      <dgm:prSet/>
      <dgm:spPr/>
      <dgm:t>
        <a:bodyPr/>
        <a:lstStyle/>
        <a:p>
          <a:endParaRPr lang="en-US"/>
        </a:p>
      </dgm:t>
    </dgm:pt>
    <dgm:pt modelId="{375BB07B-398C-4AFE-BE25-32F6D2B4B2D0}" type="pres">
      <dgm:prSet presAssocID="{1301E2F2-7303-4853-A009-D9F3FE426A58}" presName="Name0" presStyleCnt="0">
        <dgm:presLayoutVars>
          <dgm:dir/>
          <dgm:resizeHandles val="exact"/>
        </dgm:presLayoutVars>
      </dgm:prSet>
      <dgm:spPr/>
    </dgm:pt>
    <dgm:pt modelId="{5E1D230E-CFEB-4395-B2FA-9F395F26F44C}" type="pres">
      <dgm:prSet presAssocID="{6D5CD4E1-1193-462B-838C-6D306A8DDA55}" presName="node" presStyleLbl="node1" presStyleIdx="0" presStyleCnt="6">
        <dgm:presLayoutVars>
          <dgm:bulletEnabled val="1"/>
        </dgm:presLayoutVars>
      </dgm:prSet>
      <dgm:spPr/>
    </dgm:pt>
    <dgm:pt modelId="{6183FADB-2D2E-4875-BBD9-7061DC67C896}" type="pres">
      <dgm:prSet presAssocID="{186E06BD-A546-404D-979A-DD6708CD91A7}" presName="sibTrans" presStyleLbl="sibTrans1D1" presStyleIdx="0" presStyleCnt="5"/>
      <dgm:spPr/>
    </dgm:pt>
    <dgm:pt modelId="{0D8BF312-254A-429C-802C-F38F162917B6}" type="pres">
      <dgm:prSet presAssocID="{186E06BD-A546-404D-979A-DD6708CD91A7}" presName="connectorText" presStyleLbl="sibTrans1D1" presStyleIdx="0" presStyleCnt="5"/>
      <dgm:spPr/>
    </dgm:pt>
    <dgm:pt modelId="{86E13B07-22FA-4052-98D1-95B5691A220B}" type="pres">
      <dgm:prSet presAssocID="{1A71247D-EB05-4DE5-BAD1-AAC15EA685AA}" presName="node" presStyleLbl="node1" presStyleIdx="1" presStyleCnt="6">
        <dgm:presLayoutVars>
          <dgm:bulletEnabled val="1"/>
        </dgm:presLayoutVars>
      </dgm:prSet>
      <dgm:spPr/>
    </dgm:pt>
    <dgm:pt modelId="{16D9920A-C145-4178-BBED-F4F627E50601}" type="pres">
      <dgm:prSet presAssocID="{5D4D04E5-90E0-4C98-B9C8-1A9D7CB525AF}" presName="sibTrans" presStyleLbl="sibTrans1D1" presStyleIdx="1" presStyleCnt="5"/>
      <dgm:spPr/>
    </dgm:pt>
    <dgm:pt modelId="{38BE9404-E841-4D92-AE0D-74C236EB6E37}" type="pres">
      <dgm:prSet presAssocID="{5D4D04E5-90E0-4C98-B9C8-1A9D7CB525AF}" presName="connectorText" presStyleLbl="sibTrans1D1" presStyleIdx="1" presStyleCnt="5"/>
      <dgm:spPr/>
    </dgm:pt>
    <dgm:pt modelId="{9DC374F6-D476-4942-8FBC-D4DA3298F43B}" type="pres">
      <dgm:prSet presAssocID="{DE34202C-6608-430F-BA4A-0DDD38F08D1C}" presName="node" presStyleLbl="node1" presStyleIdx="2" presStyleCnt="6">
        <dgm:presLayoutVars>
          <dgm:bulletEnabled val="1"/>
        </dgm:presLayoutVars>
      </dgm:prSet>
      <dgm:spPr/>
    </dgm:pt>
    <dgm:pt modelId="{B934D978-0CC5-4359-9A25-6DE6BAFF7B01}" type="pres">
      <dgm:prSet presAssocID="{4ACF22C9-3CED-48DF-9CEB-385CDB667105}" presName="sibTrans" presStyleLbl="sibTrans1D1" presStyleIdx="2" presStyleCnt="5"/>
      <dgm:spPr/>
    </dgm:pt>
    <dgm:pt modelId="{2FC625C6-634E-4BFE-BA6E-126992CBE359}" type="pres">
      <dgm:prSet presAssocID="{4ACF22C9-3CED-48DF-9CEB-385CDB667105}" presName="connectorText" presStyleLbl="sibTrans1D1" presStyleIdx="2" presStyleCnt="5"/>
      <dgm:spPr/>
    </dgm:pt>
    <dgm:pt modelId="{0199A60F-03A7-44E3-8E1A-7704BE81EEDF}" type="pres">
      <dgm:prSet presAssocID="{DC9A8E70-0306-4472-86A5-3D418FD37335}" presName="node" presStyleLbl="node1" presStyleIdx="3" presStyleCnt="6">
        <dgm:presLayoutVars>
          <dgm:bulletEnabled val="1"/>
        </dgm:presLayoutVars>
      </dgm:prSet>
      <dgm:spPr/>
    </dgm:pt>
    <dgm:pt modelId="{EA7BA801-64EB-4669-BD41-44A2BD1DD38E}" type="pres">
      <dgm:prSet presAssocID="{A01D5F9B-ACF7-4AFA-B3BD-C5F19446505D}" presName="sibTrans" presStyleLbl="sibTrans1D1" presStyleIdx="3" presStyleCnt="5"/>
      <dgm:spPr/>
    </dgm:pt>
    <dgm:pt modelId="{25589682-0433-4524-BC96-EEE8409270A4}" type="pres">
      <dgm:prSet presAssocID="{A01D5F9B-ACF7-4AFA-B3BD-C5F19446505D}" presName="connectorText" presStyleLbl="sibTrans1D1" presStyleIdx="3" presStyleCnt="5"/>
      <dgm:spPr/>
    </dgm:pt>
    <dgm:pt modelId="{C5814A63-3F82-4FBD-AE2F-FE056C07DDA6}" type="pres">
      <dgm:prSet presAssocID="{41912D5D-D82A-46E8-BFEF-CB278A3A3971}" presName="node" presStyleLbl="node1" presStyleIdx="4" presStyleCnt="6">
        <dgm:presLayoutVars>
          <dgm:bulletEnabled val="1"/>
        </dgm:presLayoutVars>
      </dgm:prSet>
      <dgm:spPr/>
    </dgm:pt>
    <dgm:pt modelId="{6E14F96E-3EF2-406C-9783-5F42BF3AAAE3}" type="pres">
      <dgm:prSet presAssocID="{09E01337-9E4E-417D-9E68-71AFAE39BF79}" presName="sibTrans" presStyleLbl="sibTrans1D1" presStyleIdx="4" presStyleCnt="5"/>
      <dgm:spPr/>
    </dgm:pt>
    <dgm:pt modelId="{E532EEA8-B984-4A41-B234-B1B30D26DC7C}" type="pres">
      <dgm:prSet presAssocID="{09E01337-9E4E-417D-9E68-71AFAE39BF79}" presName="connectorText" presStyleLbl="sibTrans1D1" presStyleIdx="4" presStyleCnt="5"/>
      <dgm:spPr/>
    </dgm:pt>
    <dgm:pt modelId="{E0B6BD9C-B6B8-4268-9946-09D272B3A046}" type="pres">
      <dgm:prSet presAssocID="{C5A92478-7B19-4088-B44D-54C12591B958}" presName="node" presStyleLbl="node1" presStyleIdx="5" presStyleCnt="6">
        <dgm:presLayoutVars>
          <dgm:bulletEnabled val="1"/>
        </dgm:presLayoutVars>
      </dgm:prSet>
      <dgm:spPr/>
    </dgm:pt>
  </dgm:ptLst>
  <dgm:cxnLst>
    <dgm:cxn modelId="{AF976103-0297-4035-ACE2-E6F1BF0A5551}" type="presOf" srcId="{4ACF22C9-3CED-48DF-9CEB-385CDB667105}" destId="{2FC625C6-634E-4BFE-BA6E-126992CBE359}" srcOrd="1" destOrd="0" presId="urn:microsoft.com/office/officeart/2016/7/layout/RepeatingBendingProcessNew"/>
    <dgm:cxn modelId="{D89D281E-20D5-4315-98B5-C389BDEA9640}" type="presOf" srcId="{4ACF22C9-3CED-48DF-9CEB-385CDB667105}" destId="{B934D978-0CC5-4359-9A25-6DE6BAFF7B01}" srcOrd="0" destOrd="0" presId="urn:microsoft.com/office/officeart/2016/7/layout/RepeatingBendingProcessNew"/>
    <dgm:cxn modelId="{C60C511F-3F06-451F-A32B-0FA0D7C19695}" type="presOf" srcId="{1A71247D-EB05-4DE5-BAD1-AAC15EA685AA}" destId="{86E13B07-22FA-4052-98D1-95B5691A220B}" srcOrd="0" destOrd="0" presId="urn:microsoft.com/office/officeart/2016/7/layout/RepeatingBendingProcessNew"/>
    <dgm:cxn modelId="{29037528-4374-448B-912B-C1F9D39FDE71}" type="presOf" srcId="{DE34202C-6608-430F-BA4A-0DDD38F08D1C}" destId="{9DC374F6-D476-4942-8FBC-D4DA3298F43B}" srcOrd="0" destOrd="0" presId="urn:microsoft.com/office/officeart/2016/7/layout/RepeatingBendingProcessNew"/>
    <dgm:cxn modelId="{95DE2C2D-4FFA-4AB6-B5C7-4FC229F3CD41}" type="presOf" srcId="{DC9A8E70-0306-4472-86A5-3D418FD37335}" destId="{0199A60F-03A7-44E3-8E1A-7704BE81EEDF}" srcOrd="0" destOrd="0" presId="urn:microsoft.com/office/officeart/2016/7/layout/RepeatingBendingProcessNew"/>
    <dgm:cxn modelId="{E8355333-A02A-4679-876F-1DF25E89AFA2}" srcId="{1301E2F2-7303-4853-A009-D9F3FE426A58}" destId="{DC9A8E70-0306-4472-86A5-3D418FD37335}" srcOrd="3" destOrd="0" parTransId="{DD957DB0-FF7E-4F11-BDEE-22C6AE6AB2F6}" sibTransId="{A01D5F9B-ACF7-4AFA-B3BD-C5F19446505D}"/>
    <dgm:cxn modelId="{E2EF1843-B6D0-4724-B404-0669B4FCE604}" type="presOf" srcId="{5D4D04E5-90E0-4C98-B9C8-1A9D7CB525AF}" destId="{16D9920A-C145-4178-BBED-F4F627E50601}" srcOrd="0" destOrd="0" presId="urn:microsoft.com/office/officeart/2016/7/layout/RepeatingBendingProcessNew"/>
    <dgm:cxn modelId="{8536EE48-2E55-4180-A628-9A68181DF692}" type="presOf" srcId="{5D4D04E5-90E0-4C98-B9C8-1A9D7CB525AF}" destId="{38BE9404-E841-4D92-AE0D-74C236EB6E37}" srcOrd="1" destOrd="0" presId="urn:microsoft.com/office/officeart/2016/7/layout/RepeatingBendingProcessNew"/>
    <dgm:cxn modelId="{D98BE26F-2B6C-4D6D-9204-DAF689E7C033}" type="presOf" srcId="{186E06BD-A546-404D-979A-DD6708CD91A7}" destId="{0D8BF312-254A-429C-802C-F38F162917B6}" srcOrd="1" destOrd="0" presId="urn:microsoft.com/office/officeart/2016/7/layout/RepeatingBendingProcessNew"/>
    <dgm:cxn modelId="{B9DA9878-0388-4999-BA05-29AEE39920B0}" type="presOf" srcId="{186E06BD-A546-404D-979A-DD6708CD91A7}" destId="{6183FADB-2D2E-4875-BBD9-7061DC67C896}" srcOrd="0" destOrd="0" presId="urn:microsoft.com/office/officeart/2016/7/layout/RepeatingBendingProcessNew"/>
    <dgm:cxn modelId="{9C41B47C-A0C3-4D68-A5FD-67E6BFA47352}" type="presOf" srcId="{09E01337-9E4E-417D-9E68-71AFAE39BF79}" destId="{E532EEA8-B984-4A41-B234-B1B30D26DC7C}" srcOrd="1" destOrd="0" presId="urn:microsoft.com/office/officeart/2016/7/layout/RepeatingBendingProcessNew"/>
    <dgm:cxn modelId="{84445482-37A4-4A90-B7FE-E587471752FB}" srcId="{1301E2F2-7303-4853-A009-D9F3FE426A58}" destId="{6D5CD4E1-1193-462B-838C-6D306A8DDA55}" srcOrd="0" destOrd="0" parTransId="{476E9BEF-B0E4-481B-B838-E94F81E4D3C0}" sibTransId="{186E06BD-A546-404D-979A-DD6708CD91A7}"/>
    <dgm:cxn modelId="{5C378F8F-9D9E-49A6-AF21-1029B6F4A31F}" srcId="{1301E2F2-7303-4853-A009-D9F3FE426A58}" destId="{DE34202C-6608-430F-BA4A-0DDD38F08D1C}" srcOrd="2" destOrd="0" parTransId="{2866517C-EBAA-4B79-9210-E4A899E3632A}" sibTransId="{4ACF22C9-3CED-48DF-9CEB-385CDB667105}"/>
    <dgm:cxn modelId="{15B37E96-95DE-46A8-BCF0-28DEC5DF54E4}" type="presOf" srcId="{09E01337-9E4E-417D-9E68-71AFAE39BF79}" destId="{6E14F96E-3EF2-406C-9783-5F42BF3AAAE3}" srcOrd="0" destOrd="0" presId="urn:microsoft.com/office/officeart/2016/7/layout/RepeatingBendingProcessNew"/>
    <dgm:cxn modelId="{788A739A-CB6D-4972-9480-E270DB40F41C}" type="presOf" srcId="{C5A92478-7B19-4088-B44D-54C12591B958}" destId="{E0B6BD9C-B6B8-4268-9946-09D272B3A046}" srcOrd="0" destOrd="0" presId="urn:microsoft.com/office/officeart/2016/7/layout/RepeatingBendingProcessNew"/>
    <dgm:cxn modelId="{6BCD77AD-C78E-48FF-9632-A40D891A9A4A}" type="presOf" srcId="{1301E2F2-7303-4853-A009-D9F3FE426A58}" destId="{375BB07B-398C-4AFE-BE25-32F6D2B4B2D0}" srcOrd="0" destOrd="0" presId="urn:microsoft.com/office/officeart/2016/7/layout/RepeatingBendingProcessNew"/>
    <dgm:cxn modelId="{F882D1B1-B95E-4C8C-8E7E-12D1A72AD1E7}" srcId="{1301E2F2-7303-4853-A009-D9F3FE426A58}" destId="{C5A92478-7B19-4088-B44D-54C12591B958}" srcOrd="5" destOrd="0" parTransId="{D5DB6613-8705-44EA-AE26-A12C1481437B}" sibTransId="{F5D65BAA-6D6E-4760-98D3-8AE6EEB656EF}"/>
    <dgm:cxn modelId="{2FC877B4-BEFE-4433-93D2-71B7F016B12C}" type="presOf" srcId="{6D5CD4E1-1193-462B-838C-6D306A8DDA55}" destId="{5E1D230E-CFEB-4395-B2FA-9F395F26F44C}" srcOrd="0" destOrd="0" presId="urn:microsoft.com/office/officeart/2016/7/layout/RepeatingBendingProcessNew"/>
    <dgm:cxn modelId="{DBB6A9C4-AD50-4116-8858-9157535AB2DC}" srcId="{1301E2F2-7303-4853-A009-D9F3FE426A58}" destId="{1A71247D-EB05-4DE5-BAD1-AAC15EA685AA}" srcOrd="1" destOrd="0" parTransId="{C0090307-D69A-4089-BFED-0FB4CCEB11C2}" sibTransId="{5D4D04E5-90E0-4C98-B9C8-1A9D7CB525AF}"/>
    <dgm:cxn modelId="{71E65BDB-4C1A-4115-A66C-16FDF0E8BA30}" type="presOf" srcId="{A01D5F9B-ACF7-4AFA-B3BD-C5F19446505D}" destId="{25589682-0433-4524-BC96-EEE8409270A4}" srcOrd="1" destOrd="0" presId="urn:microsoft.com/office/officeart/2016/7/layout/RepeatingBendingProcessNew"/>
    <dgm:cxn modelId="{AE70D5DE-C798-4862-ACED-050B3F8C860D}" type="presOf" srcId="{A01D5F9B-ACF7-4AFA-B3BD-C5F19446505D}" destId="{EA7BA801-64EB-4669-BD41-44A2BD1DD38E}" srcOrd="0" destOrd="0" presId="urn:microsoft.com/office/officeart/2016/7/layout/RepeatingBendingProcessNew"/>
    <dgm:cxn modelId="{DC2371F3-DB14-48E5-9329-00B1D976986C}" srcId="{1301E2F2-7303-4853-A009-D9F3FE426A58}" destId="{41912D5D-D82A-46E8-BFEF-CB278A3A3971}" srcOrd="4" destOrd="0" parTransId="{B8DB99F9-ACF5-4563-8D03-6EBE41BBFFD7}" sibTransId="{09E01337-9E4E-417D-9E68-71AFAE39BF79}"/>
    <dgm:cxn modelId="{E2B35BF6-33B8-4637-A92C-DE5A4F6F2402}" type="presOf" srcId="{41912D5D-D82A-46E8-BFEF-CB278A3A3971}" destId="{C5814A63-3F82-4FBD-AE2F-FE056C07DDA6}" srcOrd="0" destOrd="0" presId="urn:microsoft.com/office/officeart/2016/7/layout/RepeatingBendingProcessNew"/>
    <dgm:cxn modelId="{DDA2D852-1E97-4B93-BFD8-7D5E4E348664}" type="presParOf" srcId="{375BB07B-398C-4AFE-BE25-32F6D2B4B2D0}" destId="{5E1D230E-CFEB-4395-B2FA-9F395F26F44C}" srcOrd="0" destOrd="0" presId="urn:microsoft.com/office/officeart/2016/7/layout/RepeatingBendingProcessNew"/>
    <dgm:cxn modelId="{FA9B752F-3D57-4BBC-B712-12BBBA6D496B}" type="presParOf" srcId="{375BB07B-398C-4AFE-BE25-32F6D2B4B2D0}" destId="{6183FADB-2D2E-4875-BBD9-7061DC67C896}" srcOrd="1" destOrd="0" presId="urn:microsoft.com/office/officeart/2016/7/layout/RepeatingBendingProcessNew"/>
    <dgm:cxn modelId="{5C972F40-E4A1-4008-A306-19E3064B1942}" type="presParOf" srcId="{6183FADB-2D2E-4875-BBD9-7061DC67C896}" destId="{0D8BF312-254A-429C-802C-F38F162917B6}" srcOrd="0" destOrd="0" presId="urn:microsoft.com/office/officeart/2016/7/layout/RepeatingBendingProcessNew"/>
    <dgm:cxn modelId="{399E1730-3E86-401E-BE69-1F464A7A8FA8}" type="presParOf" srcId="{375BB07B-398C-4AFE-BE25-32F6D2B4B2D0}" destId="{86E13B07-22FA-4052-98D1-95B5691A220B}" srcOrd="2" destOrd="0" presId="urn:microsoft.com/office/officeart/2016/7/layout/RepeatingBendingProcessNew"/>
    <dgm:cxn modelId="{4BD32D53-5A5E-4BA3-9E03-F45372A84845}" type="presParOf" srcId="{375BB07B-398C-4AFE-BE25-32F6D2B4B2D0}" destId="{16D9920A-C145-4178-BBED-F4F627E50601}" srcOrd="3" destOrd="0" presId="urn:microsoft.com/office/officeart/2016/7/layout/RepeatingBendingProcessNew"/>
    <dgm:cxn modelId="{4D5DB4E4-7D21-4471-9772-FD5DDBF4A458}" type="presParOf" srcId="{16D9920A-C145-4178-BBED-F4F627E50601}" destId="{38BE9404-E841-4D92-AE0D-74C236EB6E37}" srcOrd="0" destOrd="0" presId="urn:microsoft.com/office/officeart/2016/7/layout/RepeatingBendingProcessNew"/>
    <dgm:cxn modelId="{02D65836-DCAE-4FEE-8AF7-04AC9982F70E}" type="presParOf" srcId="{375BB07B-398C-4AFE-BE25-32F6D2B4B2D0}" destId="{9DC374F6-D476-4942-8FBC-D4DA3298F43B}" srcOrd="4" destOrd="0" presId="urn:microsoft.com/office/officeart/2016/7/layout/RepeatingBendingProcessNew"/>
    <dgm:cxn modelId="{D7CD81F0-A9BE-44EC-9645-CFAC4F1D0779}" type="presParOf" srcId="{375BB07B-398C-4AFE-BE25-32F6D2B4B2D0}" destId="{B934D978-0CC5-4359-9A25-6DE6BAFF7B01}" srcOrd="5" destOrd="0" presId="urn:microsoft.com/office/officeart/2016/7/layout/RepeatingBendingProcessNew"/>
    <dgm:cxn modelId="{DB6D8233-A0BC-4462-93C5-62848AA436CA}" type="presParOf" srcId="{B934D978-0CC5-4359-9A25-6DE6BAFF7B01}" destId="{2FC625C6-634E-4BFE-BA6E-126992CBE359}" srcOrd="0" destOrd="0" presId="urn:microsoft.com/office/officeart/2016/7/layout/RepeatingBendingProcessNew"/>
    <dgm:cxn modelId="{D46C2343-41B3-40E9-AA0E-B90E18D801B4}" type="presParOf" srcId="{375BB07B-398C-4AFE-BE25-32F6D2B4B2D0}" destId="{0199A60F-03A7-44E3-8E1A-7704BE81EEDF}" srcOrd="6" destOrd="0" presId="urn:microsoft.com/office/officeart/2016/7/layout/RepeatingBendingProcessNew"/>
    <dgm:cxn modelId="{F5876FF3-ABBA-402F-ABE7-89CAF25C9BF1}" type="presParOf" srcId="{375BB07B-398C-4AFE-BE25-32F6D2B4B2D0}" destId="{EA7BA801-64EB-4669-BD41-44A2BD1DD38E}" srcOrd="7" destOrd="0" presId="urn:microsoft.com/office/officeart/2016/7/layout/RepeatingBendingProcessNew"/>
    <dgm:cxn modelId="{CD8E9107-462D-4DEC-9CA7-112BCF915313}" type="presParOf" srcId="{EA7BA801-64EB-4669-BD41-44A2BD1DD38E}" destId="{25589682-0433-4524-BC96-EEE8409270A4}" srcOrd="0" destOrd="0" presId="urn:microsoft.com/office/officeart/2016/7/layout/RepeatingBendingProcessNew"/>
    <dgm:cxn modelId="{965C8EF4-6A3C-4558-8C83-CC09FF87DA27}" type="presParOf" srcId="{375BB07B-398C-4AFE-BE25-32F6D2B4B2D0}" destId="{C5814A63-3F82-4FBD-AE2F-FE056C07DDA6}" srcOrd="8" destOrd="0" presId="urn:microsoft.com/office/officeart/2016/7/layout/RepeatingBendingProcessNew"/>
    <dgm:cxn modelId="{0E1A7107-9954-4D33-A28E-44D65554EFB8}" type="presParOf" srcId="{375BB07B-398C-4AFE-BE25-32F6D2B4B2D0}" destId="{6E14F96E-3EF2-406C-9783-5F42BF3AAAE3}" srcOrd="9" destOrd="0" presId="urn:microsoft.com/office/officeart/2016/7/layout/RepeatingBendingProcessNew"/>
    <dgm:cxn modelId="{C5CC4993-C7F6-40A6-B48A-84AB82DE89C5}" type="presParOf" srcId="{6E14F96E-3EF2-406C-9783-5F42BF3AAAE3}" destId="{E532EEA8-B984-4A41-B234-B1B30D26DC7C}" srcOrd="0" destOrd="0" presId="urn:microsoft.com/office/officeart/2016/7/layout/RepeatingBendingProcessNew"/>
    <dgm:cxn modelId="{00A1BE3C-4E6E-4CCD-8F80-43C0B1190334}" type="presParOf" srcId="{375BB07B-398C-4AFE-BE25-32F6D2B4B2D0}" destId="{E0B6BD9C-B6B8-4268-9946-09D272B3A046}" srcOrd="10"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01E2F2-7303-4853-A009-D9F3FE426A58}" type="doc">
      <dgm:prSet loTypeId="urn:microsoft.com/office/officeart/2016/7/layout/RepeatingBendingProcessNew" loCatId="process" qsTypeId="urn:microsoft.com/office/officeart/2005/8/quickstyle/simple1" qsCatId="simple" csTypeId="urn:microsoft.com/office/officeart/2005/8/colors/colorful2" csCatId="colorful" phldr="1"/>
      <dgm:spPr/>
      <dgm:t>
        <a:bodyPr/>
        <a:lstStyle/>
        <a:p>
          <a:endParaRPr lang="en-US"/>
        </a:p>
      </dgm:t>
    </dgm:pt>
    <dgm:pt modelId="{6D5CD4E1-1193-462B-838C-6D306A8DDA55}">
      <dgm:prSet/>
      <dgm:spPr/>
      <dgm:t>
        <a:bodyPr/>
        <a:lstStyle/>
        <a:p>
          <a:r>
            <a:rPr lang="en-US" dirty="0"/>
            <a:t>Sets £200 fixed penalties for first-time illegal vape sales.</a:t>
          </a:r>
        </a:p>
      </dgm:t>
    </dgm:pt>
    <dgm:pt modelId="{476E9BEF-B0E4-481B-B838-E94F81E4D3C0}" type="parTrans" cxnId="{84445482-37A4-4A90-B7FE-E587471752FB}">
      <dgm:prSet/>
      <dgm:spPr/>
      <dgm:t>
        <a:bodyPr/>
        <a:lstStyle/>
        <a:p>
          <a:endParaRPr lang="en-US"/>
        </a:p>
      </dgm:t>
    </dgm:pt>
    <dgm:pt modelId="{186E06BD-A546-404D-979A-DD6708CD91A7}" type="sibTrans" cxnId="{84445482-37A4-4A90-B7FE-E587471752FB}">
      <dgm:prSet/>
      <dgm:spPr/>
      <dgm:t>
        <a:bodyPr/>
        <a:lstStyle/>
        <a:p>
          <a:endParaRPr lang="en-US"/>
        </a:p>
      </dgm:t>
    </dgm:pt>
    <dgm:pt modelId="{1A71247D-EB05-4DE5-BAD1-AAC15EA685AA}">
      <dgm:prSet/>
      <dgm:spPr/>
      <dgm:t>
        <a:bodyPr/>
        <a:lstStyle/>
        <a:p>
          <a:r>
            <a:rPr lang="en-US" dirty="0"/>
            <a:t>Allows unlimited fines for repeat offenders </a:t>
          </a:r>
          <a:r>
            <a:rPr lang="en-GB" dirty="0"/>
            <a:t>(RCPCH, 2023)</a:t>
          </a:r>
          <a:endParaRPr lang="en-US" dirty="0"/>
        </a:p>
      </dgm:t>
    </dgm:pt>
    <dgm:pt modelId="{C0090307-D69A-4089-BFED-0FB4CCEB11C2}" type="parTrans" cxnId="{DBB6A9C4-AD50-4116-8858-9157535AB2DC}">
      <dgm:prSet/>
      <dgm:spPr/>
      <dgm:t>
        <a:bodyPr/>
        <a:lstStyle/>
        <a:p>
          <a:endParaRPr lang="en-US"/>
        </a:p>
      </dgm:t>
    </dgm:pt>
    <dgm:pt modelId="{5D4D04E5-90E0-4C98-B9C8-1A9D7CB525AF}" type="sibTrans" cxnId="{DBB6A9C4-AD50-4116-8858-9157535AB2DC}">
      <dgm:prSet/>
      <dgm:spPr/>
      <dgm:t>
        <a:bodyPr/>
        <a:lstStyle/>
        <a:p>
          <a:endParaRPr lang="en-US"/>
        </a:p>
      </dgm:t>
    </dgm:pt>
    <dgm:pt modelId="{DE34202C-6608-430F-BA4A-0DDD38F08D1C}">
      <dgm:prSet/>
      <dgm:spPr/>
      <dgm:t>
        <a:bodyPr/>
        <a:lstStyle/>
        <a:p>
          <a:r>
            <a:rPr lang="en-US" dirty="0"/>
            <a:t>Aligns with the UK Public Health Strategy focusing on prevention.</a:t>
          </a:r>
        </a:p>
      </dgm:t>
    </dgm:pt>
    <dgm:pt modelId="{2866517C-EBAA-4B79-9210-E4A899E3632A}" type="parTrans" cxnId="{5C378F8F-9D9E-49A6-AF21-1029B6F4A31F}">
      <dgm:prSet/>
      <dgm:spPr/>
      <dgm:t>
        <a:bodyPr/>
        <a:lstStyle/>
        <a:p>
          <a:endParaRPr lang="en-US"/>
        </a:p>
      </dgm:t>
    </dgm:pt>
    <dgm:pt modelId="{4ACF22C9-3CED-48DF-9CEB-385CDB667105}" type="sibTrans" cxnId="{5C378F8F-9D9E-49A6-AF21-1029B6F4A31F}">
      <dgm:prSet/>
      <dgm:spPr/>
      <dgm:t>
        <a:bodyPr/>
        <a:lstStyle/>
        <a:p>
          <a:endParaRPr lang="en-US"/>
        </a:p>
      </dgm:t>
    </dgm:pt>
    <dgm:pt modelId="{C5A92478-7B19-4088-B44D-54C12591B958}">
      <dgm:prSet/>
      <dgm:spPr/>
      <dgm:t>
        <a:bodyPr/>
        <a:lstStyle/>
        <a:p>
          <a:r>
            <a:rPr lang="en-GB" dirty="0"/>
            <a:t>Supports digital behaviour-change interventions under NICE NG183 (NICE, 2020).</a:t>
          </a:r>
          <a:endParaRPr lang="en-US" dirty="0"/>
        </a:p>
      </dgm:t>
    </dgm:pt>
    <dgm:pt modelId="{D5DB6613-8705-44EA-AE26-A12C1481437B}" type="parTrans" cxnId="{F882D1B1-B95E-4C8C-8E7E-12D1A72AD1E7}">
      <dgm:prSet/>
      <dgm:spPr/>
      <dgm:t>
        <a:bodyPr/>
        <a:lstStyle/>
        <a:p>
          <a:endParaRPr lang="en-US"/>
        </a:p>
      </dgm:t>
    </dgm:pt>
    <dgm:pt modelId="{F5D65BAA-6D6E-4760-98D3-8AE6EEB656EF}" type="sibTrans" cxnId="{F882D1B1-B95E-4C8C-8E7E-12D1A72AD1E7}">
      <dgm:prSet/>
      <dgm:spPr/>
      <dgm:t>
        <a:bodyPr/>
        <a:lstStyle/>
        <a:p>
          <a:endParaRPr lang="en-US"/>
        </a:p>
      </dgm:t>
    </dgm:pt>
    <dgm:pt modelId="{375BB07B-398C-4AFE-BE25-32F6D2B4B2D0}" type="pres">
      <dgm:prSet presAssocID="{1301E2F2-7303-4853-A009-D9F3FE426A58}" presName="Name0" presStyleCnt="0">
        <dgm:presLayoutVars>
          <dgm:dir/>
          <dgm:resizeHandles val="exact"/>
        </dgm:presLayoutVars>
      </dgm:prSet>
      <dgm:spPr/>
    </dgm:pt>
    <dgm:pt modelId="{5E1D230E-CFEB-4395-B2FA-9F395F26F44C}" type="pres">
      <dgm:prSet presAssocID="{6D5CD4E1-1193-462B-838C-6D306A8DDA55}" presName="node" presStyleLbl="node1" presStyleIdx="0" presStyleCnt="4">
        <dgm:presLayoutVars>
          <dgm:bulletEnabled val="1"/>
        </dgm:presLayoutVars>
      </dgm:prSet>
      <dgm:spPr/>
    </dgm:pt>
    <dgm:pt modelId="{6183FADB-2D2E-4875-BBD9-7061DC67C896}" type="pres">
      <dgm:prSet presAssocID="{186E06BD-A546-404D-979A-DD6708CD91A7}" presName="sibTrans" presStyleLbl="sibTrans1D1" presStyleIdx="0" presStyleCnt="3"/>
      <dgm:spPr/>
    </dgm:pt>
    <dgm:pt modelId="{0D8BF312-254A-429C-802C-F38F162917B6}" type="pres">
      <dgm:prSet presAssocID="{186E06BD-A546-404D-979A-DD6708CD91A7}" presName="connectorText" presStyleLbl="sibTrans1D1" presStyleIdx="0" presStyleCnt="3"/>
      <dgm:spPr/>
    </dgm:pt>
    <dgm:pt modelId="{86E13B07-22FA-4052-98D1-95B5691A220B}" type="pres">
      <dgm:prSet presAssocID="{1A71247D-EB05-4DE5-BAD1-AAC15EA685AA}" presName="node" presStyleLbl="node1" presStyleIdx="1" presStyleCnt="4">
        <dgm:presLayoutVars>
          <dgm:bulletEnabled val="1"/>
        </dgm:presLayoutVars>
      </dgm:prSet>
      <dgm:spPr/>
    </dgm:pt>
    <dgm:pt modelId="{16D9920A-C145-4178-BBED-F4F627E50601}" type="pres">
      <dgm:prSet presAssocID="{5D4D04E5-90E0-4C98-B9C8-1A9D7CB525AF}" presName="sibTrans" presStyleLbl="sibTrans1D1" presStyleIdx="1" presStyleCnt="3"/>
      <dgm:spPr/>
    </dgm:pt>
    <dgm:pt modelId="{38BE9404-E841-4D92-AE0D-74C236EB6E37}" type="pres">
      <dgm:prSet presAssocID="{5D4D04E5-90E0-4C98-B9C8-1A9D7CB525AF}" presName="connectorText" presStyleLbl="sibTrans1D1" presStyleIdx="1" presStyleCnt="3"/>
      <dgm:spPr/>
    </dgm:pt>
    <dgm:pt modelId="{9DC374F6-D476-4942-8FBC-D4DA3298F43B}" type="pres">
      <dgm:prSet presAssocID="{DE34202C-6608-430F-BA4A-0DDD38F08D1C}" presName="node" presStyleLbl="node1" presStyleIdx="2" presStyleCnt="4">
        <dgm:presLayoutVars>
          <dgm:bulletEnabled val="1"/>
        </dgm:presLayoutVars>
      </dgm:prSet>
      <dgm:spPr/>
    </dgm:pt>
    <dgm:pt modelId="{B934D978-0CC5-4359-9A25-6DE6BAFF7B01}" type="pres">
      <dgm:prSet presAssocID="{4ACF22C9-3CED-48DF-9CEB-385CDB667105}" presName="sibTrans" presStyleLbl="sibTrans1D1" presStyleIdx="2" presStyleCnt="3"/>
      <dgm:spPr/>
    </dgm:pt>
    <dgm:pt modelId="{2FC625C6-634E-4BFE-BA6E-126992CBE359}" type="pres">
      <dgm:prSet presAssocID="{4ACF22C9-3CED-48DF-9CEB-385CDB667105}" presName="connectorText" presStyleLbl="sibTrans1D1" presStyleIdx="2" presStyleCnt="3"/>
      <dgm:spPr/>
    </dgm:pt>
    <dgm:pt modelId="{E0B6BD9C-B6B8-4268-9946-09D272B3A046}" type="pres">
      <dgm:prSet presAssocID="{C5A92478-7B19-4088-B44D-54C12591B958}" presName="node" presStyleLbl="node1" presStyleIdx="3" presStyleCnt="4">
        <dgm:presLayoutVars>
          <dgm:bulletEnabled val="1"/>
        </dgm:presLayoutVars>
      </dgm:prSet>
      <dgm:spPr/>
    </dgm:pt>
  </dgm:ptLst>
  <dgm:cxnLst>
    <dgm:cxn modelId="{AF976103-0297-4035-ACE2-E6F1BF0A5551}" type="presOf" srcId="{4ACF22C9-3CED-48DF-9CEB-385CDB667105}" destId="{2FC625C6-634E-4BFE-BA6E-126992CBE359}" srcOrd="1" destOrd="0" presId="urn:microsoft.com/office/officeart/2016/7/layout/RepeatingBendingProcessNew"/>
    <dgm:cxn modelId="{D89D281E-20D5-4315-98B5-C389BDEA9640}" type="presOf" srcId="{4ACF22C9-3CED-48DF-9CEB-385CDB667105}" destId="{B934D978-0CC5-4359-9A25-6DE6BAFF7B01}" srcOrd="0" destOrd="0" presId="urn:microsoft.com/office/officeart/2016/7/layout/RepeatingBendingProcessNew"/>
    <dgm:cxn modelId="{C60C511F-3F06-451F-A32B-0FA0D7C19695}" type="presOf" srcId="{1A71247D-EB05-4DE5-BAD1-AAC15EA685AA}" destId="{86E13B07-22FA-4052-98D1-95B5691A220B}" srcOrd="0" destOrd="0" presId="urn:microsoft.com/office/officeart/2016/7/layout/RepeatingBendingProcessNew"/>
    <dgm:cxn modelId="{29037528-4374-448B-912B-C1F9D39FDE71}" type="presOf" srcId="{DE34202C-6608-430F-BA4A-0DDD38F08D1C}" destId="{9DC374F6-D476-4942-8FBC-D4DA3298F43B}" srcOrd="0" destOrd="0" presId="urn:microsoft.com/office/officeart/2016/7/layout/RepeatingBendingProcessNew"/>
    <dgm:cxn modelId="{E2EF1843-B6D0-4724-B404-0669B4FCE604}" type="presOf" srcId="{5D4D04E5-90E0-4C98-B9C8-1A9D7CB525AF}" destId="{16D9920A-C145-4178-BBED-F4F627E50601}" srcOrd="0" destOrd="0" presId="urn:microsoft.com/office/officeart/2016/7/layout/RepeatingBendingProcessNew"/>
    <dgm:cxn modelId="{8536EE48-2E55-4180-A628-9A68181DF692}" type="presOf" srcId="{5D4D04E5-90E0-4C98-B9C8-1A9D7CB525AF}" destId="{38BE9404-E841-4D92-AE0D-74C236EB6E37}" srcOrd="1" destOrd="0" presId="urn:microsoft.com/office/officeart/2016/7/layout/RepeatingBendingProcessNew"/>
    <dgm:cxn modelId="{D98BE26F-2B6C-4D6D-9204-DAF689E7C033}" type="presOf" srcId="{186E06BD-A546-404D-979A-DD6708CD91A7}" destId="{0D8BF312-254A-429C-802C-F38F162917B6}" srcOrd="1" destOrd="0" presId="urn:microsoft.com/office/officeart/2016/7/layout/RepeatingBendingProcessNew"/>
    <dgm:cxn modelId="{B9DA9878-0388-4999-BA05-29AEE39920B0}" type="presOf" srcId="{186E06BD-A546-404D-979A-DD6708CD91A7}" destId="{6183FADB-2D2E-4875-BBD9-7061DC67C896}" srcOrd="0" destOrd="0" presId="urn:microsoft.com/office/officeart/2016/7/layout/RepeatingBendingProcessNew"/>
    <dgm:cxn modelId="{84445482-37A4-4A90-B7FE-E587471752FB}" srcId="{1301E2F2-7303-4853-A009-D9F3FE426A58}" destId="{6D5CD4E1-1193-462B-838C-6D306A8DDA55}" srcOrd="0" destOrd="0" parTransId="{476E9BEF-B0E4-481B-B838-E94F81E4D3C0}" sibTransId="{186E06BD-A546-404D-979A-DD6708CD91A7}"/>
    <dgm:cxn modelId="{5C378F8F-9D9E-49A6-AF21-1029B6F4A31F}" srcId="{1301E2F2-7303-4853-A009-D9F3FE426A58}" destId="{DE34202C-6608-430F-BA4A-0DDD38F08D1C}" srcOrd="2" destOrd="0" parTransId="{2866517C-EBAA-4B79-9210-E4A899E3632A}" sibTransId="{4ACF22C9-3CED-48DF-9CEB-385CDB667105}"/>
    <dgm:cxn modelId="{788A739A-CB6D-4972-9480-E270DB40F41C}" type="presOf" srcId="{C5A92478-7B19-4088-B44D-54C12591B958}" destId="{E0B6BD9C-B6B8-4268-9946-09D272B3A046}" srcOrd="0" destOrd="0" presId="urn:microsoft.com/office/officeart/2016/7/layout/RepeatingBendingProcessNew"/>
    <dgm:cxn modelId="{6BCD77AD-C78E-48FF-9632-A40D891A9A4A}" type="presOf" srcId="{1301E2F2-7303-4853-A009-D9F3FE426A58}" destId="{375BB07B-398C-4AFE-BE25-32F6D2B4B2D0}" srcOrd="0" destOrd="0" presId="urn:microsoft.com/office/officeart/2016/7/layout/RepeatingBendingProcessNew"/>
    <dgm:cxn modelId="{F882D1B1-B95E-4C8C-8E7E-12D1A72AD1E7}" srcId="{1301E2F2-7303-4853-A009-D9F3FE426A58}" destId="{C5A92478-7B19-4088-B44D-54C12591B958}" srcOrd="3" destOrd="0" parTransId="{D5DB6613-8705-44EA-AE26-A12C1481437B}" sibTransId="{F5D65BAA-6D6E-4760-98D3-8AE6EEB656EF}"/>
    <dgm:cxn modelId="{2FC877B4-BEFE-4433-93D2-71B7F016B12C}" type="presOf" srcId="{6D5CD4E1-1193-462B-838C-6D306A8DDA55}" destId="{5E1D230E-CFEB-4395-B2FA-9F395F26F44C}" srcOrd="0" destOrd="0" presId="urn:microsoft.com/office/officeart/2016/7/layout/RepeatingBendingProcessNew"/>
    <dgm:cxn modelId="{DBB6A9C4-AD50-4116-8858-9157535AB2DC}" srcId="{1301E2F2-7303-4853-A009-D9F3FE426A58}" destId="{1A71247D-EB05-4DE5-BAD1-AAC15EA685AA}" srcOrd="1" destOrd="0" parTransId="{C0090307-D69A-4089-BFED-0FB4CCEB11C2}" sibTransId="{5D4D04E5-90E0-4C98-B9C8-1A9D7CB525AF}"/>
    <dgm:cxn modelId="{DDA2D852-1E97-4B93-BFD8-7D5E4E348664}" type="presParOf" srcId="{375BB07B-398C-4AFE-BE25-32F6D2B4B2D0}" destId="{5E1D230E-CFEB-4395-B2FA-9F395F26F44C}" srcOrd="0" destOrd="0" presId="urn:microsoft.com/office/officeart/2016/7/layout/RepeatingBendingProcessNew"/>
    <dgm:cxn modelId="{FA9B752F-3D57-4BBC-B712-12BBBA6D496B}" type="presParOf" srcId="{375BB07B-398C-4AFE-BE25-32F6D2B4B2D0}" destId="{6183FADB-2D2E-4875-BBD9-7061DC67C896}" srcOrd="1" destOrd="0" presId="urn:microsoft.com/office/officeart/2016/7/layout/RepeatingBendingProcessNew"/>
    <dgm:cxn modelId="{5C972F40-E4A1-4008-A306-19E3064B1942}" type="presParOf" srcId="{6183FADB-2D2E-4875-BBD9-7061DC67C896}" destId="{0D8BF312-254A-429C-802C-F38F162917B6}" srcOrd="0" destOrd="0" presId="urn:microsoft.com/office/officeart/2016/7/layout/RepeatingBendingProcessNew"/>
    <dgm:cxn modelId="{399E1730-3E86-401E-BE69-1F464A7A8FA8}" type="presParOf" srcId="{375BB07B-398C-4AFE-BE25-32F6D2B4B2D0}" destId="{86E13B07-22FA-4052-98D1-95B5691A220B}" srcOrd="2" destOrd="0" presId="urn:microsoft.com/office/officeart/2016/7/layout/RepeatingBendingProcessNew"/>
    <dgm:cxn modelId="{4BD32D53-5A5E-4BA3-9E03-F45372A84845}" type="presParOf" srcId="{375BB07B-398C-4AFE-BE25-32F6D2B4B2D0}" destId="{16D9920A-C145-4178-BBED-F4F627E50601}" srcOrd="3" destOrd="0" presId="urn:microsoft.com/office/officeart/2016/7/layout/RepeatingBendingProcessNew"/>
    <dgm:cxn modelId="{4D5DB4E4-7D21-4471-9772-FD5DDBF4A458}" type="presParOf" srcId="{16D9920A-C145-4178-BBED-F4F627E50601}" destId="{38BE9404-E841-4D92-AE0D-74C236EB6E37}" srcOrd="0" destOrd="0" presId="urn:microsoft.com/office/officeart/2016/7/layout/RepeatingBendingProcessNew"/>
    <dgm:cxn modelId="{02D65836-DCAE-4FEE-8AF7-04AC9982F70E}" type="presParOf" srcId="{375BB07B-398C-4AFE-BE25-32F6D2B4B2D0}" destId="{9DC374F6-D476-4942-8FBC-D4DA3298F43B}" srcOrd="4" destOrd="0" presId="urn:microsoft.com/office/officeart/2016/7/layout/RepeatingBendingProcessNew"/>
    <dgm:cxn modelId="{D7CD81F0-A9BE-44EC-9645-CFAC4F1D0779}" type="presParOf" srcId="{375BB07B-398C-4AFE-BE25-32F6D2B4B2D0}" destId="{B934D978-0CC5-4359-9A25-6DE6BAFF7B01}" srcOrd="5" destOrd="0" presId="urn:microsoft.com/office/officeart/2016/7/layout/RepeatingBendingProcessNew"/>
    <dgm:cxn modelId="{DB6D8233-A0BC-4462-93C5-62848AA436CA}" type="presParOf" srcId="{B934D978-0CC5-4359-9A25-6DE6BAFF7B01}" destId="{2FC625C6-634E-4BFE-BA6E-126992CBE359}" srcOrd="0" destOrd="0" presId="urn:microsoft.com/office/officeart/2016/7/layout/RepeatingBendingProcessNew"/>
    <dgm:cxn modelId="{00A1BE3C-4E6E-4CCD-8F80-43C0B1190334}" type="presParOf" srcId="{375BB07B-398C-4AFE-BE25-32F6D2B4B2D0}" destId="{E0B6BD9C-B6B8-4268-9946-09D272B3A046}" srcOrd="6" destOrd="0" presId="urn:microsoft.com/office/officeart/2016/7/layout/RepeatingBendingProcessNew"/>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152614-4B6B-493B-9131-7863EEB9E213}"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627B3372-0E0B-4566-8429-CE494886A488}">
      <dgm:prSet/>
      <dgm:spPr/>
      <dgm:t>
        <a:bodyPr/>
        <a:lstStyle/>
        <a:p>
          <a:r>
            <a:rPr lang="en-US" dirty="0"/>
            <a:t>A digital health campaign will use short </a:t>
          </a:r>
          <a:r>
            <a:rPr lang="en-US" dirty="0" err="1"/>
            <a:t>TikTok</a:t>
          </a:r>
          <a:r>
            <a:rPr lang="en-US" dirty="0"/>
            <a:t> videos (under 90 seconds) to educate teens aged 13–17 about vaping harms.</a:t>
          </a:r>
        </a:p>
      </dgm:t>
    </dgm:pt>
    <dgm:pt modelId="{86BEEF8B-706C-4D70-AA7D-6A144828C89F}" type="parTrans" cxnId="{5BC2D27C-7FD3-416C-9D06-3A73C28C9E72}">
      <dgm:prSet/>
      <dgm:spPr/>
      <dgm:t>
        <a:bodyPr/>
        <a:lstStyle/>
        <a:p>
          <a:endParaRPr lang="en-US"/>
        </a:p>
      </dgm:t>
    </dgm:pt>
    <dgm:pt modelId="{E56AB617-A76E-48D6-9CD4-F03FD2F12734}" type="sibTrans" cxnId="{5BC2D27C-7FD3-416C-9D06-3A73C28C9E72}">
      <dgm:prSet/>
      <dgm:spPr/>
      <dgm:t>
        <a:bodyPr/>
        <a:lstStyle/>
        <a:p>
          <a:endParaRPr lang="en-US"/>
        </a:p>
      </dgm:t>
    </dgm:pt>
    <dgm:pt modelId="{5CBB0FB9-C747-4A05-A5BE-8CE2C3BAE2F8}">
      <dgm:prSet/>
      <dgm:spPr/>
      <dgm:t>
        <a:bodyPr/>
        <a:lstStyle/>
        <a:p>
          <a:r>
            <a:rPr lang="en-US" dirty="0"/>
            <a:t>Content will be co-created by health educators and carefully selected micro-influencers trusted by young audiences.</a:t>
          </a:r>
        </a:p>
      </dgm:t>
    </dgm:pt>
    <dgm:pt modelId="{966DA713-FB91-4315-95E5-877C02626E6F}" type="parTrans" cxnId="{719D4A71-C073-4DBF-9376-25657CD991DF}">
      <dgm:prSet/>
      <dgm:spPr/>
      <dgm:t>
        <a:bodyPr/>
        <a:lstStyle/>
        <a:p>
          <a:endParaRPr lang="en-US"/>
        </a:p>
      </dgm:t>
    </dgm:pt>
    <dgm:pt modelId="{52D0602D-7447-4F11-96D9-F4C1F06E7E84}" type="sibTrans" cxnId="{719D4A71-C073-4DBF-9376-25657CD991DF}">
      <dgm:prSet/>
      <dgm:spPr/>
      <dgm:t>
        <a:bodyPr/>
        <a:lstStyle/>
        <a:p>
          <a:endParaRPr lang="en-US"/>
        </a:p>
      </dgm:t>
    </dgm:pt>
    <dgm:pt modelId="{E6C6F42D-4838-44C7-AA30-21FADF82F7CD}">
      <dgm:prSet/>
      <dgm:spPr/>
      <dgm:t>
        <a:bodyPr/>
        <a:lstStyle/>
        <a:p>
          <a:r>
            <a:rPr lang="en-US" dirty="0"/>
            <a:t>Videos will debunk common myths about vaping and clearly explain nicotine’s impact on the developing adolescent brain.</a:t>
          </a:r>
        </a:p>
      </dgm:t>
    </dgm:pt>
    <dgm:pt modelId="{897BF792-105F-4C15-A524-5D3E220D13EF}" type="parTrans" cxnId="{0804B8D5-D649-458A-A90C-E7387B7CC7A3}">
      <dgm:prSet/>
      <dgm:spPr/>
      <dgm:t>
        <a:bodyPr/>
        <a:lstStyle/>
        <a:p>
          <a:endParaRPr lang="en-US"/>
        </a:p>
      </dgm:t>
    </dgm:pt>
    <dgm:pt modelId="{445AEECD-D73A-4737-BFD4-35BCD43E29BC}" type="sibTrans" cxnId="{0804B8D5-D649-458A-A90C-E7387B7CC7A3}">
      <dgm:prSet/>
      <dgm:spPr/>
      <dgm:t>
        <a:bodyPr/>
        <a:lstStyle/>
        <a:p>
          <a:endParaRPr lang="en-US"/>
        </a:p>
      </dgm:t>
    </dgm:pt>
    <dgm:pt modelId="{20A619B8-6543-4CF7-B034-1EC3B6315123}">
      <dgm:prSet/>
      <dgm:spPr/>
      <dgm:t>
        <a:bodyPr/>
        <a:lstStyle/>
        <a:p>
          <a:r>
            <a:rPr lang="en-US" dirty="0"/>
            <a:t>Practical peer-refusal strategies and up-to-date information on vaping regulations will be included to support informed choices </a:t>
          </a:r>
          <a:r>
            <a:rPr lang="en-GB" dirty="0"/>
            <a:t>(Hall, 2025)</a:t>
          </a:r>
          <a:r>
            <a:rPr lang="en-US" dirty="0"/>
            <a:t>.</a:t>
          </a:r>
        </a:p>
      </dgm:t>
    </dgm:pt>
    <dgm:pt modelId="{5A36078A-989A-400C-826C-B2DD31BD084E}" type="parTrans" cxnId="{B5B90647-0448-4153-9C48-BAB3D3766C5E}">
      <dgm:prSet/>
      <dgm:spPr/>
      <dgm:t>
        <a:bodyPr/>
        <a:lstStyle/>
        <a:p>
          <a:endParaRPr lang="en-US"/>
        </a:p>
      </dgm:t>
    </dgm:pt>
    <dgm:pt modelId="{6349E710-4AA3-4DDC-A27D-3E8499CFA632}" type="sibTrans" cxnId="{B5B90647-0448-4153-9C48-BAB3D3766C5E}">
      <dgm:prSet/>
      <dgm:spPr/>
      <dgm:t>
        <a:bodyPr/>
        <a:lstStyle/>
        <a:p>
          <a:endParaRPr lang="en-US"/>
        </a:p>
      </dgm:t>
    </dgm:pt>
    <dgm:pt modelId="{0142630A-E42D-42C0-A889-3CDABEB33624}">
      <dgm:prSet/>
      <dgm:spPr/>
      <dgm:t>
        <a:bodyPr/>
        <a:lstStyle/>
        <a:p>
          <a:r>
            <a:rPr lang="en-US" dirty="0"/>
            <a:t>Teen testimonials from those who have successfully quit vaping will promote motivation and quit intentions.</a:t>
          </a:r>
        </a:p>
      </dgm:t>
    </dgm:pt>
    <dgm:pt modelId="{A32E9437-DBCC-4A76-A324-B2DB1E511E19}" type="parTrans" cxnId="{C70449AA-B9FC-49AE-AB8D-0E938103E444}">
      <dgm:prSet/>
      <dgm:spPr/>
      <dgm:t>
        <a:bodyPr/>
        <a:lstStyle/>
        <a:p>
          <a:endParaRPr lang="en-US"/>
        </a:p>
      </dgm:t>
    </dgm:pt>
    <dgm:pt modelId="{38F96F31-64BF-4270-B2FB-DCE1CD2EBF32}" type="sibTrans" cxnId="{C70449AA-B9FC-49AE-AB8D-0E938103E444}">
      <dgm:prSet/>
      <dgm:spPr/>
      <dgm:t>
        <a:bodyPr/>
        <a:lstStyle/>
        <a:p>
          <a:endParaRPr lang="en-US"/>
        </a:p>
      </dgm:t>
    </dgm:pt>
    <dgm:pt modelId="{02842D0A-F2A4-4932-8BB7-AE8DE3F7D835}" type="pres">
      <dgm:prSet presAssocID="{FB152614-4B6B-493B-9131-7863EEB9E213}" presName="outerComposite" presStyleCnt="0">
        <dgm:presLayoutVars>
          <dgm:chMax val="5"/>
          <dgm:dir/>
          <dgm:resizeHandles val="exact"/>
        </dgm:presLayoutVars>
      </dgm:prSet>
      <dgm:spPr/>
    </dgm:pt>
    <dgm:pt modelId="{72C7D648-B011-4FBF-8C8A-547D79D6453F}" type="pres">
      <dgm:prSet presAssocID="{FB152614-4B6B-493B-9131-7863EEB9E213}" presName="dummyMaxCanvas" presStyleCnt="0">
        <dgm:presLayoutVars/>
      </dgm:prSet>
      <dgm:spPr/>
    </dgm:pt>
    <dgm:pt modelId="{658E00DD-7941-4294-B65A-367F2CEF4C83}" type="pres">
      <dgm:prSet presAssocID="{FB152614-4B6B-493B-9131-7863EEB9E213}" presName="FiveNodes_1" presStyleLbl="node1" presStyleIdx="0" presStyleCnt="5">
        <dgm:presLayoutVars>
          <dgm:bulletEnabled val="1"/>
        </dgm:presLayoutVars>
      </dgm:prSet>
      <dgm:spPr/>
    </dgm:pt>
    <dgm:pt modelId="{F4A766D8-97D1-49C8-900E-8EA766E0613C}" type="pres">
      <dgm:prSet presAssocID="{FB152614-4B6B-493B-9131-7863EEB9E213}" presName="FiveNodes_2" presStyleLbl="node1" presStyleIdx="1" presStyleCnt="5">
        <dgm:presLayoutVars>
          <dgm:bulletEnabled val="1"/>
        </dgm:presLayoutVars>
      </dgm:prSet>
      <dgm:spPr/>
    </dgm:pt>
    <dgm:pt modelId="{4BDF009D-DFED-4C6A-BB99-F95D4B580E0C}" type="pres">
      <dgm:prSet presAssocID="{FB152614-4B6B-493B-9131-7863EEB9E213}" presName="FiveNodes_3" presStyleLbl="node1" presStyleIdx="2" presStyleCnt="5">
        <dgm:presLayoutVars>
          <dgm:bulletEnabled val="1"/>
        </dgm:presLayoutVars>
      </dgm:prSet>
      <dgm:spPr/>
    </dgm:pt>
    <dgm:pt modelId="{DE6BFF5C-61CC-4C5E-AD98-D90CE50375C2}" type="pres">
      <dgm:prSet presAssocID="{FB152614-4B6B-493B-9131-7863EEB9E213}" presName="FiveNodes_4" presStyleLbl="node1" presStyleIdx="3" presStyleCnt="5">
        <dgm:presLayoutVars>
          <dgm:bulletEnabled val="1"/>
        </dgm:presLayoutVars>
      </dgm:prSet>
      <dgm:spPr/>
    </dgm:pt>
    <dgm:pt modelId="{33CBD924-5290-4781-9854-DF420F167200}" type="pres">
      <dgm:prSet presAssocID="{FB152614-4B6B-493B-9131-7863EEB9E213}" presName="FiveNodes_5" presStyleLbl="node1" presStyleIdx="4" presStyleCnt="5" custLinFactNeighborX="0" custLinFactNeighborY="0">
        <dgm:presLayoutVars>
          <dgm:bulletEnabled val="1"/>
        </dgm:presLayoutVars>
      </dgm:prSet>
      <dgm:spPr/>
    </dgm:pt>
    <dgm:pt modelId="{8FF73F67-6ED3-43EC-9D3B-ADB6EF59BC55}" type="pres">
      <dgm:prSet presAssocID="{FB152614-4B6B-493B-9131-7863EEB9E213}" presName="FiveConn_1-2" presStyleLbl="fgAccFollowNode1" presStyleIdx="0" presStyleCnt="4">
        <dgm:presLayoutVars>
          <dgm:bulletEnabled val="1"/>
        </dgm:presLayoutVars>
      </dgm:prSet>
      <dgm:spPr/>
    </dgm:pt>
    <dgm:pt modelId="{7C3C6B14-9E1C-44FB-AE29-CD6907A9FA0C}" type="pres">
      <dgm:prSet presAssocID="{FB152614-4B6B-493B-9131-7863EEB9E213}" presName="FiveConn_2-3" presStyleLbl="fgAccFollowNode1" presStyleIdx="1" presStyleCnt="4">
        <dgm:presLayoutVars>
          <dgm:bulletEnabled val="1"/>
        </dgm:presLayoutVars>
      </dgm:prSet>
      <dgm:spPr/>
    </dgm:pt>
    <dgm:pt modelId="{8FCEA953-165A-47BE-8D80-BE529ED91180}" type="pres">
      <dgm:prSet presAssocID="{FB152614-4B6B-493B-9131-7863EEB9E213}" presName="FiveConn_3-4" presStyleLbl="fgAccFollowNode1" presStyleIdx="2" presStyleCnt="4">
        <dgm:presLayoutVars>
          <dgm:bulletEnabled val="1"/>
        </dgm:presLayoutVars>
      </dgm:prSet>
      <dgm:spPr/>
    </dgm:pt>
    <dgm:pt modelId="{C923B9DA-0066-496E-A475-9A79CFC70F02}" type="pres">
      <dgm:prSet presAssocID="{FB152614-4B6B-493B-9131-7863EEB9E213}" presName="FiveConn_4-5" presStyleLbl="fgAccFollowNode1" presStyleIdx="3" presStyleCnt="4">
        <dgm:presLayoutVars>
          <dgm:bulletEnabled val="1"/>
        </dgm:presLayoutVars>
      </dgm:prSet>
      <dgm:spPr/>
    </dgm:pt>
    <dgm:pt modelId="{9FF30823-EE46-4FA7-8338-7B172E452D14}" type="pres">
      <dgm:prSet presAssocID="{FB152614-4B6B-493B-9131-7863EEB9E213}" presName="FiveNodes_1_text" presStyleLbl="node1" presStyleIdx="4" presStyleCnt="5">
        <dgm:presLayoutVars>
          <dgm:bulletEnabled val="1"/>
        </dgm:presLayoutVars>
      </dgm:prSet>
      <dgm:spPr/>
    </dgm:pt>
    <dgm:pt modelId="{915AAC4D-3AD6-46A1-B3AC-8DBE3E6DD8A1}" type="pres">
      <dgm:prSet presAssocID="{FB152614-4B6B-493B-9131-7863EEB9E213}" presName="FiveNodes_2_text" presStyleLbl="node1" presStyleIdx="4" presStyleCnt="5">
        <dgm:presLayoutVars>
          <dgm:bulletEnabled val="1"/>
        </dgm:presLayoutVars>
      </dgm:prSet>
      <dgm:spPr/>
    </dgm:pt>
    <dgm:pt modelId="{D26FEEFD-3C62-4D2D-9F35-0FD6F2EEB9E8}" type="pres">
      <dgm:prSet presAssocID="{FB152614-4B6B-493B-9131-7863EEB9E213}" presName="FiveNodes_3_text" presStyleLbl="node1" presStyleIdx="4" presStyleCnt="5">
        <dgm:presLayoutVars>
          <dgm:bulletEnabled val="1"/>
        </dgm:presLayoutVars>
      </dgm:prSet>
      <dgm:spPr/>
    </dgm:pt>
    <dgm:pt modelId="{C7AFF430-20F1-4EA1-B30D-A1EFFC659779}" type="pres">
      <dgm:prSet presAssocID="{FB152614-4B6B-493B-9131-7863EEB9E213}" presName="FiveNodes_4_text" presStyleLbl="node1" presStyleIdx="4" presStyleCnt="5">
        <dgm:presLayoutVars>
          <dgm:bulletEnabled val="1"/>
        </dgm:presLayoutVars>
      </dgm:prSet>
      <dgm:spPr/>
    </dgm:pt>
    <dgm:pt modelId="{7DF6E5B1-F033-4F80-920B-89556A9CCB3E}" type="pres">
      <dgm:prSet presAssocID="{FB152614-4B6B-493B-9131-7863EEB9E213}" presName="FiveNodes_5_text" presStyleLbl="node1" presStyleIdx="4" presStyleCnt="5">
        <dgm:presLayoutVars>
          <dgm:bulletEnabled val="1"/>
        </dgm:presLayoutVars>
      </dgm:prSet>
      <dgm:spPr/>
    </dgm:pt>
  </dgm:ptLst>
  <dgm:cxnLst>
    <dgm:cxn modelId="{A2E28309-D323-4C73-B6A1-42C84982BDC6}" type="presOf" srcId="{0142630A-E42D-42C0-A889-3CDABEB33624}" destId="{7DF6E5B1-F033-4F80-920B-89556A9CCB3E}" srcOrd="1" destOrd="0" presId="urn:microsoft.com/office/officeart/2005/8/layout/vProcess5"/>
    <dgm:cxn modelId="{1CF16E0A-CBBE-4C5D-BF07-03F96C3CBBBB}" type="presOf" srcId="{20A619B8-6543-4CF7-B034-1EC3B6315123}" destId="{DE6BFF5C-61CC-4C5E-AD98-D90CE50375C2}" srcOrd="0" destOrd="0" presId="urn:microsoft.com/office/officeart/2005/8/layout/vProcess5"/>
    <dgm:cxn modelId="{0389D610-B4E9-4301-AC1B-A28953A2C4D6}" type="presOf" srcId="{5CBB0FB9-C747-4A05-A5BE-8CE2C3BAE2F8}" destId="{915AAC4D-3AD6-46A1-B3AC-8DBE3E6DD8A1}" srcOrd="1" destOrd="0" presId="urn:microsoft.com/office/officeart/2005/8/layout/vProcess5"/>
    <dgm:cxn modelId="{A582D114-9A0D-4466-B048-C233FAAADD72}" type="presOf" srcId="{627B3372-0E0B-4566-8429-CE494886A488}" destId="{9FF30823-EE46-4FA7-8338-7B172E452D14}" srcOrd="1" destOrd="0" presId="urn:microsoft.com/office/officeart/2005/8/layout/vProcess5"/>
    <dgm:cxn modelId="{0704951A-296E-4727-9886-380FCC9A9429}" type="presOf" srcId="{E56AB617-A76E-48D6-9CD4-F03FD2F12734}" destId="{8FF73F67-6ED3-43EC-9D3B-ADB6EF59BC55}" srcOrd="0" destOrd="0" presId="urn:microsoft.com/office/officeart/2005/8/layout/vProcess5"/>
    <dgm:cxn modelId="{4C858A30-61DA-4A33-A4C1-44D501FCF2ED}" type="presOf" srcId="{627B3372-0E0B-4566-8429-CE494886A488}" destId="{658E00DD-7941-4294-B65A-367F2CEF4C83}" srcOrd="0" destOrd="0" presId="urn:microsoft.com/office/officeart/2005/8/layout/vProcess5"/>
    <dgm:cxn modelId="{B5B90647-0448-4153-9C48-BAB3D3766C5E}" srcId="{FB152614-4B6B-493B-9131-7863EEB9E213}" destId="{20A619B8-6543-4CF7-B034-1EC3B6315123}" srcOrd="3" destOrd="0" parTransId="{5A36078A-989A-400C-826C-B2DD31BD084E}" sibTransId="{6349E710-4AA3-4DDC-A27D-3E8499CFA632}"/>
    <dgm:cxn modelId="{E949244D-C303-46DD-916C-3B322728814B}" type="presOf" srcId="{52D0602D-7447-4F11-96D9-F4C1F06E7E84}" destId="{7C3C6B14-9E1C-44FB-AE29-CD6907A9FA0C}" srcOrd="0" destOrd="0" presId="urn:microsoft.com/office/officeart/2005/8/layout/vProcess5"/>
    <dgm:cxn modelId="{B151B84F-6642-44C5-B1A9-DA562A804812}" type="presOf" srcId="{6349E710-4AA3-4DDC-A27D-3E8499CFA632}" destId="{C923B9DA-0066-496E-A475-9A79CFC70F02}" srcOrd="0" destOrd="0" presId="urn:microsoft.com/office/officeart/2005/8/layout/vProcess5"/>
    <dgm:cxn modelId="{719D4A71-C073-4DBF-9376-25657CD991DF}" srcId="{FB152614-4B6B-493B-9131-7863EEB9E213}" destId="{5CBB0FB9-C747-4A05-A5BE-8CE2C3BAE2F8}" srcOrd="1" destOrd="0" parTransId="{966DA713-FB91-4315-95E5-877C02626E6F}" sibTransId="{52D0602D-7447-4F11-96D9-F4C1F06E7E84}"/>
    <dgm:cxn modelId="{6D0ECC54-6B1D-4AA4-9B2A-8E7C95581934}" type="presOf" srcId="{20A619B8-6543-4CF7-B034-1EC3B6315123}" destId="{C7AFF430-20F1-4EA1-B30D-A1EFFC659779}" srcOrd="1" destOrd="0" presId="urn:microsoft.com/office/officeart/2005/8/layout/vProcess5"/>
    <dgm:cxn modelId="{5BC2D27C-7FD3-416C-9D06-3A73C28C9E72}" srcId="{FB152614-4B6B-493B-9131-7863EEB9E213}" destId="{627B3372-0E0B-4566-8429-CE494886A488}" srcOrd="0" destOrd="0" parTransId="{86BEEF8B-706C-4D70-AA7D-6A144828C89F}" sibTransId="{E56AB617-A76E-48D6-9CD4-F03FD2F12734}"/>
    <dgm:cxn modelId="{24016780-5B5B-44A7-9317-3DB77BB16E9E}" type="presOf" srcId="{E6C6F42D-4838-44C7-AA30-21FADF82F7CD}" destId="{4BDF009D-DFED-4C6A-BB99-F95D4B580E0C}" srcOrd="0" destOrd="0" presId="urn:microsoft.com/office/officeart/2005/8/layout/vProcess5"/>
    <dgm:cxn modelId="{A5F0A584-81F3-4468-A56A-2FA1AFBFD13E}" type="presOf" srcId="{5CBB0FB9-C747-4A05-A5BE-8CE2C3BAE2F8}" destId="{F4A766D8-97D1-49C8-900E-8EA766E0613C}" srcOrd="0" destOrd="0" presId="urn:microsoft.com/office/officeart/2005/8/layout/vProcess5"/>
    <dgm:cxn modelId="{A1493D92-AB03-411B-859A-6DA259D8F795}" type="presOf" srcId="{FB152614-4B6B-493B-9131-7863EEB9E213}" destId="{02842D0A-F2A4-4932-8BB7-AE8DE3F7D835}" srcOrd="0" destOrd="0" presId="urn:microsoft.com/office/officeart/2005/8/layout/vProcess5"/>
    <dgm:cxn modelId="{8FB6019F-6B70-440D-A576-DF9CF4D3222D}" type="presOf" srcId="{E6C6F42D-4838-44C7-AA30-21FADF82F7CD}" destId="{D26FEEFD-3C62-4D2D-9F35-0FD6F2EEB9E8}" srcOrd="1" destOrd="0" presId="urn:microsoft.com/office/officeart/2005/8/layout/vProcess5"/>
    <dgm:cxn modelId="{C70449AA-B9FC-49AE-AB8D-0E938103E444}" srcId="{FB152614-4B6B-493B-9131-7863EEB9E213}" destId="{0142630A-E42D-42C0-A889-3CDABEB33624}" srcOrd="4" destOrd="0" parTransId="{A32E9437-DBCC-4A76-A324-B2DB1E511E19}" sibTransId="{38F96F31-64BF-4270-B2FB-DCE1CD2EBF32}"/>
    <dgm:cxn modelId="{D00E0CCF-5725-4B85-843C-E47F24F57D0E}" type="presOf" srcId="{0142630A-E42D-42C0-A889-3CDABEB33624}" destId="{33CBD924-5290-4781-9854-DF420F167200}" srcOrd="0" destOrd="0" presId="urn:microsoft.com/office/officeart/2005/8/layout/vProcess5"/>
    <dgm:cxn modelId="{0804B8D5-D649-458A-A90C-E7387B7CC7A3}" srcId="{FB152614-4B6B-493B-9131-7863EEB9E213}" destId="{E6C6F42D-4838-44C7-AA30-21FADF82F7CD}" srcOrd="2" destOrd="0" parTransId="{897BF792-105F-4C15-A524-5D3E220D13EF}" sibTransId="{445AEECD-D73A-4737-BFD4-35BCD43E29BC}"/>
    <dgm:cxn modelId="{5B9954E5-517F-4445-AAB5-C1A2B66B0F8F}" type="presOf" srcId="{445AEECD-D73A-4737-BFD4-35BCD43E29BC}" destId="{8FCEA953-165A-47BE-8D80-BE529ED91180}" srcOrd="0" destOrd="0" presId="urn:microsoft.com/office/officeart/2005/8/layout/vProcess5"/>
    <dgm:cxn modelId="{E205AE76-088C-4C50-8C71-60025CFC55CC}" type="presParOf" srcId="{02842D0A-F2A4-4932-8BB7-AE8DE3F7D835}" destId="{72C7D648-B011-4FBF-8C8A-547D79D6453F}" srcOrd="0" destOrd="0" presId="urn:microsoft.com/office/officeart/2005/8/layout/vProcess5"/>
    <dgm:cxn modelId="{0F7CE6D7-7112-48F2-862A-3901EC2794B2}" type="presParOf" srcId="{02842D0A-F2A4-4932-8BB7-AE8DE3F7D835}" destId="{658E00DD-7941-4294-B65A-367F2CEF4C83}" srcOrd="1" destOrd="0" presId="urn:microsoft.com/office/officeart/2005/8/layout/vProcess5"/>
    <dgm:cxn modelId="{39F84558-75BC-447D-AF7F-9D72035EDB43}" type="presParOf" srcId="{02842D0A-F2A4-4932-8BB7-AE8DE3F7D835}" destId="{F4A766D8-97D1-49C8-900E-8EA766E0613C}" srcOrd="2" destOrd="0" presId="urn:microsoft.com/office/officeart/2005/8/layout/vProcess5"/>
    <dgm:cxn modelId="{BCBE9FB5-0197-47E6-A432-4579163EFF2F}" type="presParOf" srcId="{02842D0A-F2A4-4932-8BB7-AE8DE3F7D835}" destId="{4BDF009D-DFED-4C6A-BB99-F95D4B580E0C}" srcOrd="3" destOrd="0" presId="urn:microsoft.com/office/officeart/2005/8/layout/vProcess5"/>
    <dgm:cxn modelId="{419705E2-662D-4827-9E1A-8488D624BC37}" type="presParOf" srcId="{02842D0A-F2A4-4932-8BB7-AE8DE3F7D835}" destId="{DE6BFF5C-61CC-4C5E-AD98-D90CE50375C2}" srcOrd="4" destOrd="0" presId="urn:microsoft.com/office/officeart/2005/8/layout/vProcess5"/>
    <dgm:cxn modelId="{6B4025B6-182B-4DF0-B87E-D355CE19D215}" type="presParOf" srcId="{02842D0A-F2A4-4932-8BB7-AE8DE3F7D835}" destId="{33CBD924-5290-4781-9854-DF420F167200}" srcOrd="5" destOrd="0" presId="urn:microsoft.com/office/officeart/2005/8/layout/vProcess5"/>
    <dgm:cxn modelId="{07BC4227-D187-4C2E-847E-7D9F40FCACCB}" type="presParOf" srcId="{02842D0A-F2A4-4932-8BB7-AE8DE3F7D835}" destId="{8FF73F67-6ED3-43EC-9D3B-ADB6EF59BC55}" srcOrd="6" destOrd="0" presId="urn:microsoft.com/office/officeart/2005/8/layout/vProcess5"/>
    <dgm:cxn modelId="{807631C8-44A0-47A4-909D-351C782DD652}" type="presParOf" srcId="{02842D0A-F2A4-4932-8BB7-AE8DE3F7D835}" destId="{7C3C6B14-9E1C-44FB-AE29-CD6907A9FA0C}" srcOrd="7" destOrd="0" presId="urn:microsoft.com/office/officeart/2005/8/layout/vProcess5"/>
    <dgm:cxn modelId="{CF841A79-E979-4851-B022-E35C3C1F02BD}" type="presParOf" srcId="{02842D0A-F2A4-4932-8BB7-AE8DE3F7D835}" destId="{8FCEA953-165A-47BE-8D80-BE529ED91180}" srcOrd="8" destOrd="0" presId="urn:microsoft.com/office/officeart/2005/8/layout/vProcess5"/>
    <dgm:cxn modelId="{BBAA3881-E92E-44D9-8305-06B142D32A40}" type="presParOf" srcId="{02842D0A-F2A4-4932-8BB7-AE8DE3F7D835}" destId="{C923B9DA-0066-496E-A475-9A79CFC70F02}" srcOrd="9" destOrd="0" presId="urn:microsoft.com/office/officeart/2005/8/layout/vProcess5"/>
    <dgm:cxn modelId="{5A44C8E5-0D6B-43E6-996A-CEDA26DD837A}" type="presParOf" srcId="{02842D0A-F2A4-4932-8BB7-AE8DE3F7D835}" destId="{9FF30823-EE46-4FA7-8338-7B172E452D14}" srcOrd="10" destOrd="0" presId="urn:microsoft.com/office/officeart/2005/8/layout/vProcess5"/>
    <dgm:cxn modelId="{274B1178-D2AB-4BEB-A301-A85459D2407A}" type="presParOf" srcId="{02842D0A-F2A4-4932-8BB7-AE8DE3F7D835}" destId="{915AAC4D-3AD6-46A1-B3AC-8DBE3E6DD8A1}" srcOrd="11" destOrd="0" presId="urn:microsoft.com/office/officeart/2005/8/layout/vProcess5"/>
    <dgm:cxn modelId="{4929D093-4117-4247-9251-66C3EC81BEDA}" type="presParOf" srcId="{02842D0A-F2A4-4932-8BB7-AE8DE3F7D835}" destId="{D26FEEFD-3C62-4D2D-9F35-0FD6F2EEB9E8}" srcOrd="12" destOrd="0" presId="urn:microsoft.com/office/officeart/2005/8/layout/vProcess5"/>
    <dgm:cxn modelId="{98E55D93-547B-4111-8432-40E4C1208544}" type="presParOf" srcId="{02842D0A-F2A4-4932-8BB7-AE8DE3F7D835}" destId="{C7AFF430-20F1-4EA1-B30D-A1EFFC659779}" srcOrd="13" destOrd="0" presId="urn:microsoft.com/office/officeart/2005/8/layout/vProcess5"/>
    <dgm:cxn modelId="{59E20126-10CF-4B13-80C6-16B739ABD5B7}" type="presParOf" srcId="{02842D0A-F2A4-4932-8BB7-AE8DE3F7D835}" destId="{7DF6E5B1-F033-4F80-920B-89556A9CCB3E}"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83FADB-2D2E-4875-BBD9-7061DC67C896}">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5E1D230E-CFEB-4395-B2FA-9F395F26F44C}">
      <dsp:nvSpPr>
        <dsp:cNvPr id="0" name=""/>
        <dsp:cNvSpPr/>
      </dsp:nvSpPr>
      <dsp:spPr>
        <a:xfrm>
          <a:off x="6045" y="548401"/>
          <a:ext cx="2275898" cy="1365538"/>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666750">
            <a:lnSpc>
              <a:spcPct val="90000"/>
            </a:lnSpc>
            <a:spcBef>
              <a:spcPct val="0"/>
            </a:spcBef>
            <a:spcAft>
              <a:spcPct val="35000"/>
            </a:spcAft>
            <a:buNone/>
          </a:pPr>
          <a:r>
            <a:rPr lang="en-US" sz="1500" kern="1200" dirty="0"/>
            <a:t>The Government has </a:t>
          </a:r>
          <a:r>
            <a:rPr lang="en-US" sz="1500" kern="1200" dirty="0" err="1"/>
            <a:t>prioritised</a:t>
          </a:r>
          <a:r>
            <a:rPr lang="en-US" sz="1500" kern="1200" dirty="0"/>
            <a:t> youth vaping prevention through the Tobacco and Vapes Bill</a:t>
          </a:r>
        </a:p>
      </dsp:txBody>
      <dsp:txXfrm>
        <a:off x="6045" y="548401"/>
        <a:ext cx="2275898" cy="1365538"/>
      </dsp:txXfrm>
    </dsp:sp>
    <dsp:sp modelId="{16D9920A-C145-4178-BBED-F4F627E50601}">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9525" cap="flat" cmpd="sng" algn="ctr">
          <a:solidFill>
            <a:schemeClr val="accent2">
              <a:hueOff val="1170380"/>
              <a:satOff val="-1460"/>
              <a:lumOff val="34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86E13B07-22FA-4052-98D1-95B5691A220B}">
      <dsp:nvSpPr>
        <dsp:cNvPr id="0" name=""/>
        <dsp:cNvSpPr/>
      </dsp:nvSpPr>
      <dsp:spPr>
        <a:xfrm>
          <a:off x="2805400" y="548401"/>
          <a:ext cx="2275898" cy="1365538"/>
        </a:xfrm>
        <a:prstGeom prst="rect">
          <a:avLst/>
        </a:prstGeom>
        <a:solidFill>
          <a:schemeClr val="accent2">
            <a:hueOff val="936304"/>
            <a:satOff val="-1168"/>
            <a:lumOff val="27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666750">
            <a:lnSpc>
              <a:spcPct val="90000"/>
            </a:lnSpc>
            <a:spcBef>
              <a:spcPct val="0"/>
            </a:spcBef>
            <a:spcAft>
              <a:spcPct val="35000"/>
            </a:spcAft>
            <a:buNone/>
          </a:pPr>
          <a:r>
            <a:rPr lang="en-US" sz="1500" kern="1200" dirty="0"/>
            <a:t>Prohibits tobacco sales to anyone born after 2008 (</a:t>
          </a:r>
          <a:r>
            <a:rPr lang="en-US" sz="1500" kern="1200" dirty="0" err="1"/>
            <a:t>Smokefree</a:t>
          </a:r>
          <a:r>
            <a:rPr lang="en-US" sz="1500" kern="1200" dirty="0"/>
            <a:t> Generation). </a:t>
          </a:r>
          <a:r>
            <a:rPr lang="en-GB" sz="1500" kern="1200" dirty="0"/>
            <a:t>(RCPCH, 2023)</a:t>
          </a:r>
          <a:endParaRPr lang="en-US" sz="1500" kern="1200" dirty="0"/>
        </a:p>
      </dsp:txBody>
      <dsp:txXfrm>
        <a:off x="2805400" y="548401"/>
        <a:ext cx="2275898" cy="1365538"/>
      </dsp:txXfrm>
    </dsp:sp>
    <dsp:sp modelId="{B934D978-0CC5-4359-9A25-6DE6BAFF7B01}">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9525" cap="flat" cmpd="sng" algn="ctr">
          <a:solidFill>
            <a:schemeClr val="accent2">
              <a:hueOff val="2340759"/>
              <a:satOff val="-2919"/>
              <a:lumOff val="68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9DC374F6-D476-4942-8FBC-D4DA3298F43B}">
      <dsp:nvSpPr>
        <dsp:cNvPr id="0" name=""/>
        <dsp:cNvSpPr/>
      </dsp:nvSpPr>
      <dsp:spPr>
        <a:xfrm>
          <a:off x="5604755" y="548401"/>
          <a:ext cx="2275898" cy="1365538"/>
        </a:xfrm>
        <a:prstGeom prst="rect">
          <a:avLst/>
        </a:prstGeom>
        <a:solidFill>
          <a:schemeClr val="accent2">
            <a:hueOff val="1872608"/>
            <a:satOff val="-2336"/>
            <a:lumOff val="54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666750">
            <a:lnSpc>
              <a:spcPct val="90000"/>
            </a:lnSpc>
            <a:spcBef>
              <a:spcPct val="0"/>
            </a:spcBef>
            <a:spcAft>
              <a:spcPct val="35000"/>
            </a:spcAft>
            <a:buNone/>
          </a:pPr>
          <a:r>
            <a:rPr lang="en-US" sz="1500" kern="1200" dirty="0"/>
            <a:t>Restricts vape </a:t>
          </a:r>
          <a:r>
            <a:rPr lang="en-US" sz="1500" kern="1200" dirty="0" err="1"/>
            <a:t>flavours</a:t>
          </a:r>
          <a:r>
            <a:rPr lang="en-US" sz="1500" kern="1200" dirty="0"/>
            <a:t> and packaging to reduce youth appeal.</a:t>
          </a:r>
        </a:p>
      </dsp:txBody>
      <dsp:txXfrm>
        <a:off x="5604755" y="548401"/>
        <a:ext cx="2275898" cy="1365538"/>
      </dsp:txXfrm>
    </dsp:sp>
    <dsp:sp modelId="{EA7BA801-64EB-4669-BD41-44A2BD1DD38E}">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9525" cap="flat" cmpd="sng" algn="ctr">
          <a:solidFill>
            <a:schemeClr val="accent2">
              <a:hueOff val="3511139"/>
              <a:satOff val="-4379"/>
              <a:lumOff val="103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0199A60F-03A7-44E3-8E1A-7704BE81EEDF}">
      <dsp:nvSpPr>
        <dsp:cNvPr id="0" name=""/>
        <dsp:cNvSpPr/>
      </dsp:nvSpPr>
      <dsp:spPr>
        <a:xfrm>
          <a:off x="6045" y="2437397"/>
          <a:ext cx="2275898" cy="1365538"/>
        </a:xfrm>
        <a:prstGeom prst="rect">
          <a:avLst/>
        </a:prstGeom>
        <a:solidFill>
          <a:schemeClr val="accent2">
            <a:hueOff val="2808911"/>
            <a:satOff val="-3503"/>
            <a:lumOff val="82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666750">
            <a:lnSpc>
              <a:spcPct val="90000"/>
            </a:lnSpc>
            <a:spcBef>
              <a:spcPct val="0"/>
            </a:spcBef>
            <a:spcAft>
              <a:spcPct val="35000"/>
            </a:spcAft>
            <a:buNone/>
          </a:pPr>
          <a:r>
            <a:rPr lang="en-US" sz="1500" kern="1200" dirty="0"/>
            <a:t>Strengthens enforcement with penalties and compliance checks.</a:t>
          </a:r>
        </a:p>
      </dsp:txBody>
      <dsp:txXfrm>
        <a:off x="6045" y="2437397"/>
        <a:ext cx="2275898" cy="1365538"/>
      </dsp:txXfrm>
    </dsp:sp>
    <dsp:sp modelId="{6E14F96E-3EF2-406C-9783-5F42BF3AAAE3}">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9525" cap="flat" cmpd="sng" algn="ctr">
          <a:solidFill>
            <a:schemeClr val="accent2">
              <a:hueOff val="4681519"/>
              <a:satOff val="-5839"/>
              <a:lumOff val="137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C5814A63-3F82-4FBD-AE2F-FE056C07DDA6}">
      <dsp:nvSpPr>
        <dsp:cNvPr id="0" name=""/>
        <dsp:cNvSpPr/>
      </dsp:nvSpPr>
      <dsp:spPr>
        <a:xfrm>
          <a:off x="2805400" y="2437397"/>
          <a:ext cx="2275898" cy="1365538"/>
        </a:xfrm>
        <a:prstGeom prst="rect">
          <a:avLst/>
        </a:prstGeom>
        <a:solidFill>
          <a:schemeClr val="accent2">
            <a:hueOff val="3745215"/>
            <a:satOff val="-4671"/>
            <a:lumOff val="10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666750">
            <a:lnSpc>
              <a:spcPct val="90000"/>
            </a:lnSpc>
            <a:spcBef>
              <a:spcPct val="0"/>
            </a:spcBef>
            <a:spcAft>
              <a:spcPct val="35000"/>
            </a:spcAft>
            <a:buNone/>
          </a:pPr>
          <a:r>
            <a:rPr lang="en-US" sz="1500" kern="1200" dirty="0"/>
            <a:t>Implements a national ban on single-use vapes from June 2025.</a:t>
          </a:r>
        </a:p>
      </dsp:txBody>
      <dsp:txXfrm>
        <a:off x="2805400" y="2437397"/>
        <a:ext cx="2275898" cy="1365538"/>
      </dsp:txXfrm>
    </dsp:sp>
    <dsp:sp modelId="{E0B6BD9C-B6B8-4268-9946-09D272B3A046}">
      <dsp:nvSpPr>
        <dsp:cNvPr id="0" name=""/>
        <dsp:cNvSpPr/>
      </dsp:nvSpPr>
      <dsp:spPr>
        <a:xfrm>
          <a:off x="5604755" y="2437397"/>
          <a:ext cx="2275898" cy="1365538"/>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666750">
            <a:lnSpc>
              <a:spcPct val="90000"/>
            </a:lnSpc>
            <a:spcBef>
              <a:spcPct val="0"/>
            </a:spcBef>
            <a:spcAft>
              <a:spcPct val="35000"/>
            </a:spcAft>
            <a:buNone/>
          </a:pPr>
          <a:r>
            <a:rPr lang="en-US" sz="1500" kern="1200" dirty="0"/>
            <a:t>Supports digital prevention approaches through NICE and the UK Public Health Framework </a:t>
          </a:r>
          <a:r>
            <a:rPr lang="en-GB" sz="1500" kern="1200" dirty="0"/>
            <a:t>(RCPCH, 2023)</a:t>
          </a:r>
          <a:r>
            <a:rPr lang="en-US" sz="1500" kern="1200" dirty="0"/>
            <a:t>.</a:t>
          </a:r>
        </a:p>
      </dsp:txBody>
      <dsp:txXfrm>
        <a:off x="5604755" y="2437397"/>
        <a:ext cx="2275898" cy="13655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83FADB-2D2E-4875-BBD9-7061DC67C896}">
      <dsp:nvSpPr>
        <dsp:cNvPr id="0" name=""/>
        <dsp:cNvSpPr/>
      </dsp:nvSpPr>
      <dsp:spPr>
        <a:xfrm>
          <a:off x="3591693" y="867422"/>
          <a:ext cx="669113" cy="91440"/>
        </a:xfrm>
        <a:custGeom>
          <a:avLst/>
          <a:gdLst/>
          <a:ahLst/>
          <a:cxnLst/>
          <a:rect l="0" t="0" r="0" b="0"/>
          <a:pathLst>
            <a:path>
              <a:moveTo>
                <a:pt x="0" y="45720"/>
              </a:moveTo>
              <a:lnTo>
                <a:pt x="669113" y="45720"/>
              </a:lnTo>
            </a:path>
          </a:pathLst>
        </a:custGeom>
        <a:noFill/>
        <a:ln w="9525" cap="flat"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08757" y="909643"/>
        <a:ext cx="34985" cy="6997"/>
      </dsp:txXfrm>
    </dsp:sp>
    <dsp:sp modelId="{5E1D230E-CFEB-4395-B2FA-9F395F26F44C}">
      <dsp:nvSpPr>
        <dsp:cNvPr id="0" name=""/>
        <dsp:cNvSpPr/>
      </dsp:nvSpPr>
      <dsp:spPr>
        <a:xfrm>
          <a:off x="551260" y="472"/>
          <a:ext cx="3042232" cy="182533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933450">
            <a:lnSpc>
              <a:spcPct val="90000"/>
            </a:lnSpc>
            <a:spcBef>
              <a:spcPct val="0"/>
            </a:spcBef>
            <a:spcAft>
              <a:spcPct val="35000"/>
            </a:spcAft>
            <a:buNone/>
          </a:pPr>
          <a:r>
            <a:rPr lang="en-US" sz="2100" kern="1200" dirty="0"/>
            <a:t>Sets £200 fixed penalties for first-time illegal vape sales.</a:t>
          </a:r>
        </a:p>
      </dsp:txBody>
      <dsp:txXfrm>
        <a:off x="551260" y="472"/>
        <a:ext cx="3042232" cy="1825339"/>
      </dsp:txXfrm>
    </dsp:sp>
    <dsp:sp modelId="{16D9920A-C145-4178-BBED-F4F627E50601}">
      <dsp:nvSpPr>
        <dsp:cNvPr id="0" name=""/>
        <dsp:cNvSpPr/>
      </dsp:nvSpPr>
      <dsp:spPr>
        <a:xfrm>
          <a:off x="2072376" y="1824012"/>
          <a:ext cx="3741946" cy="669113"/>
        </a:xfrm>
        <a:custGeom>
          <a:avLst/>
          <a:gdLst/>
          <a:ahLst/>
          <a:cxnLst/>
          <a:rect l="0" t="0" r="0" b="0"/>
          <a:pathLst>
            <a:path>
              <a:moveTo>
                <a:pt x="3741946" y="0"/>
              </a:moveTo>
              <a:lnTo>
                <a:pt x="3741946" y="351656"/>
              </a:lnTo>
              <a:lnTo>
                <a:pt x="0" y="351656"/>
              </a:lnTo>
              <a:lnTo>
                <a:pt x="0" y="669113"/>
              </a:lnTo>
            </a:path>
          </a:pathLst>
        </a:custGeom>
        <a:noFill/>
        <a:ln w="9525" cap="flat" cmpd="sng" algn="ctr">
          <a:solidFill>
            <a:schemeClr val="accent2">
              <a:hueOff val="2340759"/>
              <a:satOff val="-2919"/>
              <a:lumOff val="68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8179" y="2155070"/>
        <a:ext cx="190340" cy="6997"/>
      </dsp:txXfrm>
    </dsp:sp>
    <dsp:sp modelId="{86E13B07-22FA-4052-98D1-95B5691A220B}">
      <dsp:nvSpPr>
        <dsp:cNvPr id="0" name=""/>
        <dsp:cNvSpPr/>
      </dsp:nvSpPr>
      <dsp:spPr>
        <a:xfrm>
          <a:off x="4293206" y="472"/>
          <a:ext cx="3042232" cy="1825339"/>
        </a:xfrm>
        <a:prstGeom prst="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933450">
            <a:lnSpc>
              <a:spcPct val="90000"/>
            </a:lnSpc>
            <a:spcBef>
              <a:spcPct val="0"/>
            </a:spcBef>
            <a:spcAft>
              <a:spcPct val="35000"/>
            </a:spcAft>
            <a:buNone/>
          </a:pPr>
          <a:r>
            <a:rPr lang="en-US" sz="2100" kern="1200" dirty="0"/>
            <a:t>Allows unlimited fines for repeat offenders </a:t>
          </a:r>
          <a:r>
            <a:rPr lang="en-GB" sz="2100" kern="1200" dirty="0"/>
            <a:t>(RCPCH, 2023)</a:t>
          </a:r>
          <a:endParaRPr lang="en-US" sz="2100" kern="1200" dirty="0"/>
        </a:p>
      </dsp:txBody>
      <dsp:txXfrm>
        <a:off x="4293206" y="472"/>
        <a:ext cx="3042232" cy="1825339"/>
      </dsp:txXfrm>
    </dsp:sp>
    <dsp:sp modelId="{B934D978-0CC5-4359-9A25-6DE6BAFF7B01}">
      <dsp:nvSpPr>
        <dsp:cNvPr id="0" name=""/>
        <dsp:cNvSpPr/>
      </dsp:nvSpPr>
      <dsp:spPr>
        <a:xfrm>
          <a:off x="3591693" y="3392475"/>
          <a:ext cx="669113" cy="91440"/>
        </a:xfrm>
        <a:custGeom>
          <a:avLst/>
          <a:gdLst/>
          <a:ahLst/>
          <a:cxnLst/>
          <a:rect l="0" t="0" r="0" b="0"/>
          <a:pathLst>
            <a:path>
              <a:moveTo>
                <a:pt x="0" y="45720"/>
              </a:moveTo>
              <a:lnTo>
                <a:pt x="669113" y="45720"/>
              </a:lnTo>
            </a:path>
          </a:pathLst>
        </a:custGeom>
        <a:noFill/>
        <a:ln w="9525" cap="flat" cmpd="sng" algn="ctr">
          <a:solidFill>
            <a:schemeClr val="accent2">
              <a:hueOff val="4681519"/>
              <a:satOff val="-5839"/>
              <a:lumOff val="137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908757" y="3434697"/>
        <a:ext cx="34985" cy="6997"/>
      </dsp:txXfrm>
    </dsp:sp>
    <dsp:sp modelId="{9DC374F6-D476-4942-8FBC-D4DA3298F43B}">
      <dsp:nvSpPr>
        <dsp:cNvPr id="0" name=""/>
        <dsp:cNvSpPr/>
      </dsp:nvSpPr>
      <dsp:spPr>
        <a:xfrm>
          <a:off x="551260" y="2525525"/>
          <a:ext cx="3042232" cy="1825339"/>
        </a:xfrm>
        <a:prstGeom prst="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933450">
            <a:lnSpc>
              <a:spcPct val="90000"/>
            </a:lnSpc>
            <a:spcBef>
              <a:spcPct val="0"/>
            </a:spcBef>
            <a:spcAft>
              <a:spcPct val="35000"/>
            </a:spcAft>
            <a:buNone/>
          </a:pPr>
          <a:r>
            <a:rPr lang="en-US" sz="2100" kern="1200" dirty="0"/>
            <a:t>Aligns with the UK Public Health Strategy focusing on prevention.</a:t>
          </a:r>
        </a:p>
      </dsp:txBody>
      <dsp:txXfrm>
        <a:off x="551260" y="2525525"/>
        <a:ext cx="3042232" cy="1825339"/>
      </dsp:txXfrm>
    </dsp:sp>
    <dsp:sp modelId="{E0B6BD9C-B6B8-4268-9946-09D272B3A046}">
      <dsp:nvSpPr>
        <dsp:cNvPr id="0" name=""/>
        <dsp:cNvSpPr/>
      </dsp:nvSpPr>
      <dsp:spPr>
        <a:xfrm>
          <a:off x="4293206" y="2525525"/>
          <a:ext cx="3042232" cy="1825339"/>
        </a:xfrm>
        <a:prstGeom prst="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072" tIns="156477" rIns="149072" bIns="156477" numCol="1" spcCol="1270" anchor="ctr" anchorCtr="0">
          <a:noAutofit/>
        </a:bodyPr>
        <a:lstStyle/>
        <a:p>
          <a:pPr marL="0" lvl="0" indent="0" algn="ctr" defTabSz="933450">
            <a:lnSpc>
              <a:spcPct val="90000"/>
            </a:lnSpc>
            <a:spcBef>
              <a:spcPct val="0"/>
            </a:spcBef>
            <a:spcAft>
              <a:spcPct val="35000"/>
            </a:spcAft>
            <a:buNone/>
          </a:pPr>
          <a:r>
            <a:rPr lang="en-GB" sz="2100" kern="1200" dirty="0"/>
            <a:t>Supports digital behaviour-change interventions under NICE NG183 (NICE, 2020).</a:t>
          </a:r>
          <a:endParaRPr lang="en-US" sz="2100" kern="1200" dirty="0"/>
        </a:p>
      </dsp:txBody>
      <dsp:txXfrm>
        <a:off x="4293206" y="2525525"/>
        <a:ext cx="3042232" cy="18253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8E00DD-7941-4294-B65A-367F2CEF4C83}">
      <dsp:nvSpPr>
        <dsp:cNvPr id="0" name=""/>
        <dsp:cNvSpPr/>
      </dsp:nvSpPr>
      <dsp:spPr>
        <a:xfrm>
          <a:off x="0" y="0"/>
          <a:ext cx="6310820" cy="664092"/>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A digital health campaign will use short </a:t>
          </a:r>
          <a:r>
            <a:rPr lang="en-US" sz="1400" kern="1200" dirty="0" err="1"/>
            <a:t>TikTok</a:t>
          </a:r>
          <a:r>
            <a:rPr lang="en-US" sz="1400" kern="1200" dirty="0"/>
            <a:t> videos (under 90 seconds) to educate teens aged 13–17 about vaping harms.</a:t>
          </a:r>
        </a:p>
      </dsp:txBody>
      <dsp:txXfrm>
        <a:off x="19451" y="19451"/>
        <a:ext cx="5516512" cy="625190"/>
      </dsp:txXfrm>
    </dsp:sp>
    <dsp:sp modelId="{F4A766D8-97D1-49C8-900E-8EA766E0613C}">
      <dsp:nvSpPr>
        <dsp:cNvPr id="0" name=""/>
        <dsp:cNvSpPr/>
      </dsp:nvSpPr>
      <dsp:spPr>
        <a:xfrm>
          <a:off x="471262" y="756328"/>
          <a:ext cx="6310820" cy="664092"/>
        </a:xfrm>
        <a:prstGeom prst="roundRect">
          <a:avLst>
            <a:gd name="adj" fmla="val 10000"/>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Content will be co-created by health educators and carefully selected micro-influencers trusted by young audiences.</a:t>
          </a:r>
        </a:p>
      </dsp:txBody>
      <dsp:txXfrm>
        <a:off x="490713" y="775779"/>
        <a:ext cx="5368995" cy="625190"/>
      </dsp:txXfrm>
    </dsp:sp>
    <dsp:sp modelId="{4BDF009D-DFED-4C6A-BB99-F95D4B580E0C}">
      <dsp:nvSpPr>
        <dsp:cNvPr id="0" name=""/>
        <dsp:cNvSpPr/>
      </dsp:nvSpPr>
      <dsp:spPr>
        <a:xfrm>
          <a:off x="942525" y="1512656"/>
          <a:ext cx="6310820" cy="664092"/>
        </a:xfrm>
        <a:prstGeom prst="roundRect">
          <a:avLst>
            <a:gd name="adj" fmla="val 1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Videos will debunk common myths about vaping and clearly explain nicotine’s impact on the developing adolescent brain.</a:t>
          </a:r>
        </a:p>
      </dsp:txBody>
      <dsp:txXfrm>
        <a:off x="961976" y="1532107"/>
        <a:ext cx="5368995" cy="625190"/>
      </dsp:txXfrm>
    </dsp:sp>
    <dsp:sp modelId="{DE6BFF5C-61CC-4C5E-AD98-D90CE50375C2}">
      <dsp:nvSpPr>
        <dsp:cNvPr id="0" name=""/>
        <dsp:cNvSpPr/>
      </dsp:nvSpPr>
      <dsp:spPr>
        <a:xfrm>
          <a:off x="1413787" y="2268984"/>
          <a:ext cx="6310820" cy="664092"/>
        </a:xfrm>
        <a:prstGeom prst="roundRect">
          <a:avLst>
            <a:gd name="adj" fmla="val 10000"/>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Practical peer-refusal strategies and up-to-date information on vaping regulations will be included to support informed choices </a:t>
          </a:r>
          <a:r>
            <a:rPr lang="en-GB" sz="1400" kern="1200" dirty="0"/>
            <a:t>(Hall, 2025)</a:t>
          </a:r>
          <a:r>
            <a:rPr lang="en-US" sz="1400" kern="1200" dirty="0"/>
            <a:t>.</a:t>
          </a:r>
        </a:p>
      </dsp:txBody>
      <dsp:txXfrm>
        <a:off x="1433238" y="2288435"/>
        <a:ext cx="5368995" cy="625190"/>
      </dsp:txXfrm>
    </dsp:sp>
    <dsp:sp modelId="{33CBD924-5290-4781-9854-DF420F167200}">
      <dsp:nvSpPr>
        <dsp:cNvPr id="0" name=""/>
        <dsp:cNvSpPr/>
      </dsp:nvSpPr>
      <dsp:spPr>
        <a:xfrm>
          <a:off x="1885050" y="3025312"/>
          <a:ext cx="6310820" cy="664092"/>
        </a:xfrm>
        <a:prstGeom prst="roundRect">
          <a:avLst>
            <a:gd name="adj" fmla="val 1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Teen testimonials from those who have successfully quit vaping will promote motivation and quit intentions.</a:t>
          </a:r>
        </a:p>
      </dsp:txBody>
      <dsp:txXfrm>
        <a:off x="1904501" y="3044763"/>
        <a:ext cx="5368995" cy="625190"/>
      </dsp:txXfrm>
    </dsp:sp>
    <dsp:sp modelId="{8FF73F67-6ED3-43EC-9D3B-ADB6EF59BC55}">
      <dsp:nvSpPr>
        <dsp:cNvPr id="0" name=""/>
        <dsp:cNvSpPr/>
      </dsp:nvSpPr>
      <dsp:spPr>
        <a:xfrm>
          <a:off x="5879160" y="485156"/>
          <a:ext cx="431660" cy="431660"/>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5976283" y="485156"/>
        <a:ext cx="237414" cy="324824"/>
      </dsp:txXfrm>
    </dsp:sp>
    <dsp:sp modelId="{7C3C6B14-9E1C-44FB-AE29-CD6907A9FA0C}">
      <dsp:nvSpPr>
        <dsp:cNvPr id="0" name=""/>
        <dsp:cNvSpPr/>
      </dsp:nvSpPr>
      <dsp:spPr>
        <a:xfrm>
          <a:off x="6350422" y="1241484"/>
          <a:ext cx="431660" cy="431660"/>
        </a:xfrm>
        <a:prstGeom prst="downArrow">
          <a:avLst>
            <a:gd name="adj1" fmla="val 55000"/>
            <a:gd name="adj2" fmla="val 45000"/>
          </a:avLst>
        </a:prstGeom>
        <a:solidFill>
          <a:schemeClr val="accent2">
            <a:tint val="40000"/>
            <a:alpha val="90000"/>
            <a:hueOff val="1675274"/>
            <a:satOff val="-1459"/>
            <a:lumOff val="-2"/>
            <a:alphaOff val="0"/>
          </a:schemeClr>
        </a:solidFill>
        <a:ln w="25400" cap="flat" cmpd="sng" algn="ctr">
          <a:solidFill>
            <a:schemeClr val="accent2">
              <a:tint val="40000"/>
              <a:alpha val="90000"/>
              <a:hueOff val="1675274"/>
              <a:satOff val="-1459"/>
              <a:lumOff val="-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6447545" y="1241484"/>
        <a:ext cx="237414" cy="324824"/>
      </dsp:txXfrm>
    </dsp:sp>
    <dsp:sp modelId="{8FCEA953-165A-47BE-8D80-BE529ED91180}">
      <dsp:nvSpPr>
        <dsp:cNvPr id="0" name=""/>
        <dsp:cNvSpPr/>
      </dsp:nvSpPr>
      <dsp:spPr>
        <a:xfrm>
          <a:off x="6821685" y="1986744"/>
          <a:ext cx="431660" cy="431660"/>
        </a:xfrm>
        <a:prstGeom prst="downArrow">
          <a:avLst>
            <a:gd name="adj1" fmla="val 55000"/>
            <a:gd name="adj2" fmla="val 45000"/>
          </a:avLst>
        </a:prstGeom>
        <a:solidFill>
          <a:schemeClr val="accent2">
            <a:tint val="40000"/>
            <a:alpha val="90000"/>
            <a:hueOff val="3350547"/>
            <a:satOff val="-2919"/>
            <a:lumOff val="-4"/>
            <a:alphaOff val="0"/>
          </a:schemeClr>
        </a:solidFill>
        <a:ln w="25400" cap="flat" cmpd="sng" algn="ctr">
          <a:solidFill>
            <a:schemeClr val="accent2">
              <a:tint val="40000"/>
              <a:alpha val="90000"/>
              <a:hueOff val="3350547"/>
              <a:satOff val="-2919"/>
              <a:lumOff val="-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6918808" y="1986744"/>
        <a:ext cx="237414" cy="324824"/>
      </dsp:txXfrm>
    </dsp:sp>
    <dsp:sp modelId="{C923B9DA-0066-496E-A475-9A79CFC70F02}">
      <dsp:nvSpPr>
        <dsp:cNvPr id="0" name=""/>
        <dsp:cNvSpPr/>
      </dsp:nvSpPr>
      <dsp:spPr>
        <a:xfrm>
          <a:off x="7292948" y="2750451"/>
          <a:ext cx="431660" cy="431660"/>
        </a:xfrm>
        <a:prstGeom prst="downArrow">
          <a:avLst>
            <a:gd name="adj1" fmla="val 55000"/>
            <a:gd name="adj2" fmla="val 45000"/>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7390071" y="2750451"/>
        <a:ext cx="237414" cy="324824"/>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B429A6-E183-4CFB-AC16-1F8E598E2C9D}" type="datetimeFigureOut">
              <a:rPr lang="en-GB" smtClean="0"/>
              <a:pPr/>
              <a:t>11/12/2025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181CC4-DC31-4293-AE7E-A8932650BA65}" type="slidenum">
              <a:rPr lang="en-GB" smtClean="0"/>
              <a:pPr/>
              <a:t>‹#›</a:t>
            </a:fld>
            <a:endParaRPr lang="en-GB"/>
          </a:p>
        </p:txBody>
      </p:sp>
    </p:spTree>
    <p:extLst>
      <p:ext uri="{BB962C8B-B14F-4D97-AF65-F5344CB8AC3E}">
        <p14:creationId xmlns:p14="http://schemas.microsoft.com/office/powerpoint/2010/main" val="1189993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a:t>
            </a:fld>
            <a:endParaRPr lang="en-GB"/>
          </a:p>
        </p:txBody>
      </p:sp>
    </p:spTree>
    <p:extLst>
      <p:ext uri="{BB962C8B-B14F-4D97-AF65-F5344CB8AC3E}">
        <p14:creationId xmlns:p14="http://schemas.microsoft.com/office/powerpoint/2010/main" val="2503254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4654C-6DBA-3D92-1CCB-8F458930DB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45277-BBB2-D5B5-04D9-CC96FAD038C6}"/>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2971D00F-513F-A84B-60C0-9CDC5B4F0AE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B99E5F4-059C-D581-5619-CC28CFB13C9E}"/>
              </a:ext>
            </a:extLst>
          </p:cNvPr>
          <p:cNvSpPr>
            <a:spLocks noGrp="1"/>
          </p:cNvSpPr>
          <p:nvPr>
            <p:ph type="sldNum" sz="quarter" idx="5"/>
          </p:nvPr>
        </p:nvSpPr>
        <p:spPr/>
        <p:txBody>
          <a:bodyPr/>
          <a:lstStyle/>
          <a:p>
            <a:fld id="{16181CC4-DC31-4293-AE7E-A8932650BA65}" type="slidenum">
              <a:rPr lang="en-GB" smtClean="0"/>
              <a:pPr/>
              <a:t>2</a:t>
            </a:fld>
            <a:endParaRPr lang="en-GB"/>
          </a:p>
        </p:txBody>
      </p:sp>
    </p:spTree>
    <p:extLst>
      <p:ext uri="{BB962C8B-B14F-4D97-AF65-F5344CB8AC3E}">
        <p14:creationId xmlns:p14="http://schemas.microsoft.com/office/powerpoint/2010/main" val="3027482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30903-30BA-E76B-8B47-887CA79525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A0886F-2DEA-CE49-E047-8C2A1246F63C}"/>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72386EA0-6FE4-70B7-C884-436AD120427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583DC98-8CFA-F475-8172-C4AC6BF0B440}"/>
              </a:ext>
            </a:extLst>
          </p:cNvPr>
          <p:cNvSpPr>
            <a:spLocks noGrp="1"/>
          </p:cNvSpPr>
          <p:nvPr>
            <p:ph type="sldNum" sz="quarter" idx="5"/>
          </p:nvPr>
        </p:nvSpPr>
        <p:spPr/>
        <p:txBody>
          <a:bodyPr/>
          <a:lstStyle/>
          <a:p>
            <a:fld id="{16181CC4-DC31-4293-AE7E-A8932650BA65}" type="slidenum">
              <a:rPr lang="en-GB" smtClean="0"/>
              <a:pPr/>
              <a:t>3</a:t>
            </a:fld>
            <a:endParaRPr lang="en-GB"/>
          </a:p>
        </p:txBody>
      </p:sp>
    </p:spTree>
    <p:extLst>
      <p:ext uri="{BB962C8B-B14F-4D97-AF65-F5344CB8AC3E}">
        <p14:creationId xmlns:p14="http://schemas.microsoft.com/office/powerpoint/2010/main" val="1436465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53F21-12AF-24BC-3BFC-0C4881ACE9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DE777F-E1B9-88C2-608F-0EEA31C1325E}"/>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DEAA05E7-9470-0E55-8241-7492991864E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59DDE3F-D6CB-A1D4-EE62-4FA89D41EE12}"/>
              </a:ext>
            </a:extLst>
          </p:cNvPr>
          <p:cNvSpPr>
            <a:spLocks noGrp="1"/>
          </p:cNvSpPr>
          <p:nvPr>
            <p:ph type="sldNum" sz="quarter" idx="5"/>
          </p:nvPr>
        </p:nvSpPr>
        <p:spPr/>
        <p:txBody>
          <a:bodyPr/>
          <a:lstStyle/>
          <a:p>
            <a:fld id="{16181CC4-DC31-4293-AE7E-A8932650BA65}" type="slidenum">
              <a:rPr lang="en-GB" smtClean="0"/>
              <a:pPr/>
              <a:t>4</a:t>
            </a:fld>
            <a:endParaRPr lang="en-GB"/>
          </a:p>
        </p:txBody>
      </p:sp>
    </p:spTree>
    <p:extLst>
      <p:ext uri="{BB962C8B-B14F-4D97-AF65-F5344CB8AC3E}">
        <p14:creationId xmlns:p14="http://schemas.microsoft.com/office/powerpoint/2010/main" val="3310936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49C25-52C4-4CD6-CF78-37D103F71D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3337B-0601-A685-723A-CFB0CD521FB1}"/>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4DC42027-027F-5927-48DE-02A34FAAE2B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F8E1CB3-1535-6923-43A7-971E1885BD40}"/>
              </a:ext>
            </a:extLst>
          </p:cNvPr>
          <p:cNvSpPr>
            <a:spLocks noGrp="1"/>
          </p:cNvSpPr>
          <p:nvPr>
            <p:ph type="sldNum" sz="quarter" idx="5"/>
          </p:nvPr>
        </p:nvSpPr>
        <p:spPr/>
        <p:txBody>
          <a:bodyPr/>
          <a:lstStyle/>
          <a:p>
            <a:fld id="{16181CC4-DC31-4293-AE7E-A8932650BA65}" type="slidenum">
              <a:rPr lang="en-GB" smtClean="0"/>
              <a:pPr/>
              <a:t>5</a:t>
            </a:fld>
            <a:endParaRPr lang="en-GB"/>
          </a:p>
        </p:txBody>
      </p:sp>
    </p:spTree>
    <p:extLst>
      <p:ext uri="{BB962C8B-B14F-4D97-AF65-F5344CB8AC3E}">
        <p14:creationId xmlns:p14="http://schemas.microsoft.com/office/powerpoint/2010/main" val="30876858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094BC-6AA4-18C3-3B09-25FC71E2AB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D5AFCA-EED6-75B1-9374-98E5A8CC3834}"/>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C7B646F4-D26B-4DAF-43D2-A8546DA5017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2FF633D-226D-67CD-CAA8-ED7CDA296D0C}"/>
              </a:ext>
            </a:extLst>
          </p:cNvPr>
          <p:cNvSpPr>
            <a:spLocks noGrp="1"/>
          </p:cNvSpPr>
          <p:nvPr>
            <p:ph type="sldNum" sz="quarter" idx="5"/>
          </p:nvPr>
        </p:nvSpPr>
        <p:spPr/>
        <p:txBody>
          <a:bodyPr/>
          <a:lstStyle/>
          <a:p>
            <a:fld id="{16181CC4-DC31-4293-AE7E-A8932650BA65}" type="slidenum">
              <a:rPr lang="en-GB" smtClean="0"/>
              <a:pPr/>
              <a:t>6</a:t>
            </a:fld>
            <a:endParaRPr lang="en-GB"/>
          </a:p>
        </p:txBody>
      </p:sp>
    </p:spTree>
    <p:extLst>
      <p:ext uri="{BB962C8B-B14F-4D97-AF65-F5344CB8AC3E}">
        <p14:creationId xmlns:p14="http://schemas.microsoft.com/office/powerpoint/2010/main" val="8304942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C2A30-9354-DDD2-213C-42387B2346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E9ABAF-F920-F2CA-B81E-8D833220D143}"/>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D9C284F6-8CF5-4B47-078E-917B48E03CC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167CFAD-EC46-DE55-BA04-A2E70BE6D26B}"/>
              </a:ext>
            </a:extLst>
          </p:cNvPr>
          <p:cNvSpPr>
            <a:spLocks noGrp="1"/>
          </p:cNvSpPr>
          <p:nvPr>
            <p:ph type="sldNum" sz="quarter" idx="5"/>
          </p:nvPr>
        </p:nvSpPr>
        <p:spPr/>
        <p:txBody>
          <a:bodyPr/>
          <a:lstStyle/>
          <a:p>
            <a:fld id="{16181CC4-DC31-4293-AE7E-A8932650BA65}" type="slidenum">
              <a:rPr lang="en-GB" smtClean="0"/>
              <a:pPr/>
              <a:t>7</a:t>
            </a:fld>
            <a:endParaRPr lang="en-GB"/>
          </a:p>
        </p:txBody>
      </p:sp>
    </p:spTree>
    <p:extLst>
      <p:ext uri="{BB962C8B-B14F-4D97-AF65-F5344CB8AC3E}">
        <p14:creationId xmlns:p14="http://schemas.microsoft.com/office/powerpoint/2010/main" val="389910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F1578-046F-2682-0A64-ED3A7823EB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12C500-1127-BAC8-1C18-22576975F9B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DA5CF60E-9A9A-13E9-13EE-3743C1915EC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5865195-28EC-79EA-3D26-A88C410A7DF0}"/>
              </a:ext>
            </a:extLst>
          </p:cNvPr>
          <p:cNvSpPr>
            <a:spLocks noGrp="1"/>
          </p:cNvSpPr>
          <p:nvPr>
            <p:ph type="sldNum" sz="quarter" idx="5"/>
          </p:nvPr>
        </p:nvSpPr>
        <p:spPr/>
        <p:txBody>
          <a:bodyPr/>
          <a:lstStyle/>
          <a:p>
            <a:fld id="{16181CC4-DC31-4293-AE7E-A8932650BA65}" type="slidenum">
              <a:rPr lang="en-GB" smtClean="0"/>
              <a:pPr/>
              <a:t>8</a:t>
            </a:fld>
            <a:endParaRPr lang="en-GB"/>
          </a:p>
        </p:txBody>
      </p:sp>
    </p:spTree>
    <p:extLst>
      <p:ext uri="{BB962C8B-B14F-4D97-AF65-F5344CB8AC3E}">
        <p14:creationId xmlns:p14="http://schemas.microsoft.com/office/powerpoint/2010/main" val="915346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7626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F79CA-256C-E2EF-DCD3-1CAFDFB475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C86F3F-2F8D-12B6-7949-60E357BB65B1}"/>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EC8AC0C7-5CD0-C7EF-32C9-B1ECD61F2D9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97119B5-DD64-4AFC-B4AB-601B5495CB49}"/>
              </a:ext>
            </a:extLst>
          </p:cNvPr>
          <p:cNvSpPr>
            <a:spLocks noGrp="1"/>
          </p:cNvSpPr>
          <p:nvPr>
            <p:ph type="sldNum" sz="quarter" idx="5"/>
          </p:nvPr>
        </p:nvSpPr>
        <p:spPr/>
        <p:txBody>
          <a:bodyPr/>
          <a:lstStyle/>
          <a:p>
            <a:fld id="{16181CC4-DC31-4293-AE7E-A8932650BA65}" type="slidenum">
              <a:rPr lang="en-GB" smtClean="0"/>
              <a:pPr/>
              <a:t>10</a:t>
            </a:fld>
            <a:endParaRPr lang="en-GB"/>
          </a:p>
        </p:txBody>
      </p:sp>
    </p:spTree>
    <p:extLst>
      <p:ext uri="{BB962C8B-B14F-4D97-AF65-F5344CB8AC3E}">
        <p14:creationId xmlns:p14="http://schemas.microsoft.com/office/powerpoint/2010/main" val="763485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11</a:t>
            </a:fld>
            <a:endParaRPr lang="en-GB"/>
          </a:p>
        </p:txBody>
      </p:sp>
    </p:spTree>
    <p:extLst>
      <p:ext uri="{BB962C8B-B14F-4D97-AF65-F5344CB8AC3E}">
        <p14:creationId xmlns:p14="http://schemas.microsoft.com/office/powerpoint/2010/main" val="4944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12</a:t>
            </a:fld>
            <a:endParaRPr lang="en-GB"/>
          </a:p>
        </p:txBody>
      </p:sp>
    </p:spTree>
    <p:extLst>
      <p:ext uri="{BB962C8B-B14F-4D97-AF65-F5344CB8AC3E}">
        <p14:creationId xmlns:p14="http://schemas.microsoft.com/office/powerpoint/2010/main" val="17615130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13</a:t>
            </a:fld>
            <a:endParaRPr lang="en-GB"/>
          </a:p>
        </p:txBody>
      </p:sp>
    </p:spTree>
    <p:extLst>
      <p:ext uri="{BB962C8B-B14F-4D97-AF65-F5344CB8AC3E}">
        <p14:creationId xmlns:p14="http://schemas.microsoft.com/office/powerpoint/2010/main" val="7171232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14</a:t>
            </a:fld>
            <a:endParaRPr lang="en-GB"/>
          </a:p>
        </p:txBody>
      </p:sp>
    </p:spTree>
    <p:extLst>
      <p:ext uri="{BB962C8B-B14F-4D97-AF65-F5344CB8AC3E}">
        <p14:creationId xmlns:p14="http://schemas.microsoft.com/office/powerpoint/2010/main" val="1762701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15</a:t>
            </a:fld>
            <a:endParaRPr lang="en-GB"/>
          </a:p>
        </p:txBody>
      </p:sp>
    </p:spTree>
    <p:extLst>
      <p:ext uri="{BB962C8B-B14F-4D97-AF65-F5344CB8AC3E}">
        <p14:creationId xmlns:p14="http://schemas.microsoft.com/office/powerpoint/2010/main" val="1594111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16</a:t>
            </a:fld>
            <a:endParaRPr lang="en-GB"/>
          </a:p>
        </p:txBody>
      </p:sp>
    </p:spTree>
    <p:extLst>
      <p:ext uri="{BB962C8B-B14F-4D97-AF65-F5344CB8AC3E}">
        <p14:creationId xmlns:p14="http://schemas.microsoft.com/office/powerpoint/2010/main" val="2945615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17</a:t>
            </a:fld>
            <a:endParaRPr lang="en-GB"/>
          </a:p>
        </p:txBody>
      </p:sp>
    </p:spTree>
    <p:extLst>
      <p:ext uri="{BB962C8B-B14F-4D97-AF65-F5344CB8AC3E}">
        <p14:creationId xmlns:p14="http://schemas.microsoft.com/office/powerpoint/2010/main" val="27308983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18</a:t>
            </a:fld>
            <a:endParaRPr lang="en-GB"/>
          </a:p>
        </p:txBody>
      </p:sp>
    </p:spTree>
    <p:extLst>
      <p:ext uri="{BB962C8B-B14F-4D97-AF65-F5344CB8AC3E}">
        <p14:creationId xmlns:p14="http://schemas.microsoft.com/office/powerpoint/2010/main" val="6378926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19</a:t>
            </a:fld>
            <a:endParaRPr lang="en-GB"/>
          </a:p>
        </p:txBody>
      </p:sp>
    </p:spTree>
    <p:extLst>
      <p:ext uri="{BB962C8B-B14F-4D97-AF65-F5344CB8AC3E}">
        <p14:creationId xmlns:p14="http://schemas.microsoft.com/office/powerpoint/2010/main" val="32219496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20</a:t>
            </a:fld>
            <a:endParaRPr lang="en-GB"/>
          </a:p>
        </p:txBody>
      </p:sp>
    </p:spTree>
    <p:extLst>
      <p:ext uri="{BB962C8B-B14F-4D97-AF65-F5344CB8AC3E}">
        <p14:creationId xmlns:p14="http://schemas.microsoft.com/office/powerpoint/2010/main" val="14102553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21</a:t>
            </a:fld>
            <a:endParaRPr lang="en-GB"/>
          </a:p>
        </p:txBody>
      </p:sp>
    </p:spTree>
    <p:extLst>
      <p:ext uri="{BB962C8B-B14F-4D97-AF65-F5344CB8AC3E}">
        <p14:creationId xmlns:p14="http://schemas.microsoft.com/office/powerpoint/2010/main" val="336422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22</a:t>
            </a:fld>
            <a:endParaRPr lang="en-GB"/>
          </a:p>
        </p:txBody>
      </p:sp>
    </p:spTree>
    <p:extLst>
      <p:ext uri="{BB962C8B-B14F-4D97-AF65-F5344CB8AC3E}">
        <p14:creationId xmlns:p14="http://schemas.microsoft.com/office/powerpoint/2010/main" val="39844391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23</a:t>
            </a:fld>
            <a:endParaRPr lang="en-GB"/>
          </a:p>
        </p:txBody>
      </p:sp>
    </p:spTree>
    <p:extLst>
      <p:ext uri="{BB962C8B-B14F-4D97-AF65-F5344CB8AC3E}">
        <p14:creationId xmlns:p14="http://schemas.microsoft.com/office/powerpoint/2010/main" val="1275498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24</a:t>
            </a:fld>
            <a:endParaRPr lang="en-GB"/>
          </a:p>
        </p:txBody>
      </p:sp>
    </p:spTree>
    <p:extLst>
      <p:ext uri="{BB962C8B-B14F-4D97-AF65-F5344CB8AC3E}">
        <p14:creationId xmlns:p14="http://schemas.microsoft.com/office/powerpoint/2010/main" val="25555610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25</a:t>
            </a:fld>
            <a:endParaRPr lang="en-GB"/>
          </a:p>
        </p:txBody>
      </p:sp>
    </p:spTree>
    <p:extLst>
      <p:ext uri="{BB962C8B-B14F-4D97-AF65-F5344CB8AC3E}">
        <p14:creationId xmlns:p14="http://schemas.microsoft.com/office/powerpoint/2010/main" val="41026334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The PRECEDE-PROCEED model is very appropriate since it offers a systematic and rational flow of planning health promotion based on the fact that no step is overlooked. It aids us in analysing the causes of teen vaping systematically, and then we design the intervention. Through this model, our TikTok strategy will be evidence-based, planned, and theoretically underpinned to achieve an effective behavioural change.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84054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 </a:t>
            </a:r>
          </a:p>
          <a:p>
            <a:r>
              <a:rPr lang="en-US" sz="1200" kern="1200">
                <a:solidFill>
                  <a:schemeClr val="tx1"/>
                </a:solidFill>
                <a:effectLst/>
                <a:latin typeface="+mn-lt"/>
                <a:ea typeface="+mn-ea"/>
                <a:cs typeface="+mn-cs"/>
              </a:rPr>
              <a:t>Such model can help observe the underlying causes and factors of vaping, instead of designing an intervention that assumes something. Its adaptability promotes digital creativity, thus befitting a platform such as TikTok where the tendencies and youth interaction tendencies change rapidly. It is also important in assuring that our intervention is based on facts of the teen behaviour, and includes social, environmental and cultural information.</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57538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Assessment of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indicates emotional, psychological and social factors that lead to teen vaping, including curiosity, experimentation or peer pressure. It also puts emphasis on the fact that TikTok trends make vaping appear cool or socially rewarding. The knowledge will aid in producing corrective and persuasive material that opposes unhealthy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and encourages better-established choices.</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568227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With the help of epidemiological data, we can learn about the magnitude of the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issue and see the age groups that are most affected. It is also useful in the establishment of measurable objectives, like a decrease in the levels of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or better education about the harm among the targeted groups in schools. </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392256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Assessment of behaviour indicates emotional, psychological and social factors that lead to teen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including curiosity, experimentation or peer pressure. It also puts emphasis on the fact that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trends make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appear cool or socially rewarding. The knowledge will aid in producing corrective and persuasive material that opposes unhealthy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and encourages better-established choices.</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91008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Availability of </a:t>
            </a:r>
            <a:r>
              <a:rPr lang="en-US" sz="1200" kern="1200" dirty="0" err="1">
                <a:solidFill>
                  <a:schemeClr val="tx1"/>
                </a:solidFill>
                <a:effectLst/>
                <a:latin typeface="+mn-lt"/>
                <a:ea typeface="+mn-ea"/>
                <a:cs typeface="+mn-cs"/>
              </a:rPr>
              <a:t>vape</a:t>
            </a:r>
            <a:r>
              <a:rPr lang="en-US" sz="1200" kern="1200" dirty="0">
                <a:solidFill>
                  <a:schemeClr val="tx1"/>
                </a:solidFill>
                <a:effectLst/>
                <a:latin typeface="+mn-lt"/>
                <a:ea typeface="+mn-ea"/>
                <a:cs typeface="+mn-cs"/>
              </a:rPr>
              <a:t> products and round-the-clock exposure to the world of the Internet are some of the environmental factors that have a profound effect on inciting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behaviour among teenagers. Social networks hurt generation hype on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and it is harder to restrain this habit. With the identification of these aspects, we may develop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messages that will promote safer online practices and create a setting that would prevent </a:t>
            </a:r>
            <a:r>
              <a:rPr lang="en-US" sz="1200" kern="1200" dirty="0" err="1">
                <a:solidFill>
                  <a:schemeClr val="tx1"/>
                </a:solidFill>
                <a:effectLst/>
                <a:latin typeface="+mn-lt"/>
                <a:ea typeface="+mn-ea"/>
                <a:cs typeface="+mn-cs"/>
              </a:rPr>
              <a:t>vape</a:t>
            </a:r>
            <a:r>
              <a:rPr lang="en-US" sz="1200" kern="1200" dirty="0">
                <a:solidFill>
                  <a:schemeClr val="tx1"/>
                </a:solidFill>
                <a:effectLst/>
                <a:latin typeface="+mn-lt"/>
                <a:ea typeface="+mn-ea"/>
                <a:cs typeface="+mn-cs"/>
              </a:rPr>
              <a:t> usage.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85244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action shows how teens are misinformed regarding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by thinking that it is safe or common. It also determines the strengthening forces, such as the approval of peers and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discussions that enforce these beliefs.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72801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step will help us to guarantee the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support and resources, as well as policies and permission to execute the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campaign successfully. The cooperation with schools and institutions is needed to gain credibility and a more extensive reach. Such an evaluation of the feasibility and adherence to the youth safety regulations provided by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will make the intervention more secure and sustainable.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033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implementation is </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on developing brief and entertaining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videos that will be effective and fast to attract the attention of teens. Engagement of influencers enhances trust, which motivates teens to act in respect to anti-</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messages. The distribution of the content of both school networks and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will guarantee further presence and homogeneity in providing the message.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66121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process evaluation checks that the intervention is being performed and the posting of content.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analytics provides us with real-time statistics on analysis of engagement, views and patterns of interaction. This will enable us to implement changes in good time and make the intervention exciting, and in tandem with the interests of the audience.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67170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evaluation of impact investigates short-term impacts of the intervention, such as an improvement of awareness levels or changes in perception of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The use of surveys and focus groups also helps us understand the way in which the teens emotionally and cognitively respond to the content. These insights demonstrate how the messaging is moving perceptions on a positive path in the near term before long-term behaviour change takes place.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67183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Outcome evaluation considers changes that are witnessed in the long term, e.g., the reduction of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or better decision-making among students. School data may confirm the long-duration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impact of the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intervention. When the intervention is effective, it can be scaled to include more schools and communities and become scalable to be a public health intervention.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08089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067400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413235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438939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653774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295423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8968701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8105233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slide indicates the reason why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is an effective tool in health promotion among teenagers. Teens spend much time on the platform already, so health messages find their way to them in the most active place. With the help of the innovative digital tools,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allows for making health communication cooler, more accessible and relevant among the young audiences.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24895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style of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with its short, rapid and visually stimulating format, is more attention-grabbing than conventional health campaigns. Such characteristics as duets, comments and shares enable messages to disseminate fast across peer networks. This interaction gives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an advantage of attracting, through large numbers of teenagers, naturally and organically.</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31136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Teen opinions and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are largely influenced by the influential ones, who can be even more influential than parents or teachers. Teens will tend to listen and follow the guidelines when they see good role models imitating good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or defying the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culture. This renders content led by influencers a potent instrument for altering social norms and encouraging healthier options.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210956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Digital campaigns do not need costly materials, travelling, or Jockeys, which makes them cheaper for school institutions and health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videos could be reused, manipulated and shared within various platforms, making them much more valuable. This enables the intervention to be cost-effective and significant, and implementation on a large scale can be carried out even with limited budgets.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417100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enables the delivery of complex health-related information in the form of brief and easy-to-read messages that appeal to teenagers. The intervention can get teens to make better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decisions by putting their myths and misinformation to the brink of reality. Healthy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can be trickled down by exposure to the right information at an early age.</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54015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Peer messages are more influential because teens rely on and get closer to messages produced by their peers. The struggles and Group-created activities on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encourage teens to join and help each other. This interaction between peers enhances learning in schools by incorporating social and emotional aspects.</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294530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presents a digital tool that is modern and interactive to support health education and digital literacy in schools. Familiar platforms enhance student engagement and offer educators the opportunity to communicate material in ways that are relatable to students. Analytics can also be used to track student engagement in schools to enhance assessment of student learning and program effectiveness.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TikTok is free and is available to many students of different backgrounds, the intervention can equally apply to them. It removes the barriers associated with geographical location and availability of resources; therefore, health messages reach remote or underserved populations within the schools. This promotes inclusivity and access for the youth to necessary health information.</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93050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intervention indicates that there is a grave vulnerability in the online safety policies, particularly as far as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content that is oriented at minors is concerned. When uncovering these problems, schools and policymakers will be able to make more effective digital safety policies and implement tougher advertising policies. </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47429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intervention provides new opportunities to explore the use of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on teen behaviour and health awareness. The comparison of digital strategy with traditional ones can give the researchers an idea of which strategy is best. The experience of this project is capable of informing future work on more successful digital health interventions.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324659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incorporation of digital health promotion in the school curriculum can contribute to the </a:t>
            </a:r>
            <a:r>
              <a:rPr lang="en-US" sz="1200" kern="1200" dirty="0" err="1">
                <a:solidFill>
                  <a:schemeClr val="tx1"/>
                </a:solidFill>
                <a:effectLst/>
                <a:latin typeface="+mn-lt"/>
                <a:ea typeface="+mn-ea"/>
                <a:cs typeface="+mn-cs"/>
              </a:rPr>
              <a:t>modernisation</a:t>
            </a:r>
            <a:r>
              <a:rPr lang="en-US" sz="1200" kern="1200" dirty="0">
                <a:solidFill>
                  <a:schemeClr val="tx1"/>
                </a:solidFill>
                <a:effectLst/>
                <a:latin typeface="+mn-lt"/>
                <a:ea typeface="+mn-ea"/>
                <a:cs typeface="+mn-cs"/>
              </a:rPr>
              <a:t> of the instructor strategies and enhance the appeal to students. The strategies that rely on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develop essential abilities to be able to spot misinformation and critically assess the content. </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607465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sum, the micro-interventions of </a:t>
            </a:r>
            <a:r>
              <a:rPr lang="en-US" sz="1200" kern="1200" dirty="0" err="1">
                <a:solidFill>
                  <a:schemeClr val="tx1"/>
                </a:solidFill>
                <a:effectLst/>
                <a:latin typeface="+mn-lt"/>
                <a:ea typeface="+mn-ea"/>
                <a:cs typeface="+mn-cs"/>
              </a:rPr>
              <a:t>TikTok</a:t>
            </a:r>
            <a:r>
              <a:rPr lang="en-US" sz="1200" kern="1200" dirty="0">
                <a:solidFill>
                  <a:schemeClr val="tx1"/>
                </a:solidFill>
                <a:effectLst/>
                <a:latin typeface="+mn-lt"/>
                <a:ea typeface="+mn-ea"/>
                <a:cs typeface="+mn-cs"/>
              </a:rPr>
              <a:t> are an excellent means to decrease </a:t>
            </a:r>
            <a:r>
              <a:rPr lang="en-US" sz="1200" kern="1200" dirty="0" err="1">
                <a:solidFill>
                  <a:schemeClr val="tx1"/>
                </a:solidFill>
                <a:effectLst/>
                <a:latin typeface="+mn-lt"/>
                <a:ea typeface="+mn-ea"/>
                <a:cs typeface="+mn-cs"/>
              </a:rPr>
              <a:t>vaping</a:t>
            </a:r>
            <a:r>
              <a:rPr lang="en-US" sz="1200" kern="1200" dirty="0">
                <a:solidFill>
                  <a:schemeClr val="tx1"/>
                </a:solidFill>
                <a:effectLst/>
                <a:latin typeface="+mn-lt"/>
                <a:ea typeface="+mn-ea"/>
                <a:cs typeface="+mn-cs"/>
              </a:rPr>
              <a:t> among adolescents due to their active and interactive nature, level of </a:t>
            </a:r>
            <a:r>
              <a:rPr lang="en-US" sz="1200" kern="1200" dirty="0" err="1">
                <a:solidFill>
                  <a:schemeClr val="tx1"/>
                </a:solidFill>
                <a:effectLst/>
                <a:latin typeface="+mn-lt"/>
                <a:ea typeface="+mn-ea"/>
                <a:cs typeface="+mn-cs"/>
              </a:rPr>
              <a:t>relatability</a:t>
            </a:r>
            <a:r>
              <a:rPr lang="en-US" sz="1200" kern="1200" dirty="0">
                <a:solidFill>
                  <a:schemeClr val="tx1"/>
                </a:solidFill>
                <a:effectLst/>
                <a:latin typeface="+mn-lt"/>
                <a:ea typeface="+mn-ea"/>
                <a:cs typeface="+mn-cs"/>
              </a:rPr>
              <a:t>, and high engagement. The strategy is also beneficial to the students, schools, and other people in the community, yet it is adaptable enough to tackle other problems pertaining to the health of the youth.</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2CC5607-7701-4805-9CE3-F9D2CD9FF35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963053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E1128-5B1B-85D1-A89F-FB92FD64F8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796D66-7923-019D-6F1D-6F3BDC962477}"/>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C4F467A8-E26C-6495-6619-02954203B85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5A201C0-4414-DC90-8139-E870F33895A8}"/>
              </a:ext>
            </a:extLst>
          </p:cNvPr>
          <p:cNvSpPr>
            <a:spLocks noGrp="1"/>
          </p:cNvSpPr>
          <p:nvPr>
            <p:ph type="sldNum" sz="quarter" idx="5"/>
          </p:nvPr>
        </p:nvSpPr>
        <p:spPr/>
        <p:txBody>
          <a:bodyPr/>
          <a:lstStyle/>
          <a:p>
            <a:fld id="{16181CC4-DC31-4293-AE7E-A8932650BA65}" type="slidenum">
              <a:rPr lang="en-GB" smtClean="0"/>
              <a:pPr/>
              <a:t>59</a:t>
            </a:fld>
            <a:endParaRPr lang="en-GB"/>
          </a:p>
        </p:txBody>
      </p:sp>
    </p:spTree>
    <p:extLst>
      <p:ext uri="{BB962C8B-B14F-4D97-AF65-F5344CB8AC3E}">
        <p14:creationId xmlns:p14="http://schemas.microsoft.com/office/powerpoint/2010/main" val="367316627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6181CC4-DC31-4293-AE7E-A8932650BA65}" type="slidenum">
              <a:rPr lang="en-GB" smtClean="0"/>
              <a:pPr/>
              <a:t>60</a:t>
            </a:fld>
            <a:endParaRPr lang="en-GB"/>
          </a:p>
        </p:txBody>
      </p:sp>
    </p:spTree>
    <p:extLst>
      <p:ext uri="{BB962C8B-B14F-4D97-AF65-F5344CB8AC3E}">
        <p14:creationId xmlns:p14="http://schemas.microsoft.com/office/powerpoint/2010/main" val="41873196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350B06-B074-48FC-8CFD-53D2CD8FB95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66318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350B06-B074-48FC-8CFD-53D2CD8FB95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227734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7350B06-B074-48FC-8CFD-53D2CD8FB95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46176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7350B06-B074-48FC-8CFD-53D2CD8FB95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91877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7350B06-B074-48FC-8CFD-53D2CD8FB95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0859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4.png"/></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pPr/>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pPr/>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8620" y="3225394"/>
            <a:ext cx="10994760" cy="1030669"/>
          </a:xfrm>
          <a:noFill/>
          <a:effectLst>
            <a:outerShdw blurRad="50800" dist="38100" dir="2700000" algn="tl" rotWithShape="0">
              <a:prstClr val="black">
                <a:alpha val="40000"/>
              </a:prstClr>
            </a:outerShdw>
          </a:effectLst>
        </p:spPr>
        <p:txBody>
          <a:bodyPr>
            <a:normAutofit/>
          </a:bodyPr>
          <a:lstStyle>
            <a:lvl1pPr algn="ctr">
              <a:defRPr sz="48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598620" y="4243427"/>
            <a:ext cx="10994760" cy="814428"/>
          </a:xfrm>
        </p:spPr>
        <p:txBody>
          <a:bodyPr>
            <a:normAutofit/>
          </a:bodyPr>
          <a:lstStyle>
            <a:lvl1pPr marL="0" indent="0" algn="ctr">
              <a:buNone/>
              <a:defRPr sz="3733" b="0" i="0">
                <a:solidFill>
                  <a:srgbClr val="002060"/>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pPr defTabSz="1219170"/>
            <a:fld id="{53074F12-AA26-4AC8-9962-C36BB8F32554}" type="datetimeFigureOut">
              <a:rPr lang="en-US" smtClean="0">
                <a:solidFill>
                  <a:prstClr val="black">
                    <a:tint val="75000"/>
                  </a:prstClr>
                </a:solidFill>
              </a:rPr>
              <a:pPr defTabSz="1219170"/>
              <a:t>12/11/2025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2CCC60-E8CD-4174-8B1A-7DF615B22EEF}"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5921160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98620" y="1800147"/>
            <a:ext cx="10994760" cy="814427"/>
          </a:xfrm>
        </p:spPr>
        <p:txBody>
          <a:bodyPr>
            <a:normAutofit/>
          </a:bodyPr>
          <a:lstStyle>
            <a:lvl1pPr algn="ctr">
              <a:defRPr sz="4800" baseline="0">
                <a:solidFill>
                  <a:srgbClr val="FF99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598621" y="2614573"/>
            <a:ext cx="10994760" cy="3664912"/>
          </a:xfrm>
        </p:spPr>
        <p:txBody>
          <a:bodyPr/>
          <a:lstStyle>
            <a:lvl1pPr algn="ctr">
              <a:defRPr sz="3733">
                <a:solidFill>
                  <a:srgbClr val="002060"/>
                </a:solidFill>
              </a:defRPr>
            </a:lvl1pPr>
            <a:lvl2pPr algn="ctr">
              <a:defRPr>
                <a:solidFill>
                  <a:srgbClr val="002060"/>
                </a:solidFill>
              </a:defRPr>
            </a:lvl2pPr>
            <a:lvl3pPr algn="ctr">
              <a:defRPr>
                <a:solidFill>
                  <a:srgbClr val="002060"/>
                </a:solidFill>
              </a:defRPr>
            </a:lvl3pPr>
            <a:lvl4pPr algn="ctr">
              <a:defRPr>
                <a:solidFill>
                  <a:srgbClr val="002060"/>
                </a:solidFill>
              </a:defRPr>
            </a:lvl4pPr>
            <a:lvl5pPr algn="ctr">
              <a:defRPr>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pPr defTabSz="1219170"/>
            <a:fld id="{53074F12-AA26-4AC8-9962-C36BB8F32554}" type="datetimeFigureOut">
              <a:rPr lang="en-US" smtClean="0">
                <a:solidFill>
                  <a:prstClr val="black">
                    <a:tint val="75000"/>
                  </a:prstClr>
                </a:solidFill>
              </a:rPr>
              <a:pPr defTabSz="1219170"/>
              <a:t>12/11/2025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1219170"/>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1219170"/>
            <a:fld id="{B82CCC60-E8CD-4174-8B1A-7DF615B22EEF}"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487257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1219170"/>
            <a:fld id="{53074F12-AA26-4AC8-9962-C36BB8F32554}" type="datetimeFigureOut">
              <a:rPr lang="en-US" smtClean="0">
                <a:solidFill>
                  <a:prstClr val="black">
                    <a:tint val="75000"/>
                  </a:prstClr>
                </a:solidFill>
              </a:rPr>
              <a:pPr defTabSz="1219170"/>
              <a:t>12/11/2025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1219170"/>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1219170"/>
            <a:fld id="{B82CCC60-E8CD-4174-8B1A-7DF615B22EEF}" type="slidenum">
              <a:rPr lang="en-US" smtClean="0">
                <a:solidFill>
                  <a:prstClr val="black">
                    <a:tint val="75000"/>
                  </a:prstClr>
                </a:solidFill>
              </a:rPr>
              <a:pPr defTabSz="1219170"/>
              <a:t>‹#›</a:t>
            </a:fld>
            <a:endParaRPr lang="en-US">
              <a:solidFill>
                <a:prstClr val="black">
                  <a:tint val="75000"/>
                </a:prstClr>
              </a:solidFill>
            </a:endParaRPr>
          </a:p>
        </p:txBody>
      </p:sp>
    </p:spTree>
    <p:extLst>
      <p:ext uri="{BB962C8B-B14F-4D97-AF65-F5344CB8AC3E}">
        <p14:creationId xmlns:p14="http://schemas.microsoft.com/office/powerpoint/2010/main" val="2166383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txBody>
          <a:bodyPr/>
          <a:lstStyle/>
          <a:p>
            <a:pPr marL="0" marR="0" lvl="0" indent="0" algn="l" defTabSz="761970" rtl="0" eaLnBrk="1" fontAlgn="auto" latinLnBrk="0" hangingPunct="1">
              <a:lnSpc>
                <a:spcPct val="100000"/>
              </a:lnSpc>
              <a:spcBef>
                <a:spcPts val="0"/>
              </a:spcBef>
              <a:spcAft>
                <a:spcPts val="0"/>
              </a:spcAft>
              <a:buClrTx/>
              <a:buSzTx/>
              <a:buFontTx/>
              <a:buNone/>
              <a:tabLst/>
              <a:defRPr/>
            </a:pPr>
            <a:endParaRPr kumimoji="0" lang="en-IN" sz="15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557761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39016354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14394185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9489625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9013461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1631516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FFFFF">
              <a:alpha val="95000"/>
            </a:srgbClr>
          </a:solidFill>
          <a:ln/>
        </p:spPr>
      </p:sp>
      <p:pic>
        <p:nvPicPr>
          <p:cNvPr id="4" name="Image 1" descr="preencoded.png">
            <a:hlinkClick r:id="rId3"/>
          </p:cNvPr>
          <p:cNvPicPr>
            <a:picLocks noChangeAspect="1"/>
          </p:cNvPicPr>
          <p:nvPr/>
        </p:nvPicPr>
        <p:blipFill>
          <a:blip r:embed="rId4"/>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9449220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8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2192000" cy="6858000"/>
          </a:xfrm>
          <a:prstGeom prst="rect">
            <a:avLst/>
          </a:prstGeom>
        </p:spPr>
      </p:pic>
      <p:sp>
        <p:nvSpPr>
          <p:cNvPr id="3" name="Shape 0"/>
          <p:cNvSpPr/>
          <p:nvPr/>
        </p:nvSpPr>
        <p:spPr>
          <a:xfrm>
            <a:off x="0" y="0"/>
            <a:ext cx="12192000" cy="6858000"/>
          </a:xfrm>
          <a:prstGeom prst="rect">
            <a:avLst/>
          </a:prstGeom>
          <a:solidFill>
            <a:srgbClr val="FAF5EB"/>
          </a:solidFill>
          <a:ln/>
        </p:spPr>
      </p:sp>
    </p:spTree>
    <p:extLst>
      <p:ext uri="{BB962C8B-B14F-4D97-AF65-F5344CB8AC3E}">
        <p14:creationId xmlns:p14="http://schemas.microsoft.com/office/powerpoint/2010/main" val="29571729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81" y="802299"/>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189" indent="0" algn="ctr">
              <a:buNone/>
              <a:defRPr sz="18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defTabSz="609585"/>
            <a:fld id="{53074F12-AA26-4AC8-9962-C36BB8F32554}" type="datetimeFigureOut">
              <a:rPr lang="en-US" smtClean="0">
                <a:solidFill>
                  <a:prstClr val="black">
                    <a:tint val="75000"/>
                  </a:prstClr>
                </a:solidFill>
              </a:rPr>
              <a:pPr defTabSz="609585"/>
              <a:t>12/11/2025</a:t>
            </a:fld>
            <a:endParaRPr lang="en-US">
              <a:solidFill>
                <a:prstClr val="black">
                  <a:tint val="75000"/>
                </a:prstClr>
              </a:solidFill>
            </a:endParaRPr>
          </a:p>
        </p:txBody>
      </p:sp>
      <p:sp>
        <p:nvSpPr>
          <p:cNvPr id="5" name="Footer Placeholder 4"/>
          <p:cNvSpPr>
            <a:spLocks noGrp="1"/>
          </p:cNvSpPr>
          <p:nvPr>
            <p:ph type="ftr" sz="quarter" idx="11"/>
          </p:nvPr>
        </p:nvSpPr>
        <p:spPr>
          <a:xfrm>
            <a:off x="2416501" y="329309"/>
            <a:ext cx="4973915" cy="309201"/>
          </a:xfrm>
        </p:spPr>
        <p:txBody>
          <a:bodyPr/>
          <a:lstStyle/>
          <a:p>
            <a:pPr defTabSz="609585"/>
            <a:endParaRPr lang="en-US" dirty="0">
              <a:solidFill>
                <a:prstClr val="black">
                  <a:tint val="75000"/>
                </a:prstClr>
              </a:solidFill>
            </a:endParaRPr>
          </a:p>
        </p:txBody>
      </p:sp>
      <p:sp>
        <p:nvSpPr>
          <p:cNvPr id="6" name="Slide Number Placeholder 5"/>
          <p:cNvSpPr>
            <a:spLocks noGrp="1"/>
          </p:cNvSpPr>
          <p:nvPr>
            <p:ph type="sldNum" sz="quarter" idx="12"/>
          </p:nvPr>
        </p:nvSpPr>
        <p:spPr>
          <a:xfrm>
            <a:off x="1437665" y="798973"/>
            <a:ext cx="811019" cy="503579"/>
          </a:xfrm>
        </p:spPr>
        <p:txBody>
          <a:bodyPr/>
          <a:lstStyle/>
          <a:p>
            <a:pPr defTabSz="609585"/>
            <a:fld id="{B82CCC60-E8CD-4174-8B1A-7DF615B22EEF}" type="slidenum">
              <a:rPr lang="en-US" smtClean="0">
                <a:solidFill>
                  <a:srgbClr val="B71E42"/>
                </a:solidFill>
              </a:rPr>
              <a:pPr defTabSz="609585"/>
              <a:t>‹#›</a:t>
            </a:fld>
            <a:endParaRPr lang="en-US">
              <a:solidFill>
                <a:srgbClr val="B71E42"/>
              </a:solidFill>
            </a:endParaRPr>
          </a:p>
        </p:txBody>
      </p:sp>
      <p:cxnSp>
        <p:nvCxnSpPr>
          <p:cNvPr id="15" name="Straight Connector 14"/>
          <p:cNvCxnSpPr/>
          <p:nvPr/>
        </p:nvCxnSpPr>
        <p:spPr>
          <a:xfrm>
            <a:off x="2417780" y="3528543"/>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185677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defTabSz="609585"/>
            <a:fld id="{53074F12-AA26-4AC8-9962-C36BB8F32554}" type="datetimeFigureOut">
              <a:rPr lang="en-US" smtClean="0">
                <a:solidFill>
                  <a:prstClr val="black">
                    <a:tint val="75000"/>
                  </a:prstClr>
                </a:solidFill>
              </a:rPr>
              <a:pPr defTabSz="609585"/>
              <a:t>12/11/2025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defTabSz="609585"/>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defTabSz="609585"/>
            <a:fld id="{B82CCC60-E8CD-4174-8B1A-7DF615B22EEF}" type="slidenum">
              <a:rPr lang="en-US" smtClean="0">
                <a:solidFill>
                  <a:srgbClr val="B71E42"/>
                </a:solidFill>
              </a:rPr>
              <a:pPr defTabSz="609585"/>
              <a:t>‹#›</a:t>
            </a:fld>
            <a:endParaRPr lang="en-US">
              <a:solidFill>
                <a:srgbClr val="B71E42"/>
              </a:solidFill>
            </a:endParaRPr>
          </a:p>
        </p:txBody>
      </p:sp>
      <p:cxnSp>
        <p:nvCxnSpPr>
          <p:cNvPr id="33" name="Straight Connector 32"/>
          <p:cNvCxnSpPr/>
          <p:nvPr/>
        </p:nvCxnSpPr>
        <p:spPr>
          <a:xfrm>
            <a:off x="1453896" y="1847088"/>
            <a:ext cx="960752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778537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09585"/>
            <a:fld id="{53074F12-AA26-4AC8-9962-C36BB8F32554}" type="datetimeFigureOut">
              <a:rPr lang="en-US" smtClean="0">
                <a:solidFill>
                  <a:prstClr val="black">
                    <a:tint val="75000"/>
                  </a:prstClr>
                </a:solidFill>
              </a:rPr>
              <a:pPr defTabSz="609585"/>
              <a:t>12/11/2025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defTabSz="609585"/>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defTabSz="609585"/>
            <a:fld id="{B82CCC60-E8CD-4174-8B1A-7DF615B22EEF}" type="slidenum">
              <a:rPr lang="en-US" smtClean="0">
                <a:solidFill>
                  <a:srgbClr val="B71E42"/>
                </a:solidFill>
              </a:rPr>
              <a:pPr defTabSz="609585"/>
              <a:t>‹#›</a:t>
            </a:fld>
            <a:endParaRPr lang="en-US">
              <a:solidFill>
                <a:srgbClr val="B71E42"/>
              </a:solidFill>
            </a:endParaRPr>
          </a:p>
        </p:txBody>
      </p:sp>
    </p:spTree>
    <p:extLst>
      <p:ext uri="{BB962C8B-B14F-4D97-AF65-F5344CB8AC3E}">
        <p14:creationId xmlns:p14="http://schemas.microsoft.com/office/powerpoint/2010/main" val="2360608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image" Target="../media/image1.jp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image" Target="../media/image6.jpeg"/><Relationship Id="rId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pPr/>
              <a:t>12/11/2025</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pPr/>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3074F12-AA26-4AC8-9962-C36BB8F32554}" type="datetimeFigureOut">
              <a:rPr lang="en-US" smtClean="0"/>
              <a:pPr/>
              <a:t>12/11/2025</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id="{55C64FEC-0EC6-4A1D-A397-6DB8DBF3A92A}"/>
              </a:ext>
            </a:extLst>
          </p:cNvPr>
          <p:cNvSpPr txBox="1"/>
          <p:nvPr userDrawn="1"/>
        </p:nvSpPr>
        <p:spPr>
          <a:xfrm>
            <a:off x="-12200" y="6951663"/>
            <a:ext cx="11186167" cy="666977"/>
          </a:xfrm>
          <a:prstGeom prst="rect">
            <a:avLst/>
          </a:prstGeom>
          <a:noFill/>
        </p:spPr>
        <p:txBody>
          <a:bodyPr wrap="square" rtlCol="0">
            <a:spAutoFit/>
          </a:bodyPr>
          <a:lstStyle/>
          <a:p>
            <a:r>
              <a:rPr lang="en-US" sz="1867">
                <a:solidFill>
                  <a:schemeClr val="bg1">
                    <a:lumMod val="65000"/>
                  </a:schemeClr>
                </a:solidFill>
              </a:rPr>
              <a:t>This presentation uses a free template provided by FPPT.com</a:t>
            </a:r>
          </a:p>
          <a:p>
            <a:r>
              <a:rPr lang="en-US" sz="1867">
                <a:solidFill>
                  <a:schemeClr val="bg1">
                    <a:lumMod val="65000"/>
                  </a:schemeClr>
                </a:solidFill>
              </a:rPr>
              <a:t>www.free-power-point-templates.com</a:t>
            </a:r>
          </a:p>
        </p:txBody>
      </p:sp>
    </p:spTree>
    <p:extLst>
      <p:ext uri="{BB962C8B-B14F-4D97-AF65-F5344CB8AC3E}">
        <p14:creationId xmlns:p14="http://schemas.microsoft.com/office/powerpoint/2010/main" val="177665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9524475"/>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6" r:id="rId8"/>
  </p:sldLayoutIdLst>
  <p:hf sldNum="0" hdr="0" ftr="0" dt="0"/>
  <p:txStyles>
    <p:titleStyle>
      <a:lvl1pPr algn="ctr" defTabSz="761970" rtl="0" eaLnBrk="1" latinLnBrk="0" hangingPunct="1">
        <a:spcBef>
          <a:spcPct val="0"/>
        </a:spcBef>
        <a:buNone/>
        <a:defRPr sz="3667" kern="1200">
          <a:solidFill>
            <a:schemeClr val="tx1"/>
          </a:solidFill>
          <a:latin typeface="+mj-lt"/>
          <a:ea typeface="+mj-ea"/>
          <a:cs typeface="+mj-cs"/>
        </a:defRPr>
      </a:lvl1pPr>
    </p:titleStyle>
    <p:bodyStyle>
      <a:lvl1pPr marL="285739" indent="-285739" algn="l" defTabSz="761970" rtl="0" eaLnBrk="1" latinLnBrk="0" hangingPunct="1">
        <a:spcBef>
          <a:spcPct val="20000"/>
        </a:spcBef>
        <a:buFont typeface="Arial" pitchFamily="34" charset="0"/>
        <a:buChar char="•"/>
        <a:defRPr sz="2667" kern="1200">
          <a:solidFill>
            <a:schemeClr val="tx1"/>
          </a:solidFill>
          <a:latin typeface="+mn-lt"/>
          <a:ea typeface="+mn-ea"/>
          <a:cs typeface="+mn-cs"/>
        </a:defRPr>
      </a:lvl1pPr>
      <a:lvl2pPr marL="619100" indent="-238115" algn="l" defTabSz="761970" rtl="0" eaLnBrk="1" latinLnBrk="0" hangingPunct="1">
        <a:spcBef>
          <a:spcPct val="20000"/>
        </a:spcBef>
        <a:buFont typeface="Arial" pitchFamily="34" charset="0"/>
        <a:buChar char="–"/>
        <a:defRPr sz="2333" kern="1200">
          <a:solidFill>
            <a:schemeClr val="tx1"/>
          </a:solidFill>
          <a:latin typeface="+mn-lt"/>
          <a:ea typeface="+mn-ea"/>
          <a:cs typeface="+mn-cs"/>
        </a:defRPr>
      </a:lvl2pPr>
      <a:lvl3pPr marL="952462" indent="-190492" algn="l" defTabSz="76197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333447"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4pPr>
      <a:lvl5pPr marL="171443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5pPr>
      <a:lvl6pPr marL="209541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6pPr>
      <a:lvl7pPr marL="2476401"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7pPr>
      <a:lvl8pPr marL="2857386"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8pPr>
      <a:lvl9pPr marL="3238370" indent="-190492" algn="l" defTabSz="761970" rtl="0" eaLnBrk="1" latinLnBrk="0" hangingPunct="1">
        <a:spcBef>
          <a:spcPct val="20000"/>
        </a:spcBef>
        <a:buFont typeface="Arial" pitchFamily="34" charset="0"/>
        <a:buChar char="•"/>
        <a:defRPr sz="1667"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sz="2400"/>
          </a:p>
        </p:txBody>
      </p:sp>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t="1538" b="-1538"/>
          <a:stretch/>
        </p:blipFill>
        <p:spPr bwMode="black">
          <a:xfrm>
            <a:off x="0" y="6126481"/>
            <a:ext cx="12192000" cy="742951"/>
          </a:xfrm>
          <a:prstGeom prst="rect">
            <a:avLst/>
          </a:prstGeom>
        </p:spPr>
      </p:pic>
      <p:sp>
        <p:nvSpPr>
          <p:cNvPr id="2" name="Title Placeholder 1"/>
          <p:cNvSpPr>
            <a:spLocks noGrp="1"/>
          </p:cNvSpPr>
          <p:nvPr>
            <p:ph type="title"/>
          </p:nvPr>
        </p:nvSpPr>
        <p:spPr>
          <a:xfrm>
            <a:off x="1451580" y="804520"/>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80"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9" y="330372"/>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53074F12-AA26-4AC8-9962-C36BB8F32554}" type="datetimeFigureOut">
              <a:rPr lang="en-US" smtClean="0"/>
              <a:pPr/>
              <a:t>12/11/2025</a:t>
            </a:fld>
            <a:endParaRPr lang="en-US"/>
          </a:p>
        </p:txBody>
      </p:sp>
      <p:sp>
        <p:nvSpPr>
          <p:cNvPr id="5" name="Footer Placeholder 4"/>
          <p:cNvSpPr>
            <a:spLocks noGrp="1"/>
          </p:cNvSpPr>
          <p:nvPr>
            <p:ph type="ftr" sz="quarter" idx="3"/>
          </p:nvPr>
        </p:nvSpPr>
        <p:spPr>
          <a:xfrm>
            <a:off x="1451579" y="329309"/>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1" y="798973"/>
            <a:ext cx="811019" cy="503579"/>
          </a:xfrm>
          <a:prstGeom prst="rect">
            <a:avLst/>
          </a:prstGeom>
        </p:spPr>
        <p:txBody>
          <a:bodyPr vert="horz" lIns="91440" tIns="45720" rIns="91440" bIns="45720" rtlCol="0" anchor="t"/>
          <a:lstStyle>
            <a:lvl1pPr algn="r">
              <a:defRPr sz="2800">
                <a:solidFill>
                  <a:schemeClr val="accent1"/>
                </a:solidFill>
              </a:defRPr>
            </a:lvl1pPr>
          </a:lstStyle>
          <a:p>
            <a:fld id="{B82CCC60-E8CD-4174-8B1A-7DF615B22EEF}" type="slidenum">
              <a:rPr lang="en-US" smtClean="0"/>
              <a:pPr/>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DC9D1C6-B10D-84B6-5BF2-344C63734627}"/>
              </a:ext>
            </a:extLst>
          </p:cNvPr>
          <p:cNvSpPr txBox="1"/>
          <p:nvPr userDrawn="1"/>
        </p:nvSpPr>
        <p:spPr>
          <a:xfrm>
            <a:off x="-12200" y="6951663"/>
            <a:ext cx="11186167" cy="666977"/>
          </a:xfrm>
          <a:prstGeom prst="rect">
            <a:avLst/>
          </a:prstGeom>
          <a:noFill/>
        </p:spPr>
        <p:txBody>
          <a:bodyPr wrap="square" rtlCol="0">
            <a:spAutoFit/>
          </a:bodyPr>
          <a:lstStyle/>
          <a:p>
            <a:r>
              <a:rPr lang="en-US" sz="1867">
                <a:solidFill>
                  <a:schemeClr val="bg1">
                    <a:lumMod val="65000"/>
                  </a:schemeClr>
                </a:solidFill>
              </a:rPr>
              <a:t>This presentation uses a free template provided by FPPT.com</a:t>
            </a:r>
          </a:p>
          <a:p>
            <a:r>
              <a:rPr lang="en-US" sz="1867">
                <a:solidFill>
                  <a:schemeClr val="bg1">
                    <a:lumMod val="65000"/>
                  </a:schemeClr>
                </a:solidFill>
              </a:rPr>
              <a:t>www.free-power-point-templates.com</a:t>
            </a:r>
          </a:p>
        </p:txBody>
      </p:sp>
    </p:spTree>
    <p:extLst>
      <p:ext uri="{BB962C8B-B14F-4D97-AF65-F5344CB8AC3E}">
        <p14:creationId xmlns:p14="http://schemas.microsoft.com/office/powerpoint/2010/main" val="15689007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xStyles>
    <p:titleStyle>
      <a:lvl1pPr algn="l" defTabSz="914377"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594" indent="-228594" algn="l" defTabSz="914377"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783"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2971"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160"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349"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537"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726"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8914"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103" indent="-228594" algn="l" defTabSz="914377"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9.jpeg"/><Relationship Id="rId7" Type="http://schemas.openxmlformats.org/officeDocument/2006/relationships/diagramColors" Target="../diagrams/colors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9.jpeg"/><Relationship Id="rId7" Type="http://schemas.openxmlformats.org/officeDocument/2006/relationships/diagramColors" Target="../diagrams/colors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2.xml"/><Relationship Id="rId1" Type="http://schemas.openxmlformats.org/officeDocument/2006/relationships/slideLayout" Target="../slideLayouts/slideLayout19.xml"/><Relationship Id="rId4" Type="http://schemas.openxmlformats.org/officeDocument/2006/relationships/image" Target="../media/image45.jpg"/></Relationships>
</file>

<file path=ppt/slides/_rels/slide4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43.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5.xml"/><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6.xml"/><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7.xml"/><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8.xml"/><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9.xml"/><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0.xml"/><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2.xml"/><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4.xml"/><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8" Type="http://schemas.openxmlformats.org/officeDocument/2006/relationships/hyperlink" Target="https://e-cigarettes.surgeongeneral.gov/" TargetMode="External"/><Relationship Id="rId3" Type="http://schemas.openxmlformats.org/officeDocument/2006/relationships/hyperlink" Target="https://www.sciencedirect.com/science/article/pii/S0749379720301743" TargetMode="External"/><Relationship Id="rId7" Type="http://schemas.openxmlformats.org/officeDocument/2006/relationships/hyperlink" Target="https://www.health.org.uk/news-and-comment/news/education-and-adolescent-wellbeing" TargetMode="External"/><Relationship Id="rId12" Type="http://schemas.openxmlformats.org/officeDocument/2006/relationships/hyperlink" Target="https://www.tandfonline.com/doi/full/10.1080/13676261.2023.2225130"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hyperlink" Target="https://www.nominet.uk/digitalyouthindex/" TargetMode="External"/><Relationship Id="rId11" Type="http://schemas.openxmlformats.org/officeDocument/2006/relationships/hyperlink" Target="https://publichealthscotland.scot/publications/" TargetMode="External"/><Relationship Id="rId5" Type="http://schemas.openxmlformats.org/officeDocument/2006/relationships/hyperlink" Target="https://www.cancerresearchuk.org/about-cancer/causes-of-cancer/smoking-and-cancer/vaping" TargetMode="External"/><Relationship Id="rId10" Type="http://schemas.openxmlformats.org/officeDocument/2006/relationships/hyperlink" Target="https://www.gov.uk/government/collections/smoking-and-tobacco-policy-research-and-analysis" TargetMode="External"/><Relationship Id="rId4" Type="http://schemas.openxmlformats.org/officeDocument/2006/relationships/hyperlink" Target="https://www.blf.org.uk/support-for-you/vaping" TargetMode="External"/><Relationship Id="rId9" Type="http://schemas.openxmlformats.org/officeDocument/2006/relationships/hyperlink" Target="https://www.ofcom.org.uk/research-and-data/media-literacy-research/online-nation" TargetMode="Externa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openxmlformats.org/officeDocument/2006/relationships/hyperlink" Target="https://pediatrics.jmir.org/2024/1/e49779" TargetMode="External"/><Relationship Id="rId3" Type="http://schemas.openxmlformats.org/officeDocument/2006/relationships/hyperlink" Target="https://4dmedical.com/the-hidden-dangers-of-vaping/" TargetMode="External"/><Relationship Id="rId7" Type="http://schemas.openxmlformats.org/officeDocument/2006/relationships/hyperlink" Target="https://click2pro.com/blog/nicotine-adolescent-brain-development" TargetMode="External"/><Relationship Id="rId2" Type="http://schemas.openxmlformats.org/officeDocument/2006/relationships/notesSlide" Target="../notesSlides/notesSlide58.xml"/><Relationship Id="rId1" Type="http://schemas.openxmlformats.org/officeDocument/2006/relationships/slideLayout" Target="../slideLayouts/slideLayout14.xml"/><Relationship Id="rId6" Type="http://schemas.openxmlformats.org/officeDocument/2006/relationships/hyperlink" Target="https://www.socialchamp.com/blog/what-is-tiktok/" TargetMode="External"/><Relationship Id="rId5" Type="http://schemas.openxmlformats.org/officeDocument/2006/relationships/hyperlink" Target="https://pediatrics.jmir.org/2021/4/e30681/" TargetMode="External"/><Relationship Id="rId4" Type="http://schemas.openxmlformats.org/officeDocument/2006/relationships/hyperlink" Target="https://www.researchgate.net/figure/Conceptualization-of-the-precede-proceed-model-of-health-promotion-Green-and-Kreuter_fig2_5627293" TargetMode="External"/><Relationship Id="rId9" Type="http://schemas.openxmlformats.org/officeDocument/2006/relationships/hyperlink" Target="https://www.humanium.org/en/tiktok-versus-childrens-privacy-pros-and-cons-of-the-most-popular-app-for-teens/" TargetMode="External"/></Relationships>
</file>

<file path=ppt/slides/_rels/slide62.xml.rels><?xml version="1.0" encoding="UTF-8" standalone="yes"?>
<Relationships xmlns="http://schemas.openxmlformats.org/package/2006/relationships"><Relationship Id="rId8" Type="http://schemas.openxmlformats.org/officeDocument/2006/relationships/hyperlink" Target="https://collidu.com/presentation-precede-proceed-model" TargetMode="External"/><Relationship Id="rId3" Type="http://schemas.openxmlformats.org/officeDocument/2006/relationships/hyperlink" Target="https://www.mdpi.com/1660-4601/20/10/5761" TargetMode="External"/><Relationship Id="rId7" Type="http://schemas.openxmlformats.org/officeDocument/2006/relationships/hyperlink" Target="https://www.edweek.org/leadership/are-students-vaping-more-educators-think-so/2025/01" TargetMode="External"/><Relationship Id="rId2" Type="http://schemas.openxmlformats.org/officeDocument/2006/relationships/notesSlide" Target="../notesSlides/notesSlide59.xml"/><Relationship Id="rId1" Type="http://schemas.openxmlformats.org/officeDocument/2006/relationships/slideLayout" Target="../slideLayouts/slideLayout14.xml"/><Relationship Id="rId6" Type="http://schemas.openxmlformats.org/officeDocument/2006/relationships/hyperlink" Target="https://in.pinterest.com/pin/48976714691530739/" TargetMode="External"/><Relationship Id="rId5" Type="http://schemas.openxmlformats.org/officeDocument/2006/relationships/hyperlink" Target="http://www.scielo.edu.uy/pdf/ech/v12n1/2393-6606-ech-12-01-e3078.pdf" TargetMode="External"/><Relationship Id="rId4" Type="http://schemas.openxmlformats.org/officeDocument/2006/relationships/hyperlink" Target="https://link.springer.com/content/pdf/10.1186/s13643-022-02092-2.pdf" TargetMode="External"/></Relationships>
</file>

<file path=ppt/slides/_rels/slide63.xml.rels><?xml version="1.0" encoding="UTF-8" standalone="yes"?>
<Relationships xmlns="http://schemas.openxmlformats.org/package/2006/relationships"><Relationship Id="rId3" Type="http://schemas.openxmlformats.org/officeDocument/2006/relationships/hyperlink" Target="https://ceri.ca/the-green-smoke-how-vaping-impacts-our-environment-and-what-we-can-do-about-it/" TargetMode="External"/><Relationship Id="rId7" Type="http://schemas.openxmlformats.org/officeDocument/2006/relationships/hyperlink" Target="https://truthinitiative.org/research-resources/emerging-tobacco-products/e-cigarettes-facts-stats-and-regulations" TargetMode="External"/><Relationship Id="rId2" Type="http://schemas.openxmlformats.org/officeDocument/2006/relationships/hyperlink" Target="https://collidu.com/presentation-precede-proceed-model" TargetMode="External"/><Relationship Id="rId1" Type="http://schemas.openxmlformats.org/officeDocument/2006/relationships/slideLayout" Target="../slideLayouts/slideLayout14.xml"/><Relationship Id="rId6" Type="http://schemas.openxmlformats.org/officeDocument/2006/relationships/hyperlink" Target="https://theconversation.com/tiktok-promotes-vaping-as-a-fun-safe-and-socially-accepted-pastime-and-omits-the-harms-203423" TargetMode="External"/><Relationship Id="rId5" Type="http://schemas.openxmlformats.org/officeDocument/2006/relationships/hyperlink" Target="https://search.proquest.com/openview/89b1a5016d5b22f065db30d59d8e85dc/1?pq-origsite=gscholar&amp;cbl=26719&amp;casa_token=0MGBE2S7m-EAAAAA:nmU0JD0wTVJBzXYua-g2KY8TduZSrkudeXDWVFH0eAn1NXW-cs4TQmaKP1F-qBBHGb679a3p2098mQ" TargetMode="External"/><Relationship Id="rId4" Type="http://schemas.openxmlformats.org/officeDocument/2006/relationships/hyperlink" Target="https://spinehealth.org/article/smoking-and-vaping/" TargetMode="External"/></Relationships>
</file>

<file path=ppt/slides/_rels/slide64.xml.rels><?xml version="1.0" encoding="UTF-8" standalone="yes"?>
<Relationships xmlns="http://schemas.openxmlformats.org/package/2006/relationships"><Relationship Id="rId3" Type="http://schemas.openxmlformats.org/officeDocument/2006/relationships/hyperlink" Target="https://www.sciencedirect.com/science/article/pii/S0306460323002708" TargetMode="External"/><Relationship Id="rId2" Type="http://schemas.openxmlformats.org/officeDocument/2006/relationships/hyperlink" Target="https://pediatrics.jmir.org/2021/4/e30681/" TargetMode="Externa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hyperlink" Target="https://claydenlaw.co.uk/ico-fines-tiktok-for-gdpr-breaches/" TargetMode="External"/><Relationship Id="rId2" Type="http://schemas.openxmlformats.org/officeDocument/2006/relationships/hyperlink" Target="https://ash.org.uk/uploads/Use-of-vapes-among-young-people-in-Great-Britain-2024.pdf" TargetMode="External"/><Relationship Id="rId1" Type="http://schemas.openxmlformats.org/officeDocument/2006/relationships/slideLayout" Target="../slideLayouts/slideLayout16.xml"/><Relationship Id="rId5" Type="http://schemas.openxmlformats.org/officeDocument/2006/relationships/hyperlink" Target="https://www.hg.agency/news/healthcare-marketing-campaign-for-tiktok" TargetMode="External"/><Relationship Id="rId4" Type="http://schemas.openxmlformats.org/officeDocument/2006/relationships/hyperlink" Target="https://hsph.harvard.edu/research/health-communication/resources/partnering-with-tiktok-creators-on-public-health/" TargetMode="External"/></Relationships>
</file>

<file path=ppt/slides/_rels/slide66.xml.rels><?xml version="1.0" encoding="UTF-8" standalone="yes"?>
<Relationships xmlns="http://schemas.openxmlformats.org/package/2006/relationships"><Relationship Id="rId8" Type="http://schemas.openxmlformats.org/officeDocument/2006/relationships/hyperlink" Target="https://www.rcpch.ac.uk/news-events/news/rcpch-responds-latest-ash-youth-vaping-data" TargetMode="External"/><Relationship Id="rId3" Type="http://schemas.openxmlformats.org/officeDocument/2006/relationships/hyperlink" Target="https://www.londontobaccoalliance.org.uk/resources/youth-vaping-newham/" TargetMode="External"/><Relationship Id="rId7" Type="http://schemas.openxmlformats.org/officeDocument/2006/relationships/hyperlink" Target="https://www.rcpch.ac.uk/resources/policy-briefing-vaping-young-people" TargetMode="External"/><Relationship Id="rId2" Type="http://schemas.openxmlformats.org/officeDocument/2006/relationships/hyperlink" Target="https://ico.org.uk/about-the-ico/media-centre/news-and-blogs/2023/04/tiktok-fined-127-million-for-misusing-childrens-data/" TargetMode="External"/><Relationship Id="rId1" Type="http://schemas.openxmlformats.org/officeDocument/2006/relationships/slideLayout" Target="../slideLayouts/slideLayout16.xml"/><Relationship Id="rId6" Type="http://schemas.openxmlformats.org/officeDocument/2006/relationships/hyperlink" Target="https://phw.nhs.wales/topics/information-and-guidance-on-vaping-for-secondary-aged-learners-in-wales/" TargetMode="External"/><Relationship Id="rId5" Type="http://schemas.openxmlformats.org/officeDocument/2006/relationships/hyperlink" Target="https://ondato.com/blog/online-safety-bill/" TargetMode="External"/><Relationship Id="rId4" Type="http://schemas.openxmlformats.org/officeDocument/2006/relationships/hyperlink" Target="https://www.england.nhs.uk/2024/10/almost-1-in-10-secondary-school-pupils-currently-vape-new-nhs-survey-shows/" TargetMode="External"/></Relationships>
</file>

<file path=ppt/slides/_rels/slide67.xml.rels><?xml version="1.0" encoding="UTF-8" standalone="yes"?>
<Relationships xmlns="http://schemas.openxmlformats.org/package/2006/relationships"><Relationship Id="rId3" Type="http://schemas.openxmlformats.org/officeDocument/2006/relationships/hyperlink" Target="https://www.wsgrdataadvisor.com/2025/01/increased-focus-on-the-protection-of-minors-and-age-verification-in-the-eu-and-the-uk/" TargetMode="External"/><Relationship Id="rId2" Type="http://schemas.openxmlformats.org/officeDocument/2006/relationships/hyperlink" Target="https://www.veriff.com/fraud/learn/age-verification-legalization-in-eu-and-ukie" TargetMode="External"/><Relationship Id="rId1" Type="http://schemas.openxmlformats.org/officeDocument/2006/relationships/slideLayout" Target="../slideLayouts/slideLayout16.xml"/><Relationship Id="rId5" Type="http://schemas.openxmlformats.org/officeDocument/2006/relationships/hyperlink" Target="https://www.bsphn.org.uk/publication/understanding-and-preventing-youth-vaping-in-the-uk" TargetMode="External"/><Relationship Id="rId4" Type="http://schemas.openxmlformats.org/officeDocument/2006/relationships/hyperlink" Target="https://www.who.int/news/item/26-09-2024-who-and-tiktok-to-collaborate-on-more-science-based-information-on-health-and-well-being" TargetMode="External"/></Relationships>
</file>

<file path=ppt/slides/_rels/slide68.xml.rels><?xml version="1.0" encoding="UTF-8" standalone="yes"?>
<Relationships xmlns="http://schemas.openxmlformats.org/package/2006/relationships"><Relationship Id="rId8" Type="http://schemas.openxmlformats.org/officeDocument/2006/relationships/hyperlink" Target="https://kffhealthnews.org/news/article/generation-vape-teen-habit-young-adult-addiction/" TargetMode="External"/><Relationship Id="rId3" Type="http://schemas.openxmlformats.org/officeDocument/2006/relationships/hyperlink" Target="https://fetchfunnel.com/tiktok-advertising-cost/" TargetMode="External"/><Relationship Id="rId7" Type="http://schemas.openxmlformats.org/officeDocument/2006/relationships/hyperlink" Target="https://www.jmir.org/2024/1/e55591/" TargetMode="External"/><Relationship Id="rId2" Type="http://schemas.openxmlformats.org/officeDocument/2006/relationships/notesSlide" Target="../notesSlides/notesSlide60.xml"/><Relationship Id="rId1" Type="http://schemas.openxmlformats.org/officeDocument/2006/relationships/slideLayout" Target="../slideLayouts/slideLayout25.xml"/><Relationship Id="rId6" Type="http://schemas.openxmlformats.org/officeDocument/2006/relationships/hyperlink" Target="https://juicer.io/blog/tiktok-ideas-higher-education" TargetMode="External"/><Relationship Id="rId5" Type="http://schemas.openxmlformats.org/officeDocument/2006/relationships/hyperlink" Target="https://influencermarketinghub.com/tiktok-hashtag-challenge/" TargetMode="External"/><Relationship Id="rId4" Type="http://schemas.openxmlformats.org/officeDocument/2006/relationships/hyperlink" Target="https://academic.oup.com/heapro/article-pdf/40/3/daaf085/63472270/daaf085.pdf" TargetMode="External"/></Relationships>
</file>

<file path=ppt/slides/_rels/slide69.xml.rels><?xml version="1.0" encoding="UTF-8" standalone="yes"?>
<Relationships xmlns="http://schemas.openxmlformats.org/package/2006/relationships"><Relationship Id="rId3" Type="http://schemas.openxmlformats.org/officeDocument/2006/relationships/hyperlink" Target="https://www.edweek.org/technology/big-numbers-of-teens-are-on-tiktok-almost-constantly-what-should-teachers-do/2022/08" TargetMode="External"/><Relationship Id="rId7" Type="http://schemas.openxmlformats.org/officeDocument/2006/relationships/hyperlink" Target="https://fortune.com/well/2022/11/03/tiktoks-spread-harmful-and-false-messages-about-body-image-to-young-people/" TargetMode="External"/><Relationship Id="rId2" Type="http://schemas.openxmlformats.org/officeDocument/2006/relationships/notesSlide" Target="../notesSlides/notesSlide61.xml"/><Relationship Id="rId1" Type="http://schemas.openxmlformats.org/officeDocument/2006/relationships/slideLayout" Target="../slideLayouts/slideLayout25.xml"/><Relationship Id="rId6" Type="http://schemas.openxmlformats.org/officeDocument/2006/relationships/hyperlink" Target="https://www.nytimes.com/2022/12/14/business/tiktok-safety-teens-eating-disorders-self-harm.html" TargetMode="External"/><Relationship Id="rId5" Type="http://schemas.openxmlformats.org/officeDocument/2006/relationships/hyperlink" Target="https://www.jmir.org/2021/12/e30315/" TargetMode="External"/><Relationship Id="rId4" Type="http://schemas.openxmlformats.org/officeDocument/2006/relationships/hyperlink" Target="https://pmc.ncbi.nlm.nih.gov/articles/PMC11753871/" TargetMode="External"/></Relationships>
</file>

<file path=ppt/slides/_rels/slide70.xml.rels><?xml version="1.0" encoding="UTF-8" standalone="yes"?>
<Relationships xmlns="http://schemas.openxmlformats.org/package/2006/relationships"><Relationship Id="rId3" Type="http://schemas.openxmlformats.org/officeDocument/2006/relationships/hyperlink" Target="https://www.euronews.com/next/2025/11/19/tiktok-adds-digital-well-being-features-to-help-teens-manage-screen-time-and-limit-doomscro" TargetMode="External"/><Relationship Id="rId7" Type="http://schemas.openxmlformats.org/officeDocument/2006/relationships/hyperlink" Target="https://www.sciencedirect.com/science/article/pii/S1054139X2400404X" TargetMode="External"/><Relationship Id="rId2" Type="http://schemas.openxmlformats.org/officeDocument/2006/relationships/notesSlide" Target="../notesSlides/notesSlide62.xml"/><Relationship Id="rId1" Type="http://schemas.openxmlformats.org/officeDocument/2006/relationships/slideLayout" Target="../slideLayouts/slideLayout25.xml"/><Relationship Id="rId6" Type="http://schemas.openxmlformats.org/officeDocument/2006/relationships/hyperlink" Target="https://theconversation.com/could-messages-from-social-media-influencers-stop-young-people-vaping-a-look-at-the-governments-new-campaign-224621" TargetMode="External"/><Relationship Id="rId5" Type="http://schemas.openxmlformats.org/officeDocument/2006/relationships/hyperlink" Target="https://study.com/resources/teaching-with-tiktok.html" TargetMode="External"/><Relationship Id="rId4" Type="http://schemas.openxmlformats.org/officeDocument/2006/relationships/hyperlink" Target="https://www.jmir.org/2023/1/e4595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0">
            <a:extLst>
              <a:ext uri="{FF2B5EF4-FFF2-40B4-BE49-F238E27FC236}">
                <a16:creationId xmlns:a16="http://schemas.microsoft.com/office/drawing/2014/main" id="{F00AC93E-13C9-C57A-036D-534A2A111D0C}"/>
              </a:ext>
            </a:extLst>
          </p:cNvPr>
          <p:cNvSpPr/>
          <p:nvPr/>
        </p:nvSpPr>
        <p:spPr>
          <a:xfrm>
            <a:off x="4856446" y="298545"/>
            <a:ext cx="6223795" cy="2053034"/>
          </a:xfrm>
          <a:prstGeom prst="rect">
            <a:avLst/>
          </a:prstGeom>
          <a:noFill/>
          <a:ln/>
        </p:spPr>
        <p:txBody>
          <a:bodyPr wrap="square" lIns="0" tIns="0" rIns="0" bIns="0" rtlCol="0" anchor="t"/>
          <a:lstStyle/>
          <a:p>
            <a:pPr defTabSz="761970">
              <a:lnSpc>
                <a:spcPct val="150000"/>
              </a:lnSpc>
            </a:pPr>
            <a:r>
              <a:rPr lang="en-US" sz="2800" b="1" dirty="0">
                <a:solidFill>
                  <a:srgbClr val="051D3A"/>
                </a:solidFill>
                <a:latin typeface="Arial" panose="020B0604020202020204" pitchFamily="34" charset="0"/>
                <a:ea typeface="Funnel Display" pitchFamily="34" charset="-122"/>
                <a:cs typeface="Arial" panose="020B0604020202020204" pitchFamily="34" charset="0"/>
              </a:rPr>
              <a:t>TikTok-Based Digital Health Promotion Intervention for Preventing Teen Vaping in Schools</a:t>
            </a:r>
            <a:endParaRPr lang="en-US" sz="2800" b="1" dirty="0">
              <a:solidFill>
                <a:prstClr val="black"/>
              </a:solidFill>
              <a:latin typeface="Arial" panose="020B0604020202020204" pitchFamily="34" charset="0"/>
              <a:cs typeface="Arial" panose="020B0604020202020204" pitchFamily="34" charset="0"/>
            </a:endParaRPr>
          </a:p>
        </p:txBody>
      </p:sp>
      <p:sp>
        <p:nvSpPr>
          <p:cNvPr id="9" name="Text 1">
            <a:extLst>
              <a:ext uri="{FF2B5EF4-FFF2-40B4-BE49-F238E27FC236}">
                <a16:creationId xmlns:a16="http://schemas.microsoft.com/office/drawing/2014/main" id="{3DA2D8EF-989D-3B64-9518-4421199D31DD}"/>
              </a:ext>
            </a:extLst>
          </p:cNvPr>
          <p:cNvSpPr/>
          <p:nvPr/>
        </p:nvSpPr>
        <p:spPr>
          <a:xfrm>
            <a:off x="4856447" y="2491180"/>
            <a:ext cx="6223794" cy="279202"/>
          </a:xfrm>
          <a:prstGeom prst="rect">
            <a:avLst/>
          </a:prstGeom>
          <a:noFill/>
          <a:ln/>
        </p:spPr>
        <p:txBody>
          <a:bodyPr wrap="none" lIns="0" tIns="0" rIns="0" bIns="0" rtlCol="0" anchor="t"/>
          <a:lstStyle/>
          <a:p>
            <a:pPr defTabSz="761970">
              <a:lnSpc>
                <a:spcPts val="2167"/>
              </a:lnSpc>
            </a:pPr>
            <a:r>
              <a:rPr lang="en-US" dirty="0">
                <a:solidFill>
                  <a:srgbClr val="2B3541"/>
                </a:solidFill>
                <a:latin typeface="Arial" panose="020B0604020202020204" pitchFamily="34" charset="0"/>
                <a:ea typeface="Funnel Sans" pitchFamily="34" charset="-122"/>
                <a:cs typeface="Arial" panose="020B0604020202020204" pitchFamily="34" charset="0"/>
              </a:rPr>
              <a:t>LCHS7009 – Population Health and Digital Health Promotion</a:t>
            </a:r>
            <a:endParaRPr lang="en-US" dirty="0">
              <a:solidFill>
                <a:prstClr val="black"/>
              </a:solidFill>
              <a:latin typeface="Arial" panose="020B0604020202020204" pitchFamily="34" charset="0"/>
              <a:cs typeface="Arial" panose="020B0604020202020204" pitchFamily="34" charset="0"/>
            </a:endParaRPr>
          </a:p>
        </p:txBody>
      </p:sp>
      <p:sp>
        <p:nvSpPr>
          <p:cNvPr id="10" name="Text 2">
            <a:extLst>
              <a:ext uri="{FF2B5EF4-FFF2-40B4-BE49-F238E27FC236}">
                <a16:creationId xmlns:a16="http://schemas.microsoft.com/office/drawing/2014/main" id="{857A385D-A899-3D91-6F69-E2E509BA6D8A}"/>
              </a:ext>
            </a:extLst>
          </p:cNvPr>
          <p:cNvSpPr/>
          <p:nvPr/>
        </p:nvSpPr>
        <p:spPr>
          <a:xfrm>
            <a:off x="4856447" y="2955212"/>
            <a:ext cx="6223794" cy="279202"/>
          </a:xfrm>
          <a:prstGeom prst="rect">
            <a:avLst/>
          </a:prstGeom>
          <a:noFill/>
          <a:ln/>
        </p:spPr>
        <p:txBody>
          <a:bodyPr wrap="none" lIns="0" tIns="0" rIns="0" bIns="0" rtlCol="0" anchor="t"/>
          <a:lstStyle/>
          <a:p>
            <a:pPr defTabSz="761970">
              <a:lnSpc>
                <a:spcPts val="2167"/>
              </a:lnSpc>
            </a:pPr>
            <a:r>
              <a:rPr lang="en-US" dirty="0">
                <a:solidFill>
                  <a:srgbClr val="2B3541"/>
                </a:solidFill>
                <a:latin typeface="Arial" panose="020B0604020202020204" pitchFamily="34" charset="0"/>
                <a:ea typeface="Funnel Sans" pitchFamily="34" charset="-122"/>
                <a:cs typeface="Arial" panose="020B0604020202020204" pitchFamily="34" charset="0"/>
              </a:rPr>
              <a:t>Component 3 – Group Project Presentation</a:t>
            </a:r>
            <a:endParaRPr lang="en-US" dirty="0">
              <a:solidFill>
                <a:prstClr val="black"/>
              </a:solidFill>
              <a:latin typeface="Arial" panose="020B0604020202020204" pitchFamily="34" charset="0"/>
              <a:cs typeface="Arial" panose="020B0604020202020204" pitchFamily="34" charset="0"/>
            </a:endParaRPr>
          </a:p>
        </p:txBody>
      </p:sp>
      <p:pic>
        <p:nvPicPr>
          <p:cNvPr id="1026" name="Picture 2" descr="Parent perspectives on a pharmacist-disseminated vaping educational tool  for vaping prevention - ScienceDirect">
            <a:extLst>
              <a:ext uri="{FF2B5EF4-FFF2-40B4-BE49-F238E27FC236}">
                <a16:creationId xmlns:a16="http://schemas.microsoft.com/office/drawing/2014/main" id="{C136CFC3-641D-5CFD-4C3D-993296FA6A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700" y="151830"/>
            <a:ext cx="4584699" cy="635782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24891A86-C69E-37F0-0C4D-DCE4B60AED65}"/>
              </a:ext>
            </a:extLst>
          </p:cNvPr>
          <p:cNvSpPr txBox="1"/>
          <p:nvPr/>
        </p:nvSpPr>
        <p:spPr>
          <a:xfrm>
            <a:off x="796076" y="6496104"/>
            <a:ext cx="6096000" cy="369332"/>
          </a:xfrm>
          <a:prstGeom prst="rect">
            <a:avLst/>
          </a:prstGeom>
          <a:noFill/>
        </p:spPr>
        <p:txBody>
          <a:bodyPr wrap="square">
            <a:spAutoFit/>
          </a:bodyPr>
          <a:lstStyle/>
          <a:p>
            <a:r>
              <a:rPr lang="en-IN" dirty="0"/>
              <a:t>(</a:t>
            </a:r>
            <a:r>
              <a:rPr lang="en-IN" dirty="0">
                <a:latin typeface="Arial" panose="020B0604020202020204" pitchFamily="34" charset="0"/>
                <a:cs typeface="Arial" panose="020B0604020202020204" pitchFamily="34" charset="0"/>
              </a:rPr>
              <a:t>Abraham, Quach and Li, 2025)</a:t>
            </a:r>
          </a:p>
        </p:txBody>
      </p:sp>
      <p:sp>
        <p:nvSpPr>
          <p:cNvPr id="14" name="TextBox 13">
            <a:extLst>
              <a:ext uri="{FF2B5EF4-FFF2-40B4-BE49-F238E27FC236}">
                <a16:creationId xmlns:a16="http://schemas.microsoft.com/office/drawing/2014/main" id="{2C19FEA9-F180-9D1F-A500-9C2A7B9F665C}"/>
              </a:ext>
            </a:extLst>
          </p:cNvPr>
          <p:cNvSpPr txBox="1"/>
          <p:nvPr/>
        </p:nvSpPr>
        <p:spPr>
          <a:xfrm>
            <a:off x="4724399" y="3341146"/>
            <a:ext cx="7975600" cy="3365024"/>
          </a:xfrm>
          <a:prstGeom prst="rect">
            <a:avLst/>
          </a:prstGeom>
          <a:noFill/>
        </p:spPr>
        <p:txBody>
          <a:bodyPr wrap="square">
            <a:spAutoFit/>
          </a:bodyPr>
          <a:lstStyle/>
          <a:p>
            <a:pPr>
              <a:lnSpc>
                <a:spcPct val="150000"/>
              </a:lnSpc>
              <a:buNone/>
            </a:pPr>
            <a:r>
              <a:rPr lang="en-IN" dirty="0">
                <a:latin typeface="Arial" panose="020B0604020202020204" pitchFamily="34" charset="0"/>
                <a:cs typeface="Arial" panose="020B0604020202020204" pitchFamily="34" charset="0"/>
              </a:rPr>
              <a:t>Target Group: Teenagers in Secondary School Settings</a:t>
            </a:r>
            <a:br>
              <a:rPr lang="en-IN" dirty="0">
                <a:latin typeface="Arial" panose="020B0604020202020204" pitchFamily="34" charset="0"/>
                <a:cs typeface="Arial" panose="020B0604020202020204" pitchFamily="34" charset="0"/>
              </a:rPr>
            </a:br>
            <a:r>
              <a:rPr lang="en-IN" dirty="0">
                <a:latin typeface="Arial" panose="020B0604020202020204" pitchFamily="34" charset="0"/>
                <a:cs typeface="Arial" panose="020B0604020202020204" pitchFamily="34" charset="0"/>
              </a:rPr>
              <a:t>Public Health Issue: Teen Vaping in the UK</a:t>
            </a:r>
          </a:p>
          <a:p>
            <a:pPr>
              <a:lnSpc>
                <a:spcPct val="150000"/>
              </a:lnSpc>
              <a:buNone/>
            </a:pPr>
            <a:r>
              <a:rPr lang="en-IN" dirty="0">
                <a:latin typeface="Arial" panose="020B0604020202020204" pitchFamily="34" charset="0"/>
                <a:cs typeface="Arial" panose="020B0604020202020204" pitchFamily="34" charset="0"/>
              </a:rPr>
              <a:t>Group Members:</a:t>
            </a:r>
          </a:p>
          <a:p>
            <a:pPr>
              <a:lnSpc>
                <a:spcPct val="150000"/>
              </a:lnSpc>
              <a:buFont typeface="+mj-lt"/>
              <a:buAutoNum type="arabicPeriod"/>
            </a:pPr>
            <a:r>
              <a:rPr lang="en-IN" dirty="0">
                <a:latin typeface="Arial" panose="020B0604020202020204" pitchFamily="34" charset="0"/>
                <a:cs typeface="Arial" panose="020B0604020202020204" pitchFamily="34" charset="0"/>
              </a:rPr>
              <a:t>Utsav Patel (2431966)</a:t>
            </a:r>
          </a:p>
          <a:p>
            <a:pPr>
              <a:lnSpc>
                <a:spcPct val="150000"/>
              </a:lnSpc>
              <a:buFont typeface="+mj-lt"/>
              <a:buAutoNum type="arabicPeriod"/>
            </a:pPr>
            <a:r>
              <a:rPr lang="en-IN" dirty="0">
                <a:latin typeface="Arial" panose="020B0604020202020204" pitchFamily="34" charset="0"/>
                <a:cs typeface="Arial" panose="020B0604020202020204" pitchFamily="34" charset="0"/>
              </a:rPr>
              <a:t>Nafisa Rahat (2430268)</a:t>
            </a:r>
          </a:p>
          <a:p>
            <a:pPr>
              <a:lnSpc>
                <a:spcPct val="150000"/>
              </a:lnSpc>
              <a:buFont typeface="+mj-lt"/>
              <a:buAutoNum type="arabicPeriod"/>
            </a:pPr>
            <a:r>
              <a:rPr lang="en-IN" dirty="0">
                <a:latin typeface="Arial" panose="020B0604020202020204" pitchFamily="34" charset="0"/>
                <a:cs typeface="Arial" panose="020B0604020202020204" pitchFamily="34" charset="0"/>
              </a:rPr>
              <a:t>Aesha Patel (2432639)</a:t>
            </a:r>
          </a:p>
          <a:p>
            <a:pPr>
              <a:lnSpc>
                <a:spcPct val="150000"/>
              </a:lnSpc>
              <a:buFont typeface="+mj-lt"/>
              <a:buAutoNum type="arabicPeriod"/>
            </a:pPr>
            <a:r>
              <a:rPr lang="en-IN" dirty="0">
                <a:latin typeface="Arial" panose="020B0604020202020204" pitchFamily="34" charset="0"/>
                <a:cs typeface="Arial" panose="020B0604020202020204" pitchFamily="34" charset="0"/>
              </a:rPr>
              <a:t>Mohammed Ashraf Patel (2432246)</a:t>
            </a:r>
          </a:p>
          <a:p>
            <a:pPr>
              <a:lnSpc>
                <a:spcPct val="150000"/>
              </a:lnSpc>
              <a:buFont typeface="+mj-lt"/>
              <a:buAutoNum type="arabicPeriod"/>
            </a:pPr>
            <a:r>
              <a:rPr lang="en-IN" dirty="0">
                <a:latin typeface="Arial" panose="020B0604020202020204" pitchFamily="34" charset="0"/>
                <a:cs typeface="Arial" panose="020B0604020202020204" pitchFamily="34" charset="0"/>
              </a:rPr>
              <a:t>Muskan Khalifa (2432885)</a:t>
            </a:r>
          </a:p>
        </p:txBody>
      </p:sp>
      <p:pic>
        <p:nvPicPr>
          <p:cNvPr id="1028" name="Picture 4" descr="university-of-wales-trinity-saint-david-logo-vector | ESRC Wales Doctoral  Training Partnership">
            <a:extLst>
              <a:ext uri="{FF2B5EF4-FFF2-40B4-BE49-F238E27FC236}">
                <a16:creationId xmlns:a16="http://schemas.microsoft.com/office/drawing/2014/main" id="{B82677AC-86F0-6476-4410-9762591758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01" y="0"/>
            <a:ext cx="2031999" cy="1136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8B638-2BE0-F3EA-0C49-1D7AB9EAE35A}"/>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CE66A93F-AF5C-6ED9-A8AD-A62B8F4FCA30}"/>
              </a:ext>
            </a:extLst>
          </p:cNvPr>
          <p:cNvSpPr txBox="1"/>
          <p:nvPr/>
        </p:nvSpPr>
        <p:spPr>
          <a:xfrm>
            <a:off x="285750" y="287694"/>
            <a:ext cx="11315700" cy="5881097"/>
          </a:xfrm>
          <a:prstGeom prst="rect">
            <a:avLst/>
          </a:prstGeom>
          <a:noFill/>
        </p:spPr>
        <p:txBody>
          <a:bodyPr wrap="square">
            <a:spAutoFit/>
          </a:bodyPr>
          <a:lstStyle/>
          <a:p>
            <a:pPr algn="ctr">
              <a:lnSpc>
                <a:spcPct val="150000"/>
              </a:lnSpc>
            </a:pPr>
            <a:r>
              <a:rPr lang="en-US" sz="2800" b="1" dirty="0">
                <a:solidFill>
                  <a:schemeClr val="tx2"/>
                </a:solidFill>
                <a:latin typeface="Arial" panose="020B0604020202020204" pitchFamily="34" charset="0"/>
                <a:cs typeface="Arial" panose="020B0604020202020204" pitchFamily="34" charset="0"/>
              </a:rPr>
              <a:t>Overview - </a:t>
            </a:r>
            <a:r>
              <a:rPr lang="en-IN" sz="2800" dirty="0">
                <a:latin typeface="Arial" panose="020B0604020202020204" pitchFamily="34" charset="0"/>
                <a:cs typeface="Arial" panose="020B0604020202020204" pitchFamily="34" charset="0"/>
              </a:rPr>
              <a:t>Utsav Patel (2431966) </a:t>
            </a:r>
          </a:p>
          <a:p>
            <a:pPr>
              <a:lnSpc>
                <a:spcPct val="150000"/>
              </a:lnSpc>
            </a:pPr>
            <a:endParaRPr lang="en-US" sz="900" dirty="0">
              <a:solidFill>
                <a:schemeClr val="tx2"/>
              </a:solidFill>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Teen vaping in UK schools has increased rapidly, making early prevention essential for adolescent health and safeguarding (NHS England, 2024).</a:t>
            </a:r>
          </a:p>
          <a:p>
            <a:pPr marL="285750" indent="-285750">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Schools provide the most suitable setting for digital health promotion because they ensure structured learning, peer support and safeguarding (Public Health Wales, 2024).</a:t>
            </a:r>
          </a:p>
          <a:p>
            <a:pPr marL="285750" indent="-285750">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TikTok is selected as the intervention platform due to high youth engagement, emotional storytelling and effective message delivery through educators and micro-influencers (Lau et al., 2025; Wu et al., 2025).</a:t>
            </a:r>
          </a:p>
          <a:p>
            <a:pPr marL="285750" indent="-285750">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The PRECEDE–PROCEED model guides assessment, planning, implementation and evaluation, ensuring the intervention is systematic and evidence-based (Kim et al., 2022).</a:t>
            </a:r>
          </a:p>
          <a:p>
            <a:pPr marL="285750" indent="-285750">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Barriers include misinformation, age verification, stakeholder coordination and legal–ethical considerations requiring safeguarding and digital literacy (O’Donnell et al., 2023; ICO, 2023).</a:t>
            </a:r>
          </a:p>
          <a:p>
            <a:pPr marL="285750" indent="-285750">
              <a:lnSpc>
                <a:spcPct val="150000"/>
              </a:lnSpc>
              <a:buFont typeface="Wingdings" panose="05000000000000000000" pitchFamily="2" charset="2"/>
              <a:buChar char="Ø"/>
            </a:pPr>
            <a:r>
              <a:rPr lang="en-US" dirty="0">
                <a:latin typeface="Arial" panose="020B0604020202020204" pitchFamily="34" charset="0"/>
                <a:cs typeface="Arial" panose="020B0604020202020204" pitchFamily="34" charset="0"/>
              </a:rPr>
              <a:t>Benefits include improved awareness, refusal confidence, scalability, cost-effectiveness and alignment with youth health policy and school wellbeing priorities (MacKinnon et al., 2021; RCPCH, 2023).</a:t>
            </a:r>
          </a:p>
        </p:txBody>
      </p:sp>
    </p:spTree>
    <p:extLst>
      <p:ext uri="{BB962C8B-B14F-4D97-AF65-F5344CB8AC3E}">
        <p14:creationId xmlns:p14="http://schemas.microsoft.com/office/powerpoint/2010/main" val="866523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73968-5433-C23F-40A6-E8AEE4074B2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7C7C5A1-1D57-A844-ABD8-4BF37594D394}"/>
              </a:ext>
            </a:extLst>
          </p:cNvPr>
          <p:cNvSpPr/>
          <p:nvPr/>
        </p:nvSpPr>
        <p:spPr>
          <a:xfrm>
            <a:off x="698103" y="660997"/>
            <a:ext cx="5615881" cy="513258"/>
          </a:xfrm>
          <a:prstGeom prst="rect">
            <a:avLst/>
          </a:prstGeom>
          <a:noFill/>
          <a:ln/>
        </p:spPr>
        <p:txBody>
          <a:bodyPr wrap="none" lIns="0" tIns="0" rIns="0" bIns="0" rtlCol="0" anchor="t"/>
          <a:lstStyle/>
          <a:p>
            <a:pPr defTabSz="761970">
              <a:lnSpc>
                <a:spcPts val="4042"/>
              </a:lnSpc>
            </a:pPr>
            <a:r>
              <a:rPr lang="en-US" sz="3200" b="1" dirty="0">
                <a:solidFill>
                  <a:srgbClr val="051D3A"/>
                </a:solidFill>
                <a:latin typeface="Arial" panose="020B0604020202020204" pitchFamily="34" charset="0"/>
                <a:ea typeface="Funnel Display" pitchFamily="34" charset="-122"/>
                <a:cs typeface="Arial" panose="020B0604020202020204" pitchFamily="34" charset="0"/>
              </a:rPr>
              <a:t>Intervention Aim and Activity</a:t>
            </a:r>
            <a:endParaRPr lang="en-US" sz="3200" b="1" dirty="0">
              <a:solidFill>
                <a:prstClr val="black"/>
              </a:solidFill>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C34B33DC-FEE3-4745-CADC-0269FB161CAE}"/>
              </a:ext>
            </a:extLst>
          </p:cNvPr>
          <p:cNvSpPr/>
          <p:nvPr/>
        </p:nvSpPr>
        <p:spPr>
          <a:xfrm>
            <a:off x="1930201" y="1582987"/>
            <a:ext cx="2464197" cy="308074"/>
          </a:xfrm>
          <a:prstGeom prst="rect">
            <a:avLst/>
          </a:prstGeom>
          <a:noFill/>
          <a:ln/>
        </p:spPr>
        <p:txBody>
          <a:bodyPr wrap="none" lIns="0" tIns="0" rIns="0" bIns="0" rtlCol="0" anchor="t"/>
          <a:lstStyle/>
          <a:p>
            <a:pPr defTabSz="761970">
              <a:lnSpc>
                <a:spcPts val="2417"/>
              </a:lnSpc>
            </a:pPr>
            <a:r>
              <a:rPr lang="en-US" sz="2800" dirty="0">
                <a:solidFill>
                  <a:schemeClr val="tx2"/>
                </a:solidFill>
                <a:latin typeface="Arial" panose="020B0604020202020204" pitchFamily="34" charset="0"/>
                <a:ea typeface="Funnel Display" pitchFamily="34" charset="-122"/>
                <a:cs typeface="Arial" panose="020B0604020202020204" pitchFamily="34" charset="0"/>
              </a:rPr>
              <a:t>Our Aim</a:t>
            </a:r>
            <a:endParaRPr lang="en-US" sz="2800" dirty="0">
              <a:solidFill>
                <a:schemeClr val="tx2"/>
              </a:solidFill>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CE021775-2EDB-1C0A-584E-E07CEB9667AD}"/>
              </a:ext>
            </a:extLst>
          </p:cNvPr>
          <p:cNvSpPr/>
          <p:nvPr/>
        </p:nvSpPr>
        <p:spPr>
          <a:xfrm>
            <a:off x="355601" y="2013248"/>
            <a:ext cx="5521124" cy="1396008"/>
          </a:xfrm>
          <a:prstGeom prst="rect">
            <a:avLst/>
          </a:prstGeom>
          <a:noFill/>
          <a:ln/>
        </p:spPr>
        <p:txBody>
          <a:bodyPr wrap="square" lIns="0" tIns="0" rIns="0" bIns="0" rtlCol="0" anchor="t"/>
          <a:lstStyle/>
          <a:p>
            <a:pPr marL="285750" indent="-285750" defTabSz="761970">
              <a:lnSpc>
                <a:spcPct val="150000"/>
              </a:lnSpc>
              <a:buFont typeface="Arial" panose="020B0604020202020204" pitchFamily="34" charset="0"/>
              <a:buChar char="•"/>
            </a:pPr>
            <a:r>
              <a:rPr lang="en-US" dirty="0">
                <a:latin typeface="Arial" panose="020B0604020202020204" pitchFamily="34" charset="0"/>
                <a:ea typeface="Funnel Sans" pitchFamily="34" charset="-122"/>
                <a:cs typeface="Arial" panose="020B0604020202020204" pitchFamily="34" charset="0"/>
              </a:rPr>
              <a:t>The intervention aims to reduce vaping among secondary school pupils through TikTok-based digital health promotion using short, evidence-based video content. It promotes early prevention by improving health awareness, refusal skills and perception of vaping risk among young people.</a:t>
            </a:r>
            <a:endParaRPr lang="en-US" dirty="0">
              <a:latin typeface="Arial" panose="020B0604020202020204" pitchFamily="34" charset="0"/>
              <a:cs typeface="Arial" panose="020B0604020202020204" pitchFamily="34" charset="0"/>
            </a:endParaRPr>
          </a:p>
        </p:txBody>
      </p:sp>
      <p:sp>
        <p:nvSpPr>
          <p:cNvPr id="5" name="Text 3">
            <a:extLst>
              <a:ext uri="{FF2B5EF4-FFF2-40B4-BE49-F238E27FC236}">
                <a16:creationId xmlns:a16="http://schemas.microsoft.com/office/drawing/2014/main" id="{6BDF6BD3-4A9C-E8B2-A4A4-34ED9289A418}"/>
              </a:ext>
            </a:extLst>
          </p:cNvPr>
          <p:cNvSpPr/>
          <p:nvPr/>
        </p:nvSpPr>
        <p:spPr>
          <a:xfrm>
            <a:off x="355602" y="4699000"/>
            <a:ext cx="5521124" cy="837605"/>
          </a:xfrm>
          <a:prstGeom prst="rect">
            <a:avLst/>
          </a:prstGeom>
          <a:noFill/>
          <a:ln/>
        </p:spPr>
        <p:txBody>
          <a:bodyPr wrap="square" lIns="0" tIns="0" rIns="0" bIns="0" rtlCol="0" anchor="t"/>
          <a:lstStyle/>
          <a:p>
            <a:pPr marL="285750" indent="-285750" defTabSz="761970">
              <a:lnSpc>
                <a:spcPct val="150000"/>
              </a:lnSpc>
              <a:buFont typeface="Arial" panose="020B0604020202020204" pitchFamily="34" charset="0"/>
              <a:buChar char="•"/>
            </a:pPr>
            <a:r>
              <a:rPr lang="en-US" dirty="0">
                <a:latin typeface="Arial" panose="020B0604020202020204" pitchFamily="34" charset="0"/>
                <a:ea typeface="Funnel Sans" pitchFamily="34" charset="-122"/>
                <a:cs typeface="Arial" panose="020B0604020202020204" pitchFamily="34" charset="0"/>
              </a:rPr>
              <a:t>The campaign targets adolescents because vaping prevalence among 11–17-year-olds is rapidly increasing and now exceeds youth smoking rates in the UK.</a:t>
            </a:r>
            <a:endParaRPr lang="en-US" dirty="0">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BF58C6E8-E6D3-71A9-B3DB-61B01CAA8A3F}"/>
              </a:ext>
            </a:extLst>
          </p:cNvPr>
          <p:cNvSpPr/>
          <p:nvPr/>
        </p:nvSpPr>
        <p:spPr>
          <a:xfrm>
            <a:off x="7546082" y="1635424"/>
            <a:ext cx="2464197" cy="308074"/>
          </a:xfrm>
          <a:prstGeom prst="rect">
            <a:avLst/>
          </a:prstGeom>
          <a:noFill/>
          <a:ln/>
        </p:spPr>
        <p:txBody>
          <a:bodyPr wrap="none" lIns="0" tIns="0" rIns="0" bIns="0" rtlCol="0" anchor="t"/>
          <a:lstStyle/>
          <a:p>
            <a:pPr defTabSz="761970">
              <a:lnSpc>
                <a:spcPts val="2417"/>
              </a:lnSpc>
            </a:pPr>
            <a:r>
              <a:rPr lang="en-US" sz="2800" dirty="0">
                <a:solidFill>
                  <a:schemeClr val="tx2"/>
                </a:solidFill>
                <a:latin typeface="Arial" panose="020B0604020202020204" pitchFamily="34" charset="0"/>
                <a:ea typeface="Funnel Display" pitchFamily="34" charset="-122"/>
                <a:cs typeface="Arial" panose="020B0604020202020204" pitchFamily="34" charset="0"/>
              </a:rPr>
              <a:t>How It Works</a:t>
            </a:r>
            <a:endParaRPr lang="en-US" sz="2800" dirty="0">
              <a:solidFill>
                <a:schemeClr val="tx2"/>
              </a:solidFill>
              <a:latin typeface="Arial" panose="020B0604020202020204" pitchFamily="34" charset="0"/>
              <a:cs typeface="Arial" panose="020B0604020202020204" pitchFamily="34" charset="0"/>
            </a:endParaRPr>
          </a:p>
        </p:txBody>
      </p:sp>
      <p:sp>
        <p:nvSpPr>
          <p:cNvPr id="7" name="Text 5">
            <a:extLst>
              <a:ext uri="{FF2B5EF4-FFF2-40B4-BE49-F238E27FC236}">
                <a16:creationId xmlns:a16="http://schemas.microsoft.com/office/drawing/2014/main" id="{88D509B5-11CF-952F-5FDB-36F090B30647}"/>
              </a:ext>
            </a:extLst>
          </p:cNvPr>
          <p:cNvSpPr/>
          <p:nvPr/>
        </p:nvSpPr>
        <p:spPr>
          <a:xfrm>
            <a:off x="6192839" y="2159297"/>
            <a:ext cx="5859461" cy="837605"/>
          </a:xfrm>
          <a:prstGeom prst="rect">
            <a:avLst/>
          </a:prstGeom>
          <a:noFill/>
          <a:ln/>
        </p:spPr>
        <p:txBody>
          <a:bodyPr wrap="square" lIns="0" tIns="0" rIns="0" bIns="0" rtlCol="0" anchor="t"/>
          <a:lstStyle/>
          <a:p>
            <a:pPr marL="285750" indent="-285750" defTabSz="761970">
              <a:lnSpc>
                <a:spcPct val="150000"/>
              </a:lnSpc>
              <a:buFont typeface="Arial" panose="020B0604020202020204" pitchFamily="34" charset="0"/>
              <a:buChar char="•"/>
            </a:pPr>
            <a:r>
              <a:rPr lang="en-US" dirty="0">
                <a:latin typeface="Arial" panose="020B0604020202020204" pitchFamily="34" charset="0"/>
                <a:ea typeface="Funnel Sans" pitchFamily="34" charset="-122"/>
                <a:cs typeface="Arial" panose="020B0604020202020204" pitchFamily="34" charset="0"/>
              </a:rPr>
              <a:t>The intervention delivers school-based TikTok content featuring health educators and micro-influencers to challenge normalisation of vaping, correct misinformation and model healthy alternatives.</a:t>
            </a:r>
            <a:endParaRPr lang="en-US"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173906F9-0D32-25CC-4034-64B9EB668495}"/>
              </a:ext>
            </a:extLst>
          </p:cNvPr>
          <p:cNvSpPr/>
          <p:nvPr/>
        </p:nvSpPr>
        <p:spPr>
          <a:xfrm>
            <a:off x="6192839" y="4050308"/>
            <a:ext cx="5737026" cy="1396008"/>
          </a:xfrm>
          <a:prstGeom prst="rect">
            <a:avLst/>
          </a:prstGeom>
          <a:noFill/>
          <a:ln/>
        </p:spPr>
        <p:txBody>
          <a:bodyPr wrap="square" lIns="0" tIns="0" rIns="0" bIns="0" rtlCol="0" anchor="t"/>
          <a:lstStyle/>
          <a:p>
            <a:pPr marL="285750" indent="-285750" defTabSz="761970">
              <a:lnSpc>
                <a:spcPct val="150000"/>
              </a:lnSpc>
              <a:buFont typeface="Arial" panose="020B0604020202020204" pitchFamily="34" charset="0"/>
              <a:buChar char="•"/>
            </a:pPr>
            <a:r>
              <a:rPr lang="en-US" dirty="0">
                <a:latin typeface="Arial" panose="020B0604020202020204" pitchFamily="34" charset="0"/>
                <a:ea typeface="Funnel Sans" pitchFamily="34" charset="-122"/>
                <a:cs typeface="Arial" panose="020B0604020202020204" pitchFamily="34" charset="0"/>
              </a:rPr>
              <a:t>Videos are screened within PSHE lessons, tutor-time and school social media platforms to maximise structured learning and peer discussion. The activity integrates quizzes, hashtag participation and peer-to-peer engagement, making learning interactive, creative and relatable for teenage audiences.</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03036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0021D-10F2-180F-5AF0-147CE4F610DC}"/>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9F078CE-83B2-75DA-850F-6AF742A26B38}"/>
              </a:ext>
            </a:extLst>
          </p:cNvPr>
          <p:cNvSpPr/>
          <p:nvPr/>
        </p:nvSpPr>
        <p:spPr>
          <a:xfrm>
            <a:off x="471389" y="406302"/>
            <a:ext cx="5337373" cy="328513"/>
          </a:xfrm>
          <a:prstGeom prst="rect">
            <a:avLst/>
          </a:prstGeom>
          <a:noFill/>
          <a:ln/>
        </p:spPr>
        <p:txBody>
          <a:bodyPr wrap="none" lIns="0" tIns="0" rIns="0" bIns="0" rtlCol="0" anchor="t"/>
          <a:lstStyle/>
          <a:p>
            <a:pPr defTabSz="761970">
              <a:lnSpc>
                <a:spcPts val="2583"/>
              </a:lnSpc>
            </a:pPr>
            <a:r>
              <a:rPr lang="en-US" sz="2400" b="1" dirty="0">
                <a:solidFill>
                  <a:schemeClr val="tx2"/>
                </a:solidFill>
                <a:latin typeface="Arial" panose="020B0604020202020204" pitchFamily="34" charset="0"/>
                <a:ea typeface="Funnel Display" pitchFamily="34" charset="-122"/>
                <a:cs typeface="Arial" panose="020B0604020202020204" pitchFamily="34" charset="0"/>
              </a:rPr>
              <a:t>Why TikTok? Our Digital Technology Choice</a:t>
            </a:r>
            <a:endParaRPr lang="en-US" sz="2400" b="1" dirty="0">
              <a:solidFill>
                <a:schemeClr val="tx2"/>
              </a:solidFill>
              <a:latin typeface="Arial" panose="020B0604020202020204" pitchFamily="34" charset="0"/>
              <a:cs typeface="Arial" panose="020B0604020202020204" pitchFamily="34" charset="0"/>
            </a:endParaRPr>
          </a:p>
        </p:txBody>
      </p:sp>
      <p:sp>
        <p:nvSpPr>
          <p:cNvPr id="3" name="Shape 1">
            <a:extLst>
              <a:ext uri="{FF2B5EF4-FFF2-40B4-BE49-F238E27FC236}">
                <a16:creationId xmlns:a16="http://schemas.microsoft.com/office/drawing/2014/main" id="{CC9B1746-559E-1F78-2D45-B62033E3157F}"/>
              </a:ext>
            </a:extLst>
          </p:cNvPr>
          <p:cNvSpPr/>
          <p:nvPr/>
        </p:nvSpPr>
        <p:spPr>
          <a:xfrm>
            <a:off x="445889" y="956518"/>
            <a:ext cx="11058823" cy="1327794"/>
          </a:xfrm>
          <a:prstGeom prst="roundRect">
            <a:avLst>
              <a:gd name="adj" fmla="val 3690"/>
            </a:avLst>
          </a:prstGeom>
          <a:solidFill>
            <a:srgbClr val="FAF5EB"/>
          </a:solidFill>
          <a:ln w="7620">
            <a:solidFill>
              <a:srgbClr val="D5CDBE"/>
            </a:solidFill>
            <a:prstDash val="solid"/>
          </a:ln>
        </p:spPr>
      </p:sp>
      <p:sp>
        <p:nvSpPr>
          <p:cNvPr id="4" name="Shape 2">
            <a:extLst>
              <a:ext uri="{FF2B5EF4-FFF2-40B4-BE49-F238E27FC236}">
                <a16:creationId xmlns:a16="http://schemas.microsoft.com/office/drawing/2014/main" id="{9B3B078A-3E60-1C28-DCE8-6DA53E21F381}"/>
              </a:ext>
            </a:extLst>
          </p:cNvPr>
          <p:cNvSpPr/>
          <p:nvPr/>
        </p:nvSpPr>
        <p:spPr>
          <a:xfrm>
            <a:off x="563859" y="1074488"/>
            <a:ext cx="335062" cy="335062"/>
          </a:xfrm>
          <a:prstGeom prst="roundRect">
            <a:avLst>
              <a:gd name="adj" fmla="val 22739808"/>
            </a:avLst>
          </a:prstGeom>
          <a:solidFill>
            <a:srgbClr val="3371A5"/>
          </a:solidFill>
          <a:ln/>
        </p:spPr>
      </p:sp>
      <p:pic>
        <p:nvPicPr>
          <p:cNvPr id="5" name="Image 1" descr="preencoded.png">
            <a:extLst>
              <a:ext uri="{FF2B5EF4-FFF2-40B4-BE49-F238E27FC236}">
                <a16:creationId xmlns:a16="http://schemas.microsoft.com/office/drawing/2014/main" id="{E2AD5F31-238F-8506-7D34-828670118E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6034" y="1166662"/>
            <a:ext cx="150713" cy="150713"/>
          </a:xfrm>
          <a:prstGeom prst="rect">
            <a:avLst/>
          </a:prstGeom>
        </p:spPr>
      </p:pic>
      <p:sp>
        <p:nvSpPr>
          <p:cNvPr id="6" name="Text 3">
            <a:extLst>
              <a:ext uri="{FF2B5EF4-FFF2-40B4-BE49-F238E27FC236}">
                <a16:creationId xmlns:a16="http://schemas.microsoft.com/office/drawing/2014/main" id="{C66DE668-7666-33DE-6684-97A860AB757A}"/>
              </a:ext>
            </a:extLst>
          </p:cNvPr>
          <p:cNvSpPr/>
          <p:nvPr/>
        </p:nvSpPr>
        <p:spPr>
          <a:xfrm>
            <a:off x="991096" y="999087"/>
            <a:ext cx="1314053" cy="164207"/>
          </a:xfrm>
          <a:prstGeom prst="rect">
            <a:avLst/>
          </a:prstGeom>
          <a:noFill/>
          <a:ln/>
        </p:spPr>
        <p:txBody>
          <a:bodyPr wrap="none" lIns="0" tIns="0" rIns="0" bIns="0" rtlCol="0" anchor="t"/>
          <a:lstStyle/>
          <a:p>
            <a:pP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Maximum Reach</a:t>
            </a:r>
            <a:endParaRPr lang="en-US" sz="2000" b="1" dirty="0">
              <a:solidFill>
                <a:prstClr val="black"/>
              </a:solidFill>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DF4D0623-752A-B0C1-29E5-324629FFF27D}"/>
              </a:ext>
            </a:extLst>
          </p:cNvPr>
          <p:cNvSpPr/>
          <p:nvPr/>
        </p:nvSpPr>
        <p:spPr>
          <a:xfrm>
            <a:off x="681829" y="1424281"/>
            <a:ext cx="10704911" cy="335062"/>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TikTok is the most widely used platform among UK teenagers aged 13–17, offering high reach, trust and engagement in digital health education.</a:t>
            </a:r>
            <a:endParaRPr lang="en-US" dirty="0">
              <a:solidFill>
                <a:prstClr val="black"/>
              </a:solidFill>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A41D3E69-770F-8CA0-06AE-1DC2CF485A70}"/>
              </a:ext>
            </a:extLst>
          </p:cNvPr>
          <p:cNvSpPr/>
          <p:nvPr/>
        </p:nvSpPr>
        <p:spPr>
          <a:xfrm>
            <a:off x="471389" y="2485926"/>
            <a:ext cx="11058823" cy="1271191"/>
          </a:xfrm>
          <a:prstGeom prst="roundRect">
            <a:avLst>
              <a:gd name="adj" fmla="val 3690"/>
            </a:avLst>
          </a:prstGeom>
          <a:solidFill>
            <a:srgbClr val="FAF5EB"/>
          </a:solidFill>
          <a:ln w="7620">
            <a:solidFill>
              <a:srgbClr val="D5CDBE"/>
            </a:solidFill>
            <a:prstDash val="solid"/>
          </a:ln>
        </p:spPr>
      </p:sp>
      <p:sp>
        <p:nvSpPr>
          <p:cNvPr id="9" name="Shape 6">
            <a:extLst>
              <a:ext uri="{FF2B5EF4-FFF2-40B4-BE49-F238E27FC236}">
                <a16:creationId xmlns:a16="http://schemas.microsoft.com/office/drawing/2014/main" id="{97BF1059-25DD-461D-9E68-CDD982E00E35}"/>
              </a:ext>
            </a:extLst>
          </p:cNvPr>
          <p:cNvSpPr/>
          <p:nvPr/>
        </p:nvSpPr>
        <p:spPr>
          <a:xfrm>
            <a:off x="589359" y="2603897"/>
            <a:ext cx="335062" cy="335062"/>
          </a:xfrm>
          <a:prstGeom prst="roundRect">
            <a:avLst>
              <a:gd name="adj" fmla="val 22739808"/>
            </a:avLst>
          </a:prstGeom>
          <a:solidFill>
            <a:srgbClr val="3371A5"/>
          </a:solidFill>
          <a:ln/>
        </p:spPr>
      </p:sp>
      <p:pic>
        <p:nvPicPr>
          <p:cNvPr id="10" name="Image 2" descr="preencoded.png">
            <a:extLst>
              <a:ext uri="{FF2B5EF4-FFF2-40B4-BE49-F238E27FC236}">
                <a16:creationId xmlns:a16="http://schemas.microsoft.com/office/drawing/2014/main" id="{8E5542EC-81AE-2BF9-AF03-4378D8DB17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1534" y="2696072"/>
            <a:ext cx="150713" cy="150713"/>
          </a:xfrm>
          <a:prstGeom prst="rect">
            <a:avLst/>
          </a:prstGeom>
        </p:spPr>
      </p:pic>
      <p:sp>
        <p:nvSpPr>
          <p:cNvPr id="11" name="Text 7">
            <a:extLst>
              <a:ext uri="{FF2B5EF4-FFF2-40B4-BE49-F238E27FC236}">
                <a16:creationId xmlns:a16="http://schemas.microsoft.com/office/drawing/2014/main" id="{AB1D702C-91A6-62E3-663E-4017E585521B}"/>
              </a:ext>
            </a:extLst>
          </p:cNvPr>
          <p:cNvSpPr/>
          <p:nvPr/>
        </p:nvSpPr>
        <p:spPr>
          <a:xfrm>
            <a:off x="1042391" y="2496146"/>
            <a:ext cx="2386787" cy="208154"/>
          </a:xfrm>
          <a:prstGeom prst="rect">
            <a:avLst/>
          </a:prstGeom>
          <a:noFill/>
          <a:ln/>
        </p:spPr>
        <p:txBody>
          <a:bodyPr wrap="none" lIns="0" tIns="0" rIns="0" bIns="0" rtlCol="0" anchor="t"/>
          <a:lstStyle/>
          <a:p>
            <a:pP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Enhanced Retention</a:t>
            </a:r>
            <a:endParaRPr lang="en-US" sz="2000" b="1" dirty="0">
              <a:solidFill>
                <a:prstClr val="black"/>
              </a:solidFill>
              <a:latin typeface="Arial" panose="020B0604020202020204" pitchFamily="34" charset="0"/>
              <a:cs typeface="Arial" panose="020B0604020202020204" pitchFamily="34" charset="0"/>
            </a:endParaRPr>
          </a:p>
        </p:txBody>
      </p:sp>
      <p:sp>
        <p:nvSpPr>
          <p:cNvPr id="12" name="Text 8">
            <a:extLst>
              <a:ext uri="{FF2B5EF4-FFF2-40B4-BE49-F238E27FC236}">
                <a16:creationId xmlns:a16="http://schemas.microsoft.com/office/drawing/2014/main" id="{CEFC11A0-B8F6-EAFC-4A97-A3BEA0234F0D}"/>
              </a:ext>
            </a:extLst>
          </p:cNvPr>
          <p:cNvSpPr/>
          <p:nvPr/>
        </p:nvSpPr>
        <p:spPr>
          <a:xfrm>
            <a:off x="656034" y="2914452"/>
            <a:ext cx="10915353" cy="453033"/>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Short-form audiovisual content increases message retention and emotional impact more effectively than traditional written materials.</a:t>
            </a:r>
            <a:endParaRPr lang="en-US" dirty="0">
              <a:solidFill>
                <a:prstClr val="black"/>
              </a:solidFill>
              <a:latin typeface="Arial" panose="020B0604020202020204" pitchFamily="34" charset="0"/>
              <a:cs typeface="Arial" panose="020B0604020202020204" pitchFamily="34" charset="0"/>
            </a:endParaRPr>
          </a:p>
        </p:txBody>
      </p:sp>
      <p:sp>
        <p:nvSpPr>
          <p:cNvPr id="13" name="Shape 9">
            <a:extLst>
              <a:ext uri="{FF2B5EF4-FFF2-40B4-BE49-F238E27FC236}">
                <a16:creationId xmlns:a16="http://schemas.microsoft.com/office/drawing/2014/main" id="{35ACC688-B398-170E-A8CE-615410C6A47F}"/>
              </a:ext>
            </a:extLst>
          </p:cNvPr>
          <p:cNvSpPr/>
          <p:nvPr/>
        </p:nvSpPr>
        <p:spPr>
          <a:xfrm>
            <a:off x="471389" y="3868738"/>
            <a:ext cx="11058823" cy="1271191"/>
          </a:xfrm>
          <a:prstGeom prst="roundRect">
            <a:avLst>
              <a:gd name="adj" fmla="val 3690"/>
            </a:avLst>
          </a:prstGeom>
          <a:solidFill>
            <a:srgbClr val="FAF5EB"/>
          </a:solidFill>
          <a:ln w="7620">
            <a:solidFill>
              <a:srgbClr val="D5CDBE"/>
            </a:solidFill>
            <a:prstDash val="solid"/>
          </a:ln>
        </p:spPr>
      </p:sp>
      <p:sp>
        <p:nvSpPr>
          <p:cNvPr id="14" name="Shape 10">
            <a:extLst>
              <a:ext uri="{FF2B5EF4-FFF2-40B4-BE49-F238E27FC236}">
                <a16:creationId xmlns:a16="http://schemas.microsoft.com/office/drawing/2014/main" id="{42D5DED2-07DC-F0F4-21EC-D0FD2B294811}"/>
              </a:ext>
            </a:extLst>
          </p:cNvPr>
          <p:cNvSpPr/>
          <p:nvPr/>
        </p:nvSpPr>
        <p:spPr>
          <a:xfrm>
            <a:off x="589359" y="3986709"/>
            <a:ext cx="335062" cy="335062"/>
          </a:xfrm>
          <a:prstGeom prst="roundRect">
            <a:avLst>
              <a:gd name="adj" fmla="val 22739808"/>
            </a:avLst>
          </a:prstGeom>
          <a:solidFill>
            <a:srgbClr val="3371A5"/>
          </a:solidFill>
          <a:ln/>
        </p:spPr>
      </p:sp>
      <p:pic>
        <p:nvPicPr>
          <p:cNvPr id="15" name="Image 3" descr="preencoded.png">
            <a:extLst>
              <a:ext uri="{FF2B5EF4-FFF2-40B4-BE49-F238E27FC236}">
                <a16:creationId xmlns:a16="http://schemas.microsoft.com/office/drawing/2014/main" id="{4591D47C-0450-7FB4-0334-78190A8CB66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1534" y="4078884"/>
            <a:ext cx="150713" cy="150713"/>
          </a:xfrm>
          <a:prstGeom prst="rect">
            <a:avLst/>
          </a:prstGeom>
        </p:spPr>
      </p:pic>
      <p:sp>
        <p:nvSpPr>
          <p:cNvPr id="16" name="Text 11">
            <a:extLst>
              <a:ext uri="{FF2B5EF4-FFF2-40B4-BE49-F238E27FC236}">
                <a16:creationId xmlns:a16="http://schemas.microsoft.com/office/drawing/2014/main" id="{5EBBA82E-9893-164A-72CE-EFE144F251EC}"/>
              </a:ext>
            </a:extLst>
          </p:cNvPr>
          <p:cNvSpPr/>
          <p:nvPr/>
        </p:nvSpPr>
        <p:spPr>
          <a:xfrm>
            <a:off x="1036815" y="3849999"/>
            <a:ext cx="2392363" cy="101934"/>
          </a:xfrm>
          <a:prstGeom prst="rect">
            <a:avLst/>
          </a:prstGeom>
          <a:noFill/>
          <a:ln/>
        </p:spPr>
        <p:txBody>
          <a:bodyPr wrap="none" lIns="0" tIns="0" rIns="0" bIns="0" rtlCol="0" anchor="t"/>
          <a:lstStyle/>
          <a:p>
            <a:pP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Organic Spread</a:t>
            </a:r>
            <a:endParaRPr lang="en-US" sz="2000" b="1" dirty="0">
              <a:solidFill>
                <a:prstClr val="black"/>
              </a:solidFill>
              <a:latin typeface="Arial" panose="020B0604020202020204" pitchFamily="34" charset="0"/>
              <a:cs typeface="Arial" panose="020B0604020202020204" pitchFamily="34" charset="0"/>
            </a:endParaRPr>
          </a:p>
        </p:txBody>
      </p:sp>
      <p:sp>
        <p:nvSpPr>
          <p:cNvPr id="17" name="Text 12">
            <a:extLst>
              <a:ext uri="{FF2B5EF4-FFF2-40B4-BE49-F238E27FC236}">
                <a16:creationId xmlns:a16="http://schemas.microsoft.com/office/drawing/2014/main" id="{08FACE8F-6C03-E035-A763-65164092CD03}"/>
              </a:ext>
            </a:extLst>
          </p:cNvPr>
          <p:cNvSpPr/>
          <p:nvPr/>
        </p:nvSpPr>
        <p:spPr>
          <a:xfrm>
            <a:off x="643283" y="4311404"/>
            <a:ext cx="10940853" cy="221852"/>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Algorithms enable widespread dissemination, allowing credible health content to spread organically beyond school boundaries, reducing campaign costs.</a:t>
            </a:r>
            <a:endParaRPr lang="en-US" dirty="0">
              <a:solidFill>
                <a:prstClr val="black"/>
              </a:solidFill>
              <a:latin typeface="Arial" panose="020B0604020202020204" pitchFamily="34" charset="0"/>
              <a:cs typeface="Arial" panose="020B0604020202020204" pitchFamily="34" charset="0"/>
            </a:endParaRPr>
          </a:p>
        </p:txBody>
      </p:sp>
      <p:sp>
        <p:nvSpPr>
          <p:cNvPr id="18" name="Shape 13">
            <a:extLst>
              <a:ext uri="{FF2B5EF4-FFF2-40B4-BE49-F238E27FC236}">
                <a16:creationId xmlns:a16="http://schemas.microsoft.com/office/drawing/2014/main" id="{993DF67A-C330-A9EB-47FC-520DE8764F35}"/>
              </a:ext>
            </a:extLst>
          </p:cNvPr>
          <p:cNvSpPr/>
          <p:nvPr/>
        </p:nvSpPr>
        <p:spPr>
          <a:xfrm>
            <a:off x="471389" y="5251550"/>
            <a:ext cx="11058823" cy="1271191"/>
          </a:xfrm>
          <a:prstGeom prst="roundRect">
            <a:avLst>
              <a:gd name="adj" fmla="val 3690"/>
            </a:avLst>
          </a:prstGeom>
          <a:solidFill>
            <a:srgbClr val="FAF5EB"/>
          </a:solidFill>
          <a:ln w="7620">
            <a:solidFill>
              <a:srgbClr val="D5CDBE"/>
            </a:solidFill>
            <a:prstDash val="solid"/>
          </a:ln>
        </p:spPr>
      </p:sp>
      <p:sp>
        <p:nvSpPr>
          <p:cNvPr id="19" name="Shape 14">
            <a:extLst>
              <a:ext uri="{FF2B5EF4-FFF2-40B4-BE49-F238E27FC236}">
                <a16:creationId xmlns:a16="http://schemas.microsoft.com/office/drawing/2014/main" id="{A9138F87-3B16-9AF4-D6BE-47DB2DEB526C}"/>
              </a:ext>
            </a:extLst>
          </p:cNvPr>
          <p:cNvSpPr/>
          <p:nvPr/>
        </p:nvSpPr>
        <p:spPr>
          <a:xfrm>
            <a:off x="589359" y="5369521"/>
            <a:ext cx="335062" cy="335062"/>
          </a:xfrm>
          <a:prstGeom prst="roundRect">
            <a:avLst>
              <a:gd name="adj" fmla="val 22739808"/>
            </a:avLst>
          </a:prstGeom>
          <a:solidFill>
            <a:srgbClr val="3371A5"/>
          </a:solidFill>
          <a:ln/>
        </p:spPr>
      </p:sp>
      <p:pic>
        <p:nvPicPr>
          <p:cNvPr id="20" name="Image 4" descr="preencoded.png">
            <a:extLst>
              <a:ext uri="{FF2B5EF4-FFF2-40B4-BE49-F238E27FC236}">
                <a16:creationId xmlns:a16="http://schemas.microsoft.com/office/drawing/2014/main" id="{301DA61F-2861-F313-D5FA-8872AEC3D38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81534" y="5461695"/>
            <a:ext cx="150713" cy="150713"/>
          </a:xfrm>
          <a:prstGeom prst="rect">
            <a:avLst/>
          </a:prstGeom>
        </p:spPr>
      </p:pic>
      <p:sp>
        <p:nvSpPr>
          <p:cNvPr id="21" name="Text 15">
            <a:extLst>
              <a:ext uri="{FF2B5EF4-FFF2-40B4-BE49-F238E27FC236}">
                <a16:creationId xmlns:a16="http://schemas.microsoft.com/office/drawing/2014/main" id="{9D770794-31EF-E4A1-378A-F453C66A0A59}"/>
              </a:ext>
            </a:extLst>
          </p:cNvPr>
          <p:cNvSpPr/>
          <p:nvPr/>
        </p:nvSpPr>
        <p:spPr>
          <a:xfrm>
            <a:off x="1042391" y="5499251"/>
            <a:ext cx="2392363" cy="164207"/>
          </a:xfrm>
          <a:prstGeom prst="rect">
            <a:avLst/>
          </a:prstGeom>
          <a:noFill/>
          <a:ln/>
        </p:spPr>
        <p:txBody>
          <a:bodyPr wrap="none" lIns="0" tIns="0" rIns="0" bIns="0" rtlCol="0" anchor="t"/>
          <a:lstStyle/>
          <a:p>
            <a:pPr defTabSz="761970">
              <a:lnSpc>
                <a:spcPts val="1292"/>
              </a:lnSpc>
            </a:pPr>
            <a:r>
              <a:rPr lang="en-US" b="1" dirty="0">
                <a:solidFill>
                  <a:srgbClr val="2B3541"/>
                </a:solidFill>
                <a:latin typeface="Arial" panose="020B0604020202020204" pitchFamily="34" charset="0"/>
                <a:ea typeface="Funnel Display" pitchFamily="34" charset="-122"/>
                <a:cs typeface="Arial" panose="020B0604020202020204" pitchFamily="34" charset="0"/>
              </a:rPr>
              <a:t>Digital Credibility</a:t>
            </a:r>
            <a:endParaRPr lang="en-US" b="1" dirty="0">
              <a:solidFill>
                <a:prstClr val="black"/>
              </a:solidFill>
              <a:latin typeface="Arial" panose="020B0604020202020204" pitchFamily="34" charset="0"/>
              <a:cs typeface="Arial" panose="020B0604020202020204" pitchFamily="34" charset="0"/>
            </a:endParaRPr>
          </a:p>
        </p:txBody>
      </p:sp>
      <p:sp>
        <p:nvSpPr>
          <p:cNvPr id="22" name="Text 16">
            <a:extLst>
              <a:ext uri="{FF2B5EF4-FFF2-40B4-BE49-F238E27FC236}">
                <a16:creationId xmlns:a16="http://schemas.microsoft.com/office/drawing/2014/main" id="{D65B0911-7F5F-114B-8010-3CE9ABC325B6}"/>
              </a:ext>
            </a:extLst>
          </p:cNvPr>
          <p:cNvSpPr/>
          <p:nvPr/>
        </p:nvSpPr>
        <p:spPr>
          <a:xfrm>
            <a:off x="643282" y="5704583"/>
            <a:ext cx="10940853" cy="357386"/>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Collaborating with health educators and micro-influencers strengthens digital credibility, promotes message acceptance, and reduces misinformation.</a:t>
            </a:r>
            <a:endParaRPr lang="en-US"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4600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E3257-6A09-F990-536E-836F26F6121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C1F2F767-5CC3-E52A-077A-210202930EC7}"/>
              </a:ext>
            </a:extLst>
          </p:cNvPr>
          <p:cNvSpPr/>
          <p:nvPr/>
        </p:nvSpPr>
        <p:spPr>
          <a:xfrm>
            <a:off x="520304" y="378520"/>
            <a:ext cx="9068196" cy="975320"/>
          </a:xfrm>
          <a:prstGeom prst="rect">
            <a:avLst/>
          </a:prstGeom>
          <a:noFill/>
          <a:ln/>
        </p:spPr>
        <p:txBody>
          <a:bodyPr wrap="square" lIns="0" tIns="0" rIns="0" bIns="0" rtlCol="0" anchor="t"/>
          <a:lstStyle/>
          <a:p>
            <a:pPr defTabSz="761970">
              <a:lnSpc>
                <a:spcPct val="150000"/>
              </a:lnSpc>
            </a:pPr>
            <a:r>
              <a:rPr lang="en-US" sz="2800" b="1" dirty="0">
                <a:solidFill>
                  <a:srgbClr val="051D3A"/>
                </a:solidFill>
                <a:latin typeface="Arial" panose="020B0604020202020204" pitchFamily="34" charset="0"/>
                <a:ea typeface="Funnel Display" pitchFamily="34" charset="-122"/>
                <a:cs typeface="Arial" panose="020B0604020202020204" pitchFamily="34" charset="0"/>
              </a:rPr>
              <a:t>The Urgent Need: Teen Vaping Crisis in the UK</a:t>
            </a:r>
            <a:endParaRPr lang="en-US" sz="2800" b="1" dirty="0">
              <a:solidFill>
                <a:prstClr val="black"/>
              </a:solidFill>
              <a:latin typeface="Arial" panose="020B0604020202020204" pitchFamily="34" charset="0"/>
              <a:cs typeface="Arial" panose="020B0604020202020204" pitchFamily="34" charset="0"/>
            </a:endParaRPr>
          </a:p>
        </p:txBody>
      </p:sp>
      <p:sp>
        <p:nvSpPr>
          <p:cNvPr id="3" name="Text 1">
            <a:extLst>
              <a:ext uri="{FF2B5EF4-FFF2-40B4-BE49-F238E27FC236}">
                <a16:creationId xmlns:a16="http://schemas.microsoft.com/office/drawing/2014/main" id="{5298E160-510F-176B-C406-D497D2CE576C}"/>
              </a:ext>
            </a:extLst>
          </p:cNvPr>
          <p:cNvSpPr/>
          <p:nvPr/>
        </p:nvSpPr>
        <p:spPr>
          <a:xfrm>
            <a:off x="310952" y="1155791"/>
            <a:ext cx="11690548" cy="1060847"/>
          </a:xfrm>
          <a:prstGeom prst="rect">
            <a:avLst/>
          </a:prstGeom>
          <a:noFill/>
          <a:ln/>
        </p:spPr>
        <p:txBody>
          <a:bodyPr wrap="square" lIns="0" tIns="0" rIns="0" bIns="0" rtlCol="0" anchor="t"/>
          <a:lstStyle/>
          <a:p>
            <a:pPr marL="285750" indent="-285750" defTabSz="761970">
              <a:lnSpc>
                <a:spcPct val="150000"/>
              </a:lnSpc>
              <a:buFont typeface="Wingdings" panose="05000000000000000000" pitchFamily="2" charset="2"/>
              <a:buChar char="Ø"/>
            </a:pPr>
            <a:r>
              <a:rPr lang="en-US" dirty="0">
                <a:solidFill>
                  <a:schemeClr val="tx1">
                    <a:lumMod val="95000"/>
                    <a:lumOff val="5000"/>
                  </a:schemeClr>
                </a:solidFill>
                <a:latin typeface="Arial" panose="020B0604020202020204" pitchFamily="34" charset="0"/>
                <a:ea typeface="Funnel Sans" pitchFamily="34" charset="-122"/>
                <a:cs typeface="Arial" panose="020B0604020202020204" pitchFamily="34" charset="0"/>
              </a:rPr>
              <a:t>Vaping among UK teenagers has risen sharply, creating an urgent public health challenge that requires immediate intervention. Early nicotine exposure during adolescence has profound and lasting consequences on brain development and future health outcomes.</a:t>
            </a:r>
            <a:endParaRPr lang="en-US" dirty="0">
              <a:solidFill>
                <a:schemeClr val="tx1">
                  <a:lumMod val="95000"/>
                  <a:lumOff val="5000"/>
                </a:schemeClr>
              </a:solidFill>
              <a:latin typeface="Arial" panose="020B0604020202020204" pitchFamily="34" charset="0"/>
              <a:cs typeface="Arial" panose="020B0604020202020204" pitchFamily="34" charset="0"/>
            </a:endParaRPr>
          </a:p>
        </p:txBody>
      </p:sp>
      <p:sp>
        <p:nvSpPr>
          <p:cNvPr id="4" name="Text 2">
            <a:extLst>
              <a:ext uri="{FF2B5EF4-FFF2-40B4-BE49-F238E27FC236}">
                <a16:creationId xmlns:a16="http://schemas.microsoft.com/office/drawing/2014/main" id="{4FB4B646-C8F4-0607-D29D-AE7B6E9B9A15}"/>
              </a:ext>
            </a:extLst>
          </p:cNvPr>
          <p:cNvSpPr/>
          <p:nvPr/>
        </p:nvSpPr>
        <p:spPr>
          <a:xfrm>
            <a:off x="190500" y="2420638"/>
            <a:ext cx="3008213" cy="547192"/>
          </a:xfrm>
          <a:prstGeom prst="rect">
            <a:avLst/>
          </a:prstGeom>
          <a:noFill/>
          <a:ln/>
        </p:spPr>
        <p:txBody>
          <a:bodyPr wrap="none" lIns="0" tIns="0" rIns="0" bIns="0" rtlCol="0" anchor="t"/>
          <a:lstStyle/>
          <a:p>
            <a:pPr algn="ctr" defTabSz="761970">
              <a:lnSpc>
                <a:spcPct val="150000"/>
              </a:lnSpc>
            </a:pPr>
            <a:r>
              <a:rPr lang="en-US" sz="4000" dirty="0">
                <a:solidFill>
                  <a:schemeClr val="tx2"/>
                </a:solidFill>
                <a:latin typeface="Arial" panose="020B0604020202020204" pitchFamily="34" charset="0"/>
                <a:ea typeface="Funnel Display" pitchFamily="34" charset="-122"/>
                <a:cs typeface="Arial" panose="020B0604020202020204" pitchFamily="34" charset="0"/>
              </a:rPr>
              <a:t>18</a:t>
            </a:r>
            <a:r>
              <a:rPr lang="en-US" sz="4000" dirty="0">
                <a:solidFill>
                  <a:srgbClr val="2B3541"/>
                </a:solidFill>
                <a:latin typeface="Arial" panose="020B0604020202020204" pitchFamily="34" charset="0"/>
                <a:ea typeface="Funnel Display" pitchFamily="34" charset="-122"/>
                <a:cs typeface="Arial" panose="020B0604020202020204" pitchFamily="34" charset="0"/>
              </a:rPr>
              <a:t>%</a:t>
            </a:r>
            <a:endParaRPr lang="en-US" sz="4000" dirty="0">
              <a:solidFill>
                <a:prstClr val="black"/>
              </a:solidFill>
              <a:latin typeface="Arial" panose="020B0604020202020204" pitchFamily="34" charset="0"/>
              <a:cs typeface="Arial" panose="020B0604020202020204" pitchFamily="34" charset="0"/>
            </a:endParaRPr>
          </a:p>
        </p:txBody>
      </p:sp>
      <p:sp>
        <p:nvSpPr>
          <p:cNvPr id="5" name="Text 3">
            <a:extLst>
              <a:ext uri="{FF2B5EF4-FFF2-40B4-BE49-F238E27FC236}">
                <a16:creationId xmlns:a16="http://schemas.microsoft.com/office/drawing/2014/main" id="{6BBE04F2-EC8E-EE78-C621-9E5FEFF17B67}"/>
              </a:ext>
            </a:extLst>
          </p:cNvPr>
          <p:cNvSpPr/>
          <p:nvPr/>
        </p:nvSpPr>
        <p:spPr>
          <a:xfrm>
            <a:off x="839687" y="3299936"/>
            <a:ext cx="1950740" cy="243781"/>
          </a:xfrm>
          <a:prstGeom prst="rect">
            <a:avLst/>
          </a:prstGeom>
          <a:noFill/>
          <a:ln/>
        </p:spPr>
        <p:txBody>
          <a:bodyPr wrap="none" lIns="0" tIns="0" rIns="0" bIns="0" rtlCol="0" anchor="t"/>
          <a:lstStyle/>
          <a:p>
            <a:pPr algn="ct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Current Use Rate</a:t>
            </a:r>
            <a:endParaRPr lang="en-US" sz="2000" b="1" dirty="0">
              <a:solidFill>
                <a:prstClr val="black"/>
              </a:solidFill>
              <a:latin typeface="Arial" panose="020B0604020202020204" pitchFamily="34" charset="0"/>
              <a:cs typeface="Arial" panose="020B0604020202020204" pitchFamily="34" charset="0"/>
            </a:endParaRPr>
          </a:p>
        </p:txBody>
      </p:sp>
      <p:sp>
        <p:nvSpPr>
          <p:cNvPr id="6" name="Text 4">
            <a:extLst>
              <a:ext uri="{FF2B5EF4-FFF2-40B4-BE49-F238E27FC236}">
                <a16:creationId xmlns:a16="http://schemas.microsoft.com/office/drawing/2014/main" id="{1FD90455-8F24-2B4E-7706-994395915633}"/>
              </a:ext>
            </a:extLst>
          </p:cNvPr>
          <p:cNvSpPr/>
          <p:nvPr/>
        </p:nvSpPr>
        <p:spPr>
          <a:xfrm>
            <a:off x="310952" y="3908990"/>
            <a:ext cx="2768996" cy="530423"/>
          </a:xfrm>
          <a:prstGeom prst="rect">
            <a:avLst/>
          </a:prstGeom>
          <a:noFill/>
          <a:ln/>
        </p:spPr>
        <p:txBody>
          <a:bodyPr wrap="square" lIns="0" tIns="0" rIns="0" bIns="0" rtlCol="0" anchor="t"/>
          <a:lstStyle/>
          <a:p>
            <a:pPr algn="ct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Nearly 18% of 13–17-year-olds in the UK report current vaping use</a:t>
            </a:r>
            <a:endParaRPr lang="en-US" dirty="0">
              <a:solidFill>
                <a:prstClr val="black"/>
              </a:solidFill>
              <a:latin typeface="Arial" panose="020B0604020202020204" pitchFamily="34" charset="0"/>
              <a:cs typeface="Arial" panose="020B0604020202020204" pitchFamily="34" charset="0"/>
            </a:endParaRPr>
          </a:p>
        </p:txBody>
      </p:sp>
      <p:sp>
        <p:nvSpPr>
          <p:cNvPr id="7" name="Text 5">
            <a:extLst>
              <a:ext uri="{FF2B5EF4-FFF2-40B4-BE49-F238E27FC236}">
                <a16:creationId xmlns:a16="http://schemas.microsoft.com/office/drawing/2014/main" id="{545AE736-B063-7A6A-82CA-4F153392EFF6}"/>
              </a:ext>
            </a:extLst>
          </p:cNvPr>
          <p:cNvSpPr/>
          <p:nvPr/>
        </p:nvSpPr>
        <p:spPr>
          <a:xfrm>
            <a:off x="3471859" y="2370483"/>
            <a:ext cx="3008313" cy="623426"/>
          </a:xfrm>
          <a:prstGeom prst="rect">
            <a:avLst/>
          </a:prstGeom>
          <a:noFill/>
          <a:ln/>
        </p:spPr>
        <p:txBody>
          <a:bodyPr wrap="none" lIns="0" tIns="0" rIns="0" bIns="0" rtlCol="0" anchor="t"/>
          <a:lstStyle/>
          <a:p>
            <a:pPr algn="ctr" defTabSz="761970">
              <a:lnSpc>
                <a:spcPct val="150000"/>
              </a:lnSpc>
            </a:pPr>
            <a:r>
              <a:rPr lang="en-US" sz="4000" dirty="0">
                <a:solidFill>
                  <a:schemeClr val="tx2"/>
                </a:solidFill>
                <a:latin typeface="Arial" panose="020B0604020202020204" pitchFamily="34" charset="0"/>
                <a:ea typeface="Funnel Display" pitchFamily="34" charset="-122"/>
                <a:cs typeface="Arial" panose="020B0604020202020204" pitchFamily="34" charset="0"/>
              </a:rPr>
              <a:t>7.2</a:t>
            </a:r>
            <a:r>
              <a:rPr lang="en-US" sz="4000" dirty="0">
                <a:solidFill>
                  <a:srgbClr val="2B3541"/>
                </a:solidFill>
                <a:latin typeface="Arial" panose="020B0604020202020204" pitchFamily="34" charset="0"/>
                <a:ea typeface="Funnel Display" pitchFamily="34" charset="-122"/>
                <a:cs typeface="Arial" panose="020B0604020202020204" pitchFamily="34" charset="0"/>
              </a:rPr>
              <a:t>%</a:t>
            </a:r>
            <a:endParaRPr lang="en-US" sz="4000" dirty="0">
              <a:solidFill>
                <a:prstClr val="black"/>
              </a:solidFill>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78C2AD78-AB4D-49C6-B5F5-1A5C773ED327}"/>
              </a:ext>
            </a:extLst>
          </p:cNvPr>
          <p:cNvSpPr/>
          <p:nvPr/>
        </p:nvSpPr>
        <p:spPr>
          <a:xfrm>
            <a:off x="4043660" y="3283666"/>
            <a:ext cx="1950740" cy="243781"/>
          </a:xfrm>
          <a:prstGeom prst="rect">
            <a:avLst/>
          </a:prstGeom>
          <a:noFill/>
          <a:ln/>
        </p:spPr>
        <p:txBody>
          <a:bodyPr wrap="none" lIns="0" tIns="0" rIns="0" bIns="0" rtlCol="0" anchor="t"/>
          <a:lstStyle/>
          <a:p>
            <a:pPr algn="ct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Regular Vapers</a:t>
            </a:r>
            <a:endParaRPr lang="en-US" sz="2000" b="1" dirty="0">
              <a:solidFill>
                <a:prstClr val="black"/>
              </a:solidFill>
              <a:latin typeface="Arial" panose="020B0604020202020204" pitchFamily="34" charset="0"/>
              <a:cs typeface="Arial" panose="020B0604020202020204" pitchFamily="34" charset="0"/>
            </a:endParaRPr>
          </a:p>
        </p:txBody>
      </p:sp>
      <p:sp>
        <p:nvSpPr>
          <p:cNvPr id="9" name="Text 7">
            <a:extLst>
              <a:ext uri="{FF2B5EF4-FFF2-40B4-BE49-F238E27FC236}">
                <a16:creationId xmlns:a16="http://schemas.microsoft.com/office/drawing/2014/main" id="{ACB36E83-D387-433A-A0B7-431AAB5AC990}"/>
              </a:ext>
            </a:extLst>
          </p:cNvPr>
          <p:cNvSpPr/>
          <p:nvPr/>
        </p:nvSpPr>
        <p:spPr>
          <a:xfrm>
            <a:off x="3488579" y="3931669"/>
            <a:ext cx="3839322" cy="795635"/>
          </a:xfrm>
          <a:prstGeom prst="rect">
            <a:avLst/>
          </a:prstGeom>
          <a:noFill/>
          <a:ln/>
        </p:spPr>
        <p:txBody>
          <a:bodyPr wrap="square" lIns="0" tIns="0" rIns="0" bIns="0" rtlCol="0" anchor="t"/>
          <a:lstStyle/>
          <a:p>
            <a:pPr algn="ct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Around 7.2% of secondary pupils are now regular vapers, exceeding smoking rates for the first time</a:t>
            </a:r>
            <a:endParaRPr lang="en-US" dirty="0">
              <a:solidFill>
                <a:prstClr val="black"/>
              </a:solidFill>
              <a:latin typeface="Arial" panose="020B0604020202020204" pitchFamily="34" charset="0"/>
              <a:cs typeface="Arial" panose="020B0604020202020204" pitchFamily="34" charset="0"/>
            </a:endParaRPr>
          </a:p>
        </p:txBody>
      </p:sp>
      <p:sp>
        <p:nvSpPr>
          <p:cNvPr id="10" name="Text 8">
            <a:extLst>
              <a:ext uri="{FF2B5EF4-FFF2-40B4-BE49-F238E27FC236}">
                <a16:creationId xmlns:a16="http://schemas.microsoft.com/office/drawing/2014/main" id="{769EAE75-FA3C-F011-45B6-6F40B784D402}"/>
              </a:ext>
            </a:extLst>
          </p:cNvPr>
          <p:cNvSpPr/>
          <p:nvPr/>
        </p:nvSpPr>
        <p:spPr>
          <a:xfrm>
            <a:off x="101600" y="5548364"/>
            <a:ext cx="11785600" cy="1060847"/>
          </a:xfrm>
          <a:prstGeom prst="rect">
            <a:avLst/>
          </a:prstGeom>
          <a:noFill/>
          <a:ln/>
        </p:spPr>
        <p:txBody>
          <a:bodyPr wrap="square" lIns="0" tIns="0" rIns="0" bIns="0" rtlCol="0" anchor="t"/>
          <a:lstStyle/>
          <a:p>
            <a:pPr marL="285750" indent="-285750" defTabSz="761970">
              <a:lnSpc>
                <a:spcPct val="150000"/>
              </a:lnSpc>
              <a:buFont typeface="Arial" panose="020B0604020202020204" pitchFamily="34" charset="0"/>
              <a:buChar char="•"/>
            </a:pPr>
            <a:r>
              <a:rPr lang="en-US" dirty="0">
                <a:solidFill>
                  <a:schemeClr val="tx1">
                    <a:lumMod val="95000"/>
                    <a:lumOff val="5000"/>
                  </a:schemeClr>
                </a:solidFill>
                <a:latin typeface="Arial" panose="020B0604020202020204" pitchFamily="34" charset="0"/>
                <a:ea typeface="Funnel Sans" pitchFamily="34" charset="-122"/>
                <a:cs typeface="Arial" panose="020B0604020202020204" pitchFamily="34" charset="0"/>
              </a:rPr>
              <a:t>Early nicotine exposure alters adolescent brain development and increases long-term risk of addiction and cognitive impairment. Without early prevention, vaping behaviours can escalate during secondary school through peer influence and online exposure.</a:t>
            </a:r>
            <a:endParaRPr lang="en-US" dirty="0">
              <a:solidFill>
                <a:schemeClr val="tx1">
                  <a:lumMod val="95000"/>
                  <a:lumOff val="5000"/>
                </a:schemeClr>
              </a:solidFill>
              <a:latin typeface="Arial" panose="020B0604020202020204" pitchFamily="34" charset="0"/>
              <a:cs typeface="Arial" panose="020B0604020202020204" pitchFamily="34" charset="0"/>
            </a:endParaRPr>
          </a:p>
        </p:txBody>
      </p:sp>
      <p:pic>
        <p:nvPicPr>
          <p:cNvPr id="3074" name="Picture 2" descr="Vaping, Smoking Rates Decline for U.S. High Schoolers">
            <a:extLst>
              <a:ext uri="{FF2B5EF4-FFF2-40B4-BE49-F238E27FC236}">
                <a16:creationId xmlns:a16="http://schemas.microsoft.com/office/drawing/2014/main" id="{93DFC5D7-8FD8-AA17-4E69-B6703D5F85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3946" y="2319485"/>
            <a:ext cx="4057554" cy="256222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85F4A7A-D36E-7B93-0CFF-CA4E50241760}"/>
              </a:ext>
            </a:extLst>
          </p:cNvPr>
          <p:cNvSpPr txBox="1"/>
          <p:nvPr/>
        </p:nvSpPr>
        <p:spPr>
          <a:xfrm>
            <a:off x="10306050" y="4933026"/>
            <a:ext cx="2965450" cy="369332"/>
          </a:xfrm>
          <a:prstGeom prst="rect">
            <a:avLst/>
          </a:prstGeom>
          <a:noFill/>
        </p:spPr>
        <p:txBody>
          <a:bodyPr wrap="square">
            <a:spAutoFit/>
          </a:bodyPr>
          <a:lstStyle/>
          <a:p>
            <a:r>
              <a:rPr lang="en-IN" dirty="0">
                <a:latin typeface="Arial" panose="020B0604020202020204" pitchFamily="34" charset="0"/>
                <a:cs typeface="Arial" panose="020B0604020202020204" pitchFamily="34" charset="0"/>
              </a:rPr>
              <a:t>(Mundell 2024</a:t>
            </a:r>
            <a:r>
              <a:rPr lang="en-IN" dirty="0"/>
              <a:t>)</a:t>
            </a:r>
          </a:p>
        </p:txBody>
      </p:sp>
    </p:spTree>
    <p:extLst>
      <p:ext uri="{BB962C8B-B14F-4D97-AF65-F5344CB8AC3E}">
        <p14:creationId xmlns:p14="http://schemas.microsoft.com/office/powerpoint/2010/main" val="22562565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79B29E-C3C2-0646-F3E0-C4012343F96C}"/>
            </a:ext>
          </a:extLst>
        </p:cNvPr>
        <p:cNvGrpSpPr/>
        <p:nvPr/>
      </p:nvGrpSpPr>
      <p:grpSpPr>
        <a:xfrm>
          <a:off x="0" y="0"/>
          <a:ext cx="0" cy="0"/>
          <a:chOff x="0" y="0"/>
          <a:chExt cx="0" cy="0"/>
        </a:xfrm>
      </p:grpSpPr>
      <p:pic>
        <p:nvPicPr>
          <p:cNvPr id="2" name="Image 0" descr="preencoded.png">
            <a:extLst>
              <a:ext uri="{FF2B5EF4-FFF2-40B4-BE49-F238E27FC236}">
                <a16:creationId xmlns:a16="http://schemas.microsoft.com/office/drawing/2014/main" id="{FDBCED2A-7763-A8C9-A078-ACE537753B50}"/>
              </a:ext>
            </a:extLst>
          </p:cNvPr>
          <p:cNvPicPr>
            <a:picLocks noChangeAspect="1"/>
          </p:cNvPicPr>
          <p:nvPr/>
        </p:nvPicPr>
        <p:blipFill>
          <a:blip r:embed="rId3"/>
          <a:stretch>
            <a:fillRect/>
          </a:stretch>
        </p:blipFill>
        <p:spPr>
          <a:xfrm>
            <a:off x="0" y="0"/>
            <a:ext cx="4572000" cy="6858000"/>
          </a:xfrm>
          <a:prstGeom prst="rect">
            <a:avLst/>
          </a:prstGeom>
        </p:spPr>
      </p:pic>
      <p:sp>
        <p:nvSpPr>
          <p:cNvPr id="3" name="Text 0">
            <a:extLst>
              <a:ext uri="{FF2B5EF4-FFF2-40B4-BE49-F238E27FC236}">
                <a16:creationId xmlns:a16="http://schemas.microsoft.com/office/drawing/2014/main" id="{5CA54BF5-3F05-6780-E8DA-F8C060BF3AC1}"/>
              </a:ext>
            </a:extLst>
          </p:cNvPr>
          <p:cNvSpPr/>
          <p:nvPr/>
        </p:nvSpPr>
        <p:spPr>
          <a:xfrm>
            <a:off x="4838304" y="260944"/>
            <a:ext cx="6832996" cy="923925"/>
          </a:xfrm>
          <a:prstGeom prst="rect">
            <a:avLst/>
          </a:prstGeom>
          <a:noFill/>
          <a:ln/>
        </p:spPr>
        <p:txBody>
          <a:bodyPr wrap="square" lIns="0" tIns="0" rIns="0" bIns="0" rtlCol="0" anchor="t"/>
          <a:lstStyle/>
          <a:p>
            <a:pPr defTabSz="761970">
              <a:lnSpc>
                <a:spcPts val="3625"/>
              </a:lnSpc>
            </a:pPr>
            <a:r>
              <a:rPr lang="en-US" sz="2800" b="1" dirty="0">
                <a:solidFill>
                  <a:srgbClr val="051D3A"/>
                </a:solidFill>
                <a:latin typeface="Arial" panose="020B0604020202020204" pitchFamily="34" charset="0"/>
                <a:ea typeface="Funnel Display" pitchFamily="34" charset="-122"/>
                <a:cs typeface="Arial" panose="020B0604020202020204" pitchFamily="34" charset="0"/>
              </a:rPr>
              <a:t>Why Schools Are the Priority Setting</a:t>
            </a:r>
            <a:endParaRPr lang="en-US" sz="2800" b="1" dirty="0">
              <a:solidFill>
                <a:prstClr val="black"/>
              </a:solidFill>
              <a:latin typeface="Arial" panose="020B0604020202020204" pitchFamily="34" charset="0"/>
              <a:cs typeface="Arial" panose="020B0604020202020204" pitchFamily="34" charset="0"/>
            </a:endParaRPr>
          </a:p>
        </p:txBody>
      </p:sp>
      <p:pic>
        <p:nvPicPr>
          <p:cNvPr id="4" name="Image 1" descr="preencoded.png">
            <a:extLst>
              <a:ext uri="{FF2B5EF4-FFF2-40B4-BE49-F238E27FC236}">
                <a16:creationId xmlns:a16="http://schemas.microsoft.com/office/drawing/2014/main" id="{B2077E2D-45FC-9FA2-921B-48639BDE9794}"/>
              </a:ext>
            </a:extLst>
          </p:cNvPr>
          <p:cNvPicPr>
            <a:picLocks noChangeAspect="1"/>
          </p:cNvPicPr>
          <p:nvPr/>
        </p:nvPicPr>
        <p:blipFill>
          <a:blip r:embed="rId4"/>
          <a:stretch>
            <a:fillRect/>
          </a:stretch>
        </p:blipFill>
        <p:spPr>
          <a:xfrm>
            <a:off x="4877396" y="954964"/>
            <a:ext cx="785416" cy="1141710"/>
          </a:xfrm>
          <a:prstGeom prst="rect">
            <a:avLst/>
          </a:prstGeom>
        </p:spPr>
      </p:pic>
      <p:sp>
        <p:nvSpPr>
          <p:cNvPr id="5" name="Text 1">
            <a:extLst>
              <a:ext uri="{FF2B5EF4-FFF2-40B4-BE49-F238E27FC236}">
                <a16:creationId xmlns:a16="http://schemas.microsoft.com/office/drawing/2014/main" id="{60E21C8C-0A64-0C08-F4AE-66AF4A6523E1}"/>
              </a:ext>
            </a:extLst>
          </p:cNvPr>
          <p:cNvSpPr/>
          <p:nvPr/>
        </p:nvSpPr>
        <p:spPr>
          <a:xfrm>
            <a:off x="5819874" y="874745"/>
            <a:ext cx="1848148" cy="230982"/>
          </a:xfrm>
          <a:prstGeom prst="rect">
            <a:avLst/>
          </a:prstGeom>
          <a:noFill/>
          <a:ln/>
        </p:spPr>
        <p:txBody>
          <a:bodyPr wrap="none" lIns="0" tIns="0" rIns="0" bIns="0" rtlCol="0" anchor="t"/>
          <a:lstStyle/>
          <a:p>
            <a:pP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Universal Access</a:t>
            </a:r>
            <a:endParaRPr lang="en-US" sz="2000" b="1" dirty="0">
              <a:solidFill>
                <a:prstClr val="black"/>
              </a:solidFill>
              <a:latin typeface="Arial" panose="020B0604020202020204" pitchFamily="34" charset="0"/>
              <a:cs typeface="Arial" panose="020B0604020202020204" pitchFamily="34" charset="0"/>
            </a:endParaRPr>
          </a:p>
        </p:txBody>
      </p:sp>
      <p:sp>
        <p:nvSpPr>
          <p:cNvPr id="6" name="Text 2">
            <a:extLst>
              <a:ext uri="{FF2B5EF4-FFF2-40B4-BE49-F238E27FC236}">
                <a16:creationId xmlns:a16="http://schemas.microsoft.com/office/drawing/2014/main" id="{217529B8-E083-C075-7B55-DB08416228E9}"/>
              </a:ext>
            </a:extLst>
          </p:cNvPr>
          <p:cNvSpPr/>
          <p:nvPr/>
        </p:nvSpPr>
        <p:spPr>
          <a:xfrm>
            <a:off x="5832574" y="1335765"/>
            <a:ext cx="6359426" cy="502444"/>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Schools provide near-universal access to adolescents, allowing structured and continuous health education</a:t>
            </a:r>
            <a:endParaRPr lang="en-US" dirty="0">
              <a:solidFill>
                <a:prstClr val="black"/>
              </a:solidFill>
              <a:latin typeface="Arial" panose="020B0604020202020204" pitchFamily="34" charset="0"/>
              <a:cs typeface="Arial" panose="020B0604020202020204" pitchFamily="34" charset="0"/>
            </a:endParaRPr>
          </a:p>
        </p:txBody>
      </p:sp>
      <p:pic>
        <p:nvPicPr>
          <p:cNvPr id="7" name="Image 2" descr="preencoded.png">
            <a:extLst>
              <a:ext uri="{FF2B5EF4-FFF2-40B4-BE49-F238E27FC236}">
                <a16:creationId xmlns:a16="http://schemas.microsoft.com/office/drawing/2014/main" id="{7E89319B-FC7C-D1DA-156C-52AB6E40A0D0}"/>
              </a:ext>
            </a:extLst>
          </p:cNvPr>
          <p:cNvPicPr>
            <a:picLocks noChangeAspect="1"/>
          </p:cNvPicPr>
          <p:nvPr/>
        </p:nvPicPr>
        <p:blipFill>
          <a:blip r:embed="rId5"/>
          <a:stretch>
            <a:fillRect/>
          </a:stretch>
        </p:blipFill>
        <p:spPr>
          <a:xfrm>
            <a:off x="4855866" y="2388814"/>
            <a:ext cx="785416" cy="1141710"/>
          </a:xfrm>
          <a:prstGeom prst="rect">
            <a:avLst/>
          </a:prstGeom>
        </p:spPr>
      </p:pic>
      <p:sp>
        <p:nvSpPr>
          <p:cNvPr id="8" name="Text 3">
            <a:extLst>
              <a:ext uri="{FF2B5EF4-FFF2-40B4-BE49-F238E27FC236}">
                <a16:creationId xmlns:a16="http://schemas.microsoft.com/office/drawing/2014/main" id="{335A135C-174A-C50B-2C79-B6A54E7F47B9}"/>
              </a:ext>
            </a:extLst>
          </p:cNvPr>
          <p:cNvSpPr/>
          <p:nvPr/>
        </p:nvSpPr>
        <p:spPr>
          <a:xfrm>
            <a:off x="5795070" y="2325063"/>
            <a:ext cx="1848148" cy="230982"/>
          </a:xfrm>
          <a:prstGeom prst="rect">
            <a:avLst/>
          </a:prstGeom>
          <a:noFill/>
          <a:ln/>
        </p:spPr>
        <p:txBody>
          <a:bodyPr wrap="none" lIns="0" tIns="0" rIns="0" bIns="0" rtlCol="0" anchor="t"/>
          <a:lstStyle/>
          <a:p>
            <a:pP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Learning Disruption</a:t>
            </a:r>
            <a:endParaRPr lang="en-US" sz="2000" b="1" dirty="0">
              <a:solidFill>
                <a:prstClr val="black"/>
              </a:solidFill>
              <a:latin typeface="Arial" panose="020B0604020202020204" pitchFamily="34" charset="0"/>
              <a:cs typeface="Arial" panose="020B0604020202020204" pitchFamily="34" charset="0"/>
            </a:endParaRPr>
          </a:p>
        </p:txBody>
      </p:sp>
      <p:sp>
        <p:nvSpPr>
          <p:cNvPr id="9" name="Text 4">
            <a:extLst>
              <a:ext uri="{FF2B5EF4-FFF2-40B4-BE49-F238E27FC236}">
                <a16:creationId xmlns:a16="http://schemas.microsoft.com/office/drawing/2014/main" id="{92E1775B-5F7D-3044-7CA0-DBDCDF93F8B7}"/>
              </a:ext>
            </a:extLst>
          </p:cNvPr>
          <p:cNvSpPr/>
          <p:nvPr/>
        </p:nvSpPr>
        <p:spPr>
          <a:xfrm>
            <a:off x="5798344" y="2719135"/>
            <a:ext cx="6232426" cy="485056"/>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Vaping inside school settings disrupts learning, attendance and concentration</a:t>
            </a:r>
            <a:endParaRPr lang="en-US" dirty="0">
              <a:solidFill>
                <a:prstClr val="black"/>
              </a:solidFill>
              <a:latin typeface="Arial" panose="020B0604020202020204" pitchFamily="34" charset="0"/>
              <a:cs typeface="Arial" panose="020B0604020202020204" pitchFamily="34" charset="0"/>
            </a:endParaRPr>
          </a:p>
        </p:txBody>
      </p:sp>
      <p:pic>
        <p:nvPicPr>
          <p:cNvPr id="10" name="Image 3" descr="preencoded.png">
            <a:extLst>
              <a:ext uri="{FF2B5EF4-FFF2-40B4-BE49-F238E27FC236}">
                <a16:creationId xmlns:a16="http://schemas.microsoft.com/office/drawing/2014/main" id="{16BD806C-1843-2B44-F0B1-776D9CD45048}"/>
              </a:ext>
            </a:extLst>
          </p:cNvPr>
          <p:cNvPicPr>
            <a:picLocks noChangeAspect="1"/>
          </p:cNvPicPr>
          <p:nvPr/>
        </p:nvPicPr>
        <p:blipFill>
          <a:blip r:embed="rId6"/>
          <a:stretch>
            <a:fillRect/>
          </a:stretch>
        </p:blipFill>
        <p:spPr>
          <a:xfrm>
            <a:off x="4880670" y="3810496"/>
            <a:ext cx="785416" cy="1141710"/>
          </a:xfrm>
          <a:prstGeom prst="rect">
            <a:avLst/>
          </a:prstGeom>
        </p:spPr>
      </p:pic>
      <p:sp>
        <p:nvSpPr>
          <p:cNvPr id="11" name="Text 5">
            <a:extLst>
              <a:ext uri="{FF2B5EF4-FFF2-40B4-BE49-F238E27FC236}">
                <a16:creationId xmlns:a16="http://schemas.microsoft.com/office/drawing/2014/main" id="{D9D5F44A-B2C4-6B39-C1D0-511FA11EE042}"/>
              </a:ext>
            </a:extLst>
          </p:cNvPr>
          <p:cNvSpPr/>
          <p:nvPr/>
        </p:nvSpPr>
        <p:spPr>
          <a:xfrm>
            <a:off x="5780088" y="3695005"/>
            <a:ext cx="1884660" cy="230982"/>
          </a:xfrm>
          <a:prstGeom prst="rect">
            <a:avLst/>
          </a:prstGeom>
          <a:noFill/>
          <a:ln/>
        </p:spPr>
        <p:txBody>
          <a:bodyPr wrap="none" lIns="0" tIns="0" rIns="0" bIns="0" rtlCol="0" anchor="t"/>
          <a:lstStyle/>
          <a:p>
            <a:pP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Safeguarding Concerns</a:t>
            </a:r>
            <a:endParaRPr lang="en-US" sz="2000" b="1" dirty="0">
              <a:solidFill>
                <a:prstClr val="black"/>
              </a:solidFill>
              <a:latin typeface="Arial" panose="020B0604020202020204" pitchFamily="34" charset="0"/>
              <a:cs typeface="Arial" panose="020B0604020202020204" pitchFamily="34" charset="0"/>
            </a:endParaRPr>
          </a:p>
        </p:txBody>
      </p:sp>
      <p:sp>
        <p:nvSpPr>
          <p:cNvPr id="12" name="Text 6">
            <a:extLst>
              <a:ext uri="{FF2B5EF4-FFF2-40B4-BE49-F238E27FC236}">
                <a16:creationId xmlns:a16="http://schemas.microsoft.com/office/drawing/2014/main" id="{34A6D634-9360-A664-4466-6BCC466A1302}"/>
              </a:ext>
            </a:extLst>
          </p:cNvPr>
          <p:cNvSpPr/>
          <p:nvPr/>
        </p:nvSpPr>
        <p:spPr>
          <a:xfrm>
            <a:off x="5780088" y="4096347"/>
            <a:ext cx="6232426" cy="360461"/>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School safeguarding teams increasingly report vaping-related exclusions and discipline events</a:t>
            </a:r>
            <a:endParaRPr lang="en-US" dirty="0">
              <a:solidFill>
                <a:prstClr val="black"/>
              </a:solidFill>
              <a:latin typeface="Arial" panose="020B0604020202020204" pitchFamily="34" charset="0"/>
              <a:cs typeface="Arial" panose="020B0604020202020204" pitchFamily="34" charset="0"/>
            </a:endParaRPr>
          </a:p>
        </p:txBody>
      </p:sp>
      <p:pic>
        <p:nvPicPr>
          <p:cNvPr id="13" name="Image 4" descr="preencoded.png">
            <a:extLst>
              <a:ext uri="{FF2B5EF4-FFF2-40B4-BE49-F238E27FC236}">
                <a16:creationId xmlns:a16="http://schemas.microsoft.com/office/drawing/2014/main" id="{91E4E35D-39C8-AD41-D743-065E233DEAE8}"/>
              </a:ext>
            </a:extLst>
          </p:cNvPr>
          <p:cNvPicPr>
            <a:picLocks noChangeAspect="1"/>
          </p:cNvPicPr>
          <p:nvPr/>
        </p:nvPicPr>
        <p:blipFill>
          <a:blip r:embed="rId7"/>
          <a:stretch>
            <a:fillRect/>
          </a:stretch>
        </p:blipFill>
        <p:spPr>
          <a:xfrm>
            <a:off x="4880670" y="5288356"/>
            <a:ext cx="785416" cy="1141710"/>
          </a:xfrm>
          <a:prstGeom prst="rect">
            <a:avLst/>
          </a:prstGeom>
        </p:spPr>
      </p:pic>
      <p:sp>
        <p:nvSpPr>
          <p:cNvPr id="14" name="Text 7">
            <a:extLst>
              <a:ext uri="{FF2B5EF4-FFF2-40B4-BE49-F238E27FC236}">
                <a16:creationId xmlns:a16="http://schemas.microsoft.com/office/drawing/2014/main" id="{DC47B9D2-4823-6771-8800-C2C39EC27E25}"/>
              </a:ext>
            </a:extLst>
          </p:cNvPr>
          <p:cNvSpPr/>
          <p:nvPr/>
        </p:nvSpPr>
        <p:spPr>
          <a:xfrm>
            <a:off x="5798344" y="5251452"/>
            <a:ext cx="1848148" cy="230982"/>
          </a:xfrm>
          <a:prstGeom prst="rect">
            <a:avLst/>
          </a:prstGeom>
          <a:noFill/>
          <a:ln/>
        </p:spPr>
        <p:txBody>
          <a:bodyPr wrap="none" lIns="0" tIns="0" rIns="0" bIns="0" rtlCol="0" anchor="t"/>
          <a:lstStyle/>
          <a:p>
            <a:pPr defTabSz="761970">
              <a:lnSpc>
                <a:spcPct val="150000"/>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Proven Effectiveness</a:t>
            </a:r>
            <a:endParaRPr lang="en-US" sz="2000" b="1" dirty="0">
              <a:solidFill>
                <a:prstClr val="black"/>
              </a:solidFill>
              <a:latin typeface="Arial" panose="020B0604020202020204" pitchFamily="34" charset="0"/>
              <a:cs typeface="Arial" panose="020B0604020202020204" pitchFamily="34" charset="0"/>
            </a:endParaRPr>
          </a:p>
        </p:txBody>
      </p:sp>
      <p:sp>
        <p:nvSpPr>
          <p:cNvPr id="15" name="Text 8">
            <a:extLst>
              <a:ext uri="{FF2B5EF4-FFF2-40B4-BE49-F238E27FC236}">
                <a16:creationId xmlns:a16="http://schemas.microsoft.com/office/drawing/2014/main" id="{E94199DF-8A4F-0A2A-0D46-E7C361B4E48B}"/>
              </a:ext>
            </a:extLst>
          </p:cNvPr>
          <p:cNvSpPr/>
          <p:nvPr/>
        </p:nvSpPr>
        <p:spPr>
          <a:xfrm>
            <a:off x="5819874" y="5645551"/>
            <a:ext cx="6359426" cy="502444"/>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School-based prevention improves knowledge, harm perception and refusal skills among teenagers</a:t>
            </a:r>
            <a:endParaRPr lang="en-US"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5723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2FF41E-26B4-E2CA-1A29-9700277181D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A7D38F7E-D942-6751-838A-CFA1181EF506}"/>
              </a:ext>
            </a:extLst>
          </p:cNvPr>
          <p:cNvSpPr/>
          <p:nvPr/>
        </p:nvSpPr>
        <p:spPr>
          <a:xfrm>
            <a:off x="513258" y="226467"/>
            <a:ext cx="7215982" cy="358478"/>
          </a:xfrm>
          <a:prstGeom prst="rect">
            <a:avLst/>
          </a:prstGeom>
          <a:noFill/>
          <a:ln/>
        </p:spPr>
        <p:txBody>
          <a:bodyPr wrap="none" lIns="0" tIns="0" rIns="0" bIns="0" rtlCol="0" anchor="t"/>
          <a:lstStyle/>
          <a:p>
            <a:pPr defTabSz="761970">
              <a:lnSpc>
                <a:spcPct val="150000"/>
              </a:lnSpc>
            </a:pPr>
            <a:r>
              <a:rPr lang="en-US" sz="2800" b="1" dirty="0">
                <a:solidFill>
                  <a:srgbClr val="051D3A"/>
                </a:solidFill>
                <a:latin typeface="Arial" panose="020B0604020202020204" pitchFamily="34" charset="0"/>
                <a:ea typeface="Funnel Display" pitchFamily="34" charset="-122"/>
                <a:cs typeface="Arial" panose="020B0604020202020204" pitchFamily="34" charset="0"/>
              </a:rPr>
              <a:t>The Power of Micro-Influencers and Health Educators</a:t>
            </a:r>
            <a:endParaRPr lang="en-US" sz="2800" b="1" dirty="0">
              <a:solidFill>
                <a:prstClr val="black"/>
              </a:solidFill>
              <a:latin typeface="Arial" panose="020B0604020202020204" pitchFamily="34" charset="0"/>
              <a:cs typeface="Arial" panose="020B0604020202020204" pitchFamily="34" charset="0"/>
            </a:endParaRPr>
          </a:p>
        </p:txBody>
      </p:sp>
      <p:sp>
        <p:nvSpPr>
          <p:cNvPr id="4" name="Text 1">
            <a:extLst>
              <a:ext uri="{FF2B5EF4-FFF2-40B4-BE49-F238E27FC236}">
                <a16:creationId xmlns:a16="http://schemas.microsoft.com/office/drawing/2014/main" id="{3DFDD0E6-4440-5324-5D63-3741A4580918}"/>
              </a:ext>
            </a:extLst>
          </p:cNvPr>
          <p:cNvSpPr/>
          <p:nvPr/>
        </p:nvSpPr>
        <p:spPr>
          <a:xfrm>
            <a:off x="513258" y="992535"/>
            <a:ext cx="2129433" cy="215007"/>
          </a:xfrm>
          <a:prstGeom prst="rect">
            <a:avLst/>
          </a:prstGeom>
          <a:noFill/>
          <a:ln/>
        </p:spPr>
        <p:txBody>
          <a:bodyPr wrap="none" lIns="0" tIns="0" rIns="0" bIns="0" rtlCol="0" anchor="t"/>
          <a:lstStyle/>
          <a:p>
            <a:pPr defTabSz="761970">
              <a:lnSpc>
                <a:spcPct val="150000"/>
              </a:lnSpc>
            </a:pPr>
            <a:r>
              <a:rPr lang="en-US" b="1" dirty="0">
                <a:solidFill>
                  <a:schemeClr val="tx2"/>
                </a:solidFill>
                <a:latin typeface="Arial" panose="020B0604020202020204" pitchFamily="34" charset="0"/>
                <a:ea typeface="Funnel Display" pitchFamily="34" charset="-122"/>
                <a:cs typeface="Arial" panose="020B0604020202020204" pitchFamily="34" charset="0"/>
              </a:rPr>
              <a:t>Why This Approach Works</a:t>
            </a:r>
            <a:endParaRPr lang="en-US" b="1" dirty="0">
              <a:solidFill>
                <a:schemeClr val="tx2"/>
              </a:solidFill>
              <a:latin typeface="Arial" panose="020B0604020202020204" pitchFamily="34" charset="0"/>
              <a:cs typeface="Arial" panose="020B0604020202020204" pitchFamily="34" charset="0"/>
            </a:endParaRPr>
          </a:p>
        </p:txBody>
      </p:sp>
      <p:sp>
        <p:nvSpPr>
          <p:cNvPr id="5" name="Text 2">
            <a:extLst>
              <a:ext uri="{FF2B5EF4-FFF2-40B4-BE49-F238E27FC236}">
                <a16:creationId xmlns:a16="http://schemas.microsoft.com/office/drawing/2014/main" id="{34EBEB3F-7064-4CBF-FAD9-F70E229E08C8}"/>
              </a:ext>
            </a:extLst>
          </p:cNvPr>
          <p:cNvSpPr/>
          <p:nvPr/>
        </p:nvSpPr>
        <p:spPr>
          <a:xfrm>
            <a:off x="574178" y="1552725"/>
            <a:ext cx="11490822" cy="491974"/>
          </a:xfrm>
          <a:prstGeom prst="rect">
            <a:avLst/>
          </a:prstGeom>
          <a:noFill/>
          <a:ln/>
        </p:spPr>
        <p:txBody>
          <a:bodyPr wrap="square" lIns="0" tIns="0" rIns="0" bIns="0" rtlCol="0" anchor="t"/>
          <a:lstStyle/>
          <a:p>
            <a:pPr marL="285750" indent="-285750" defTabSz="761970">
              <a:lnSpc>
                <a:spcPct val="150000"/>
              </a:lnSpc>
              <a:buFont typeface="Wingdings" panose="05000000000000000000" pitchFamily="2" charset="2"/>
              <a:buChar char="Ø"/>
            </a:pPr>
            <a:r>
              <a:rPr lang="en-US" dirty="0">
                <a:solidFill>
                  <a:srgbClr val="2B3541"/>
                </a:solidFill>
                <a:latin typeface="Arial" panose="020B0604020202020204" pitchFamily="34" charset="0"/>
                <a:ea typeface="Funnel Sans" pitchFamily="34" charset="-122"/>
                <a:cs typeface="Arial" panose="020B0604020202020204" pitchFamily="34" charset="0"/>
              </a:rPr>
              <a:t>Influencer-led public health content increases message credibility and peer acceptance among teenagers. Micro-influencers (10k–100k followers) are viewed as more authentic than macro-influencers for youth health messages.</a:t>
            </a:r>
            <a:endParaRPr lang="en-US" dirty="0">
              <a:solidFill>
                <a:prstClr val="black"/>
              </a:solidFill>
              <a:latin typeface="Arial" panose="020B0604020202020204" pitchFamily="34" charset="0"/>
              <a:cs typeface="Arial" panose="020B0604020202020204" pitchFamily="34" charset="0"/>
            </a:endParaRPr>
          </a:p>
        </p:txBody>
      </p:sp>
      <p:sp>
        <p:nvSpPr>
          <p:cNvPr id="6" name="Text 3">
            <a:extLst>
              <a:ext uri="{FF2B5EF4-FFF2-40B4-BE49-F238E27FC236}">
                <a16:creationId xmlns:a16="http://schemas.microsoft.com/office/drawing/2014/main" id="{41355F54-4C6C-062F-4D52-A1794D52F0F4}"/>
              </a:ext>
            </a:extLst>
          </p:cNvPr>
          <p:cNvSpPr/>
          <p:nvPr/>
        </p:nvSpPr>
        <p:spPr>
          <a:xfrm>
            <a:off x="574178" y="2814984"/>
            <a:ext cx="11490822" cy="491974"/>
          </a:xfrm>
          <a:prstGeom prst="rect">
            <a:avLst/>
          </a:prstGeom>
          <a:noFill/>
          <a:ln/>
        </p:spPr>
        <p:txBody>
          <a:bodyPr wrap="square" lIns="0" tIns="0" rIns="0" bIns="0" rtlCol="0" anchor="t"/>
          <a:lstStyle/>
          <a:p>
            <a:pPr marL="285750" indent="-285750" defTabSz="761970">
              <a:lnSpc>
                <a:spcPct val="150000"/>
              </a:lnSpc>
              <a:buFont typeface="Wingdings" panose="05000000000000000000" pitchFamily="2" charset="2"/>
              <a:buChar char="Ø"/>
            </a:pPr>
            <a:r>
              <a:rPr lang="en-US" dirty="0">
                <a:solidFill>
                  <a:srgbClr val="2B3541"/>
                </a:solidFill>
                <a:latin typeface="Arial" panose="020B0604020202020204" pitchFamily="34" charset="0"/>
                <a:ea typeface="Funnel Sans" pitchFamily="34" charset="-122"/>
                <a:cs typeface="Arial" panose="020B0604020202020204" pitchFamily="34" charset="0"/>
              </a:rPr>
              <a:t>Personal storytelling integrated with scientific messaging has greater behavioural impact than fear-based health warnings. Peer-to-peer learning inside digital spaces strengthens motivation and normalises refusal behaviours.</a:t>
            </a:r>
            <a:endParaRPr lang="en-US" dirty="0">
              <a:solidFill>
                <a:prstClr val="black"/>
              </a:solidFill>
              <a:latin typeface="Arial" panose="020B0604020202020204" pitchFamily="34" charset="0"/>
              <a:cs typeface="Arial" panose="020B0604020202020204" pitchFamily="34" charset="0"/>
            </a:endParaRPr>
          </a:p>
        </p:txBody>
      </p:sp>
      <p:sp>
        <p:nvSpPr>
          <p:cNvPr id="7" name="Text 4">
            <a:extLst>
              <a:ext uri="{FF2B5EF4-FFF2-40B4-BE49-F238E27FC236}">
                <a16:creationId xmlns:a16="http://schemas.microsoft.com/office/drawing/2014/main" id="{D68FFB9A-F423-099A-FA9D-300AC574B39F}"/>
              </a:ext>
            </a:extLst>
          </p:cNvPr>
          <p:cNvSpPr/>
          <p:nvPr/>
        </p:nvSpPr>
        <p:spPr>
          <a:xfrm>
            <a:off x="513258" y="4176107"/>
            <a:ext cx="121841" cy="152301"/>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Light" pitchFamily="34" charset="-122"/>
                <a:cs typeface="Arial" panose="020B0604020202020204" pitchFamily="34" charset="0"/>
              </a:rPr>
              <a:t>01</a:t>
            </a:r>
            <a:endParaRPr lang="en-US" dirty="0">
              <a:solidFill>
                <a:prstClr val="black"/>
              </a:solidFill>
              <a:latin typeface="Arial" panose="020B0604020202020204" pitchFamily="34" charset="0"/>
              <a:cs typeface="Arial" panose="020B0604020202020204" pitchFamily="34" charset="0"/>
            </a:endParaRPr>
          </a:p>
        </p:txBody>
      </p:sp>
      <p:sp>
        <p:nvSpPr>
          <p:cNvPr id="8" name="Shape 5">
            <a:extLst>
              <a:ext uri="{FF2B5EF4-FFF2-40B4-BE49-F238E27FC236}">
                <a16:creationId xmlns:a16="http://schemas.microsoft.com/office/drawing/2014/main" id="{B9B49C8D-3D65-76A4-E16D-C2934F603D0A}"/>
              </a:ext>
            </a:extLst>
          </p:cNvPr>
          <p:cNvSpPr/>
          <p:nvPr/>
        </p:nvSpPr>
        <p:spPr>
          <a:xfrm>
            <a:off x="513258" y="4572534"/>
            <a:ext cx="5521821" cy="12700"/>
          </a:xfrm>
          <a:prstGeom prst="rect">
            <a:avLst/>
          </a:prstGeom>
          <a:solidFill>
            <a:srgbClr val="3371A5"/>
          </a:solidFill>
          <a:ln/>
        </p:spPr>
      </p:sp>
      <p:sp>
        <p:nvSpPr>
          <p:cNvPr id="9" name="Text 6">
            <a:extLst>
              <a:ext uri="{FF2B5EF4-FFF2-40B4-BE49-F238E27FC236}">
                <a16:creationId xmlns:a16="http://schemas.microsoft.com/office/drawing/2014/main" id="{5991CC38-9BC7-EC6C-B106-89BD41EB29EB}"/>
              </a:ext>
            </a:extLst>
          </p:cNvPr>
          <p:cNvSpPr/>
          <p:nvPr/>
        </p:nvSpPr>
        <p:spPr>
          <a:xfrm>
            <a:off x="513258" y="4550063"/>
            <a:ext cx="1434108" cy="179189"/>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Build Trust</a:t>
            </a:r>
            <a:endParaRPr lang="en-US" dirty="0">
              <a:solidFill>
                <a:prstClr val="black"/>
              </a:solidFill>
              <a:latin typeface="Arial" panose="020B0604020202020204" pitchFamily="34" charset="0"/>
              <a:cs typeface="Arial" panose="020B0604020202020204" pitchFamily="34" charset="0"/>
            </a:endParaRPr>
          </a:p>
        </p:txBody>
      </p:sp>
      <p:sp>
        <p:nvSpPr>
          <p:cNvPr id="11" name="Text 8">
            <a:extLst>
              <a:ext uri="{FF2B5EF4-FFF2-40B4-BE49-F238E27FC236}">
                <a16:creationId xmlns:a16="http://schemas.microsoft.com/office/drawing/2014/main" id="{0ADEC1A7-835F-FC45-48C3-0013D0C04E4C}"/>
              </a:ext>
            </a:extLst>
          </p:cNvPr>
          <p:cNvSpPr/>
          <p:nvPr/>
        </p:nvSpPr>
        <p:spPr>
          <a:xfrm>
            <a:off x="6156919" y="4147705"/>
            <a:ext cx="121841" cy="152301"/>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Light" pitchFamily="34" charset="-122"/>
                <a:cs typeface="Arial" panose="020B0604020202020204" pitchFamily="34" charset="0"/>
              </a:rPr>
              <a:t>02</a:t>
            </a:r>
            <a:endParaRPr lang="en-US" dirty="0">
              <a:solidFill>
                <a:prstClr val="black"/>
              </a:solidFill>
              <a:latin typeface="Arial" panose="020B0604020202020204" pitchFamily="34" charset="0"/>
              <a:cs typeface="Arial" panose="020B0604020202020204" pitchFamily="34" charset="0"/>
            </a:endParaRPr>
          </a:p>
        </p:txBody>
      </p:sp>
      <p:sp>
        <p:nvSpPr>
          <p:cNvPr id="12" name="Shape 9">
            <a:extLst>
              <a:ext uri="{FF2B5EF4-FFF2-40B4-BE49-F238E27FC236}">
                <a16:creationId xmlns:a16="http://schemas.microsoft.com/office/drawing/2014/main" id="{509B8DB9-CFBD-BBC8-A422-F36B395FBBC9}"/>
              </a:ext>
            </a:extLst>
          </p:cNvPr>
          <p:cNvSpPr/>
          <p:nvPr/>
        </p:nvSpPr>
        <p:spPr>
          <a:xfrm>
            <a:off x="6156919" y="4572534"/>
            <a:ext cx="5521821" cy="12700"/>
          </a:xfrm>
          <a:prstGeom prst="rect">
            <a:avLst/>
          </a:prstGeom>
          <a:solidFill>
            <a:srgbClr val="3371A5"/>
          </a:solidFill>
          <a:ln/>
        </p:spPr>
      </p:sp>
      <p:sp>
        <p:nvSpPr>
          <p:cNvPr id="13" name="Text 10">
            <a:extLst>
              <a:ext uri="{FF2B5EF4-FFF2-40B4-BE49-F238E27FC236}">
                <a16:creationId xmlns:a16="http://schemas.microsoft.com/office/drawing/2014/main" id="{70C9A424-9063-E582-A255-A51DDCB95E02}"/>
              </a:ext>
            </a:extLst>
          </p:cNvPr>
          <p:cNvSpPr/>
          <p:nvPr/>
        </p:nvSpPr>
        <p:spPr>
          <a:xfrm>
            <a:off x="6156919" y="4658854"/>
            <a:ext cx="1434108" cy="179189"/>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Share Stories</a:t>
            </a:r>
            <a:endParaRPr lang="en-US" dirty="0">
              <a:solidFill>
                <a:prstClr val="black"/>
              </a:solidFill>
              <a:latin typeface="Arial" panose="020B0604020202020204" pitchFamily="34" charset="0"/>
              <a:cs typeface="Arial" panose="020B0604020202020204" pitchFamily="34" charset="0"/>
            </a:endParaRPr>
          </a:p>
        </p:txBody>
      </p:sp>
      <p:sp>
        <p:nvSpPr>
          <p:cNvPr id="15" name="Text 12">
            <a:extLst>
              <a:ext uri="{FF2B5EF4-FFF2-40B4-BE49-F238E27FC236}">
                <a16:creationId xmlns:a16="http://schemas.microsoft.com/office/drawing/2014/main" id="{A04CCD6F-8BC7-4012-D964-B1AC7AAB295F}"/>
              </a:ext>
            </a:extLst>
          </p:cNvPr>
          <p:cNvSpPr/>
          <p:nvPr/>
        </p:nvSpPr>
        <p:spPr>
          <a:xfrm>
            <a:off x="513258" y="5305275"/>
            <a:ext cx="121841" cy="152301"/>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Light" pitchFamily="34" charset="-122"/>
                <a:cs typeface="Arial" panose="020B0604020202020204" pitchFamily="34" charset="0"/>
              </a:rPr>
              <a:t>03</a:t>
            </a:r>
            <a:endParaRPr lang="en-US" dirty="0">
              <a:solidFill>
                <a:prstClr val="black"/>
              </a:solidFill>
              <a:latin typeface="Arial" panose="020B0604020202020204" pitchFamily="34" charset="0"/>
              <a:cs typeface="Arial" panose="020B0604020202020204" pitchFamily="34" charset="0"/>
            </a:endParaRPr>
          </a:p>
        </p:txBody>
      </p:sp>
      <p:sp>
        <p:nvSpPr>
          <p:cNvPr id="16" name="Shape 13">
            <a:extLst>
              <a:ext uri="{FF2B5EF4-FFF2-40B4-BE49-F238E27FC236}">
                <a16:creationId xmlns:a16="http://schemas.microsoft.com/office/drawing/2014/main" id="{910A4B29-735B-8EAC-11F8-7598C16CA03D}"/>
              </a:ext>
            </a:extLst>
          </p:cNvPr>
          <p:cNvSpPr/>
          <p:nvPr/>
        </p:nvSpPr>
        <p:spPr>
          <a:xfrm>
            <a:off x="513258" y="5701702"/>
            <a:ext cx="5521821" cy="12700"/>
          </a:xfrm>
          <a:prstGeom prst="rect">
            <a:avLst/>
          </a:prstGeom>
          <a:solidFill>
            <a:srgbClr val="3371A5"/>
          </a:solidFill>
          <a:ln/>
        </p:spPr>
      </p:sp>
      <p:sp>
        <p:nvSpPr>
          <p:cNvPr id="17" name="Text 14">
            <a:extLst>
              <a:ext uri="{FF2B5EF4-FFF2-40B4-BE49-F238E27FC236}">
                <a16:creationId xmlns:a16="http://schemas.microsoft.com/office/drawing/2014/main" id="{B95A9803-0CB5-8107-5ABD-EFD3F097FEA8}"/>
              </a:ext>
            </a:extLst>
          </p:cNvPr>
          <p:cNvSpPr/>
          <p:nvPr/>
        </p:nvSpPr>
        <p:spPr>
          <a:xfrm>
            <a:off x="513258" y="5788023"/>
            <a:ext cx="1434108" cy="179189"/>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Normalise Refusal</a:t>
            </a:r>
            <a:endParaRPr lang="en-US" dirty="0">
              <a:solidFill>
                <a:prstClr val="black"/>
              </a:solidFill>
              <a:latin typeface="Arial" panose="020B0604020202020204" pitchFamily="34" charset="0"/>
              <a:cs typeface="Arial" panose="020B0604020202020204" pitchFamily="34" charset="0"/>
            </a:endParaRPr>
          </a:p>
        </p:txBody>
      </p:sp>
      <p:sp>
        <p:nvSpPr>
          <p:cNvPr id="19" name="Text 16">
            <a:extLst>
              <a:ext uri="{FF2B5EF4-FFF2-40B4-BE49-F238E27FC236}">
                <a16:creationId xmlns:a16="http://schemas.microsoft.com/office/drawing/2014/main" id="{F6453D12-0585-9D01-5ED0-754A6F385402}"/>
              </a:ext>
            </a:extLst>
          </p:cNvPr>
          <p:cNvSpPr/>
          <p:nvPr/>
        </p:nvSpPr>
        <p:spPr>
          <a:xfrm>
            <a:off x="6156919" y="5305275"/>
            <a:ext cx="121841" cy="152301"/>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Light" pitchFamily="34" charset="-122"/>
                <a:cs typeface="Arial" panose="020B0604020202020204" pitchFamily="34" charset="0"/>
              </a:rPr>
              <a:t>04</a:t>
            </a:r>
            <a:endParaRPr lang="en-US" dirty="0">
              <a:solidFill>
                <a:prstClr val="black"/>
              </a:solidFill>
              <a:latin typeface="Arial" panose="020B0604020202020204" pitchFamily="34" charset="0"/>
              <a:cs typeface="Arial" panose="020B0604020202020204" pitchFamily="34" charset="0"/>
            </a:endParaRPr>
          </a:p>
        </p:txBody>
      </p:sp>
      <p:sp>
        <p:nvSpPr>
          <p:cNvPr id="20" name="Shape 17">
            <a:extLst>
              <a:ext uri="{FF2B5EF4-FFF2-40B4-BE49-F238E27FC236}">
                <a16:creationId xmlns:a16="http://schemas.microsoft.com/office/drawing/2014/main" id="{48339996-331E-CD1D-E036-1C8896E21523}"/>
              </a:ext>
            </a:extLst>
          </p:cNvPr>
          <p:cNvSpPr/>
          <p:nvPr/>
        </p:nvSpPr>
        <p:spPr>
          <a:xfrm>
            <a:off x="6156919" y="5701702"/>
            <a:ext cx="5521821" cy="12700"/>
          </a:xfrm>
          <a:prstGeom prst="rect">
            <a:avLst/>
          </a:prstGeom>
          <a:solidFill>
            <a:srgbClr val="3371A5"/>
          </a:solidFill>
          <a:ln/>
        </p:spPr>
      </p:sp>
      <p:sp>
        <p:nvSpPr>
          <p:cNvPr id="21" name="Text 18">
            <a:extLst>
              <a:ext uri="{FF2B5EF4-FFF2-40B4-BE49-F238E27FC236}">
                <a16:creationId xmlns:a16="http://schemas.microsoft.com/office/drawing/2014/main" id="{DEF8B3FA-351A-E62E-7200-47C964DA028D}"/>
              </a:ext>
            </a:extLst>
          </p:cNvPr>
          <p:cNvSpPr/>
          <p:nvPr/>
        </p:nvSpPr>
        <p:spPr>
          <a:xfrm>
            <a:off x="6156919" y="5788023"/>
            <a:ext cx="1434108" cy="179189"/>
          </a:xfrm>
          <a:prstGeom prst="rect">
            <a:avLst/>
          </a:prstGeom>
          <a:noFill/>
          <a:ln/>
        </p:spPr>
        <p:txBody>
          <a:bodyPr wrap="none" lIns="0" tIns="0" rIns="0" bIns="0" rtlCol="0" anchor="t"/>
          <a:lstStyle/>
          <a:p>
            <a:pP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Inspire Action</a:t>
            </a:r>
            <a:endParaRPr lang="en-US"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0106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3629F-3733-E22B-C6BD-067E7B16450C}"/>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97B88DEB-9AB5-DA6E-C084-61FBD6D3C4E9}"/>
              </a:ext>
            </a:extLst>
          </p:cNvPr>
          <p:cNvSpPr/>
          <p:nvPr/>
        </p:nvSpPr>
        <p:spPr>
          <a:xfrm>
            <a:off x="338039" y="422372"/>
            <a:ext cx="10088661" cy="968970"/>
          </a:xfrm>
          <a:prstGeom prst="rect">
            <a:avLst/>
          </a:prstGeom>
          <a:noFill/>
          <a:ln/>
        </p:spPr>
        <p:txBody>
          <a:bodyPr wrap="square" lIns="0" tIns="0" rIns="0" bIns="0" rtlCol="0" anchor="t"/>
          <a:lstStyle/>
          <a:p>
            <a:pPr defTabSz="761970">
              <a:lnSpc>
                <a:spcPct val="150000"/>
              </a:lnSpc>
            </a:pPr>
            <a:r>
              <a:rPr lang="en-US" sz="2400" b="1" dirty="0">
                <a:solidFill>
                  <a:srgbClr val="051D3A"/>
                </a:solidFill>
                <a:latin typeface="Arial" panose="020B0604020202020204" pitchFamily="34" charset="0"/>
                <a:ea typeface="Funnel Display" pitchFamily="34" charset="-122"/>
                <a:cs typeface="Arial" panose="020B0604020202020204" pitchFamily="34" charset="0"/>
              </a:rPr>
              <a:t>Expected Outcomes: Short-Term and Long-Term Impact</a:t>
            </a:r>
            <a:endParaRPr lang="en-US" sz="2400" b="1" dirty="0">
              <a:solidFill>
                <a:prstClr val="black"/>
              </a:solidFill>
              <a:latin typeface="Arial" panose="020B0604020202020204" pitchFamily="34" charset="0"/>
              <a:cs typeface="Arial" panose="020B0604020202020204" pitchFamily="34" charset="0"/>
            </a:endParaRPr>
          </a:p>
        </p:txBody>
      </p:sp>
      <p:sp>
        <p:nvSpPr>
          <p:cNvPr id="3" name="Shape 1">
            <a:extLst>
              <a:ext uri="{FF2B5EF4-FFF2-40B4-BE49-F238E27FC236}">
                <a16:creationId xmlns:a16="http://schemas.microsoft.com/office/drawing/2014/main" id="{AC70D031-B377-623D-FD4A-DCD9DED8F87E}"/>
              </a:ext>
            </a:extLst>
          </p:cNvPr>
          <p:cNvSpPr/>
          <p:nvPr/>
        </p:nvSpPr>
        <p:spPr>
          <a:xfrm>
            <a:off x="454323" y="1419720"/>
            <a:ext cx="19050" cy="4688185"/>
          </a:xfrm>
          <a:prstGeom prst="roundRect">
            <a:avLst>
              <a:gd name="adj" fmla="val 363236"/>
            </a:avLst>
          </a:prstGeom>
          <a:solidFill>
            <a:srgbClr val="D5CDBE"/>
          </a:solidFill>
          <a:ln/>
        </p:spPr>
      </p:sp>
      <p:sp>
        <p:nvSpPr>
          <p:cNvPr id="4" name="Shape 2">
            <a:extLst>
              <a:ext uri="{FF2B5EF4-FFF2-40B4-BE49-F238E27FC236}">
                <a16:creationId xmlns:a16="http://schemas.microsoft.com/office/drawing/2014/main" id="{F03921F1-30FE-B795-279E-22B54B31DFDF}"/>
              </a:ext>
            </a:extLst>
          </p:cNvPr>
          <p:cNvSpPr/>
          <p:nvPr/>
        </p:nvSpPr>
        <p:spPr>
          <a:xfrm>
            <a:off x="620613" y="1595536"/>
            <a:ext cx="494208" cy="19050"/>
          </a:xfrm>
          <a:prstGeom prst="roundRect">
            <a:avLst>
              <a:gd name="adj" fmla="val 363236"/>
            </a:avLst>
          </a:prstGeom>
          <a:solidFill>
            <a:srgbClr val="D5CDBE"/>
          </a:solidFill>
          <a:ln/>
        </p:spPr>
      </p:sp>
      <p:sp>
        <p:nvSpPr>
          <p:cNvPr id="5" name="Shape 3">
            <a:extLst>
              <a:ext uri="{FF2B5EF4-FFF2-40B4-BE49-F238E27FC236}">
                <a16:creationId xmlns:a16="http://schemas.microsoft.com/office/drawing/2014/main" id="{5B424750-C08C-BD06-DAAD-1C05DB7C1856}"/>
              </a:ext>
            </a:extLst>
          </p:cNvPr>
          <p:cNvSpPr/>
          <p:nvPr/>
        </p:nvSpPr>
        <p:spPr>
          <a:xfrm>
            <a:off x="268982" y="1419720"/>
            <a:ext cx="370682" cy="370682"/>
          </a:xfrm>
          <a:prstGeom prst="roundRect">
            <a:avLst>
              <a:gd name="adj" fmla="val 18667"/>
            </a:avLst>
          </a:prstGeom>
          <a:solidFill>
            <a:srgbClr val="FAF5EB"/>
          </a:solidFill>
          <a:ln w="7620">
            <a:solidFill>
              <a:srgbClr val="D5CDBE"/>
            </a:solidFill>
            <a:prstDash val="solid"/>
          </a:ln>
        </p:spPr>
      </p:sp>
      <p:sp>
        <p:nvSpPr>
          <p:cNvPr id="6" name="Text 4">
            <a:extLst>
              <a:ext uri="{FF2B5EF4-FFF2-40B4-BE49-F238E27FC236}">
                <a16:creationId xmlns:a16="http://schemas.microsoft.com/office/drawing/2014/main" id="{94EAAF2A-1DB8-091B-9C9C-336A04EF7FE2}"/>
              </a:ext>
            </a:extLst>
          </p:cNvPr>
          <p:cNvSpPr/>
          <p:nvPr/>
        </p:nvSpPr>
        <p:spPr>
          <a:xfrm>
            <a:off x="338039" y="1459706"/>
            <a:ext cx="232569" cy="290711"/>
          </a:xfrm>
          <a:prstGeom prst="rect">
            <a:avLst/>
          </a:prstGeom>
          <a:noFill/>
          <a:ln/>
        </p:spPr>
        <p:txBody>
          <a:bodyPr wrap="none" lIns="0" tIns="0" rIns="0" bIns="0" rtlCol="0" anchor="t"/>
          <a:lstStyle/>
          <a:p>
            <a:pPr algn="ct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1</a:t>
            </a:r>
            <a:endParaRPr lang="en-US" dirty="0">
              <a:solidFill>
                <a:prstClr val="black"/>
              </a:solidFill>
              <a:latin typeface="Arial" panose="020B0604020202020204" pitchFamily="34" charset="0"/>
              <a:cs typeface="Arial" panose="020B0604020202020204" pitchFamily="34" charset="0"/>
            </a:endParaRPr>
          </a:p>
        </p:txBody>
      </p:sp>
      <p:sp>
        <p:nvSpPr>
          <p:cNvPr id="7" name="Text 5">
            <a:extLst>
              <a:ext uri="{FF2B5EF4-FFF2-40B4-BE49-F238E27FC236}">
                <a16:creationId xmlns:a16="http://schemas.microsoft.com/office/drawing/2014/main" id="{813FBCB3-7A77-CA25-73EC-7642A102D679}"/>
              </a:ext>
            </a:extLst>
          </p:cNvPr>
          <p:cNvSpPr/>
          <p:nvPr/>
        </p:nvSpPr>
        <p:spPr>
          <a:xfrm>
            <a:off x="1114821" y="1381819"/>
            <a:ext cx="2033092" cy="242293"/>
          </a:xfrm>
          <a:prstGeom prst="rect">
            <a:avLst/>
          </a:prstGeom>
          <a:noFill/>
          <a:ln/>
        </p:spPr>
        <p:txBody>
          <a:bodyPr wrap="none" lIns="0" tIns="0" rIns="0" bIns="0" rtlCol="0" anchor="t"/>
          <a:lstStyle/>
          <a:p>
            <a:pPr defTabSz="761970">
              <a:lnSpc>
                <a:spcPct val="150000"/>
              </a:lnSpc>
            </a:pPr>
            <a:r>
              <a:rPr lang="en-US" b="1" dirty="0">
                <a:latin typeface="Arial" panose="020B0604020202020204" pitchFamily="34" charset="0"/>
                <a:ea typeface="Funnel Display" pitchFamily="34" charset="-122"/>
                <a:cs typeface="Arial" panose="020B0604020202020204" pitchFamily="34" charset="0"/>
              </a:rPr>
              <a:t>Immediate Awareness</a:t>
            </a:r>
            <a:endParaRPr lang="en-US" b="1" dirty="0">
              <a:latin typeface="Arial" panose="020B0604020202020204" pitchFamily="34" charset="0"/>
              <a:cs typeface="Arial" panose="020B0604020202020204" pitchFamily="34" charset="0"/>
            </a:endParaRPr>
          </a:p>
        </p:txBody>
      </p:sp>
      <p:sp>
        <p:nvSpPr>
          <p:cNvPr id="8" name="Text 6">
            <a:extLst>
              <a:ext uri="{FF2B5EF4-FFF2-40B4-BE49-F238E27FC236}">
                <a16:creationId xmlns:a16="http://schemas.microsoft.com/office/drawing/2014/main" id="{BABD40E6-2857-2CB0-E7B2-4592B5D58C90}"/>
              </a:ext>
            </a:extLst>
          </p:cNvPr>
          <p:cNvSpPr/>
          <p:nvPr/>
        </p:nvSpPr>
        <p:spPr>
          <a:xfrm>
            <a:off x="1209675" y="1826915"/>
            <a:ext cx="6203056" cy="527248"/>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Increased awareness of vaping risks, reduced curiosity and improved refusal confidence in school settings</a:t>
            </a:r>
            <a:endParaRPr lang="en-US" dirty="0">
              <a:solidFill>
                <a:prstClr val="black"/>
              </a:solidFill>
              <a:latin typeface="Arial" panose="020B0604020202020204" pitchFamily="34" charset="0"/>
              <a:cs typeface="Arial" panose="020B0604020202020204" pitchFamily="34" charset="0"/>
            </a:endParaRPr>
          </a:p>
        </p:txBody>
      </p:sp>
      <p:sp>
        <p:nvSpPr>
          <p:cNvPr id="9" name="Shape 7">
            <a:extLst>
              <a:ext uri="{FF2B5EF4-FFF2-40B4-BE49-F238E27FC236}">
                <a16:creationId xmlns:a16="http://schemas.microsoft.com/office/drawing/2014/main" id="{5866D8CF-C0B2-7680-7975-A2F0EADDBAF6}"/>
              </a:ext>
            </a:extLst>
          </p:cNvPr>
          <p:cNvSpPr/>
          <p:nvPr/>
        </p:nvSpPr>
        <p:spPr>
          <a:xfrm>
            <a:off x="620613" y="2849958"/>
            <a:ext cx="494208" cy="19050"/>
          </a:xfrm>
          <a:prstGeom prst="roundRect">
            <a:avLst>
              <a:gd name="adj" fmla="val 363236"/>
            </a:avLst>
          </a:prstGeom>
          <a:solidFill>
            <a:srgbClr val="D5CDBE"/>
          </a:solidFill>
          <a:ln/>
        </p:spPr>
      </p:sp>
      <p:sp>
        <p:nvSpPr>
          <p:cNvPr id="10" name="Shape 8">
            <a:extLst>
              <a:ext uri="{FF2B5EF4-FFF2-40B4-BE49-F238E27FC236}">
                <a16:creationId xmlns:a16="http://schemas.microsoft.com/office/drawing/2014/main" id="{CDA288F0-EA69-4CC3-FBD0-44A77235AADD}"/>
              </a:ext>
            </a:extLst>
          </p:cNvPr>
          <p:cNvSpPr/>
          <p:nvPr/>
        </p:nvSpPr>
        <p:spPr>
          <a:xfrm>
            <a:off x="268982" y="2674143"/>
            <a:ext cx="370682" cy="370682"/>
          </a:xfrm>
          <a:prstGeom prst="roundRect">
            <a:avLst>
              <a:gd name="adj" fmla="val 18667"/>
            </a:avLst>
          </a:prstGeom>
          <a:solidFill>
            <a:srgbClr val="FAF5EB"/>
          </a:solidFill>
          <a:ln w="7620">
            <a:solidFill>
              <a:srgbClr val="D5CDBE"/>
            </a:solidFill>
            <a:prstDash val="solid"/>
          </a:ln>
        </p:spPr>
      </p:sp>
      <p:sp>
        <p:nvSpPr>
          <p:cNvPr id="11" name="Text 9">
            <a:extLst>
              <a:ext uri="{FF2B5EF4-FFF2-40B4-BE49-F238E27FC236}">
                <a16:creationId xmlns:a16="http://schemas.microsoft.com/office/drawing/2014/main" id="{04817AB4-32CA-FEDE-A8DD-E7A95D3E883C}"/>
              </a:ext>
            </a:extLst>
          </p:cNvPr>
          <p:cNvSpPr/>
          <p:nvPr/>
        </p:nvSpPr>
        <p:spPr>
          <a:xfrm>
            <a:off x="338039" y="2714129"/>
            <a:ext cx="232569" cy="290711"/>
          </a:xfrm>
          <a:prstGeom prst="rect">
            <a:avLst/>
          </a:prstGeom>
          <a:noFill/>
          <a:ln/>
        </p:spPr>
        <p:txBody>
          <a:bodyPr wrap="none" lIns="0" tIns="0" rIns="0" bIns="0" rtlCol="0" anchor="t"/>
          <a:lstStyle/>
          <a:p>
            <a:pPr algn="ct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2</a:t>
            </a:r>
            <a:endParaRPr lang="en-US" dirty="0">
              <a:solidFill>
                <a:prstClr val="black"/>
              </a:solidFill>
              <a:latin typeface="Arial" panose="020B0604020202020204" pitchFamily="34" charset="0"/>
              <a:cs typeface="Arial" panose="020B0604020202020204" pitchFamily="34" charset="0"/>
            </a:endParaRPr>
          </a:p>
        </p:txBody>
      </p:sp>
      <p:sp>
        <p:nvSpPr>
          <p:cNvPr id="12" name="Text 10">
            <a:extLst>
              <a:ext uri="{FF2B5EF4-FFF2-40B4-BE49-F238E27FC236}">
                <a16:creationId xmlns:a16="http://schemas.microsoft.com/office/drawing/2014/main" id="{FC8A0EAC-E2ED-BC49-3727-1FA3F577B309}"/>
              </a:ext>
            </a:extLst>
          </p:cNvPr>
          <p:cNvSpPr/>
          <p:nvPr/>
        </p:nvSpPr>
        <p:spPr>
          <a:xfrm>
            <a:off x="1162248" y="2626716"/>
            <a:ext cx="1938238" cy="242293"/>
          </a:xfrm>
          <a:prstGeom prst="rect">
            <a:avLst/>
          </a:prstGeom>
          <a:noFill/>
          <a:ln/>
        </p:spPr>
        <p:txBody>
          <a:bodyPr wrap="none" lIns="0" tIns="0" rIns="0" bIns="0" rtlCol="0" anchor="t"/>
          <a:lstStyle/>
          <a:p>
            <a:pPr defTabSz="761970">
              <a:lnSpc>
                <a:spcPct val="150000"/>
              </a:lnSpc>
            </a:pPr>
            <a:r>
              <a:rPr lang="en-US" b="1" dirty="0">
                <a:latin typeface="Arial" panose="020B0604020202020204" pitchFamily="34" charset="0"/>
                <a:ea typeface="Funnel Display" pitchFamily="34" charset="-122"/>
                <a:cs typeface="Arial" panose="020B0604020202020204" pitchFamily="34" charset="0"/>
              </a:rPr>
              <a:t>Behavioural Change</a:t>
            </a:r>
            <a:endParaRPr lang="en-US" b="1" dirty="0">
              <a:latin typeface="Arial" panose="020B0604020202020204" pitchFamily="34" charset="0"/>
              <a:cs typeface="Arial" panose="020B0604020202020204" pitchFamily="34" charset="0"/>
            </a:endParaRPr>
          </a:p>
        </p:txBody>
      </p:sp>
      <p:sp>
        <p:nvSpPr>
          <p:cNvPr id="13" name="Text 11">
            <a:extLst>
              <a:ext uri="{FF2B5EF4-FFF2-40B4-BE49-F238E27FC236}">
                <a16:creationId xmlns:a16="http://schemas.microsoft.com/office/drawing/2014/main" id="{CE41A2E1-F703-E3F4-23D9-FEB5099217F4}"/>
              </a:ext>
            </a:extLst>
          </p:cNvPr>
          <p:cNvSpPr/>
          <p:nvPr/>
        </p:nvSpPr>
        <p:spPr>
          <a:xfrm>
            <a:off x="1209675" y="3081338"/>
            <a:ext cx="6107806" cy="527248"/>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Reduction of vaping incidents in classrooms and school toilets, improving attendance and concentration</a:t>
            </a:r>
            <a:endParaRPr lang="en-US" dirty="0">
              <a:solidFill>
                <a:prstClr val="black"/>
              </a:solidFill>
              <a:latin typeface="Arial" panose="020B0604020202020204" pitchFamily="34" charset="0"/>
              <a:cs typeface="Arial" panose="020B0604020202020204" pitchFamily="34" charset="0"/>
            </a:endParaRPr>
          </a:p>
        </p:txBody>
      </p:sp>
      <p:sp>
        <p:nvSpPr>
          <p:cNvPr id="14" name="Shape 12">
            <a:extLst>
              <a:ext uri="{FF2B5EF4-FFF2-40B4-BE49-F238E27FC236}">
                <a16:creationId xmlns:a16="http://schemas.microsoft.com/office/drawing/2014/main" id="{78C5B2C0-A074-7A11-BC3C-B53A1B885F31}"/>
              </a:ext>
            </a:extLst>
          </p:cNvPr>
          <p:cNvSpPr/>
          <p:nvPr/>
        </p:nvSpPr>
        <p:spPr>
          <a:xfrm>
            <a:off x="620613" y="4104382"/>
            <a:ext cx="494208" cy="19050"/>
          </a:xfrm>
          <a:prstGeom prst="roundRect">
            <a:avLst>
              <a:gd name="adj" fmla="val 363236"/>
            </a:avLst>
          </a:prstGeom>
          <a:solidFill>
            <a:srgbClr val="D5CDBE"/>
          </a:solidFill>
          <a:ln/>
        </p:spPr>
      </p:sp>
      <p:sp>
        <p:nvSpPr>
          <p:cNvPr id="15" name="Shape 13">
            <a:extLst>
              <a:ext uri="{FF2B5EF4-FFF2-40B4-BE49-F238E27FC236}">
                <a16:creationId xmlns:a16="http://schemas.microsoft.com/office/drawing/2014/main" id="{434CF203-B992-C5A8-B6A8-ED27DAE8B788}"/>
              </a:ext>
            </a:extLst>
          </p:cNvPr>
          <p:cNvSpPr/>
          <p:nvPr/>
        </p:nvSpPr>
        <p:spPr>
          <a:xfrm>
            <a:off x="268982" y="3928566"/>
            <a:ext cx="370682" cy="370682"/>
          </a:xfrm>
          <a:prstGeom prst="roundRect">
            <a:avLst>
              <a:gd name="adj" fmla="val 18667"/>
            </a:avLst>
          </a:prstGeom>
          <a:solidFill>
            <a:srgbClr val="FAF5EB"/>
          </a:solidFill>
          <a:ln w="7620">
            <a:solidFill>
              <a:srgbClr val="D5CDBE"/>
            </a:solidFill>
            <a:prstDash val="solid"/>
          </a:ln>
        </p:spPr>
      </p:sp>
      <p:sp>
        <p:nvSpPr>
          <p:cNvPr id="16" name="Text 14">
            <a:extLst>
              <a:ext uri="{FF2B5EF4-FFF2-40B4-BE49-F238E27FC236}">
                <a16:creationId xmlns:a16="http://schemas.microsoft.com/office/drawing/2014/main" id="{E5C7CE51-B50A-5279-6404-B44156942030}"/>
              </a:ext>
            </a:extLst>
          </p:cNvPr>
          <p:cNvSpPr/>
          <p:nvPr/>
        </p:nvSpPr>
        <p:spPr>
          <a:xfrm>
            <a:off x="338039" y="3968551"/>
            <a:ext cx="232569" cy="290711"/>
          </a:xfrm>
          <a:prstGeom prst="rect">
            <a:avLst/>
          </a:prstGeom>
          <a:noFill/>
          <a:ln/>
        </p:spPr>
        <p:txBody>
          <a:bodyPr wrap="none" lIns="0" tIns="0" rIns="0" bIns="0" rtlCol="0" anchor="t"/>
          <a:lstStyle/>
          <a:p>
            <a:pPr algn="ct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3</a:t>
            </a:r>
            <a:endParaRPr lang="en-US" dirty="0">
              <a:solidFill>
                <a:prstClr val="black"/>
              </a:solidFill>
              <a:latin typeface="Arial" panose="020B0604020202020204" pitchFamily="34" charset="0"/>
              <a:cs typeface="Arial" panose="020B0604020202020204" pitchFamily="34" charset="0"/>
            </a:endParaRPr>
          </a:p>
        </p:txBody>
      </p:sp>
      <p:sp>
        <p:nvSpPr>
          <p:cNvPr id="17" name="Text 15">
            <a:extLst>
              <a:ext uri="{FF2B5EF4-FFF2-40B4-BE49-F238E27FC236}">
                <a16:creationId xmlns:a16="http://schemas.microsoft.com/office/drawing/2014/main" id="{761C4ED5-276C-501D-77A4-E88F0DCB39F8}"/>
              </a:ext>
            </a:extLst>
          </p:cNvPr>
          <p:cNvSpPr/>
          <p:nvPr/>
        </p:nvSpPr>
        <p:spPr>
          <a:xfrm>
            <a:off x="1164826" y="3901875"/>
            <a:ext cx="1938238" cy="242293"/>
          </a:xfrm>
          <a:prstGeom prst="rect">
            <a:avLst/>
          </a:prstGeom>
          <a:noFill/>
          <a:ln/>
        </p:spPr>
        <p:txBody>
          <a:bodyPr wrap="none" lIns="0" tIns="0" rIns="0" bIns="0" rtlCol="0" anchor="t"/>
          <a:lstStyle/>
          <a:p>
            <a:pPr defTabSz="761970">
              <a:lnSpc>
                <a:spcPct val="150000"/>
              </a:lnSpc>
            </a:pPr>
            <a:r>
              <a:rPr lang="en-US" b="1" dirty="0">
                <a:latin typeface="Arial" panose="020B0604020202020204" pitchFamily="34" charset="0"/>
                <a:ea typeface="Funnel Display" pitchFamily="34" charset="-122"/>
                <a:cs typeface="Arial" panose="020B0604020202020204" pitchFamily="34" charset="0"/>
              </a:rPr>
              <a:t>Cultural Shift</a:t>
            </a:r>
            <a:endParaRPr lang="en-US" b="1" dirty="0">
              <a:latin typeface="Arial" panose="020B0604020202020204" pitchFamily="34" charset="0"/>
              <a:cs typeface="Arial" panose="020B0604020202020204" pitchFamily="34" charset="0"/>
            </a:endParaRPr>
          </a:p>
        </p:txBody>
      </p:sp>
      <p:sp>
        <p:nvSpPr>
          <p:cNvPr id="18" name="Text 16">
            <a:extLst>
              <a:ext uri="{FF2B5EF4-FFF2-40B4-BE49-F238E27FC236}">
                <a16:creationId xmlns:a16="http://schemas.microsoft.com/office/drawing/2014/main" id="{12ADFBEA-7BF5-3618-3882-8ACBB21AC280}"/>
              </a:ext>
            </a:extLst>
          </p:cNvPr>
          <p:cNvSpPr/>
          <p:nvPr/>
        </p:nvSpPr>
        <p:spPr>
          <a:xfrm>
            <a:off x="1209675" y="4335760"/>
            <a:ext cx="6203056" cy="527248"/>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Healthier school culture where peer norms favour non-vaping behaviours and responsible digital communication</a:t>
            </a:r>
            <a:endParaRPr lang="en-US" dirty="0">
              <a:solidFill>
                <a:prstClr val="black"/>
              </a:solidFill>
              <a:latin typeface="Arial" panose="020B0604020202020204" pitchFamily="34" charset="0"/>
              <a:cs typeface="Arial" panose="020B0604020202020204" pitchFamily="34" charset="0"/>
            </a:endParaRPr>
          </a:p>
        </p:txBody>
      </p:sp>
      <p:sp>
        <p:nvSpPr>
          <p:cNvPr id="19" name="Shape 17">
            <a:extLst>
              <a:ext uri="{FF2B5EF4-FFF2-40B4-BE49-F238E27FC236}">
                <a16:creationId xmlns:a16="http://schemas.microsoft.com/office/drawing/2014/main" id="{64996F9C-C609-D7E6-7673-D5062A0D5051}"/>
              </a:ext>
            </a:extLst>
          </p:cNvPr>
          <p:cNvSpPr/>
          <p:nvPr/>
        </p:nvSpPr>
        <p:spPr>
          <a:xfrm>
            <a:off x="620613" y="5358804"/>
            <a:ext cx="494208" cy="19050"/>
          </a:xfrm>
          <a:prstGeom prst="roundRect">
            <a:avLst>
              <a:gd name="adj" fmla="val 363236"/>
            </a:avLst>
          </a:prstGeom>
          <a:solidFill>
            <a:srgbClr val="D5CDBE"/>
          </a:solidFill>
          <a:ln/>
        </p:spPr>
      </p:sp>
      <p:sp>
        <p:nvSpPr>
          <p:cNvPr id="20" name="Shape 18">
            <a:extLst>
              <a:ext uri="{FF2B5EF4-FFF2-40B4-BE49-F238E27FC236}">
                <a16:creationId xmlns:a16="http://schemas.microsoft.com/office/drawing/2014/main" id="{7DBBD260-8228-9616-B59F-FA253EABDA06}"/>
              </a:ext>
            </a:extLst>
          </p:cNvPr>
          <p:cNvSpPr/>
          <p:nvPr/>
        </p:nvSpPr>
        <p:spPr>
          <a:xfrm>
            <a:off x="268982" y="5182988"/>
            <a:ext cx="370682" cy="370682"/>
          </a:xfrm>
          <a:prstGeom prst="roundRect">
            <a:avLst>
              <a:gd name="adj" fmla="val 18667"/>
            </a:avLst>
          </a:prstGeom>
          <a:solidFill>
            <a:srgbClr val="FAF5EB"/>
          </a:solidFill>
          <a:ln w="7620">
            <a:solidFill>
              <a:srgbClr val="D5CDBE"/>
            </a:solidFill>
            <a:prstDash val="solid"/>
          </a:ln>
        </p:spPr>
      </p:sp>
      <p:sp>
        <p:nvSpPr>
          <p:cNvPr id="21" name="Text 19">
            <a:extLst>
              <a:ext uri="{FF2B5EF4-FFF2-40B4-BE49-F238E27FC236}">
                <a16:creationId xmlns:a16="http://schemas.microsoft.com/office/drawing/2014/main" id="{B936E70C-CD53-E63E-C007-E053B135DD38}"/>
              </a:ext>
            </a:extLst>
          </p:cNvPr>
          <p:cNvSpPr/>
          <p:nvPr/>
        </p:nvSpPr>
        <p:spPr>
          <a:xfrm>
            <a:off x="338039" y="5222974"/>
            <a:ext cx="232569" cy="290711"/>
          </a:xfrm>
          <a:prstGeom prst="rect">
            <a:avLst/>
          </a:prstGeom>
          <a:noFill/>
          <a:ln/>
        </p:spPr>
        <p:txBody>
          <a:bodyPr wrap="none" lIns="0" tIns="0" rIns="0" bIns="0" rtlCol="0" anchor="t"/>
          <a:lstStyle/>
          <a:p>
            <a:pPr algn="ctr" defTabSz="761970">
              <a:lnSpc>
                <a:spcPct val="150000"/>
              </a:lnSpc>
            </a:pPr>
            <a:r>
              <a:rPr lang="en-US" dirty="0">
                <a:solidFill>
                  <a:srgbClr val="2B3541"/>
                </a:solidFill>
                <a:latin typeface="Arial" panose="020B0604020202020204" pitchFamily="34" charset="0"/>
                <a:ea typeface="Funnel Display" pitchFamily="34" charset="-122"/>
                <a:cs typeface="Arial" panose="020B0604020202020204" pitchFamily="34" charset="0"/>
              </a:rPr>
              <a:t>4</a:t>
            </a:r>
            <a:endParaRPr lang="en-US" dirty="0">
              <a:solidFill>
                <a:prstClr val="black"/>
              </a:solidFill>
              <a:latin typeface="Arial" panose="020B0604020202020204" pitchFamily="34" charset="0"/>
              <a:cs typeface="Arial" panose="020B0604020202020204" pitchFamily="34" charset="0"/>
            </a:endParaRPr>
          </a:p>
        </p:txBody>
      </p:sp>
      <p:sp>
        <p:nvSpPr>
          <p:cNvPr id="22" name="Text 20">
            <a:extLst>
              <a:ext uri="{FF2B5EF4-FFF2-40B4-BE49-F238E27FC236}">
                <a16:creationId xmlns:a16="http://schemas.microsoft.com/office/drawing/2014/main" id="{30BEBE1C-7ED9-9844-2C48-917DD8EC6D33}"/>
              </a:ext>
            </a:extLst>
          </p:cNvPr>
          <p:cNvSpPr/>
          <p:nvPr/>
        </p:nvSpPr>
        <p:spPr>
          <a:xfrm>
            <a:off x="1162248" y="5135562"/>
            <a:ext cx="1938238" cy="242293"/>
          </a:xfrm>
          <a:prstGeom prst="rect">
            <a:avLst/>
          </a:prstGeom>
          <a:noFill/>
          <a:ln/>
        </p:spPr>
        <p:txBody>
          <a:bodyPr wrap="none" lIns="0" tIns="0" rIns="0" bIns="0" rtlCol="0" anchor="t"/>
          <a:lstStyle/>
          <a:p>
            <a:pPr defTabSz="761970">
              <a:lnSpc>
                <a:spcPct val="150000"/>
              </a:lnSpc>
            </a:pPr>
            <a:r>
              <a:rPr lang="en-US" b="1" dirty="0">
                <a:latin typeface="Arial" panose="020B0604020202020204" pitchFamily="34" charset="0"/>
                <a:ea typeface="Funnel Display" pitchFamily="34" charset="-122"/>
                <a:cs typeface="Arial" panose="020B0604020202020204" pitchFamily="34" charset="0"/>
              </a:rPr>
              <a:t>Long-Term Health</a:t>
            </a:r>
            <a:endParaRPr lang="en-US" b="1" dirty="0">
              <a:latin typeface="Arial" panose="020B0604020202020204" pitchFamily="34" charset="0"/>
              <a:cs typeface="Arial" panose="020B0604020202020204" pitchFamily="34" charset="0"/>
            </a:endParaRPr>
          </a:p>
        </p:txBody>
      </p:sp>
      <p:sp>
        <p:nvSpPr>
          <p:cNvPr id="23" name="Text 21">
            <a:extLst>
              <a:ext uri="{FF2B5EF4-FFF2-40B4-BE49-F238E27FC236}">
                <a16:creationId xmlns:a16="http://schemas.microsoft.com/office/drawing/2014/main" id="{27789B6D-DC01-49AD-B66F-2116EAC08CA7}"/>
              </a:ext>
            </a:extLst>
          </p:cNvPr>
          <p:cNvSpPr/>
          <p:nvPr/>
        </p:nvSpPr>
        <p:spPr>
          <a:xfrm>
            <a:off x="1209675" y="5590183"/>
            <a:ext cx="6203056" cy="527248"/>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Long-term reduction in addiction, respiratory symptoms and nicotine dependence among adolescents</a:t>
            </a:r>
            <a:endParaRPr lang="en-US" dirty="0">
              <a:solidFill>
                <a:prstClr val="black"/>
              </a:solidFill>
              <a:latin typeface="Arial" panose="020B0604020202020204" pitchFamily="34" charset="0"/>
              <a:cs typeface="Arial" panose="020B0604020202020204" pitchFamily="34" charset="0"/>
            </a:endParaRPr>
          </a:p>
        </p:txBody>
      </p:sp>
      <p:pic>
        <p:nvPicPr>
          <p:cNvPr id="4098" name="Picture 2" descr="Adolescents Need SEL That's Designed for Them. Here's What That Looks Like">
            <a:extLst>
              <a:ext uri="{FF2B5EF4-FFF2-40B4-BE49-F238E27FC236}">
                <a16:creationId xmlns:a16="http://schemas.microsoft.com/office/drawing/2014/main" id="{8622D922-4680-AD30-654A-0B0EBD3662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8100" y="1761430"/>
            <a:ext cx="4413250" cy="4182120"/>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4FB0D253-CDAA-19B7-3A93-408E11FAD43F}"/>
              </a:ext>
            </a:extLst>
          </p:cNvPr>
          <p:cNvSpPr txBox="1"/>
          <p:nvPr/>
        </p:nvSpPr>
        <p:spPr>
          <a:xfrm>
            <a:off x="10274300" y="6025288"/>
            <a:ext cx="6096000" cy="369332"/>
          </a:xfrm>
          <a:prstGeom prst="rect">
            <a:avLst/>
          </a:prstGeom>
          <a:noFill/>
        </p:spPr>
        <p:txBody>
          <a:bodyPr wrap="square">
            <a:spAutoFit/>
          </a:bodyPr>
          <a:lstStyle/>
          <a:p>
            <a:r>
              <a:rPr lang="en-IN" dirty="0">
                <a:latin typeface="Arial" panose="020B0604020202020204" pitchFamily="34" charset="0"/>
                <a:cs typeface="Arial" panose="020B0604020202020204" pitchFamily="34" charset="0"/>
              </a:rPr>
              <a:t>(Prothero 2023</a:t>
            </a:r>
            <a:r>
              <a:rPr lang="en-IN" dirty="0"/>
              <a:t>)</a:t>
            </a:r>
          </a:p>
        </p:txBody>
      </p:sp>
    </p:spTree>
    <p:extLst>
      <p:ext uri="{BB962C8B-B14F-4D97-AF65-F5344CB8AC3E}">
        <p14:creationId xmlns:p14="http://schemas.microsoft.com/office/powerpoint/2010/main" val="18357526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171401" y="2468676"/>
            <a:ext cx="5560020" cy="487660"/>
          </a:xfrm>
          <a:prstGeom prst="rect">
            <a:avLst/>
          </a:prstGeom>
          <a:noFill/>
          <a:ln/>
        </p:spPr>
        <p:txBody>
          <a:bodyPr wrap="none" lIns="0" tIns="0" rIns="0" bIns="0" rtlCol="0" anchor="t"/>
          <a:lstStyle/>
          <a:p>
            <a:pPr defTabSz="761970">
              <a:lnSpc>
                <a:spcPts val="3833"/>
              </a:lnSpc>
            </a:pPr>
            <a:r>
              <a:rPr lang="en-US" sz="3200" b="1" dirty="0">
                <a:solidFill>
                  <a:srgbClr val="051D3A"/>
                </a:solidFill>
                <a:latin typeface="Arial" panose="020B0604020202020204" pitchFamily="34" charset="0"/>
                <a:ea typeface="Funnel Display" pitchFamily="34" charset="-122"/>
                <a:cs typeface="Arial" panose="020B0604020202020204" pitchFamily="34" charset="0"/>
              </a:rPr>
              <a:t>Why This Intervention Matters</a:t>
            </a:r>
            <a:endParaRPr lang="en-US" sz="3200" b="1" dirty="0">
              <a:solidFill>
                <a:prstClr val="black"/>
              </a:solidFill>
              <a:latin typeface="Arial" panose="020B0604020202020204" pitchFamily="34" charset="0"/>
              <a:cs typeface="Arial" panose="020B0604020202020204" pitchFamily="34" charset="0"/>
            </a:endParaRPr>
          </a:p>
        </p:txBody>
      </p:sp>
      <p:sp>
        <p:nvSpPr>
          <p:cNvPr id="4" name="Text 1"/>
          <p:cNvSpPr/>
          <p:nvPr/>
        </p:nvSpPr>
        <p:spPr>
          <a:xfrm>
            <a:off x="171401" y="2995137"/>
            <a:ext cx="11918999" cy="530423"/>
          </a:xfrm>
          <a:prstGeom prst="rect">
            <a:avLst/>
          </a:prstGeom>
          <a:noFill/>
          <a:ln/>
        </p:spPr>
        <p:txBody>
          <a:bodyPr wrap="square" lIns="0" tIns="0" rIns="0" bIns="0" rtlCol="0" anchor="t"/>
          <a:lstStyle/>
          <a:p>
            <a:pPr defTabSz="761970">
              <a:lnSpc>
                <a:spcPct val="150000"/>
              </a:lnSpc>
            </a:pPr>
            <a:r>
              <a:rPr lang="en-US" dirty="0">
                <a:latin typeface="Arial" panose="020B0604020202020204" pitchFamily="34" charset="0"/>
                <a:ea typeface="Funnel Sans" pitchFamily="34" charset="-122"/>
                <a:cs typeface="Arial" panose="020B0604020202020204" pitchFamily="34" charset="0"/>
              </a:rPr>
              <a:t>TikTok provides a real-time communication channel where teenagers naturally learn and express themselves. Combining influencers, educators and school environments ensures behavioural change, not just awareness.</a:t>
            </a:r>
            <a:endParaRPr lang="en-US" dirty="0">
              <a:latin typeface="Arial" panose="020B0604020202020204" pitchFamily="34" charset="0"/>
              <a:cs typeface="Arial" panose="020B0604020202020204" pitchFamily="34" charset="0"/>
            </a:endParaRPr>
          </a:p>
        </p:txBody>
      </p:sp>
      <p:sp>
        <p:nvSpPr>
          <p:cNvPr id="5" name="Shape 2"/>
          <p:cNvSpPr/>
          <p:nvPr/>
        </p:nvSpPr>
        <p:spPr>
          <a:xfrm>
            <a:off x="393303" y="4079181"/>
            <a:ext cx="3488035" cy="2372420"/>
          </a:xfrm>
          <a:prstGeom prst="roundRect">
            <a:avLst>
              <a:gd name="adj" fmla="val 5155"/>
            </a:avLst>
          </a:prstGeom>
          <a:solidFill>
            <a:srgbClr val="FAF5EB"/>
          </a:solidFill>
          <a:ln w="22860">
            <a:solidFill>
              <a:srgbClr val="3371A5"/>
            </a:solidFill>
            <a:prstDash val="solid"/>
          </a:ln>
        </p:spPr>
      </p:sp>
      <p:sp>
        <p:nvSpPr>
          <p:cNvPr id="6" name="Shape 3"/>
          <p:cNvSpPr/>
          <p:nvPr/>
        </p:nvSpPr>
        <p:spPr>
          <a:xfrm>
            <a:off x="393303" y="4079181"/>
            <a:ext cx="57150" cy="2372420"/>
          </a:xfrm>
          <a:prstGeom prst="roundRect">
            <a:avLst>
              <a:gd name="adj" fmla="val 91398"/>
            </a:avLst>
          </a:prstGeom>
          <a:solidFill>
            <a:srgbClr val="3371A5"/>
          </a:solidFill>
          <a:ln/>
        </p:spPr>
      </p:sp>
      <p:sp>
        <p:nvSpPr>
          <p:cNvPr id="7" name="Text 4"/>
          <p:cNvSpPr/>
          <p:nvPr/>
        </p:nvSpPr>
        <p:spPr>
          <a:xfrm>
            <a:off x="469503" y="4264025"/>
            <a:ext cx="2116534" cy="373167"/>
          </a:xfrm>
          <a:prstGeom prst="rect">
            <a:avLst/>
          </a:prstGeom>
          <a:noFill/>
          <a:ln/>
        </p:spPr>
        <p:txBody>
          <a:bodyPr wrap="none" lIns="0" tIns="0" rIns="0" bIns="0" rtlCol="0" anchor="t"/>
          <a:lstStyle/>
          <a:p>
            <a:pPr defTabSz="761970">
              <a:lnSpc>
                <a:spcPts val="1917"/>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Scalable Design</a:t>
            </a:r>
            <a:endParaRPr lang="en-US" sz="2000" b="1" dirty="0">
              <a:solidFill>
                <a:prstClr val="black"/>
              </a:solidFill>
              <a:latin typeface="Arial" panose="020B0604020202020204" pitchFamily="34" charset="0"/>
              <a:cs typeface="Arial" panose="020B0604020202020204" pitchFamily="34" charset="0"/>
            </a:endParaRPr>
          </a:p>
        </p:txBody>
      </p:sp>
      <p:sp>
        <p:nvSpPr>
          <p:cNvPr id="8" name="Text 5"/>
          <p:cNvSpPr/>
          <p:nvPr/>
        </p:nvSpPr>
        <p:spPr>
          <a:xfrm>
            <a:off x="514300" y="4509102"/>
            <a:ext cx="3303190" cy="1363421"/>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The intervention allows future adaptation to mental health, alcohol avoidance, sexual health or physical activity promotion</a:t>
            </a:r>
            <a:endParaRPr lang="en-US" dirty="0">
              <a:solidFill>
                <a:prstClr val="black"/>
              </a:solidFill>
              <a:latin typeface="Arial" panose="020B0604020202020204" pitchFamily="34" charset="0"/>
              <a:cs typeface="Arial" panose="020B0604020202020204" pitchFamily="34" charset="0"/>
            </a:endParaRPr>
          </a:p>
        </p:txBody>
      </p:sp>
      <p:sp>
        <p:nvSpPr>
          <p:cNvPr id="9" name="Shape 6"/>
          <p:cNvSpPr/>
          <p:nvPr/>
        </p:nvSpPr>
        <p:spPr>
          <a:xfrm>
            <a:off x="4351933" y="4079181"/>
            <a:ext cx="3488035" cy="2372419"/>
          </a:xfrm>
          <a:prstGeom prst="roundRect">
            <a:avLst>
              <a:gd name="adj" fmla="val 5155"/>
            </a:avLst>
          </a:prstGeom>
          <a:solidFill>
            <a:srgbClr val="FAF5EB"/>
          </a:solidFill>
          <a:ln w="22860">
            <a:solidFill>
              <a:srgbClr val="E282B7"/>
            </a:solidFill>
            <a:prstDash val="solid"/>
          </a:ln>
        </p:spPr>
      </p:sp>
      <p:sp>
        <p:nvSpPr>
          <p:cNvPr id="10" name="Shape 7"/>
          <p:cNvSpPr/>
          <p:nvPr/>
        </p:nvSpPr>
        <p:spPr>
          <a:xfrm>
            <a:off x="4332883" y="4079181"/>
            <a:ext cx="76200" cy="2372419"/>
          </a:xfrm>
          <a:prstGeom prst="roundRect">
            <a:avLst>
              <a:gd name="adj" fmla="val 91398"/>
            </a:avLst>
          </a:prstGeom>
          <a:solidFill>
            <a:srgbClr val="E282B7"/>
          </a:solidFill>
          <a:ln/>
        </p:spPr>
      </p:sp>
      <p:sp>
        <p:nvSpPr>
          <p:cNvPr id="11" name="Text 8"/>
          <p:cNvSpPr/>
          <p:nvPr/>
        </p:nvSpPr>
        <p:spPr>
          <a:xfrm>
            <a:off x="4593928" y="4264025"/>
            <a:ext cx="1950740" cy="326064"/>
          </a:xfrm>
          <a:prstGeom prst="rect">
            <a:avLst/>
          </a:prstGeom>
          <a:noFill/>
          <a:ln/>
        </p:spPr>
        <p:txBody>
          <a:bodyPr wrap="none" lIns="0" tIns="0" rIns="0" bIns="0" rtlCol="0" anchor="t"/>
          <a:lstStyle/>
          <a:p>
            <a:pPr defTabSz="761970">
              <a:lnSpc>
                <a:spcPts val="1917"/>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Policy Alignment</a:t>
            </a:r>
            <a:endParaRPr lang="en-US" sz="2000" b="1" dirty="0">
              <a:solidFill>
                <a:prstClr val="black"/>
              </a:solidFill>
              <a:latin typeface="Arial" panose="020B0604020202020204" pitchFamily="34" charset="0"/>
              <a:cs typeface="Arial" panose="020B0604020202020204" pitchFamily="34" charset="0"/>
            </a:endParaRPr>
          </a:p>
        </p:txBody>
      </p:sp>
      <p:sp>
        <p:nvSpPr>
          <p:cNvPr id="12" name="Text 9"/>
          <p:cNvSpPr/>
          <p:nvPr/>
        </p:nvSpPr>
        <p:spPr>
          <a:xfrm>
            <a:off x="4593928" y="4607223"/>
            <a:ext cx="3061196" cy="1064185"/>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Digital interventions support UK policy aims on youth safeguarding, nicotine regulation and digital safety</a:t>
            </a:r>
            <a:endParaRPr lang="en-US" dirty="0">
              <a:solidFill>
                <a:prstClr val="black"/>
              </a:solidFill>
              <a:latin typeface="Arial" panose="020B0604020202020204" pitchFamily="34" charset="0"/>
              <a:cs typeface="Arial" panose="020B0604020202020204" pitchFamily="34" charset="0"/>
            </a:endParaRPr>
          </a:p>
        </p:txBody>
      </p:sp>
      <p:sp>
        <p:nvSpPr>
          <p:cNvPr id="13" name="Shape 10"/>
          <p:cNvSpPr/>
          <p:nvPr/>
        </p:nvSpPr>
        <p:spPr>
          <a:xfrm>
            <a:off x="8005763" y="4079181"/>
            <a:ext cx="3488035" cy="2372419"/>
          </a:xfrm>
          <a:prstGeom prst="roundRect">
            <a:avLst>
              <a:gd name="adj" fmla="val 5155"/>
            </a:avLst>
          </a:prstGeom>
          <a:solidFill>
            <a:srgbClr val="FAF5EB"/>
          </a:solidFill>
          <a:ln w="22860">
            <a:solidFill>
              <a:srgbClr val="3371A5"/>
            </a:solidFill>
            <a:prstDash val="solid"/>
          </a:ln>
        </p:spPr>
      </p:sp>
      <p:sp>
        <p:nvSpPr>
          <p:cNvPr id="14" name="Shape 11"/>
          <p:cNvSpPr/>
          <p:nvPr/>
        </p:nvSpPr>
        <p:spPr>
          <a:xfrm>
            <a:off x="7986713" y="4079181"/>
            <a:ext cx="76200" cy="2372419"/>
          </a:xfrm>
          <a:prstGeom prst="roundRect">
            <a:avLst>
              <a:gd name="adj" fmla="val 91398"/>
            </a:avLst>
          </a:prstGeom>
          <a:solidFill>
            <a:srgbClr val="3371A5"/>
          </a:solidFill>
          <a:ln/>
        </p:spPr>
      </p:sp>
      <p:sp>
        <p:nvSpPr>
          <p:cNvPr id="15" name="Text 12"/>
          <p:cNvSpPr/>
          <p:nvPr/>
        </p:nvSpPr>
        <p:spPr>
          <a:xfrm>
            <a:off x="8247757" y="4264025"/>
            <a:ext cx="1950740" cy="326064"/>
          </a:xfrm>
          <a:prstGeom prst="rect">
            <a:avLst/>
          </a:prstGeom>
          <a:noFill/>
          <a:ln/>
        </p:spPr>
        <p:txBody>
          <a:bodyPr wrap="none" lIns="0" tIns="0" rIns="0" bIns="0" rtlCol="0" anchor="t"/>
          <a:lstStyle/>
          <a:p>
            <a:pPr defTabSz="761970">
              <a:lnSpc>
                <a:spcPts val="1917"/>
              </a:lnSpc>
            </a:pPr>
            <a:r>
              <a:rPr lang="en-US" sz="2000" b="1" dirty="0">
                <a:solidFill>
                  <a:srgbClr val="2B3541"/>
                </a:solidFill>
                <a:latin typeface="Arial" panose="020B0604020202020204" pitchFamily="34" charset="0"/>
                <a:ea typeface="Funnel Display" pitchFamily="34" charset="-122"/>
                <a:cs typeface="Arial" panose="020B0604020202020204" pitchFamily="34" charset="0"/>
              </a:rPr>
              <a:t>Evidence-Based</a:t>
            </a:r>
            <a:endParaRPr lang="en-US" sz="2000" b="1" dirty="0">
              <a:solidFill>
                <a:prstClr val="black"/>
              </a:solidFill>
              <a:latin typeface="Arial" panose="020B0604020202020204" pitchFamily="34" charset="0"/>
              <a:cs typeface="Arial" panose="020B0604020202020204" pitchFamily="34" charset="0"/>
            </a:endParaRPr>
          </a:p>
        </p:txBody>
      </p:sp>
      <p:sp>
        <p:nvSpPr>
          <p:cNvPr id="16" name="Text 13"/>
          <p:cNvSpPr/>
          <p:nvPr/>
        </p:nvSpPr>
        <p:spPr>
          <a:xfrm>
            <a:off x="8247757" y="4607223"/>
            <a:ext cx="3061196" cy="1064185"/>
          </a:xfrm>
          <a:prstGeom prst="rect">
            <a:avLst/>
          </a:prstGeom>
          <a:noFill/>
          <a:ln/>
        </p:spPr>
        <p:txBody>
          <a:bodyPr wrap="square" lIns="0" tIns="0" rIns="0" bIns="0" rtlCol="0" anchor="t"/>
          <a:lstStyle/>
          <a:p>
            <a:pPr defTabSz="761970">
              <a:lnSpc>
                <a:spcPct val="150000"/>
              </a:lnSpc>
            </a:pPr>
            <a:r>
              <a:rPr lang="en-US" dirty="0">
                <a:solidFill>
                  <a:srgbClr val="2B3541"/>
                </a:solidFill>
                <a:latin typeface="Arial" panose="020B0604020202020204" pitchFamily="34" charset="0"/>
                <a:ea typeface="Funnel Sans" pitchFamily="34" charset="-122"/>
                <a:cs typeface="Arial" panose="020B0604020202020204" pitchFamily="34" charset="0"/>
              </a:rPr>
              <a:t>Built on proven digital health promotion strategies and adolescent behaviour change research</a:t>
            </a:r>
            <a:endParaRPr lang="en-US" dirty="0">
              <a:solidFill>
                <a:prstClr val="black"/>
              </a:solidFill>
              <a:latin typeface="Arial" panose="020B0604020202020204" pitchFamily="34" charset="0"/>
              <a:cs typeface="Arial" panose="020B0604020202020204" pitchFamily="34" charset="0"/>
            </a:endParaRPr>
          </a:p>
        </p:txBody>
      </p:sp>
      <p:pic>
        <p:nvPicPr>
          <p:cNvPr id="5122" name="Picture 2" descr="Reclaiming Breaktime: Better School Spaces for Students">
            <a:extLst>
              <a:ext uri="{FF2B5EF4-FFF2-40B4-BE49-F238E27FC236}">
                <a16:creationId xmlns:a16="http://schemas.microsoft.com/office/drawing/2014/main" id="{240002FE-8451-CB54-ECBC-29B7A0283A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382"/>
            <a:ext cx="12192000" cy="2372419"/>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0525143D-5CDE-5D1F-EE59-8B5C2E5F550B}"/>
              </a:ext>
            </a:extLst>
          </p:cNvPr>
          <p:cNvSpPr txBox="1"/>
          <p:nvPr/>
        </p:nvSpPr>
        <p:spPr>
          <a:xfrm>
            <a:off x="8953549" y="2378510"/>
            <a:ext cx="6134100" cy="369332"/>
          </a:xfrm>
          <a:prstGeom prst="rect">
            <a:avLst/>
          </a:prstGeom>
          <a:noFill/>
        </p:spPr>
        <p:txBody>
          <a:bodyPr wrap="square">
            <a:spAutoFit/>
          </a:bodyPr>
          <a:lstStyle/>
          <a:p>
            <a:r>
              <a:rPr lang="en-IN" dirty="0">
                <a:latin typeface="Arial" panose="020B0604020202020204" pitchFamily="34" charset="0"/>
                <a:cs typeface="Arial" panose="020B0604020202020204" pitchFamily="34" charset="0"/>
              </a:rPr>
              <a:t>(</a:t>
            </a:r>
            <a:r>
              <a:rPr lang="en-IN" dirty="0" err="1">
                <a:latin typeface="Arial" panose="020B0604020202020204" pitchFamily="34" charset="0"/>
                <a:cs typeface="Arial" panose="020B0604020202020204" pitchFamily="34" charset="0"/>
              </a:rPr>
              <a:t>Streetspace</a:t>
            </a:r>
            <a:r>
              <a:rPr lang="en-IN" dirty="0">
                <a:latin typeface="Arial" panose="020B0604020202020204" pitchFamily="34" charset="0"/>
                <a:cs typeface="Arial" panose="020B0604020202020204" pitchFamily="34" charset="0"/>
              </a:rPr>
              <a:t> Structures 2025)</a:t>
            </a:r>
          </a:p>
        </p:txBody>
      </p:sp>
    </p:spTree>
    <p:extLst>
      <p:ext uri="{BB962C8B-B14F-4D97-AF65-F5344CB8AC3E}">
        <p14:creationId xmlns:p14="http://schemas.microsoft.com/office/powerpoint/2010/main" val="2548831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D8986E-1A59-101A-36A7-826797071A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CC992A-FA94-92EC-8F29-1450A240E0E7}"/>
              </a:ext>
            </a:extLst>
          </p:cNvPr>
          <p:cNvSpPr>
            <a:spLocks noGrp="1"/>
          </p:cNvSpPr>
          <p:nvPr>
            <p:ph type="title"/>
          </p:nvPr>
        </p:nvSpPr>
        <p:spPr>
          <a:xfrm>
            <a:off x="2350477" y="373933"/>
            <a:ext cx="7491046" cy="609617"/>
          </a:xfrm>
          <a:solidFill>
            <a:schemeClr val="accent6"/>
          </a:solidFill>
          <a:ln>
            <a:solidFill>
              <a:schemeClr val="accent2"/>
            </a:solidFill>
          </a:ln>
        </p:spPr>
        <p:txBody>
          <a:bodyPr>
            <a:noAutofit/>
          </a:bodyPr>
          <a:lstStyle/>
          <a:p>
            <a:r>
              <a:rPr lang="en-US" sz="3600" b="1" dirty="0"/>
              <a:t>Title Slide </a:t>
            </a:r>
            <a:endParaRPr sz="3600" b="1" dirty="0"/>
          </a:p>
        </p:txBody>
      </p:sp>
      <p:sp>
        <p:nvSpPr>
          <p:cNvPr id="3" name="Content Placeholder 2">
            <a:extLst>
              <a:ext uri="{FF2B5EF4-FFF2-40B4-BE49-F238E27FC236}">
                <a16:creationId xmlns:a16="http://schemas.microsoft.com/office/drawing/2014/main" id="{685B52CB-A336-B460-2C02-59A25E912C9B}"/>
              </a:ext>
            </a:extLst>
          </p:cNvPr>
          <p:cNvSpPr>
            <a:spLocks noGrp="1"/>
          </p:cNvSpPr>
          <p:nvPr>
            <p:ph idx="1"/>
          </p:nvPr>
        </p:nvSpPr>
        <p:spPr>
          <a:xfrm>
            <a:off x="1981200" y="1788440"/>
            <a:ext cx="8229600" cy="4347605"/>
          </a:xfrm>
          <a:solidFill>
            <a:schemeClr val="bg2"/>
          </a:solidFill>
        </p:spPr>
        <p:txBody>
          <a:bodyPr/>
          <a:lstStyle/>
          <a:p>
            <a:pPr marL="0" indent="0" algn="ctr">
              <a:buNone/>
            </a:pPr>
            <a:r>
              <a:rPr lang="en-US" sz="2800" b="1" dirty="0"/>
              <a:t>Title: </a:t>
            </a:r>
            <a:r>
              <a:rPr lang="en-US" sz="2400" b="1" dirty="0"/>
              <a:t>“Population Health and Digital Health Promotion Presentation: A </a:t>
            </a:r>
            <a:r>
              <a:rPr lang="en-US" sz="2400" b="1" dirty="0" err="1"/>
              <a:t>TikTok</a:t>
            </a:r>
            <a:r>
              <a:rPr lang="en-US" sz="2400" b="1" dirty="0"/>
              <a:t>-Based Intervention for Teen Vaping Prevention in Schools”</a:t>
            </a:r>
            <a:endParaRPr sz="2800" b="1" dirty="0"/>
          </a:p>
          <a:p>
            <a:pPr marL="0" indent="0" algn="ctr">
              <a:buNone/>
              <a:defRPr sz="1800"/>
            </a:pPr>
            <a:endParaRPr lang="en-US" sz="2400" b="1" dirty="0"/>
          </a:p>
          <a:p>
            <a:pPr marL="0" indent="0" algn="ctr">
              <a:buNone/>
              <a:defRPr sz="1800"/>
            </a:pPr>
            <a:r>
              <a:rPr lang="en-US" sz="2400" b="1" dirty="0"/>
              <a:t>Module Code: LCHS7009 </a:t>
            </a:r>
          </a:p>
          <a:p>
            <a:pPr marL="0" indent="0" algn="ctr">
              <a:buNone/>
              <a:defRPr sz="1800"/>
            </a:pPr>
            <a:r>
              <a:rPr lang="en-US" sz="2400" b="1" dirty="0"/>
              <a:t>Module Title: Population Health and Digital Health Promotion</a:t>
            </a:r>
            <a:endParaRPr lang="en-US" dirty="0"/>
          </a:p>
          <a:p>
            <a:pPr marL="0" indent="0">
              <a:buNone/>
              <a:defRPr sz="1800"/>
            </a:pPr>
            <a:endParaRPr lang="en-US" dirty="0"/>
          </a:p>
          <a:p>
            <a:pPr marL="0" indent="0">
              <a:buNone/>
              <a:defRPr sz="1800"/>
            </a:pPr>
            <a:r>
              <a:rPr lang="en-US" i="1" dirty="0"/>
              <a:t>Student Name:</a:t>
            </a:r>
            <a:r>
              <a:rPr lang="en-US" sz="1800" dirty="0">
                <a:solidFill>
                  <a:srgbClr val="000000"/>
                </a:solidFill>
                <a:latin typeface="ABeeZee"/>
                <a:ea typeface="ABeeZee"/>
                <a:cs typeface="ABeeZee"/>
                <a:sym typeface="ABeeZee"/>
              </a:rPr>
              <a:t> :</a:t>
            </a:r>
            <a:r>
              <a:rPr lang="en-GB" sz="1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NAFISA RAHAT</a:t>
            </a:r>
            <a:endParaRPr lang="en-US" i="1" dirty="0"/>
          </a:p>
          <a:p>
            <a:pPr marL="0" indent="0">
              <a:buNone/>
              <a:defRPr sz="1800"/>
            </a:pPr>
            <a:r>
              <a:rPr lang="en-US" i="1" dirty="0"/>
              <a:t>Student ID:</a:t>
            </a:r>
            <a:r>
              <a:rPr lang="en-GB" sz="1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2430268</a:t>
            </a:r>
            <a:endParaRPr i="1" dirty="0"/>
          </a:p>
        </p:txBody>
      </p:sp>
    </p:spTree>
    <p:extLst>
      <p:ext uri="{BB962C8B-B14F-4D97-AF65-F5344CB8AC3E}">
        <p14:creationId xmlns:p14="http://schemas.microsoft.com/office/powerpoint/2010/main" val="14994399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19246" y="386930"/>
            <a:ext cx="7549592" cy="1298448"/>
          </a:xfrm>
        </p:spPr>
        <p:txBody>
          <a:bodyPr anchor="b">
            <a:normAutofit/>
          </a:bodyPr>
          <a:lstStyle/>
          <a:p>
            <a:r>
              <a:rPr lang="en-US" sz="3600" dirty="0"/>
              <a:t>Justification for Targeting Teen Vaping and Schools</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524000" y="1998846"/>
            <a:ext cx="859094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2203080"/>
            <a:ext cx="8537521"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724578" y="2203079"/>
            <a:ext cx="4864098" cy="4267991"/>
          </a:xfrm>
        </p:spPr>
        <p:txBody>
          <a:bodyPr anchor="ctr">
            <a:normAutofit/>
          </a:bodyPr>
          <a:lstStyle/>
          <a:p>
            <a:pPr marL="0" indent="0" algn="just">
              <a:lnSpc>
                <a:spcPct val="90000"/>
              </a:lnSpc>
              <a:buNone/>
              <a:defRPr sz="1800"/>
            </a:pPr>
            <a:r>
              <a:rPr lang="en-GB" sz="1900" b="1" dirty="0"/>
              <a:t>Current Prevalence:</a:t>
            </a:r>
          </a:p>
          <a:p>
            <a:pPr marL="0" indent="0" algn="just">
              <a:lnSpc>
                <a:spcPct val="90000"/>
              </a:lnSpc>
              <a:buNone/>
              <a:defRPr sz="1800"/>
            </a:pPr>
            <a:endParaRPr lang="en-GB" sz="1900" b="1" dirty="0"/>
          </a:p>
          <a:p>
            <a:pPr algn="just">
              <a:lnSpc>
                <a:spcPct val="90000"/>
              </a:lnSpc>
              <a:buFont typeface="Wingdings" panose="05000000000000000000" pitchFamily="2" charset="2"/>
              <a:buChar char="§"/>
              <a:defRPr sz="1800"/>
            </a:pPr>
            <a:r>
              <a:rPr lang="en-US" sz="1900" dirty="0"/>
              <a:t>The UK's teen vaping problem is one of the biggest public health issues facing teens.</a:t>
            </a:r>
          </a:p>
          <a:p>
            <a:pPr algn="just">
              <a:lnSpc>
                <a:spcPct val="90000"/>
              </a:lnSpc>
              <a:buFont typeface="Wingdings" panose="05000000000000000000" pitchFamily="2" charset="2"/>
              <a:buChar char="§"/>
              <a:defRPr sz="1800"/>
            </a:pPr>
            <a:r>
              <a:rPr lang="en-US" sz="1900" dirty="0"/>
              <a:t>Teen vaping in the UK has reached crisis levels, with nearly 18% of 13–17-year-olds (about 980,000 young people) reporting vaping in 2024 (GOV.UK, 2022).</a:t>
            </a:r>
          </a:p>
          <a:p>
            <a:pPr algn="just">
              <a:lnSpc>
                <a:spcPct val="90000"/>
              </a:lnSpc>
              <a:buFont typeface="Wingdings" panose="05000000000000000000" pitchFamily="2" charset="2"/>
              <a:buChar char="§"/>
              <a:defRPr sz="1800"/>
            </a:pPr>
            <a:r>
              <a:rPr lang="en-US" sz="1900" dirty="0"/>
              <a:t>Around 7.2% of 11–17-year-olds, or roughly 390,000 regular vapers, now vape more than they smoke (NHS, 2024).</a:t>
            </a:r>
          </a:p>
          <a:p>
            <a:pPr marL="0" indent="0" algn="just">
              <a:lnSpc>
                <a:spcPct val="90000"/>
              </a:lnSpc>
              <a:buNone/>
              <a:defRPr sz="1800"/>
            </a:pPr>
            <a:endParaRPr lang="en-US" sz="1900" dirty="0"/>
          </a:p>
          <a:p>
            <a:pPr marL="0" indent="0" algn="just">
              <a:lnSpc>
                <a:spcPct val="90000"/>
              </a:lnSpc>
              <a:buNone/>
              <a:defRPr sz="1800"/>
            </a:pPr>
            <a:endParaRPr lang="en-US" sz="1900" dirty="0"/>
          </a:p>
          <a:p>
            <a:pPr marL="0" indent="0" algn="just">
              <a:lnSpc>
                <a:spcPct val="90000"/>
              </a:lnSpc>
              <a:buNone/>
              <a:defRPr sz="1800"/>
            </a:pPr>
            <a:endParaRPr lang="en-GB" sz="1900" dirty="0"/>
          </a:p>
        </p:txBody>
      </p:sp>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847318" y="2332076"/>
            <a:ext cx="781700" cy="114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The Rise of Teen Vaping">
            <a:extLst>
              <a:ext uri="{FF2B5EF4-FFF2-40B4-BE49-F238E27FC236}">
                <a16:creationId xmlns:a16="http://schemas.microsoft.com/office/drawing/2014/main" id="{CF73418B-C7DD-4975-9291-D47E21ADE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2099" y="3283366"/>
            <a:ext cx="4025900" cy="26839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3999" y="1998368"/>
            <a:ext cx="8771274"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2203080"/>
            <a:ext cx="8537521"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591928" y="2389219"/>
            <a:ext cx="4697113" cy="3435531"/>
          </a:xfrm>
        </p:spPr>
        <p:txBody>
          <a:bodyPr anchor="ctr">
            <a:normAutofit/>
          </a:bodyPr>
          <a:lstStyle/>
          <a:p>
            <a:pPr marL="0" indent="0" algn="just">
              <a:lnSpc>
                <a:spcPct val="90000"/>
              </a:lnSpc>
              <a:buNone/>
            </a:pPr>
            <a:endParaRPr lang="en-US" sz="1800" dirty="0"/>
          </a:p>
          <a:p>
            <a:pPr marL="0" indent="0" algn="just">
              <a:lnSpc>
                <a:spcPct val="90000"/>
              </a:lnSpc>
              <a:buNone/>
              <a:defRPr sz="1800"/>
            </a:pPr>
            <a:r>
              <a:rPr lang="en-GB" sz="1800" b="1" dirty="0"/>
              <a:t>Current Prevalence:</a:t>
            </a:r>
          </a:p>
          <a:p>
            <a:pPr marL="0" indent="0" algn="just">
              <a:lnSpc>
                <a:spcPct val="90000"/>
              </a:lnSpc>
              <a:buNone/>
              <a:defRPr sz="1800"/>
            </a:pPr>
            <a:endParaRPr lang="en-US" sz="1800" dirty="0"/>
          </a:p>
          <a:p>
            <a:pPr algn="just">
              <a:lnSpc>
                <a:spcPct val="90000"/>
              </a:lnSpc>
              <a:buFont typeface="Wingdings" panose="05000000000000000000" pitchFamily="2" charset="2"/>
              <a:buChar char="§"/>
              <a:defRPr sz="1800"/>
            </a:pPr>
            <a:r>
              <a:rPr lang="en-US" sz="1800" dirty="0"/>
              <a:t>Vaping prevalence among young people now exceeds smoking rates (7.2% vs 5.1%), reversing decades of tobacco-control progress (Hall, 2025).</a:t>
            </a:r>
          </a:p>
          <a:p>
            <a:pPr algn="just">
              <a:lnSpc>
                <a:spcPct val="90000"/>
              </a:lnSpc>
              <a:buFont typeface="Wingdings" panose="05000000000000000000" pitchFamily="2" charset="2"/>
              <a:buChar char="§"/>
              <a:defRPr sz="1800"/>
            </a:pPr>
            <a:r>
              <a:rPr lang="en-US" sz="1800" dirty="0"/>
              <a:t>Vaping among 13–17-year-olds doubled from 3.3% in 2021 to 7.6% in 2023, showing a sharp upward trend (RCPCH, 2023).</a:t>
            </a:r>
          </a:p>
          <a:p>
            <a:pPr algn="just">
              <a:lnSpc>
                <a:spcPct val="90000"/>
              </a:lnSpc>
              <a:buFont typeface="Wingdings" panose="05000000000000000000" pitchFamily="2" charset="2"/>
              <a:buChar char="§"/>
              <a:defRPr sz="1800"/>
            </a:pPr>
            <a:r>
              <a:rPr lang="en-US" sz="1800" dirty="0"/>
              <a:t>Experimentation with vaping increased by 50% between 2022 and 2023.</a:t>
            </a:r>
          </a:p>
          <a:p>
            <a:pPr algn="just">
              <a:lnSpc>
                <a:spcPct val="90000"/>
              </a:lnSpc>
              <a:buFont typeface="Wingdings" panose="05000000000000000000" pitchFamily="2" charset="2"/>
              <a:buChar char="§"/>
              <a:defRPr sz="1800"/>
            </a:pPr>
            <a:endParaRPr lang="en-US" sz="1800" dirty="0"/>
          </a:p>
          <a:p>
            <a:pPr algn="just">
              <a:lnSpc>
                <a:spcPct val="90000"/>
              </a:lnSpc>
              <a:buFont typeface="Wingdings" panose="05000000000000000000" pitchFamily="2" charset="2"/>
              <a:buChar char="§"/>
              <a:defRPr sz="1800"/>
            </a:pPr>
            <a:endParaRPr lang="en-US" sz="1800" dirty="0"/>
          </a:p>
        </p:txBody>
      </p:sp>
      <p:pic>
        <p:nvPicPr>
          <p:cNvPr id="6" name="Picture 5">
            <a:extLst>
              <a:ext uri="{FF2B5EF4-FFF2-40B4-BE49-F238E27FC236}">
                <a16:creationId xmlns:a16="http://schemas.microsoft.com/office/drawing/2014/main" id="{F385F773-7B1E-4668-B69B-0F546B64DE6A}"/>
              </a:ext>
            </a:extLst>
          </p:cNvPr>
          <p:cNvPicPr>
            <a:picLocks noChangeAspect="1"/>
          </p:cNvPicPr>
          <p:nvPr/>
        </p:nvPicPr>
        <p:blipFill>
          <a:blip r:embed="rId3"/>
          <a:stretch>
            <a:fillRect/>
          </a:stretch>
        </p:blipFill>
        <p:spPr>
          <a:xfrm>
            <a:off x="6289041" y="3020521"/>
            <a:ext cx="3772481" cy="251498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3999" y="1998368"/>
            <a:ext cx="8771274"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2203080"/>
            <a:ext cx="8537521"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591927" y="2260525"/>
            <a:ext cx="8469594" cy="4004808"/>
          </a:xfrm>
        </p:spPr>
        <p:txBody>
          <a:bodyPr anchor="ctr">
            <a:normAutofit/>
          </a:bodyPr>
          <a:lstStyle/>
          <a:p>
            <a:pPr marL="0" indent="0" algn="just">
              <a:lnSpc>
                <a:spcPct val="90000"/>
              </a:lnSpc>
              <a:buNone/>
            </a:pPr>
            <a:endParaRPr lang="en-US" sz="1800" dirty="0"/>
          </a:p>
          <a:p>
            <a:pPr marL="0" indent="0" algn="just">
              <a:lnSpc>
                <a:spcPct val="90000"/>
              </a:lnSpc>
              <a:buNone/>
              <a:defRPr sz="1800"/>
            </a:pPr>
            <a:r>
              <a:rPr lang="en-US" sz="1800" b="1" dirty="0"/>
              <a:t>Health Consequences and the Gateway Effect</a:t>
            </a:r>
            <a:endParaRPr lang="en-GB" sz="1800" b="1" dirty="0"/>
          </a:p>
          <a:p>
            <a:pPr marL="0" indent="0" algn="just">
              <a:lnSpc>
                <a:spcPct val="90000"/>
              </a:lnSpc>
              <a:buNone/>
              <a:defRPr sz="1800"/>
            </a:pPr>
            <a:endParaRPr lang="en-US" sz="1800" dirty="0"/>
          </a:p>
          <a:p>
            <a:pPr algn="just">
              <a:lnSpc>
                <a:spcPct val="90000"/>
              </a:lnSpc>
              <a:buFont typeface="Wingdings" panose="05000000000000000000" pitchFamily="2" charset="2"/>
              <a:buChar char="§"/>
              <a:defRPr sz="1800"/>
            </a:pPr>
            <a:r>
              <a:rPr lang="en-US" sz="1800" dirty="0"/>
              <a:t>Adolescent nicotine exposure is especially harmful because the brain particularly the prefrontal cortex continues developing until around age 25 (</a:t>
            </a:r>
            <a:r>
              <a:rPr lang="en-US" sz="1800" dirty="0" err="1"/>
              <a:t>Vassilenko</a:t>
            </a:r>
            <a:r>
              <a:rPr lang="en-US" sz="1800" dirty="0"/>
              <a:t> et al., 2025).</a:t>
            </a:r>
          </a:p>
          <a:p>
            <a:pPr algn="just">
              <a:lnSpc>
                <a:spcPct val="90000"/>
              </a:lnSpc>
              <a:buFont typeface="Wingdings" panose="05000000000000000000" pitchFamily="2" charset="2"/>
              <a:buChar char="§"/>
              <a:defRPr sz="1800"/>
            </a:pPr>
            <a:r>
              <a:rPr lang="en-US" sz="1800" dirty="0"/>
              <a:t>Nicotine disrupts brain regions responsible for attention, learning, mood regulation, and impulse control.</a:t>
            </a:r>
          </a:p>
          <a:p>
            <a:pPr algn="just">
              <a:lnSpc>
                <a:spcPct val="90000"/>
              </a:lnSpc>
              <a:buFont typeface="Wingdings" panose="05000000000000000000" pitchFamily="2" charset="2"/>
              <a:buChar char="§"/>
              <a:defRPr sz="1800"/>
            </a:pPr>
            <a:r>
              <a:rPr lang="en-US" sz="1800" dirty="0"/>
              <a:t>Teen nicotine exposure can cause long-term deficits in attention, working memory, and cognitive processing.</a:t>
            </a:r>
          </a:p>
          <a:p>
            <a:pPr algn="just">
              <a:lnSpc>
                <a:spcPct val="90000"/>
              </a:lnSpc>
              <a:buFont typeface="Wingdings" panose="05000000000000000000" pitchFamily="2" charset="2"/>
              <a:buChar char="§"/>
              <a:defRPr sz="1800"/>
            </a:pPr>
            <a:r>
              <a:rPr lang="en-US" sz="1800" dirty="0"/>
              <a:t>Neurobiological changes from vaping increase the lifetime risk of psychiatric disorders and cognitive impairment (NHS.UK, 2024).</a:t>
            </a:r>
          </a:p>
          <a:p>
            <a:pPr algn="just">
              <a:lnSpc>
                <a:spcPct val="90000"/>
              </a:lnSpc>
              <a:buFont typeface="Wingdings" panose="05000000000000000000" pitchFamily="2" charset="2"/>
              <a:buChar char="§"/>
              <a:defRPr sz="1800"/>
            </a:pPr>
            <a:endParaRPr lang="en-US" sz="1800" dirty="0"/>
          </a:p>
        </p:txBody>
      </p:sp>
      <p:pic>
        <p:nvPicPr>
          <p:cNvPr id="2" name="Picture 1">
            <a:extLst>
              <a:ext uri="{FF2B5EF4-FFF2-40B4-BE49-F238E27FC236}">
                <a16:creationId xmlns:a16="http://schemas.microsoft.com/office/drawing/2014/main" id="{2521BF7B-4D34-444B-8976-7CB52A70B639}"/>
              </a:ext>
            </a:extLst>
          </p:cNvPr>
          <p:cNvPicPr>
            <a:picLocks noChangeAspect="1"/>
          </p:cNvPicPr>
          <p:nvPr/>
        </p:nvPicPr>
        <p:blipFill>
          <a:blip r:embed="rId3"/>
          <a:stretch>
            <a:fillRect/>
          </a:stretch>
        </p:blipFill>
        <p:spPr>
          <a:xfrm>
            <a:off x="1524000" y="1"/>
            <a:ext cx="9144000" cy="1998368"/>
          </a:xfrm>
          <a:prstGeom prst="rect">
            <a:avLst/>
          </a:prstGeom>
        </p:spPr>
      </p:pic>
    </p:spTree>
    <p:extLst>
      <p:ext uri="{BB962C8B-B14F-4D97-AF65-F5344CB8AC3E}">
        <p14:creationId xmlns:p14="http://schemas.microsoft.com/office/powerpoint/2010/main" val="254134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3999" y="1998368"/>
            <a:ext cx="8771274"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2203080"/>
            <a:ext cx="8537521"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591927" y="2260525"/>
            <a:ext cx="8469594" cy="4004808"/>
          </a:xfrm>
        </p:spPr>
        <p:txBody>
          <a:bodyPr anchor="ctr">
            <a:normAutofit/>
          </a:bodyPr>
          <a:lstStyle/>
          <a:p>
            <a:pPr marL="0" indent="0" algn="just">
              <a:lnSpc>
                <a:spcPct val="90000"/>
              </a:lnSpc>
              <a:buNone/>
            </a:pPr>
            <a:endParaRPr lang="en-US" sz="1800" dirty="0"/>
          </a:p>
          <a:p>
            <a:pPr marL="0" indent="0" algn="just">
              <a:lnSpc>
                <a:spcPct val="90000"/>
              </a:lnSpc>
              <a:buNone/>
              <a:defRPr sz="1800"/>
            </a:pPr>
            <a:r>
              <a:rPr lang="en-US" sz="1800" b="1" dirty="0"/>
              <a:t>Health Consequences and the Gateway Effect</a:t>
            </a:r>
            <a:endParaRPr lang="en-GB" sz="1800" b="1" dirty="0"/>
          </a:p>
          <a:p>
            <a:pPr marL="0" indent="0" algn="just">
              <a:lnSpc>
                <a:spcPct val="90000"/>
              </a:lnSpc>
              <a:buNone/>
              <a:defRPr sz="1800"/>
            </a:pPr>
            <a:endParaRPr lang="en-US" sz="1800" dirty="0"/>
          </a:p>
          <a:p>
            <a:pPr algn="just">
              <a:lnSpc>
                <a:spcPct val="90000"/>
              </a:lnSpc>
              <a:buFont typeface="Wingdings" panose="05000000000000000000" pitchFamily="2" charset="2"/>
              <a:buChar char="§"/>
              <a:defRPr sz="1800"/>
            </a:pPr>
            <a:r>
              <a:rPr lang="en-US" sz="1800" dirty="0"/>
              <a:t>Strong evidence supports a gateway effect: about one-third of UK teen vapers progress to smoking, compared to only 1.5% of non-vapers.</a:t>
            </a:r>
          </a:p>
          <a:p>
            <a:pPr algn="just">
              <a:lnSpc>
                <a:spcPct val="90000"/>
              </a:lnSpc>
              <a:buFont typeface="Wingdings" panose="05000000000000000000" pitchFamily="2" charset="2"/>
              <a:buChar char="§"/>
              <a:defRPr sz="1800"/>
            </a:pPr>
            <a:r>
              <a:rPr lang="en-US" sz="1800" dirty="0"/>
              <a:t>This 33% progression rate mirrors youth smoking patterns seen in the 1970s, threatening recent public health gains (NICE, 2020).</a:t>
            </a:r>
          </a:p>
          <a:p>
            <a:pPr algn="just">
              <a:lnSpc>
                <a:spcPct val="90000"/>
              </a:lnSpc>
              <a:buFont typeface="Wingdings" panose="05000000000000000000" pitchFamily="2" charset="2"/>
              <a:buChar char="§"/>
              <a:defRPr sz="1800"/>
            </a:pPr>
            <a:r>
              <a:rPr lang="en-US" sz="1800" dirty="0"/>
              <a:t>Research from Japan shows vapers are more likely to start smoking (42%), drink alcohol (16%), or use cannabis (6%) than non-users (Nagy-</a:t>
            </a:r>
            <a:r>
              <a:rPr lang="en-US" sz="1800" dirty="0" err="1"/>
              <a:t>Pénzes</a:t>
            </a:r>
            <a:r>
              <a:rPr lang="en-US" sz="1800" dirty="0"/>
              <a:t>, </a:t>
            </a:r>
            <a:r>
              <a:rPr lang="en-US" sz="1800" dirty="0" err="1"/>
              <a:t>Vincze</a:t>
            </a:r>
            <a:r>
              <a:rPr lang="en-US" sz="1800" dirty="0"/>
              <a:t> and </a:t>
            </a:r>
            <a:r>
              <a:rPr lang="en-US" sz="1800" dirty="0" err="1"/>
              <a:t>Bíró</a:t>
            </a:r>
            <a:r>
              <a:rPr lang="en-US" sz="1800" dirty="0"/>
              <a:t>, 2022).</a:t>
            </a:r>
          </a:p>
          <a:p>
            <a:pPr algn="just">
              <a:lnSpc>
                <a:spcPct val="90000"/>
              </a:lnSpc>
              <a:buFont typeface="Wingdings" panose="05000000000000000000" pitchFamily="2" charset="2"/>
              <a:buChar char="§"/>
              <a:defRPr sz="1800"/>
            </a:pPr>
            <a:r>
              <a:rPr lang="en-US" sz="1800" dirty="0"/>
              <a:t>Rising gateway transitions risk reversing decades of successful tobacco control that reduced youth smoking from 30% in the 1980s to 12% by 2018 (Lau et al., 2024).</a:t>
            </a:r>
          </a:p>
          <a:p>
            <a:pPr algn="just">
              <a:lnSpc>
                <a:spcPct val="90000"/>
              </a:lnSpc>
              <a:buFont typeface="Wingdings" panose="05000000000000000000" pitchFamily="2" charset="2"/>
              <a:buChar char="§"/>
              <a:defRPr sz="1800"/>
            </a:pPr>
            <a:endParaRPr lang="en-US" sz="1800" dirty="0"/>
          </a:p>
        </p:txBody>
      </p:sp>
    </p:spTree>
    <p:extLst>
      <p:ext uri="{BB962C8B-B14F-4D97-AF65-F5344CB8AC3E}">
        <p14:creationId xmlns:p14="http://schemas.microsoft.com/office/powerpoint/2010/main" val="1860021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001" y="1216597"/>
            <a:ext cx="548639"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04060" y="613954"/>
            <a:ext cx="8180615"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620939" y="2780167"/>
            <a:ext cx="5910581" cy="3805103"/>
          </a:xfrm>
        </p:spPr>
        <p:txBody>
          <a:bodyPr anchor="ctr">
            <a:normAutofit/>
          </a:bodyPr>
          <a:lstStyle/>
          <a:p>
            <a:pPr algn="just">
              <a:lnSpc>
                <a:spcPct val="90000"/>
              </a:lnSpc>
            </a:pPr>
            <a:endParaRPr lang="en-US" sz="1600" dirty="0"/>
          </a:p>
          <a:p>
            <a:pPr marL="0" indent="0" algn="just">
              <a:lnSpc>
                <a:spcPct val="90000"/>
              </a:lnSpc>
              <a:buNone/>
              <a:defRPr sz="1800"/>
            </a:pPr>
            <a:r>
              <a:rPr lang="en-US" sz="1800" b="1" dirty="0">
                <a:solidFill>
                  <a:schemeClr val="tx2"/>
                </a:solidFill>
              </a:rPr>
              <a:t>Consequences of Inaction:</a:t>
            </a:r>
          </a:p>
          <a:p>
            <a:pPr marL="0" indent="0" algn="just">
              <a:lnSpc>
                <a:spcPct val="90000"/>
              </a:lnSpc>
              <a:buNone/>
              <a:defRPr sz="1800"/>
            </a:pPr>
            <a:endParaRPr lang="en-US" sz="1800" b="1" dirty="0">
              <a:solidFill>
                <a:schemeClr val="tx2"/>
              </a:solidFill>
            </a:endParaRPr>
          </a:p>
          <a:p>
            <a:pPr algn="just">
              <a:lnSpc>
                <a:spcPct val="90000"/>
              </a:lnSpc>
              <a:buFont typeface="Courier New" panose="02070309020205020404" pitchFamily="49" charset="0"/>
              <a:buChar char="o"/>
              <a:defRPr sz="1800"/>
            </a:pPr>
            <a:r>
              <a:rPr lang="en-US" sz="1800" dirty="0"/>
              <a:t>Failing to act on youth vaping will fuel long-term nicotine addiction during crucial stages of brain development.</a:t>
            </a:r>
          </a:p>
          <a:p>
            <a:pPr algn="just">
              <a:lnSpc>
                <a:spcPct val="90000"/>
              </a:lnSpc>
              <a:buFont typeface="Courier New" panose="02070309020205020404" pitchFamily="49" charset="0"/>
              <a:buChar char="o"/>
              <a:defRPr sz="1800"/>
            </a:pPr>
            <a:r>
              <a:rPr lang="en-US" sz="1800" dirty="0"/>
              <a:t>Persistent vaping will negatively affect adolescents’ cognitive performance, academic outcomes, and mental health.</a:t>
            </a:r>
          </a:p>
          <a:p>
            <a:pPr algn="just">
              <a:lnSpc>
                <a:spcPct val="90000"/>
              </a:lnSpc>
              <a:buFont typeface="Courier New" panose="02070309020205020404" pitchFamily="49" charset="0"/>
              <a:buChar char="o"/>
              <a:defRPr sz="1800"/>
            </a:pPr>
            <a:r>
              <a:rPr lang="en-US" sz="1800" dirty="0"/>
              <a:t>The gateway effect risks reversing decades of progress in reducing youth smoking and may lead to a resurgence of tobacco use (CDC, 2025).</a:t>
            </a:r>
          </a:p>
          <a:p>
            <a:pPr algn="just">
              <a:lnSpc>
                <a:spcPct val="90000"/>
              </a:lnSpc>
              <a:buFont typeface="Courier New" panose="02070309020205020404" pitchFamily="49" charset="0"/>
              <a:buChar char="o"/>
              <a:defRPr sz="1800"/>
            </a:pPr>
            <a:endParaRPr lang="en-US" sz="1600" dirty="0"/>
          </a:p>
          <a:p>
            <a:pPr algn="just">
              <a:lnSpc>
                <a:spcPct val="90000"/>
              </a:lnSpc>
              <a:buFont typeface="Courier New" panose="02070309020205020404" pitchFamily="49" charset="0"/>
              <a:buChar char="o"/>
              <a:defRPr sz="1800"/>
            </a:pPr>
            <a:endParaRPr lang="en-US" sz="1600" dirty="0"/>
          </a:p>
          <a:p>
            <a:pPr algn="just">
              <a:lnSpc>
                <a:spcPct val="90000"/>
              </a:lnSpc>
              <a:buFont typeface="Courier New" panose="02070309020205020404" pitchFamily="49" charset="0"/>
              <a:buChar char="o"/>
              <a:defRPr sz="1800"/>
            </a:pPr>
            <a:endParaRPr lang="en-US" sz="16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52650" y="6485313"/>
            <a:ext cx="78867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A39982D4-C73D-43B0-9EC7-A9127C2E524B}"/>
              </a:ext>
            </a:extLst>
          </p:cNvPr>
          <p:cNvPicPr>
            <a:picLocks noChangeAspect="1"/>
          </p:cNvPicPr>
          <p:nvPr/>
        </p:nvPicPr>
        <p:blipFill>
          <a:blip r:embed="rId3"/>
          <a:stretch>
            <a:fillRect/>
          </a:stretch>
        </p:blipFill>
        <p:spPr>
          <a:xfrm>
            <a:off x="2039983" y="613954"/>
            <a:ext cx="8177348" cy="189411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001" y="1216597"/>
            <a:ext cx="548639"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04060" y="613954"/>
            <a:ext cx="8180615"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620939" y="2780167"/>
            <a:ext cx="5910581" cy="3805103"/>
          </a:xfrm>
        </p:spPr>
        <p:txBody>
          <a:bodyPr anchor="ctr">
            <a:normAutofit/>
          </a:bodyPr>
          <a:lstStyle/>
          <a:p>
            <a:pPr algn="just">
              <a:lnSpc>
                <a:spcPct val="90000"/>
              </a:lnSpc>
            </a:pPr>
            <a:endParaRPr lang="en-US" sz="1600" dirty="0"/>
          </a:p>
          <a:p>
            <a:pPr marL="0" indent="0" algn="just">
              <a:lnSpc>
                <a:spcPct val="90000"/>
              </a:lnSpc>
              <a:buNone/>
              <a:defRPr sz="1800"/>
            </a:pPr>
            <a:r>
              <a:rPr lang="en-US" sz="1800" b="1" dirty="0">
                <a:solidFill>
                  <a:schemeClr val="tx2"/>
                </a:solidFill>
              </a:rPr>
              <a:t>Consequences of Inaction:</a:t>
            </a:r>
          </a:p>
          <a:p>
            <a:pPr marL="0" indent="0" algn="just">
              <a:lnSpc>
                <a:spcPct val="90000"/>
              </a:lnSpc>
              <a:buNone/>
              <a:defRPr sz="1800"/>
            </a:pPr>
            <a:endParaRPr lang="en-US" sz="1800" b="1" dirty="0">
              <a:solidFill>
                <a:schemeClr val="tx2"/>
              </a:solidFill>
            </a:endParaRPr>
          </a:p>
          <a:p>
            <a:pPr algn="just">
              <a:lnSpc>
                <a:spcPct val="90000"/>
              </a:lnSpc>
              <a:buFont typeface="Courier New" panose="02070309020205020404" pitchFamily="49" charset="0"/>
              <a:buChar char="o"/>
              <a:defRPr sz="1800"/>
            </a:pPr>
            <a:r>
              <a:rPr lang="en-US" sz="1800" dirty="0"/>
              <a:t>Healthcare services will face rising demand for treating vaping-related respiratory illnesses and nicotine dependence.</a:t>
            </a:r>
          </a:p>
          <a:p>
            <a:pPr algn="just">
              <a:lnSpc>
                <a:spcPct val="90000"/>
              </a:lnSpc>
              <a:buFont typeface="Courier New" panose="02070309020205020404" pitchFamily="49" charset="0"/>
              <a:buChar char="o"/>
              <a:defRPr sz="1800"/>
            </a:pPr>
            <a:r>
              <a:rPr lang="en-US" sz="1800" dirty="0"/>
              <a:t>Schools are already experiencing disruptions such as repeated vaping-related bathroom breaks and triggered fire alarms (</a:t>
            </a:r>
            <a:r>
              <a:rPr lang="en-US" sz="1800" dirty="0" err="1"/>
              <a:t>Vassilenko</a:t>
            </a:r>
            <a:r>
              <a:rPr lang="en-US" sz="1800" dirty="0"/>
              <a:t> et al., 2025).</a:t>
            </a:r>
          </a:p>
          <a:p>
            <a:pPr algn="just">
              <a:lnSpc>
                <a:spcPct val="90000"/>
              </a:lnSpc>
              <a:buFont typeface="Courier New" panose="02070309020205020404" pitchFamily="49" charset="0"/>
              <a:buChar char="o"/>
              <a:defRPr sz="1800"/>
            </a:pPr>
            <a:r>
              <a:rPr lang="en-US" sz="1800" dirty="0"/>
              <a:t>Increasing vaping-related exclusions and disciplinary issues are further undermining the learning environment.</a:t>
            </a:r>
            <a:endParaRPr lang="en-US" sz="1600" dirty="0"/>
          </a:p>
          <a:p>
            <a:pPr algn="just">
              <a:lnSpc>
                <a:spcPct val="90000"/>
              </a:lnSpc>
              <a:buFont typeface="Courier New" panose="02070309020205020404" pitchFamily="49" charset="0"/>
              <a:buChar char="o"/>
              <a:defRPr sz="1800"/>
            </a:pPr>
            <a:endParaRPr lang="en-US" sz="1600" dirty="0"/>
          </a:p>
          <a:p>
            <a:pPr algn="just">
              <a:lnSpc>
                <a:spcPct val="90000"/>
              </a:lnSpc>
              <a:buFont typeface="Courier New" panose="02070309020205020404" pitchFamily="49" charset="0"/>
              <a:buChar char="o"/>
              <a:defRPr sz="1800"/>
            </a:pPr>
            <a:endParaRPr lang="en-US" sz="1600" dirty="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152650" y="6485313"/>
            <a:ext cx="78867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7591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B2BDA77-05E8-7949-AE63-AF98E47A79F9}"/>
              </a:ext>
            </a:extLst>
          </p:cNvPr>
          <p:cNvPicPr>
            <a:picLocks noChangeAspect="1"/>
          </p:cNvPicPr>
          <p:nvPr/>
        </p:nvPicPr>
        <p:blipFill>
          <a:blip r:embed="rId3">
            <a:duotone>
              <a:schemeClr val="bg2">
                <a:shade val="45000"/>
                <a:satMod val="135000"/>
              </a:schemeClr>
              <a:prstClr val="white"/>
            </a:duotone>
          </a:blip>
          <a:srcRect r="19086" b="9083"/>
          <a:stretch>
            <a:fillRect/>
          </a:stretch>
        </p:blipFill>
        <p:spPr>
          <a:xfrm>
            <a:off x="15240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52650" y="365126"/>
            <a:ext cx="7886700" cy="1325563"/>
          </a:xfrm>
        </p:spPr>
        <p:txBody>
          <a:bodyPr>
            <a:normAutofit/>
          </a:bodyPr>
          <a:lstStyle/>
          <a:p>
            <a:pPr>
              <a:lnSpc>
                <a:spcPct val="90000"/>
              </a:lnSpc>
            </a:pPr>
            <a:r>
              <a:rPr lang="en-US" dirty="0"/>
              <a:t>National Policy Context</a:t>
            </a:r>
          </a:p>
        </p:txBody>
      </p:sp>
      <p:graphicFrame>
        <p:nvGraphicFramePr>
          <p:cNvPr id="5" name="Content Placeholder 2">
            <a:extLst>
              <a:ext uri="{FF2B5EF4-FFF2-40B4-BE49-F238E27FC236}">
                <a16:creationId xmlns:a16="http://schemas.microsoft.com/office/drawing/2014/main" id="{23954D7E-2CD7-64A1-8BFC-E38A9FE3F2E5}"/>
              </a:ext>
            </a:extLst>
          </p:cNvPr>
          <p:cNvGraphicFramePr>
            <a:graphicFrameLocks noGrp="1"/>
          </p:cNvGraphicFramePr>
          <p:nvPr>
            <p:ph idx="1"/>
            <p:extLst>
              <p:ext uri="{D42A27DB-BD31-4B8C-83A1-F6EECF244321}">
                <p14:modId xmlns:p14="http://schemas.microsoft.com/office/powerpoint/2010/main" val="97154749"/>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B2BDA77-05E8-7949-AE63-AF98E47A79F9}"/>
              </a:ext>
            </a:extLst>
          </p:cNvPr>
          <p:cNvPicPr>
            <a:picLocks noChangeAspect="1"/>
          </p:cNvPicPr>
          <p:nvPr/>
        </p:nvPicPr>
        <p:blipFill>
          <a:blip r:embed="rId3">
            <a:duotone>
              <a:schemeClr val="bg2">
                <a:shade val="45000"/>
                <a:satMod val="135000"/>
              </a:schemeClr>
              <a:prstClr val="white"/>
            </a:duotone>
          </a:blip>
          <a:srcRect r="19086" b="9083"/>
          <a:stretch>
            <a:fillRect/>
          </a:stretch>
        </p:blipFill>
        <p:spPr>
          <a:xfrm>
            <a:off x="1524020" y="10"/>
            <a:ext cx="9143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52650" y="365126"/>
            <a:ext cx="7886700" cy="1325563"/>
          </a:xfrm>
        </p:spPr>
        <p:txBody>
          <a:bodyPr>
            <a:normAutofit/>
          </a:bodyPr>
          <a:lstStyle/>
          <a:p>
            <a:pPr>
              <a:lnSpc>
                <a:spcPct val="90000"/>
              </a:lnSpc>
            </a:pPr>
            <a:r>
              <a:rPr lang="en-US" dirty="0"/>
              <a:t>National Policy Context</a:t>
            </a:r>
          </a:p>
        </p:txBody>
      </p:sp>
      <p:graphicFrame>
        <p:nvGraphicFramePr>
          <p:cNvPr id="5" name="Content Placeholder 2">
            <a:extLst>
              <a:ext uri="{FF2B5EF4-FFF2-40B4-BE49-F238E27FC236}">
                <a16:creationId xmlns:a16="http://schemas.microsoft.com/office/drawing/2014/main" id="{23954D7E-2CD7-64A1-8BFC-E38A9FE3F2E5}"/>
              </a:ext>
            </a:extLst>
          </p:cNvPr>
          <p:cNvGraphicFramePr>
            <a:graphicFrameLocks noGrp="1"/>
          </p:cNvGraphicFramePr>
          <p:nvPr>
            <p:ph idx="1"/>
            <p:extLst>
              <p:ext uri="{D42A27DB-BD31-4B8C-83A1-F6EECF244321}">
                <p14:modId xmlns:p14="http://schemas.microsoft.com/office/powerpoint/2010/main" val="1556208360"/>
              </p:ext>
            </p:extLst>
          </p:nvPr>
        </p:nvGraphicFramePr>
        <p:xfrm>
          <a:off x="2152650" y="1825625"/>
          <a:ext cx="78867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9896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p:cNvSpPr>
            <a:spLocks noGrp="1"/>
          </p:cNvSpPr>
          <p:nvPr>
            <p:ph type="title"/>
          </p:nvPr>
        </p:nvSpPr>
        <p:spPr>
          <a:xfrm>
            <a:off x="2325370" y="248822"/>
            <a:ext cx="7886700" cy="855232"/>
          </a:xfrm>
        </p:spPr>
        <p:txBody>
          <a:bodyPr>
            <a:normAutofit/>
          </a:bodyPr>
          <a:lstStyle/>
          <a:p>
            <a:r>
              <a:rPr lang="en-US" sz="4000" dirty="0">
                <a:solidFill>
                  <a:srgbClr val="FFFFFF"/>
                </a:solidFill>
              </a:rPr>
              <a:t>Schools as the Primary Setting</a:t>
            </a:r>
          </a:p>
        </p:txBody>
      </p:sp>
      <p:sp>
        <p:nvSpPr>
          <p:cNvPr id="18" name="Content Placeholder 2"/>
          <p:cNvSpPr>
            <a:spLocks noGrp="1"/>
          </p:cNvSpPr>
          <p:nvPr>
            <p:ph idx="1"/>
          </p:nvPr>
        </p:nvSpPr>
        <p:spPr>
          <a:xfrm>
            <a:off x="1841077" y="2525829"/>
            <a:ext cx="7886700" cy="3217958"/>
          </a:xfrm>
        </p:spPr>
        <p:txBody>
          <a:bodyPr>
            <a:normAutofit/>
          </a:bodyPr>
          <a:lstStyle/>
          <a:p>
            <a:pPr algn="just"/>
            <a:endParaRPr lang="en-GB" sz="1900" dirty="0"/>
          </a:p>
          <a:p>
            <a:pPr algn="just">
              <a:buFont typeface="Wingdings" panose="05000000000000000000" pitchFamily="2" charset="2"/>
              <a:buChar char="§"/>
              <a:defRPr sz="1800"/>
            </a:pPr>
            <a:r>
              <a:rPr lang="en-US" sz="1900" dirty="0"/>
              <a:t>Schools are ideal settings for youth health interventions because they reach students during crucial developmental periods.</a:t>
            </a:r>
          </a:p>
          <a:p>
            <a:pPr algn="just">
              <a:buFont typeface="Wingdings" panose="05000000000000000000" pitchFamily="2" charset="2"/>
              <a:buChar char="§"/>
              <a:defRPr sz="1800"/>
            </a:pPr>
            <a:r>
              <a:rPr lang="en-US" sz="1900" dirty="0"/>
              <a:t>They allow early prevention before vaping becomes a habitual or addictive behaviour.</a:t>
            </a:r>
          </a:p>
          <a:p>
            <a:pPr algn="just">
              <a:buFont typeface="Wingdings" panose="05000000000000000000" pitchFamily="2" charset="2"/>
              <a:buChar char="§"/>
              <a:defRPr sz="1800"/>
            </a:pPr>
            <a:r>
              <a:rPr lang="en-US" sz="1900" dirty="0"/>
              <a:t>Young people in schools are highly influenced by peers and marketing, making timely intervention essential (CDC, 2025).</a:t>
            </a:r>
          </a:p>
          <a:p>
            <a:pPr algn="just">
              <a:buFont typeface="Wingdings" panose="05000000000000000000" pitchFamily="2" charset="2"/>
              <a:buChar char="§"/>
              <a:defRPr sz="1800"/>
            </a:pPr>
            <a:r>
              <a:rPr lang="en-US" sz="1900" dirty="0"/>
              <a:t>With 97% of young people attending regularly, schools provide near-universal access for prevention efforts (Belon et al., 2025).</a:t>
            </a:r>
            <a:endParaRPr lang="en-GB" sz="1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24002" y="1"/>
            <a:ext cx="9143999"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586114" y="1"/>
            <a:ext cx="3072908"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7" y="-3486043"/>
            <a:ext cx="2170709"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561674" y="348865"/>
            <a:ext cx="7288583" cy="1576446"/>
          </a:xfrm>
        </p:spPr>
        <p:txBody>
          <a:bodyPr anchor="ctr">
            <a:normAutofit/>
          </a:bodyPr>
          <a:lstStyle/>
          <a:p>
            <a:r>
              <a:rPr lang="en-US" sz="3500" dirty="0">
                <a:solidFill>
                  <a:srgbClr val="FFFFFF"/>
                </a:solidFill>
              </a:rPr>
              <a:t>Description and Rationale for the Intervention</a:t>
            </a:r>
          </a:p>
        </p:txBody>
      </p:sp>
      <p:graphicFrame>
        <p:nvGraphicFramePr>
          <p:cNvPr id="5" name="Content Placeholder 2">
            <a:extLst>
              <a:ext uri="{FF2B5EF4-FFF2-40B4-BE49-F238E27FC236}">
                <a16:creationId xmlns:a16="http://schemas.microsoft.com/office/drawing/2014/main" id="{1FD799B2-41AF-B375-F89F-015E53E5EA29}"/>
              </a:ext>
            </a:extLst>
          </p:cNvPr>
          <p:cNvGraphicFramePr>
            <a:graphicFrameLocks noGrp="1"/>
          </p:cNvGraphicFramePr>
          <p:nvPr>
            <p:ph idx="1"/>
            <p:extLst>
              <p:ext uri="{D42A27DB-BD31-4B8C-83A1-F6EECF244321}">
                <p14:modId xmlns:p14="http://schemas.microsoft.com/office/powerpoint/2010/main" val="1740097824"/>
              </p:ext>
            </p:extLst>
          </p:nvPr>
        </p:nvGraphicFramePr>
        <p:xfrm>
          <a:off x="2007043" y="2615980"/>
          <a:ext cx="8195871"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037C1C0-FADA-40C7-B923-037899A24F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00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2892215" y="579241"/>
            <a:ext cx="6096000" cy="612867"/>
          </a:xfrm>
        </p:spPr>
        <p:txBody>
          <a:bodyPr>
            <a:normAutofit/>
          </a:bodyPr>
          <a:lstStyle/>
          <a:p>
            <a:pPr>
              <a:lnSpc>
                <a:spcPct val="90000"/>
              </a:lnSpc>
            </a:pPr>
            <a:r>
              <a:rPr lang="en-US" sz="3200" dirty="0"/>
              <a:t>Why </a:t>
            </a:r>
            <a:r>
              <a:rPr lang="en-US" sz="3200" dirty="0" err="1"/>
              <a:t>TikTok</a:t>
            </a:r>
            <a:r>
              <a:rPr lang="en-US" sz="3200" dirty="0"/>
              <a:t> and Short-Form Video?</a:t>
            </a:r>
          </a:p>
        </p:txBody>
      </p:sp>
      <p:sp>
        <p:nvSpPr>
          <p:cNvPr id="13" name="Arc 12">
            <a:extLst>
              <a:ext uri="{FF2B5EF4-FFF2-40B4-BE49-F238E27FC236}">
                <a16:creationId xmlns:a16="http://schemas.microsoft.com/office/drawing/2014/main" id="{4B56CC07-3AFD-4C79-AFB2-0428FBBD7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943208">
            <a:off x="1059583" y="5190399"/>
            <a:ext cx="2240923"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defRPr/>
            </a:pPr>
            <a:endParaRPr lang="en-US">
              <a:solidFill>
                <a:srgbClr val="000000"/>
              </a:solidFill>
              <a:latin typeface="Calibri" panose="020F0502020204030204"/>
            </a:endParaRPr>
          </a:p>
        </p:txBody>
      </p:sp>
      <p:sp>
        <p:nvSpPr>
          <p:cNvPr id="9" name="Content Placeholder 2">
            <a:extLst>
              <a:ext uri="{FF2B5EF4-FFF2-40B4-BE49-F238E27FC236}">
                <a16:creationId xmlns:a16="http://schemas.microsoft.com/office/drawing/2014/main" id="{62508D2D-F820-4EB3-B0F4-799C69F2C292}"/>
              </a:ext>
            </a:extLst>
          </p:cNvPr>
          <p:cNvSpPr>
            <a:spLocks noGrp="1"/>
          </p:cNvSpPr>
          <p:nvPr>
            <p:ph idx="1"/>
          </p:nvPr>
        </p:nvSpPr>
        <p:spPr>
          <a:xfrm>
            <a:off x="1524001" y="1069563"/>
            <a:ext cx="6119707" cy="4850331"/>
          </a:xfrm>
        </p:spPr>
        <p:txBody>
          <a:bodyPr>
            <a:normAutofit/>
          </a:bodyPr>
          <a:lstStyle/>
          <a:p>
            <a:pPr algn="just"/>
            <a:endParaRPr lang="en-GB" sz="1900" dirty="0"/>
          </a:p>
          <a:p>
            <a:pPr algn="just">
              <a:buFont typeface="Wingdings" panose="05000000000000000000" pitchFamily="2" charset="2"/>
              <a:buChar char="§"/>
              <a:defRPr sz="1800"/>
            </a:pPr>
            <a:r>
              <a:rPr lang="en-US" sz="1900" dirty="0" err="1"/>
              <a:t>TikTok</a:t>
            </a:r>
            <a:r>
              <a:rPr lang="en-US" sz="1900" dirty="0"/>
              <a:t> is the most widely used platform among UK teens aged 13–17, giving it unmatched reach for youth-focused health messaging (Nagy-</a:t>
            </a:r>
            <a:r>
              <a:rPr lang="en-US" sz="1900" dirty="0" err="1"/>
              <a:t>Pénzes</a:t>
            </a:r>
            <a:r>
              <a:rPr lang="en-US" sz="1900" dirty="0"/>
              <a:t>, </a:t>
            </a:r>
            <a:r>
              <a:rPr lang="en-US" sz="1900" dirty="0" err="1"/>
              <a:t>Vincze</a:t>
            </a:r>
            <a:r>
              <a:rPr lang="en-US" sz="1900" dirty="0"/>
              <a:t> and </a:t>
            </a:r>
            <a:r>
              <a:rPr lang="en-US" sz="1900" dirty="0" err="1"/>
              <a:t>Bíró</a:t>
            </a:r>
            <a:r>
              <a:rPr lang="en-US" sz="1900" dirty="0"/>
              <a:t>, 2022).</a:t>
            </a:r>
          </a:p>
          <a:p>
            <a:pPr algn="just">
              <a:buFont typeface="Wingdings" panose="05000000000000000000" pitchFamily="2" charset="2"/>
              <a:buChar char="§"/>
              <a:defRPr sz="1800"/>
            </a:pPr>
            <a:r>
              <a:rPr lang="en-US" sz="1900" dirty="0"/>
              <a:t>Its algorithm amplifies engaging videos, allowing credible health content to spread organically far beyond paid advertising limits.</a:t>
            </a:r>
          </a:p>
          <a:p>
            <a:pPr algn="just">
              <a:buFont typeface="Wingdings" panose="05000000000000000000" pitchFamily="2" charset="2"/>
              <a:buChar char="§"/>
              <a:defRPr sz="1800"/>
            </a:pPr>
            <a:r>
              <a:rPr lang="en-US" sz="1900" dirty="0"/>
              <a:t>Research shows audio-visual </a:t>
            </a:r>
            <a:r>
              <a:rPr lang="en-US" sz="1900" dirty="0" err="1"/>
              <a:t>TikTok</a:t>
            </a:r>
            <a:r>
              <a:rPr lang="en-US" sz="1900" dirty="0"/>
              <a:t> content is far more effective than traditional leaflets, with engagement rates reaching 85% (Lau et al., 2024).</a:t>
            </a:r>
          </a:p>
          <a:p>
            <a:pPr algn="just">
              <a:buFont typeface="Wingdings" panose="05000000000000000000" pitchFamily="2" charset="2"/>
              <a:buChar char="§"/>
              <a:defRPr sz="1800"/>
            </a:pPr>
            <a:r>
              <a:rPr lang="en-US" sz="1900" dirty="0"/>
              <a:t>Teens prefer </a:t>
            </a:r>
            <a:r>
              <a:rPr lang="en-US" sz="1900" dirty="0" err="1"/>
              <a:t>TikTok</a:t>
            </a:r>
            <a:r>
              <a:rPr lang="en-US" sz="1900" dirty="0"/>
              <a:t> for health information, reporting higher trust, willingness to share, and interaction compared to other platforms.</a:t>
            </a:r>
            <a:endParaRPr lang="en-GB" sz="1900" dirty="0"/>
          </a:p>
        </p:txBody>
      </p:sp>
      <p:pic>
        <p:nvPicPr>
          <p:cNvPr id="6" name="Picture 5">
            <a:extLst>
              <a:ext uri="{FF2B5EF4-FFF2-40B4-BE49-F238E27FC236}">
                <a16:creationId xmlns:a16="http://schemas.microsoft.com/office/drawing/2014/main" id="{9DE69B66-DCD0-491D-BB9A-06534DE8B6C1}"/>
              </a:ext>
            </a:extLst>
          </p:cNvPr>
          <p:cNvPicPr>
            <a:picLocks noChangeAspect="1"/>
          </p:cNvPicPr>
          <p:nvPr/>
        </p:nvPicPr>
        <p:blipFill>
          <a:blip r:embed="rId3"/>
          <a:stretch>
            <a:fillRect/>
          </a:stretch>
        </p:blipFill>
        <p:spPr>
          <a:xfrm>
            <a:off x="7643708" y="3833708"/>
            <a:ext cx="3024293" cy="3024293"/>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241" y="370522"/>
            <a:ext cx="7643707" cy="523558"/>
          </a:xfrm>
        </p:spPr>
        <p:txBody>
          <a:bodyPr>
            <a:noAutofit/>
          </a:bodyPr>
          <a:lstStyle/>
          <a:p>
            <a:r>
              <a:rPr lang="en-US" sz="2800" dirty="0"/>
              <a:t>Why Influencer and Health Educator Collaboration?</a:t>
            </a:r>
            <a:endParaRPr sz="2800" dirty="0"/>
          </a:p>
        </p:txBody>
      </p:sp>
      <p:sp>
        <p:nvSpPr>
          <p:cNvPr id="7" name="Content Placeholder 2">
            <a:extLst>
              <a:ext uri="{FF2B5EF4-FFF2-40B4-BE49-F238E27FC236}">
                <a16:creationId xmlns:a16="http://schemas.microsoft.com/office/drawing/2014/main" id="{576E9DBB-6320-44E5-B4D0-6EB2CB789B25}"/>
              </a:ext>
            </a:extLst>
          </p:cNvPr>
          <p:cNvSpPr>
            <a:spLocks noGrp="1"/>
          </p:cNvSpPr>
          <p:nvPr>
            <p:ph idx="1"/>
          </p:nvPr>
        </p:nvSpPr>
        <p:spPr>
          <a:xfrm>
            <a:off x="1841077" y="1503056"/>
            <a:ext cx="7886700" cy="3217958"/>
          </a:xfrm>
        </p:spPr>
        <p:txBody>
          <a:bodyPr>
            <a:normAutofit/>
          </a:bodyPr>
          <a:lstStyle/>
          <a:p>
            <a:pPr algn="just"/>
            <a:endParaRPr lang="en-GB" sz="1900" dirty="0"/>
          </a:p>
          <a:p>
            <a:pPr algn="just">
              <a:buFont typeface="Wingdings" panose="05000000000000000000" pitchFamily="2" charset="2"/>
              <a:buChar char="§"/>
              <a:defRPr sz="1800"/>
            </a:pPr>
            <a:r>
              <a:rPr lang="en-US" sz="1900" dirty="0"/>
              <a:t>Social media influencers strongly shape adolescent attitudes and </a:t>
            </a:r>
            <a:r>
              <a:rPr lang="en-US" sz="1900" dirty="0" err="1"/>
              <a:t>behaviours</a:t>
            </a:r>
            <a:r>
              <a:rPr lang="en-US" sz="1900" dirty="0"/>
              <a:t>, making them powerful messengers for health campaigns.</a:t>
            </a:r>
          </a:p>
          <a:p>
            <a:pPr algn="just">
              <a:buFont typeface="Wingdings" panose="05000000000000000000" pitchFamily="2" charset="2"/>
              <a:buChar char="§"/>
              <a:defRPr sz="1800"/>
            </a:pPr>
            <a:r>
              <a:rPr lang="en-US" sz="1900" dirty="0"/>
              <a:t>Micro-influencers (10k–100k followers) are viewed as more authentic and trustworthy than macro-influencers, increasing message acceptance among teens (</a:t>
            </a:r>
            <a:r>
              <a:rPr lang="en-US" sz="1900" dirty="0" err="1"/>
              <a:t>Vassilenko</a:t>
            </a:r>
            <a:r>
              <a:rPr lang="en-US" sz="1900" dirty="0"/>
              <a:t> et al., 2025).</a:t>
            </a:r>
          </a:p>
          <a:p>
            <a:pPr algn="just">
              <a:buFont typeface="Wingdings" panose="05000000000000000000" pitchFamily="2" charset="2"/>
              <a:buChar char="§"/>
              <a:defRPr sz="1800"/>
            </a:pPr>
            <a:r>
              <a:rPr lang="en-US" sz="1900" dirty="0"/>
              <a:t>Pairing micro-influencers with qualified health professionals blends relatability with scientific credibility, strengthening both trust and engagement.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241" y="370522"/>
            <a:ext cx="7643707" cy="523558"/>
          </a:xfrm>
        </p:spPr>
        <p:txBody>
          <a:bodyPr>
            <a:noAutofit/>
          </a:bodyPr>
          <a:lstStyle/>
          <a:p>
            <a:r>
              <a:rPr lang="en-US" sz="2800" dirty="0"/>
              <a:t>Why Influencer and Health Educator Collaboration?</a:t>
            </a:r>
            <a:endParaRPr sz="2800" dirty="0"/>
          </a:p>
        </p:txBody>
      </p:sp>
      <p:sp>
        <p:nvSpPr>
          <p:cNvPr id="7" name="Content Placeholder 2">
            <a:extLst>
              <a:ext uri="{FF2B5EF4-FFF2-40B4-BE49-F238E27FC236}">
                <a16:creationId xmlns:a16="http://schemas.microsoft.com/office/drawing/2014/main" id="{576E9DBB-6320-44E5-B4D0-6EB2CB789B25}"/>
              </a:ext>
            </a:extLst>
          </p:cNvPr>
          <p:cNvSpPr>
            <a:spLocks noGrp="1"/>
          </p:cNvSpPr>
          <p:nvPr>
            <p:ph idx="1"/>
          </p:nvPr>
        </p:nvSpPr>
        <p:spPr>
          <a:xfrm>
            <a:off x="1841077" y="1503056"/>
            <a:ext cx="7886700" cy="3217958"/>
          </a:xfrm>
        </p:spPr>
        <p:txBody>
          <a:bodyPr>
            <a:normAutofit/>
          </a:bodyPr>
          <a:lstStyle/>
          <a:p>
            <a:pPr algn="just"/>
            <a:endParaRPr lang="en-GB" sz="1900" dirty="0"/>
          </a:p>
          <a:p>
            <a:pPr algn="just">
              <a:buFont typeface="Wingdings" panose="05000000000000000000" pitchFamily="2" charset="2"/>
              <a:buChar char="§"/>
              <a:defRPr sz="1800"/>
            </a:pPr>
            <a:r>
              <a:rPr lang="en-US" sz="1900" dirty="0"/>
              <a:t>Teen-focused health content is most persuasive when it combines personal storytelling with expert-backed information.</a:t>
            </a:r>
          </a:p>
          <a:p>
            <a:pPr algn="just">
              <a:buFont typeface="Wingdings" panose="05000000000000000000" pitchFamily="2" charset="2"/>
              <a:buChar char="§"/>
              <a:defRPr sz="1800"/>
            </a:pPr>
            <a:r>
              <a:rPr lang="en-US" sz="1900" dirty="0"/>
              <a:t>Influencer-driven anti-tobacco campaigns consistently outperform traditional awareness efforts, with modelling showing that influencer involvement significantly increases reach and reduces youth cigarette consumption (Hall, 2025).</a:t>
            </a:r>
          </a:p>
        </p:txBody>
      </p:sp>
    </p:spTree>
    <p:extLst>
      <p:ext uri="{BB962C8B-B14F-4D97-AF65-F5344CB8AC3E}">
        <p14:creationId xmlns:p14="http://schemas.microsoft.com/office/powerpoint/2010/main" val="2028021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1"/>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227759" y="661569"/>
            <a:ext cx="5523388" cy="759375"/>
          </a:xfrm>
        </p:spPr>
        <p:txBody>
          <a:bodyPr anchor="b">
            <a:normAutofit/>
          </a:bodyPr>
          <a:lstStyle/>
          <a:p>
            <a:r>
              <a:rPr lang="en-US" sz="3200" dirty="0"/>
              <a:t>School-Based Implementation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3999" y="1998368"/>
            <a:ext cx="8771274"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1" y="2203080"/>
            <a:ext cx="8537521"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896728" y="2599510"/>
            <a:ext cx="4159635" cy="3435531"/>
          </a:xfrm>
        </p:spPr>
        <p:txBody>
          <a:bodyPr anchor="ctr">
            <a:normAutofit/>
          </a:bodyPr>
          <a:lstStyle/>
          <a:p>
            <a:pPr algn="just">
              <a:buFont typeface="Wingdings" panose="05000000000000000000" pitchFamily="2" charset="2"/>
              <a:buChar char="§"/>
            </a:pPr>
            <a:endParaRPr lang="en-GB" sz="1400" dirty="0"/>
          </a:p>
          <a:p>
            <a:pPr algn="just">
              <a:buFont typeface="Wingdings" panose="05000000000000000000" pitchFamily="2" charset="2"/>
              <a:buChar char="§"/>
              <a:defRPr sz="1800"/>
            </a:pPr>
            <a:r>
              <a:rPr lang="en-US" sz="1400" dirty="0"/>
              <a:t>Delivering the </a:t>
            </a:r>
            <a:r>
              <a:rPr lang="en-US" sz="1400" dirty="0" err="1"/>
              <a:t>TikTok</a:t>
            </a:r>
            <a:r>
              <a:rPr lang="en-US" sz="1400" dirty="0"/>
              <a:t> campaign through schools ensures a structured, supportive environment for teens to process vaping-related health information.</a:t>
            </a:r>
          </a:p>
          <a:p>
            <a:pPr algn="just">
              <a:buFont typeface="Wingdings" panose="05000000000000000000" pitchFamily="2" charset="2"/>
              <a:buChar char="§"/>
              <a:defRPr sz="1800"/>
            </a:pPr>
            <a:r>
              <a:rPr lang="en-US" sz="1400" dirty="0"/>
              <a:t>School-based </a:t>
            </a:r>
            <a:r>
              <a:rPr lang="en-US" sz="1400" dirty="0" err="1"/>
              <a:t>programmes</a:t>
            </a:r>
            <a:r>
              <a:rPr lang="en-US" sz="1400" dirty="0"/>
              <a:t> are proven to improve adolescents’ knowledge, harm perception, and refusal skills when delivered over multiple sessions (RCPCH, 2023).</a:t>
            </a:r>
          </a:p>
          <a:p>
            <a:pPr algn="just">
              <a:buFont typeface="Wingdings" panose="05000000000000000000" pitchFamily="2" charset="2"/>
              <a:buChar char="§"/>
              <a:defRPr sz="1800"/>
            </a:pPr>
            <a:r>
              <a:rPr lang="en-US" sz="1400" dirty="0"/>
              <a:t>Using school social media accounts, tutor-time screenings, PSHE integration, and homework tasks broadens reach across diverse student groups.</a:t>
            </a:r>
            <a:endParaRPr lang="en-GB" sz="1400" dirty="0"/>
          </a:p>
        </p:txBody>
      </p:sp>
      <p:pic>
        <p:nvPicPr>
          <p:cNvPr id="4" name="Picture 3">
            <a:extLst>
              <a:ext uri="{FF2B5EF4-FFF2-40B4-BE49-F238E27FC236}">
                <a16:creationId xmlns:a16="http://schemas.microsoft.com/office/drawing/2014/main" id="{52EFEF7A-7FB2-4519-AEFB-DFD41AF1CE5D}"/>
              </a:ext>
            </a:extLst>
          </p:cNvPr>
          <p:cNvPicPr>
            <a:picLocks noChangeAspect="1"/>
          </p:cNvPicPr>
          <p:nvPr/>
        </p:nvPicPr>
        <p:blipFill>
          <a:blip r:embed="rId3"/>
          <a:stretch>
            <a:fillRect/>
          </a:stretch>
        </p:blipFill>
        <p:spPr>
          <a:xfrm>
            <a:off x="6135640" y="3589866"/>
            <a:ext cx="3898232" cy="219456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037C1C0-FADA-40C7-B923-037899A24F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00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2892215" y="579241"/>
            <a:ext cx="6096000" cy="612867"/>
          </a:xfrm>
        </p:spPr>
        <p:txBody>
          <a:bodyPr>
            <a:normAutofit/>
          </a:bodyPr>
          <a:lstStyle/>
          <a:p>
            <a:pPr>
              <a:lnSpc>
                <a:spcPct val="90000"/>
              </a:lnSpc>
            </a:pPr>
            <a:r>
              <a:rPr lang="en-US" sz="3200" dirty="0"/>
              <a:t>Alignment with Evidence and Policy</a:t>
            </a:r>
          </a:p>
        </p:txBody>
      </p:sp>
      <p:sp>
        <p:nvSpPr>
          <p:cNvPr id="13" name="Arc 12">
            <a:extLst>
              <a:ext uri="{FF2B5EF4-FFF2-40B4-BE49-F238E27FC236}">
                <a16:creationId xmlns:a16="http://schemas.microsoft.com/office/drawing/2014/main" id="{4B56CC07-3AFD-4C79-AFB2-0428FBBD79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943208">
            <a:off x="1059583" y="5190399"/>
            <a:ext cx="2240923"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defTabSz="914400">
              <a:defRPr/>
            </a:pPr>
            <a:endParaRPr lang="en-US">
              <a:solidFill>
                <a:srgbClr val="000000"/>
              </a:solidFill>
              <a:latin typeface="Calibri" panose="020F0502020204030204"/>
            </a:endParaRPr>
          </a:p>
        </p:txBody>
      </p:sp>
      <p:sp>
        <p:nvSpPr>
          <p:cNvPr id="9" name="Content Placeholder 2">
            <a:extLst>
              <a:ext uri="{FF2B5EF4-FFF2-40B4-BE49-F238E27FC236}">
                <a16:creationId xmlns:a16="http://schemas.microsoft.com/office/drawing/2014/main" id="{62508D2D-F820-4EB3-B0F4-799C69F2C292}"/>
              </a:ext>
            </a:extLst>
          </p:cNvPr>
          <p:cNvSpPr>
            <a:spLocks noGrp="1"/>
          </p:cNvSpPr>
          <p:nvPr>
            <p:ph idx="1"/>
          </p:nvPr>
        </p:nvSpPr>
        <p:spPr>
          <a:xfrm>
            <a:off x="1841077" y="1503056"/>
            <a:ext cx="7886700" cy="3217958"/>
          </a:xfrm>
        </p:spPr>
        <p:txBody>
          <a:bodyPr>
            <a:normAutofit lnSpcReduction="10000"/>
          </a:bodyPr>
          <a:lstStyle/>
          <a:p>
            <a:pPr algn="just"/>
            <a:endParaRPr lang="en-GB" sz="1900" dirty="0"/>
          </a:p>
          <a:p>
            <a:pPr algn="just">
              <a:buFont typeface="Wingdings" panose="05000000000000000000" pitchFamily="2" charset="2"/>
              <a:buChar char="§"/>
              <a:defRPr sz="1800"/>
            </a:pPr>
            <a:r>
              <a:rPr lang="en-US" sz="1900" dirty="0"/>
              <a:t>The intervention aligns with NICE guidance endorsing digital and mobile tools for behaviour change, including smoking and vaping prevention.</a:t>
            </a:r>
          </a:p>
          <a:p>
            <a:pPr algn="just">
              <a:buFont typeface="Wingdings" panose="05000000000000000000" pitchFamily="2" charset="2"/>
              <a:buChar char="§"/>
              <a:defRPr sz="1800"/>
            </a:pPr>
            <a:r>
              <a:rPr lang="en-US" sz="1900" dirty="0"/>
              <a:t>It supports UK public health priorities by focusing on prevention, early intervention, and reducing inequalities through inclusive, culturally relevant content (GOV.UK, 2022).</a:t>
            </a:r>
          </a:p>
          <a:p>
            <a:pPr algn="just">
              <a:buFont typeface="Wingdings" panose="05000000000000000000" pitchFamily="2" charset="2"/>
              <a:buChar char="§"/>
              <a:defRPr sz="1800"/>
            </a:pPr>
            <a:r>
              <a:rPr lang="en-US" sz="1900" dirty="0"/>
              <a:t>The approach directly complements the Tobacco and Vapes Bill by protecting young people from nicotine addiction.</a:t>
            </a:r>
          </a:p>
          <a:p>
            <a:pPr algn="just">
              <a:buFont typeface="Wingdings" panose="05000000000000000000" pitchFamily="2" charset="2"/>
              <a:buChar char="§"/>
              <a:defRPr sz="1800"/>
            </a:pPr>
            <a:r>
              <a:rPr lang="en-US" sz="1900" dirty="0"/>
              <a:t>It strengthens schools’ safeguarding responsibilities by providing credible, age-appropriate vaping education (NICE, 2020).</a:t>
            </a:r>
            <a:endParaRPr lang="en-GB" sz="1900" dirty="0"/>
          </a:p>
        </p:txBody>
      </p:sp>
    </p:spTree>
    <p:extLst>
      <p:ext uri="{BB962C8B-B14F-4D97-AF65-F5344CB8AC3E}">
        <p14:creationId xmlns:p14="http://schemas.microsoft.com/office/powerpoint/2010/main" val="32515113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8620" y="3429000"/>
            <a:ext cx="10994760" cy="1030669"/>
          </a:xfrm>
        </p:spPr>
        <p:txBody>
          <a:bodyPr>
            <a:normAutofit fontScale="90000"/>
          </a:bodyPr>
          <a:lstStyle/>
          <a:p>
            <a:r>
              <a:rPr lang="en-US" b="1" dirty="0">
                <a:solidFill>
                  <a:schemeClr val="tx1"/>
                </a:solidFill>
              </a:rPr>
              <a:t>Group Member 2: APPLICATION</a:t>
            </a:r>
            <a:br>
              <a:rPr lang="en-US" b="1" dirty="0">
                <a:solidFill>
                  <a:schemeClr val="tx1"/>
                </a:solidFill>
              </a:rPr>
            </a:br>
            <a:r>
              <a:rPr lang="nl-NL" b="1" dirty="0">
                <a:solidFill>
                  <a:schemeClr val="tx1"/>
                </a:solidFill>
              </a:rPr>
              <a:t>Student Name - Aesha Patel </a:t>
            </a:r>
            <a:br>
              <a:rPr lang="nl-NL" b="1" dirty="0">
                <a:solidFill>
                  <a:schemeClr val="tx1"/>
                </a:solidFill>
              </a:rPr>
            </a:br>
            <a:r>
              <a:rPr lang="nl-NL" b="1" dirty="0">
                <a:solidFill>
                  <a:schemeClr val="tx1"/>
                </a:solidFill>
              </a:rPr>
              <a:t>Student ID - 2432639</a:t>
            </a:r>
            <a:endParaRPr lang="en-US" dirty="0">
              <a:solidFill>
                <a:schemeClr val="tx1"/>
              </a:solidFill>
            </a:endParaRPr>
          </a:p>
        </p:txBody>
      </p:sp>
      <p:pic>
        <p:nvPicPr>
          <p:cNvPr id="3" name="Picture 2">
            <a:extLst>
              <a:ext uri="{FF2B5EF4-FFF2-40B4-BE49-F238E27FC236}">
                <a16:creationId xmlns:a16="http://schemas.microsoft.com/office/drawing/2014/main" id="{9F61B18E-EECB-0980-644A-4092C1C35D95}"/>
              </a:ext>
            </a:extLst>
          </p:cNvPr>
          <p:cNvPicPr>
            <a:picLocks noChangeAspect="1"/>
          </p:cNvPicPr>
          <p:nvPr/>
        </p:nvPicPr>
        <p:blipFill>
          <a:blip r:embed="rId2"/>
          <a:stretch>
            <a:fillRect/>
          </a:stretch>
        </p:blipFill>
        <p:spPr>
          <a:xfrm>
            <a:off x="1" y="-10521"/>
            <a:ext cx="3449113" cy="2371532"/>
          </a:xfrm>
          <a:prstGeom prst="rect">
            <a:avLst/>
          </a:prstGeom>
        </p:spPr>
      </p:pic>
      <p:pic>
        <p:nvPicPr>
          <p:cNvPr id="4" name="Picture 3"/>
          <p:cNvPicPr>
            <a:picLocks noChangeAspect="1"/>
          </p:cNvPicPr>
          <p:nvPr/>
        </p:nvPicPr>
        <p:blipFill rotWithShape="1">
          <a:blip r:embed="rId3"/>
          <a:srcRect l="13409"/>
          <a:stretch/>
        </p:blipFill>
        <p:spPr>
          <a:xfrm>
            <a:off x="9395277" y="0"/>
            <a:ext cx="2796724" cy="2361011"/>
          </a:xfrm>
          <a:prstGeom prst="rect">
            <a:avLst/>
          </a:prstGeom>
        </p:spPr>
      </p:pic>
    </p:spTree>
    <p:extLst>
      <p:ext uri="{BB962C8B-B14F-4D97-AF65-F5344CB8AC3E}">
        <p14:creationId xmlns:p14="http://schemas.microsoft.com/office/powerpoint/2010/main" val="17205722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Introduction to the Planning Model </a:t>
            </a:r>
            <a:endParaRPr lang="en-US" dirty="0"/>
          </a:p>
        </p:txBody>
      </p:sp>
      <p:sp>
        <p:nvSpPr>
          <p:cNvPr id="3" name="Content Placeholder 2"/>
          <p:cNvSpPr>
            <a:spLocks noGrp="1"/>
          </p:cNvSpPr>
          <p:nvPr>
            <p:ph idx="1"/>
          </p:nvPr>
        </p:nvSpPr>
        <p:spPr>
          <a:xfrm>
            <a:off x="5516878" y="2716376"/>
            <a:ext cx="6108199" cy="3257707"/>
          </a:xfrm>
        </p:spPr>
        <p:txBody>
          <a:bodyPr>
            <a:noAutofit/>
          </a:bodyPr>
          <a:lstStyle/>
          <a:p>
            <a:pPr algn="just"/>
            <a:r>
              <a:rPr lang="en-US" sz="2133" dirty="0"/>
              <a:t>PRECEDE-PROCEED is one of the popular frameworks of health promotion.</a:t>
            </a:r>
          </a:p>
          <a:p>
            <a:pPr algn="just"/>
            <a:r>
              <a:rPr lang="en-US" sz="2133" dirty="0"/>
              <a:t>It provides </a:t>
            </a:r>
            <a:r>
              <a:rPr lang="en-US" sz="2133" dirty="0" err="1"/>
              <a:t>systematised</a:t>
            </a:r>
            <a:r>
              <a:rPr lang="en-US" sz="2133" dirty="0"/>
              <a:t> assessment and design as well as evaluation steps.</a:t>
            </a:r>
          </a:p>
          <a:p>
            <a:pPr algn="just"/>
            <a:r>
              <a:rPr lang="en-US" sz="2133" dirty="0"/>
              <a:t>It can help prevent </a:t>
            </a:r>
            <a:r>
              <a:rPr lang="en-US" sz="2133" dirty="0" err="1"/>
              <a:t>vaping</a:t>
            </a:r>
            <a:r>
              <a:rPr lang="en-US" sz="2133" dirty="0"/>
              <a:t> since the media influences the behaviour of teens (</a:t>
            </a:r>
            <a:r>
              <a:rPr lang="en-US" sz="2133" dirty="0" err="1"/>
              <a:t>Basch</a:t>
            </a:r>
            <a:r>
              <a:rPr lang="en-US" sz="2133" dirty="0"/>
              <a:t> et al., 2021).</a:t>
            </a:r>
          </a:p>
          <a:p>
            <a:pPr algn="just"/>
            <a:r>
              <a:rPr lang="en-US" sz="2133" dirty="0"/>
              <a:t>Makes the interventions based on </a:t>
            </a:r>
            <a:r>
              <a:rPr lang="en-US" sz="2133" dirty="0" err="1"/>
              <a:t>TikTok</a:t>
            </a:r>
            <a:r>
              <a:rPr lang="en-US" sz="2133" dirty="0"/>
              <a:t> evidence-based.</a:t>
            </a:r>
          </a:p>
        </p:txBody>
      </p:sp>
      <p:pic>
        <p:nvPicPr>
          <p:cNvPr id="4" name="Picture 3"/>
          <p:cNvPicPr>
            <a:picLocks noChangeAspect="1"/>
          </p:cNvPicPr>
          <p:nvPr/>
        </p:nvPicPr>
        <p:blipFill>
          <a:blip r:embed="rId3"/>
          <a:stretch>
            <a:fillRect/>
          </a:stretch>
        </p:blipFill>
        <p:spPr>
          <a:xfrm>
            <a:off x="395014" y="2648407"/>
            <a:ext cx="4355927" cy="3393644"/>
          </a:xfrm>
          <a:prstGeom prst="rect">
            <a:avLst/>
          </a:prstGeom>
        </p:spPr>
      </p:pic>
      <p:sp>
        <p:nvSpPr>
          <p:cNvPr id="5" name="Rectangle 4"/>
          <p:cNvSpPr/>
          <p:nvPr/>
        </p:nvSpPr>
        <p:spPr>
          <a:xfrm>
            <a:off x="1413047" y="6125266"/>
            <a:ext cx="2802370" cy="318100"/>
          </a:xfrm>
          <a:prstGeom prst="rect">
            <a:avLst/>
          </a:prstGeom>
        </p:spPr>
        <p:txBody>
          <a:bodyPr wrap="none">
            <a:spAutoFit/>
          </a:bodyPr>
          <a:lstStyle/>
          <a:p>
            <a:pPr defTabSz="1219170"/>
            <a:r>
              <a:rPr lang="en-US" sz="1467" dirty="0">
                <a:solidFill>
                  <a:prstClr val="black"/>
                </a:solidFill>
                <a:latin typeface="Calibri"/>
              </a:rPr>
              <a:t>Source: (Public Health Notes, n.d.)</a:t>
            </a:r>
          </a:p>
        </p:txBody>
      </p:sp>
    </p:spTree>
    <p:extLst>
      <p:ext uri="{BB962C8B-B14F-4D97-AF65-F5344CB8AC3E}">
        <p14:creationId xmlns:p14="http://schemas.microsoft.com/office/powerpoint/2010/main" val="33126733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2227" y="1785040"/>
            <a:ext cx="10994760" cy="814427"/>
          </a:xfrm>
        </p:spPr>
        <p:txBody>
          <a:bodyPr>
            <a:normAutofit fontScale="90000"/>
          </a:bodyPr>
          <a:lstStyle/>
          <a:p>
            <a:r>
              <a:rPr lang="en-US" b="1" dirty="0">
                <a:effectLst/>
              </a:rPr>
              <a:t>Why PRECEDE–PROCEED Was Selected</a:t>
            </a:r>
            <a:endParaRPr lang="en-US" dirty="0">
              <a:effectLst/>
            </a:endParaRPr>
          </a:p>
        </p:txBody>
      </p:sp>
      <p:sp>
        <p:nvSpPr>
          <p:cNvPr id="3" name="Content Placeholder 2"/>
          <p:cNvSpPr>
            <a:spLocks noGrp="1"/>
          </p:cNvSpPr>
          <p:nvPr>
            <p:ph idx="1"/>
          </p:nvPr>
        </p:nvSpPr>
        <p:spPr>
          <a:xfrm>
            <a:off x="395013" y="3021787"/>
            <a:ext cx="5497379" cy="2850493"/>
          </a:xfrm>
        </p:spPr>
        <p:txBody>
          <a:bodyPr>
            <a:normAutofit/>
          </a:bodyPr>
          <a:lstStyle/>
          <a:p>
            <a:pPr lvl="0" algn="just"/>
            <a:r>
              <a:rPr lang="en-US" sz="2133" dirty="0"/>
              <a:t>Aids in determining the health problems prior to planning interventions.</a:t>
            </a:r>
          </a:p>
          <a:p>
            <a:pPr lvl="0" algn="just"/>
            <a:r>
              <a:rPr lang="en-US" sz="2133" dirty="0"/>
              <a:t>Takes into account the </a:t>
            </a:r>
            <a:r>
              <a:rPr lang="en-US" sz="2133" dirty="0" err="1"/>
              <a:t>behavioural</a:t>
            </a:r>
            <a:r>
              <a:rPr lang="en-US" sz="2133" dirty="0"/>
              <a:t>, social and ecological factors (Kim et al., 2022).</a:t>
            </a:r>
          </a:p>
          <a:p>
            <a:pPr lvl="0" algn="just"/>
            <a:r>
              <a:rPr lang="en-US" sz="2133" dirty="0"/>
              <a:t>Flexible for creative digital approaches.</a:t>
            </a:r>
          </a:p>
          <a:p>
            <a:pPr lvl="0" algn="just"/>
            <a:r>
              <a:rPr lang="en-US" sz="2133" dirty="0" err="1"/>
              <a:t>Favours</a:t>
            </a:r>
            <a:r>
              <a:rPr lang="en-US" sz="2133" dirty="0"/>
              <a:t> youth-oriented design on </a:t>
            </a:r>
            <a:r>
              <a:rPr lang="en-US" sz="2133" dirty="0" err="1"/>
              <a:t>vaping</a:t>
            </a:r>
            <a:r>
              <a:rPr lang="en-US" sz="2133" dirty="0"/>
              <a:t> trends in </a:t>
            </a:r>
            <a:r>
              <a:rPr lang="en-US" sz="2133" dirty="0" err="1"/>
              <a:t>TikTok</a:t>
            </a:r>
            <a:r>
              <a:rPr lang="en-US" sz="2133" dirty="0"/>
              <a:t> (</a:t>
            </a:r>
            <a:r>
              <a:rPr lang="en-US" sz="2133" dirty="0" err="1"/>
              <a:t>Basch</a:t>
            </a:r>
            <a:r>
              <a:rPr lang="en-US" sz="2133" dirty="0"/>
              <a:t> et al., 2021).</a:t>
            </a:r>
          </a:p>
        </p:txBody>
      </p:sp>
      <p:pic>
        <p:nvPicPr>
          <p:cNvPr id="7" name="Picture 6"/>
          <p:cNvPicPr>
            <a:picLocks noChangeAspect="1"/>
          </p:cNvPicPr>
          <p:nvPr/>
        </p:nvPicPr>
        <p:blipFill rotWithShape="1">
          <a:blip r:embed="rId3"/>
          <a:srcRect/>
          <a:stretch/>
        </p:blipFill>
        <p:spPr>
          <a:xfrm>
            <a:off x="6666342" y="2818180"/>
            <a:ext cx="5113985" cy="3442936"/>
          </a:xfrm>
          <a:prstGeom prst="rect">
            <a:avLst/>
          </a:prstGeom>
        </p:spPr>
      </p:pic>
      <p:sp>
        <p:nvSpPr>
          <p:cNvPr id="8" name="Rectangle 7"/>
          <p:cNvSpPr/>
          <p:nvPr/>
        </p:nvSpPr>
        <p:spPr>
          <a:xfrm>
            <a:off x="8335673" y="6347070"/>
            <a:ext cx="1814856" cy="318100"/>
          </a:xfrm>
          <a:prstGeom prst="rect">
            <a:avLst/>
          </a:prstGeom>
        </p:spPr>
        <p:txBody>
          <a:bodyPr wrap="none">
            <a:spAutoFit/>
          </a:bodyPr>
          <a:lstStyle/>
          <a:p>
            <a:pPr defTabSz="1219170"/>
            <a:r>
              <a:rPr lang="en-US" sz="1467" dirty="0">
                <a:solidFill>
                  <a:prstClr val="black"/>
                </a:solidFill>
                <a:latin typeface="Calibri"/>
              </a:rPr>
              <a:t>Source: </a:t>
            </a:r>
            <a:r>
              <a:rPr lang="en-US" sz="1467" dirty="0" err="1">
                <a:solidFill>
                  <a:prstClr val="black"/>
                </a:solidFill>
                <a:latin typeface="Calibri"/>
              </a:rPr>
              <a:t>Awadzi</a:t>
            </a:r>
            <a:r>
              <a:rPr lang="en-US" sz="1467" dirty="0">
                <a:solidFill>
                  <a:prstClr val="black"/>
                </a:solidFill>
                <a:latin typeface="Calibri"/>
              </a:rPr>
              <a:t>, 2007</a:t>
            </a:r>
          </a:p>
        </p:txBody>
      </p:sp>
    </p:spTree>
    <p:extLst>
      <p:ext uri="{BB962C8B-B14F-4D97-AF65-F5344CB8AC3E}">
        <p14:creationId xmlns:p14="http://schemas.microsoft.com/office/powerpoint/2010/main" val="20319000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Social Assessment </a:t>
            </a:r>
            <a:endParaRPr lang="en-US" dirty="0"/>
          </a:p>
        </p:txBody>
      </p:sp>
      <p:sp>
        <p:nvSpPr>
          <p:cNvPr id="3" name="Content Placeholder 2"/>
          <p:cNvSpPr>
            <a:spLocks noGrp="1"/>
          </p:cNvSpPr>
          <p:nvPr>
            <p:ph idx="1"/>
          </p:nvPr>
        </p:nvSpPr>
        <p:spPr>
          <a:xfrm>
            <a:off x="5077966" y="2818180"/>
            <a:ext cx="6515415" cy="3461305"/>
          </a:xfrm>
        </p:spPr>
        <p:txBody>
          <a:bodyPr>
            <a:normAutofit/>
          </a:bodyPr>
          <a:lstStyle/>
          <a:p>
            <a:pPr lvl="0" algn="just"/>
            <a:r>
              <a:rPr lang="en-US" sz="2133" dirty="0"/>
              <a:t>Discusses the impact of </a:t>
            </a:r>
            <a:r>
              <a:rPr lang="en-US" sz="2133" dirty="0" err="1"/>
              <a:t>vaping</a:t>
            </a:r>
            <a:r>
              <a:rPr lang="en-US" sz="2133" dirty="0"/>
              <a:t> on life and self-conception.</a:t>
            </a:r>
          </a:p>
          <a:p>
            <a:pPr lvl="0" algn="just"/>
            <a:r>
              <a:rPr lang="en-US" sz="2133" dirty="0"/>
              <a:t>Helps perceive the motivation, such as stress management or approval of peers.</a:t>
            </a:r>
          </a:p>
          <a:p>
            <a:pPr lvl="0" algn="just"/>
            <a:r>
              <a:rPr lang="en-US" sz="2133" dirty="0" err="1"/>
              <a:t>Vaping</a:t>
            </a:r>
            <a:r>
              <a:rPr lang="en-US" sz="2133" dirty="0"/>
              <a:t> is a common </a:t>
            </a:r>
            <a:r>
              <a:rPr lang="en-US" sz="2133" dirty="0" err="1"/>
              <a:t>normalisation</a:t>
            </a:r>
            <a:r>
              <a:rPr lang="en-US" sz="2133" dirty="0"/>
              <a:t> in </a:t>
            </a:r>
            <a:r>
              <a:rPr lang="en-US" sz="2133" dirty="0" err="1"/>
              <a:t>TikTok</a:t>
            </a:r>
            <a:r>
              <a:rPr lang="en-US" sz="2133" dirty="0"/>
              <a:t> (</a:t>
            </a:r>
            <a:r>
              <a:rPr lang="en-US" sz="2133" dirty="0" err="1"/>
              <a:t>Jancey</a:t>
            </a:r>
            <a:r>
              <a:rPr lang="en-US" sz="2133" dirty="0"/>
              <a:t> et al., 2023).</a:t>
            </a:r>
          </a:p>
          <a:p>
            <a:pPr lvl="0" algn="just"/>
            <a:r>
              <a:rPr lang="en-US" sz="2133" dirty="0"/>
              <a:t>Leads an understandable style and tone towards intervention (</a:t>
            </a:r>
            <a:r>
              <a:rPr lang="en-US" sz="2133" dirty="0" err="1"/>
              <a:t>Leiva</a:t>
            </a:r>
            <a:r>
              <a:rPr lang="en-US" sz="2133" dirty="0"/>
              <a:t> Castillo et al., 2023).</a:t>
            </a:r>
          </a:p>
        </p:txBody>
      </p:sp>
      <p:pic>
        <p:nvPicPr>
          <p:cNvPr id="5" name="Picture 4"/>
          <p:cNvPicPr>
            <a:picLocks noChangeAspect="1"/>
          </p:cNvPicPr>
          <p:nvPr/>
        </p:nvPicPr>
        <p:blipFill rotWithShape="1">
          <a:blip r:embed="rId3"/>
          <a:srcRect l="44095"/>
          <a:stretch/>
        </p:blipFill>
        <p:spPr>
          <a:xfrm>
            <a:off x="605527" y="2694138"/>
            <a:ext cx="4388383" cy="3531093"/>
          </a:xfrm>
          <a:prstGeom prst="rect">
            <a:avLst/>
          </a:prstGeom>
        </p:spPr>
      </p:pic>
      <p:sp>
        <p:nvSpPr>
          <p:cNvPr id="6" name="Rectangle 1"/>
          <p:cNvSpPr>
            <a:spLocks noChangeArrowheads="1"/>
          </p:cNvSpPr>
          <p:nvPr/>
        </p:nvSpPr>
        <p:spPr bwMode="auto">
          <a:xfrm>
            <a:off x="1005834" y="6355590"/>
            <a:ext cx="2657266" cy="348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defTabSz="1219170" eaLnBrk="0" fontAlgn="base" hangingPunct="0">
              <a:spcBef>
                <a:spcPct val="0"/>
              </a:spcBef>
              <a:spcAft>
                <a:spcPct val="0"/>
              </a:spcAft>
            </a:pPr>
            <a:r>
              <a:rPr lang="en-US" altLang="en-US" sz="1467" dirty="0">
                <a:solidFill>
                  <a:prstClr val="black"/>
                </a:solidFill>
                <a:latin typeface="Calibri"/>
              </a:rPr>
              <a:t>Source: The Conversation, 2023</a:t>
            </a:r>
          </a:p>
        </p:txBody>
      </p:sp>
    </p:spTree>
    <p:extLst>
      <p:ext uri="{BB962C8B-B14F-4D97-AF65-F5344CB8AC3E}">
        <p14:creationId xmlns:p14="http://schemas.microsoft.com/office/powerpoint/2010/main" val="78544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407" y="1596541"/>
            <a:ext cx="4479347" cy="2239673"/>
          </a:xfrm>
        </p:spPr>
        <p:txBody>
          <a:bodyPr>
            <a:normAutofit/>
          </a:bodyPr>
          <a:lstStyle/>
          <a:p>
            <a:r>
              <a:rPr lang="en-US" b="1" dirty="0">
                <a:effectLst/>
              </a:rPr>
              <a:t>Epidemiological Assessment </a:t>
            </a:r>
            <a:endParaRPr lang="en-US" dirty="0"/>
          </a:p>
        </p:txBody>
      </p:sp>
      <p:sp>
        <p:nvSpPr>
          <p:cNvPr id="3" name="Content Placeholder 2"/>
          <p:cNvSpPr>
            <a:spLocks noGrp="1"/>
          </p:cNvSpPr>
          <p:nvPr>
            <p:ph idx="1"/>
          </p:nvPr>
        </p:nvSpPr>
        <p:spPr>
          <a:xfrm>
            <a:off x="395013" y="3429000"/>
            <a:ext cx="6311808" cy="3257699"/>
          </a:xfrm>
        </p:spPr>
        <p:txBody>
          <a:bodyPr>
            <a:normAutofit/>
          </a:bodyPr>
          <a:lstStyle/>
          <a:p>
            <a:pPr lvl="0" algn="just"/>
            <a:r>
              <a:rPr lang="en-US" sz="2133" dirty="0"/>
              <a:t>Determines the prevalence of </a:t>
            </a:r>
            <a:r>
              <a:rPr lang="en-US" sz="2133" dirty="0" err="1"/>
              <a:t>vaping</a:t>
            </a:r>
            <a:r>
              <a:rPr lang="en-US" sz="2133" dirty="0"/>
              <a:t> and the health risks related to it.</a:t>
            </a:r>
          </a:p>
          <a:p>
            <a:pPr lvl="0" algn="just"/>
            <a:r>
              <a:rPr lang="en-US" sz="2133" dirty="0"/>
              <a:t>It has been reported to be increasing the use of </a:t>
            </a:r>
            <a:r>
              <a:rPr lang="en-US" sz="2133" dirty="0" err="1"/>
              <a:t>vaping</a:t>
            </a:r>
            <a:r>
              <a:rPr lang="en-US" sz="2133" dirty="0"/>
              <a:t> in the course of remote schooling (</a:t>
            </a:r>
            <a:r>
              <a:rPr lang="en-US" sz="2133" dirty="0" err="1"/>
              <a:t>Pravosud</a:t>
            </a:r>
            <a:r>
              <a:rPr lang="en-US" sz="2133" dirty="0"/>
              <a:t> et al., 2024).</a:t>
            </a:r>
          </a:p>
          <a:p>
            <a:pPr lvl="0" algn="just"/>
            <a:r>
              <a:rPr lang="en-US" sz="2133" dirty="0"/>
              <a:t>Evaluation is enhanced by baseline indicators (Zhang et al., 2024).</a:t>
            </a:r>
          </a:p>
        </p:txBody>
      </p:sp>
      <p:pic>
        <p:nvPicPr>
          <p:cNvPr id="4" name="Picture 3"/>
          <p:cNvPicPr>
            <a:picLocks noChangeAspect="1"/>
          </p:cNvPicPr>
          <p:nvPr/>
        </p:nvPicPr>
        <p:blipFill>
          <a:blip r:embed="rId3"/>
          <a:stretch>
            <a:fillRect/>
          </a:stretch>
        </p:blipFill>
        <p:spPr>
          <a:xfrm>
            <a:off x="6910427" y="2410967"/>
            <a:ext cx="5047883" cy="2975413"/>
          </a:xfrm>
          <a:prstGeom prst="rect">
            <a:avLst/>
          </a:prstGeom>
        </p:spPr>
      </p:pic>
      <p:sp>
        <p:nvSpPr>
          <p:cNvPr id="6" name="Rectangle 5"/>
          <p:cNvSpPr/>
          <p:nvPr/>
        </p:nvSpPr>
        <p:spPr>
          <a:xfrm>
            <a:off x="8335673" y="5443938"/>
            <a:ext cx="2200154" cy="318100"/>
          </a:xfrm>
          <a:prstGeom prst="rect">
            <a:avLst/>
          </a:prstGeom>
        </p:spPr>
        <p:txBody>
          <a:bodyPr wrap="none">
            <a:spAutoFit/>
          </a:bodyPr>
          <a:lstStyle/>
          <a:p>
            <a:pPr defTabSz="1219170"/>
            <a:r>
              <a:rPr lang="en-US" sz="1467" dirty="0">
                <a:solidFill>
                  <a:prstClr val="black"/>
                </a:solidFill>
                <a:latin typeface="Calibri"/>
              </a:rPr>
              <a:t>Source: (4DMedical, 2024)</a:t>
            </a:r>
          </a:p>
        </p:txBody>
      </p:sp>
    </p:spTree>
    <p:extLst>
      <p:ext uri="{BB962C8B-B14F-4D97-AF65-F5344CB8AC3E}">
        <p14:creationId xmlns:p14="http://schemas.microsoft.com/office/powerpoint/2010/main" val="22447147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4128" y="2410967"/>
            <a:ext cx="10994760" cy="814427"/>
          </a:xfrm>
        </p:spPr>
        <p:txBody>
          <a:bodyPr>
            <a:normAutofit fontScale="90000"/>
          </a:bodyPr>
          <a:lstStyle/>
          <a:p>
            <a:r>
              <a:rPr lang="en-US" b="1" dirty="0" err="1">
                <a:effectLst/>
              </a:rPr>
              <a:t>Behavioural</a:t>
            </a:r>
            <a:r>
              <a:rPr lang="en-US" b="1" dirty="0">
                <a:effectLst/>
              </a:rPr>
              <a:t> Assessment </a:t>
            </a:r>
            <a:endParaRPr lang="en-US" dirty="0"/>
          </a:p>
        </p:txBody>
      </p:sp>
      <p:sp>
        <p:nvSpPr>
          <p:cNvPr id="3" name="Content Placeholder 2"/>
          <p:cNvSpPr>
            <a:spLocks noGrp="1"/>
          </p:cNvSpPr>
          <p:nvPr>
            <p:ph idx="1"/>
          </p:nvPr>
        </p:nvSpPr>
        <p:spPr>
          <a:xfrm>
            <a:off x="5423477" y="3311254"/>
            <a:ext cx="6515412" cy="2646887"/>
          </a:xfrm>
        </p:spPr>
        <p:txBody>
          <a:bodyPr>
            <a:normAutofit/>
          </a:bodyPr>
          <a:lstStyle/>
          <a:p>
            <a:pPr lvl="0" algn="just"/>
            <a:r>
              <a:rPr lang="en-US" sz="2133" dirty="0" err="1"/>
              <a:t>Recognises</a:t>
            </a:r>
            <a:r>
              <a:rPr lang="en-US" sz="2133" dirty="0"/>
              <a:t> such factors as peer influence, curiosity and experimentation.</a:t>
            </a:r>
          </a:p>
          <a:p>
            <a:pPr lvl="0" algn="just"/>
            <a:r>
              <a:rPr lang="en-US" sz="2133" dirty="0" err="1"/>
              <a:t>Vaping</a:t>
            </a:r>
            <a:r>
              <a:rPr lang="en-US" sz="2133" dirty="0"/>
              <a:t> can be trendy on </a:t>
            </a:r>
            <a:r>
              <a:rPr lang="en-US" sz="2133" dirty="0" err="1"/>
              <a:t>TikTok</a:t>
            </a:r>
            <a:r>
              <a:rPr lang="en-US" sz="2133" dirty="0"/>
              <a:t> (</a:t>
            </a:r>
            <a:r>
              <a:rPr lang="en-US" sz="2133" dirty="0" err="1"/>
              <a:t>Basch</a:t>
            </a:r>
            <a:r>
              <a:rPr lang="en-US" sz="2133" dirty="0"/>
              <a:t> et al., 2021).</a:t>
            </a:r>
          </a:p>
          <a:p>
            <a:pPr lvl="0" algn="just"/>
            <a:r>
              <a:rPr lang="en-US" sz="2133" dirty="0"/>
              <a:t>The assistant assists in the construction of corrective messages.</a:t>
            </a:r>
          </a:p>
          <a:p>
            <a:pPr lvl="0" algn="just"/>
            <a:r>
              <a:rPr lang="en-US" sz="2133" dirty="0"/>
              <a:t>Addresses such behaviour as sharing </a:t>
            </a:r>
            <a:r>
              <a:rPr lang="en-US" sz="2133" dirty="0" err="1"/>
              <a:t>vape</a:t>
            </a:r>
            <a:r>
              <a:rPr lang="en-US" sz="2133" dirty="0"/>
              <a:t>-related content (</a:t>
            </a:r>
            <a:r>
              <a:rPr lang="en-US" sz="2133" dirty="0" err="1"/>
              <a:t>Vassey</a:t>
            </a:r>
            <a:r>
              <a:rPr lang="en-US" sz="2133" dirty="0"/>
              <a:t> et al., 2022).</a:t>
            </a:r>
          </a:p>
        </p:txBody>
      </p:sp>
      <p:pic>
        <p:nvPicPr>
          <p:cNvPr id="4" name="Picture 3"/>
          <p:cNvPicPr>
            <a:picLocks noChangeAspect="1"/>
          </p:cNvPicPr>
          <p:nvPr/>
        </p:nvPicPr>
        <p:blipFill>
          <a:blip r:embed="rId3"/>
          <a:stretch>
            <a:fillRect/>
          </a:stretch>
        </p:blipFill>
        <p:spPr>
          <a:xfrm>
            <a:off x="395013" y="3321103"/>
            <a:ext cx="4214035" cy="2276061"/>
          </a:xfrm>
          <a:prstGeom prst="rect">
            <a:avLst/>
          </a:prstGeom>
        </p:spPr>
      </p:pic>
      <p:sp>
        <p:nvSpPr>
          <p:cNvPr id="5" name="Rectangle 4"/>
          <p:cNvSpPr/>
          <p:nvPr/>
        </p:nvSpPr>
        <p:spPr>
          <a:xfrm>
            <a:off x="1209440" y="5613598"/>
            <a:ext cx="2043188" cy="318100"/>
          </a:xfrm>
          <a:prstGeom prst="rect">
            <a:avLst/>
          </a:prstGeom>
        </p:spPr>
        <p:txBody>
          <a:bodyPr wrap="none">
            <a:spAutoFit/>
          </a:bodyPr>
          <a:lstStyle/>
          <a:p>
            <a:pPr defTabSz="1219170"/>
            <a:r>
              <a:rPr lang="en-US" sz="1467" dirty="0">
                <a:solidFill>
                  <a:prstClr val="black"/>
                </a:solidFill>
                <a:latin typeface="Calibri"/>
              </a:rPr>
              <a:t>Source: Click2Pro (2024)</a:t>
            </a:r>
          </a:p>
        </p:txBody>
      </p:sp>
    </p:spTree>
    <p:extLst>
      <p:ext uri="{BB962C8B-B14F-4D97-AF65-F5344CB8AC3E}">
        <p14:creationId xmlns:p14="http://schemas.microsoft.com/office/powerpoint/2010/main" val="2657299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Environmental Assessment </a:t>
            </a:r>
            <a:endParaRPr lang="en-US" dirty="0"/>
          </a:p>
        </p:txBody>
      </p:sp>
      <p:sp>
        <p:nvSpPr>
          <p:cNvPr id="3" name="Content Placeholder 2"/>
          <p:cNvSpPr>
            <a:spLocks noGrp="1"/>
          </p:cNvSpPr>
          <p:nvPr>
            <p:ph idx="1"/>
          </p:nvPr>
        </p:nvSpPr>
        <p:spPr>
          <a:xfrm>
            <a:off x="598620" y="3429000"/>
            <a:ext cx="6108200" cy="2036067"/>
          </a:xfrm>
        </p:spPr>
        <p:txBody>
          <a:bodyPr>
            <a:normAutofit lnSpcReduction="10000"/>
          </a:bodyPr>
          <a:lstStyle/>
          <a:p>
            <a:pPr lvl="0" algn="just"/>
            <a:r>
              <a:rPr lang="en-US" sz="2133" dirty="0"/>
              <a:t>Availability of </a:t>
            </a:r>
            <a:r>
              <a:rPr lang="en-US" sz="2133" dirty="0" err="1"/>
              <a:t>vape</a:t>
            </a:r>
            <a:r>
              <a:rPr lang="en-US" sz="2133" dirty="0"/>
              <a:t> products and exposure via the internet.</a:t>
            </a:r>
          </a:p>
          <a:p>
            <a:pPr lvl="0" algn="just"/>
            <a:r>
              <a:rPr lang="en-US" sz="2133" dirty="0"/>
              <a:t>Social media supports </a:t>
            </a:r>
            <a:r>
              <a:rPr lang="en-US" sz="2133" dirty="0" err="1"/>
              <a:t>vaping</a:t>
            </a:r>
            <a:r>
              <a:rPr lang="en-US" sz="2133" dirty="0"/>
              <a:t> many times (</a:t>
            </a:r>
            <a:r>
              <a:rPr lang="en-US" sz="2133" dirty="0" err="1"/>
              <a:t>Jancey</a:t>
            </a:r>
            <a:r>
              <a:rPr lang="en-US" sz="2133" dirty="0"/>
              <a:t> et al., 2023).</a:t>
            </a:r>
          </a:p>
          <a:p>
            <a:pPr lvl="0" algn="just"/>
            <a:r>
              <a:rPr lang="en-US" sz="2133" dirty="0"/>
              <a:t>Endorses the messages that encourage safer online behaviour (</a:t>
            </a:r>
            <a:r>
              <a:rPr lang="en-US" sz="2133" dirty="0" err="1"/>
              <a:t>Vassey</a:t>
            </a:r>
            <a:r>
              <a:rPr lang="en-US" sz="2133" dirty="0"/>
              <a:t> et al., 2022).</a:t>
            </a:r>
          </a:p>
        </p:txBody>
      </p:sp>
      <p:pic>
        <p:nvPicPr>
          <p:cNvPr id="5" name="Picture 4"/>
          <p:cNvPicPr>
            <a:picLocks noChangeAspect="1"/>
          </p:cNvPicPr>
          <p:nvPr/>
        </p:nvPicPr>
        <p:blipFill rotWithShape="1">
          <a:blip r:embed="rId3"/>
          <a:srcRect t="7978"/>
          <a:stretch/>
        </p:blipFill>
        <p:spPr>
          <a:xfrm>
            <a:off x="7191572" y="3021788"/>
            <a:ext cx="4401808" cy="2348313"/>
          </a:xfrm>
          <a:prstGeom prst="rect">
            <a:avLst/>
          </a:prstGeom>
        </p:spPr>
      </p:pic>
      <p:sp>
        <p:nvSpPr>
          <p:cNvPr id="6" name="Rectangle 5"/>
          <p:cNvSpPr/>
          <p:nvPr/>
        </p:nvSpPr>
        <p:spPr>
          <a:xfrm>
            <a:off x="8539281" y="5465067"/>
            <a:ext cx="1940403" cy="318100"/>
          </a:xfrm>
          <a:prstGeom prst="rect">
            <a:avLst/>
          </a:prstGeom>
        </p:spPr>
        <p:txBody>
          <a:bodyPr wrap="none">
            <a:spAutoFit/>
          </a:bodyPr>
          <a:lstStyle/>
          <a:p>
            <a:pPr defTabSz="1219170"/>
            <a:r>
              <a:rPr lang="en-US" sz="1467" dirty="0">
                <a:solidFill>
                  <a:prstClr val="black"/>
                </a:solidFill>
                <a:latin typeface="Calibri"/>
              </a:rPr>
              <a:t>Source: Shannon, 2024</a:t>
            </a:r>
          </a:p>
        </p:txBody>
      </p:sp>
    </p:spTree>
    <p:extLst>
      <p:ext uri="{BB962C8B-B14F-4D97-AF65-F5344CB8AC3E}">
        <p14:creationId xmlns:p14="http://schemas.microsoft.com/office/powerpoint/2010/main" val="32248745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Educational and Ecological Assessment </a:t>
            </a:r>
            <a:endParaRPr lang="en-US" dirty="0">
              <a:effectLst/>
            </a:endParaRPr>
          </a:p>
        </p:txBody>
      </p:sp>
      <p:sp>
        <p:nvSpPr>
          <p:cNvPr id="3" name="Content Placeholder 2"/>
          <p:cNvSpPr>
            <a:spLocks noGrp="1"/>
          </p:cNvSpPr>
          <p:nvPr>
            <p:ph idx="1"/>
          </p:nvPr>
        </p:nvSpPr>
        <p:spPr>
          <a:xfrm>
            <a:off x="5688787" y="2579825"/>
            <a:ext cx="6108199" cy="3088848"/>
          </a:xfrm>
        </p:spPr>
        <p:txBody>
          <a:bodyPr>
            <a:normAutofit/>
          </a:bodyPr>
          <a:lstStyle/>
          <a:p>
            <a:pPr lvl="0" algn="just"/>
            <a:r>
              <a:rPr lang="en-US" sz="2133" dirty="0" err="1"/>
              <a:t>Vapes</a:t>
            </a:r>
            <a:r>
              <a:rPr lang="en-US" sz="2133" dirty="0"/>
              <a:t> are popular because they are believed to be harmless or popular.</a:t>
            </a:r>
          </a:p>
          <a:p>
            <a:pPr lvl="0" algn="just"/>
            <a:r>
              <a:rPr lang="en-US" sz="2133" dirty="0"/>
              <a:t>Facilitating factors consist of easy access and online purchase.</a:t>
            </a:r>
          </a:p>
          <a:p>
            <a:pPr lvl="0" algn="just"/>
            <a:r>
              <a:rPr lang="en-US" sz="2133" dirty="0"/>
              <a:t>Two such reinforcing factors are peer approval and </a:t>
            </a:r>
            <a:r>
              <a:rPr lang="en-US" sz="2133" dirty="0" err="1"/>
              <a:t>TikTok</a:t>
            </a:r>
            <a:r>
              <a:rPr lang="en-US" sz="2133" dirty="0"/>
              <a:t> conversations (</a:t>
            </a:r>
            <a:r>
              <a:rPr lang="en-US" sz="2133" dirty="0" err="1"/>
              <a:t>Basch</a:t>
            </a:r>
            <a:r>
              <a:rPr lang="en-US" sz="2133" dirty="0"/>
              <a:t> et al., 2021).</a:t>
            </a:r>
          </a:p>
          <a:p>
            <a:pPr lvl="0" algn="just"/>
            <a:r>
              <a:rPr lang="en-US" sz="2133" dirty="0"/>
              <a:t>Assists with the design of messages that fix the misinformation (Zhang et al., 2024).</a:t>
            </a:r>
          </a:p>
        </p:txBody>
      </p:sp>
      <p:pic>
        <p:nvPicPr>
          <p:cNvPr id="5" name="Picture 4"/>
          <p:cNvPicPr>
            <a:picLocks noChangeAspect="1"/>
          </p:cNvPicPr>
          <p:nvPr/>
        </p:nvPicPr>
        <p:blipFill rotWithShape="1">
          <a:blip r:embed="rId3"/>
          <a:srcRect l="10563"/>
          <a:stretch/>
        </p:blipFill>
        <p:spPr>
          <a:xfrm>
            <a:off x="395014" y="2500665"/>
            <a:ext cx="5293773" cy="3823233"/>
          </a:xfrm>
          <a:prstGeom prst="rect">
            <a:avLst/>
          </a:prstGeom>
        </p:spPr>
      </p:pic>
      <p:sp>
        <p:nvSpPr>
          <p:cNvPr id="6" name="Rectangle 1"/>
          <p:cNvSpPr>
            <a:spLocks noChangeArrowheads="1"/>
          </p:cNvSpPr>
          <p:nvPr/>
        </p:nvSpPr>
        <p:spPr bwMode="auto">
          <a:xfrm>
            <a:off x="1710125" y="6323865"/>
            <a:ext cx="2477217" cy="348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defTabSz="1219170" eaLnBrk="0" fontAlgn="base" hangingPunct="0">
              <a:spcBef>
                <a:spcPct val="0"/>
              </a:spcBef>
              <a:spcAft>
                <a:spcPct val="0"/>
              </a:spcAft>
            </a:pPr>
            <a:r>
              <a:rPr lang="en-US" altLang="en-US" sz="1467" dirty="0">
                <a:solidFill>
                  <a:prstClr val="black"/>
                </a:solidFill>
                <a:latin typeface="Calibri"/>
              </a:rPr>
              <a:t>(Source: Truth Initiative, </a:t>
            </a:r>
            <a:r>
              <a:rPr lang="en-US" altLang="en-US" sz="1467" dirty="0" err="1">
                <a:solidFill>
                  <a:prstClr val="black"/>
                </a:solidFill>
                <a:latin typeface="Calibri"/>
              </a:rPr>
              <a:t>n.d.</a:t>
            </a:r>
            <a:r>
              <a:rPr lang="en-US" altLang="en-US" sz="1467" dirty="0">
                <a:solidFill>
                  <a:prstClr val="black"/>
                </a:solidFill>
                <a:latin typeface="Calibri"/>
              </a:rPr>
              <a:t>)</a:t>
            </a:r>
          </a:p>
        </p:txBody>
      </p:sp>
    </p:spTree>
    <p:extLst>
      <p:ext uri="{BB962C8B-B14F-4D97-AF65-F5344CB8AC3E}">
        <p14:creationId xmlns:p14="http://schemas.microsoft.com/office/powerpoint/2010/main" val="35364784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0531" y="1800147"/>
            <a:ext cx="10994760" cy="814427"/>
          </a:xfrm>
        </p:spPr>
        <p:txBody>
          <a:bodyPr>
            <a:normAutofit fontScale="90000"/>
          </a:bodyPr>
          <a:lstStyle/>
          <a:p>
            <a:r>
              <a:rPr lang="en-US" b="1" dirty="0">
                <a:effectLst/>
              </a:rPr>
              <a:t>Administrative and Policy Assessment </a:t>
            </a:r>
            <a:endParaRPr lang="en-US" dirty="0">
              <a:effectLst/>
            </a:endParaRPr>
          </a:p>
        </p:txBody>
      </p:sp>
      <p:sp>
        <p:nvSpPr>
          <p:cNvPr id="3" name="Content Placeholder 2"/>
          <p:cNvSpPr>
            <a:spLocks noGrp="1"/>
          </p:cNvSpPr>
          <p:nvPr>
            <p:ph idx="1"/>
          </p:nvPr>
        </p:nvSpPr>
        <p:spPr>
          <a:xfrm>
            <a:off x="471822" y="2716378"/>
            <a:ext cx="5700988" cy="3054100"/>
          </a:xfrm>
        </p:spPr>
        <p:txBody>
          <a:bodyPr>
            <a:normAutofit/>
          </a:bodyPr>
          <a:lstStyle/>
          <a:p>
            <a:pPr lvl="0" algn="just"/>
            <a:r>
              <a:rPr lang="en-US" sz="2133" dirty="0"/>
              <a:t>Consults resources, policies and support required.</a:t>
            </a:r>
          </a:p>
          <a:p>
            <a:pPr lvl="0" algn="just"/>
            <a:r>
              <a:rPr lang="en-US" sz="2133" dirty="0"/>
              <a:t>Cooperation with schools enhances the outreach (Tapley and Patel, 2016).</a:t>
            </a:r>
          </a:p>
          <a:p>
            <a:pPr lvl="0" algn="just"/>
            <a:r>
              <a:rPr lang="en-US" sz="2133" dirty="0"/>
              <a:t>Should abide by the youth safety regulations of </a:t>
            </a:r>
            <a:r>
              <a:rPr lang="en-US" sz="2133" dirty="0" err="1"/>
              <a:t>TikTok</a:t>
            </a:r>
            <a:r>
              <a:rPr lang="en-US" sz="2133" dirty="0"/>
              <a:t>.</a:t>
            </a:r>
          </a:p>
          <a:p>
            <a:pPr lvl="0" algn="just"/>
            <a:r>
              <a:rPr lang="en-US" sz="2133" dirty="0"/>
              <a:t>Feasibility checks make the process go smoothly (Kim et al., 2022).</a:t>
            </a:r>
          </a:p>
        </p:txBody>
      </p:sp>
      <p:pic>
        <p:nvPicPr>
          <p:cNvPr id="5" name="Picture 4"/>
          <p:cNvPicPr>
            <a:picLocks noChangeAspect="1"/>
          </p:cNvPicPr>
          <p:nvPr/>
        </p:nvPicPr>
        <p:blipFill>
          <a:blip r:embed="rId3"/>
          <a:stretch>
            <a:fillRect/>
          </a:stretch>
        </p:blipFill>
        <p:spPr>
          <a:xfrm>
            <a:off x="6910427" y="2624940"/>
            <a:ext cx="4758031" cy="3747065"/>
          </a:xfrm>
          <a:prstGeom prst="rect">
            <a:avLst/>
          </a:prstGeom>
        </p:spPr>
      </p:pic>
      <p:sp>
        <p:nvSpPr>
          <p:cNvPr id="6" name="Rectangle 5"/>
          <p:cNvSpPr/>
          <p:nvPr/>
        </p:nvSpPr>
        <p:spPr>
          <a:xfrm>
            <a:off x="8131218" y="6372004"/>
            <a:ext cx="2033377" cy="318100"/>
          </a:xfrm>
          <a:prstGeom prst="rect">
            <a:avLst/>
          </a:prstGeom>
        </p:spPr>
        <p:txBody>
          <a:bodyPr wrap="none">
            <a:spAutoFit/>
          </a:bodyPr>
          <a:lstStyle/>
          <a:p>
            <a:pPr defTabSz="1219170"/>
            <a:r>
              <a:rPr lang="en-US" sz="1467" dirty="0">
                <a:solidFill>
                  <a:prstClr val="black"/>
                </a:solidFill>
                <a:latin typeface="Calibri"/>
              </a:rPr>
              <a:t>Source: </a:t>
            </a:r>
            <a:r>
              <a:rPr lang="en-US" sz="1467" dirty="0" err="1">
                <a:solidFill>
                  <a:prstClr val="black"/>
                </a:solidFill>
                <a:latin typeface="Calibri"/>
              </a:rPr>
              <a:t>Humanium</a:t>
            </a:r>
            <a:r>
              <a:rPr lang="en-US" sz="1467" dirty="0">
                <a:solidFill>
                  <a:prstClr val="black"/>
                </a:solidFill>
                <a:latin typeface="Calibri"/>
              </a:rPr>
              <a:t>, </a:t>
            </a:r>
            <a:r>
              <a:rPr lang="en-US" sz="1467" dirty="0" err="1">
                <a:solidFill>
                  <a:prstClr val="black"/>
                </a:solidFill>
                <a:latin typeface="Calibri"/>
              </a:rPr>
              <a:t>n.d.</a:t>
            </a:r>
            <a:endParaRPr lang="en-US" sz="1467" dirty="0">
              <a:solidFill>
                <a:prstClr val="black"/>
              </a:solidFill>
              <a:latin typeface="Calibri"/>
            </a:endParaRPr>
          </a:p>
        </p:txBody>
      </p:sp>
    </p:spTree>
    <p:extLst>
      <p:ext uri="{BB962C8B-B14F-4D97-AF65-F5344CB8AC3E}">
        <p14:creationId xmlns:p14="http://schemas.microsoft.com/office/powerpoint/2010/main" val="2213372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Implementation Strategy</a:t>
            </a:r>
            <a:endParaRPr lang="en-US" dirty="0"/>
          </a:p>
        </p:txBody>
      </p:sp>
      <p:sp>
        <p:nvSpPr>
          <p:cNvPr id="3" name="Content Placeholder 2"/>
          <p:cNvSpPr>
            <a:spLocks noGrp="1"/>
          </p:cNvSpPr>
          <p:nvPr>
            <p:ph idx="1"/>
          </p:nvPr>
        </p:nvSpPr>
        <p:spPr>
          <a:xfrm>
            <a:off x="6503213" y="2614573"/>
            <a:ext cx="5090168" cy="3664912"/>
          </a:xfrm>
        </p:spPr>
        <p:txBody>
          <a:bodyPr>
            <a:normAutofit/>
          </a:bodyPr>
          <a:lstStyle/>
          <a:p>
            <a:pPr lvl="0" algn="just"/>
            <a:r>
              <a:rPr lang="en-US" sz="2133" dirty="0" err="1"/>
              <a:t>TikTok</a:t>
            </a:r>
            <a:r>
              <a:rPr lang="en-US" sz="2133" dirty="0"/>
              <a:t> uses 10-second or shorter videos to attract teens.</a:t>
            </a:r>
          </a:p>
          <a:p>
            <a:pPr lvl="0" algn="just"/>
            <a:r>
              <a:rPr lang="en-US" sz="2133" dirty="0"/>
              <a:t>More reach and credibility are boosted by influencers (</a:t>
            </a:r>
            <a:r>
              <a:rPr lang="en-US" sz="2133" dirty="0" err="1"/>
              <a:t>Jancey</a:t>
            </a:r>
            <a:r>
              <a:rPr lang="en-US" sz="2133" dirty="0"/>
              <a:t> et al., 2023).</a:t>
            </a:r>
          </a:p>
          <a:p>
            <a:pPr lvl="0" algn="just"/>
            <a:r>
              <a:rPr lang="en-US" sz="2133" dirty="0"/>
              <a:t>Videos deal with myths, risks and alternatives.</a:t>
            </a:r>
          </a:p>
          <a:p>
            <a:pPr lvl="0" algn="just"/>
            <a:r>
              <a:rPr lang="en-US" sz="2133" dirty="0"/>
              <a:t>Disseminated through schools and </a:t>
            </a:r>
            <a:r>
              <a:rPr lang="en-US" sz="2133" dirty="0" err="1"/>
              <a:t>TikTok</a:t>
            </a:r>
            <a:r>
              <a:rPr lang="en-US" sz="2133" dirty="0"/>
              <a:t> to make it available to the broader population (</a:t>
            </a:r>
            <a:r>
              <a:rPr lang="en-US" sz="2133" dirty="0" err="1"/>
              <a:t>Basch</a:t>
            </a:r>
            <a:r>
              <a:rPr lang="en-US" sz="2133" dirty="0"/>
              <a:t> et al., 2021).</a:t>
            </a:r>
          </a:p>
        </p:txBody>
      </p:sp>
      <p:pic>
        <p:nvPicPr>
          <p:cNvPr id="4" name="Picture 3"/>
          <p:cNvPicPr>
            <a:picLocks noChangeAspect="1"/>
          </p:cNvPicPr>
          <p:nvPr/>
        </p:nvPicPr>
        <p:blipFill rotWithShape="1">
          <a:blip r:embed="rId3"/>
          <a:srcRect l="-2481" t="4932" r="2481" b="677"/>
          <a:stretch/>
        </p:blipFill>
        <p:spPr>
          <a:xfrm>
            <a:off x="395014" y="2614574"/>
            <a:ext cx="5619481" cy="3896497"/>
          </a:xfrm>
          <a:prstGeom prst="rect">
            <a:avLst/>
          </a:prstGeom>
        </p:spPr>
      </p:pic>
      <p:sp>
        <p:nvSpPr>
          <p:cNvPr id="5" name="Rectangle 1"/>
          <p:cNvSpPr>
            <a:spLocks noChangeArrowheads="1"/>
          </p:cNvSpPr>
          <p:nvPr/>
        </p:nvSpPr>
        <p:spPr bwMode="auto">
          <a:xfrm>
            <a:off x="2227474" y="6432766"/>
            <a:ext cx="1828834" cy="348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defTabSz="1219170" eaLnBrk="0" fontAlgn="base" hangingPunct="0">
              <a:spcBef>
                <a:spcPct val="0"/>
              </a:spcBef>
              <a:spcAft>
                <a:spcPct val="0"/>
              </a:spcAft>
            </a:pPr>
            <a:r>
              <a:rPr lang="en-US" altLang="en-US" sz="1467" dirty="0">
                <a:solidFill>
                  <a:prstClr val="black"/>
                </a:solidFill>
                <a:latin typeface="Calibri"/>
              </a:rPr>
              <a:t>Source: (Clark, 2023)</a:t>
            </a:r>
          </a:p>
        </p:txBody>
      </p:sp>
    </p:spTree>
    <p:extLst>
      <p:ext uri="{BB962C8B-B14F-4D97-AF65-F5344CB8AC3E}">
        <p14:creationId xmlns:p14="http://schemas.microsoft.com/office/powerpoint/2010/main" val="10766257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Process Evaluation</a:t>
            </a:r>
            <a:endParaRPr lang="en-US" dirty="0"/>
          </a:p>
        </p:txBody>
      </p:sp>
      <p:sp>
        <p:nvSpPr>
          <p:cNvPr id="3" name="Content Placeholder 2"/>
          <p:cNvSpPr>
            <a:spLocks noGrp="1"/>
          </p:cNvSpPr>
          <p:nvPr>
            <p:ph idx="1"/>
          </p:nvPr>
        </p:nvSpPr>
        <p:spPr>
          <a:xfrm>
            <a:off x="2227474" y="2614574"/>
            <a:ext cx="8347873" cy="2850493"/>
          </a:xfrm>
        </p:spPr>
        <p:txBody>
          <a:bodyPr>
            <a:normAutofit/>
          </a:bodyPr>
          <a:lstStyle/>
          <a:p>
            <a:pPr lvl="0" algn="just"/>
            <a:r>
              <a:rPr lang="en-US" sz="2133" dirty="0"/>
              <a:t>Checks whether the intervention is to be provided or not.</a:t>
            </a:r>
          </a:p>
          <a:p>
            <a:pPr lvl="0" algn="just"/>
            <a:r>
              <a:rPr lang="en-US" sz="2133" dirty="0"/>
              <a:t>Video track counts, use and use frequency (</a:t>
            </a:r>
            <a:r>
              <a:rPr lang="en-US" sz="2133" dirty="0" err="1"/>
              <a:t>Basch</a:t>
            </a:r>
            <a:r>
              <a:rPr lang="en-US" sz="2133" dirty="0"/>
              <a:t> et al., 2021).</a:t>
            </a:r>
          </a:p>
          <a:p>
            <a:pPr lvl="0" algn="just"/>
            <a:r>
              <a:rPr lang="en-US" sz="2133" dirty="0"/>
              <a:t>Relies on </a:t>
            </a:r>
            <a:r>
              <a:rPr lang="en-US" sz="2133" dirty="0" err="1"/>
              <a:t>TikTok</a:t>
            </a:r>
            <a:r>
              <a:rPr lang="en-US" sz="2133" dirty="0"/>
              <a:t> analytics to get interactivity and views.</a:t>
            </a:r>
          </a:p>
          <a:p>
            <a:pPr lvl="0" algn="just"/>
            <a:r>
              <a:rPr lang="en-US" sz="2133" dirty="0"/>
              <a:t>Feedback finds its way into continuous improvement (Kim et al., 2022).</a:t>
            </a:r>
          </a:p>
        </p:txBody>
      </p:sp>
    </p:spTree>
    <p:extLst>
      <p:ext uri="{BB962C8B-B14F-4D97-AF65-F5344CB8AC3E}">
        <p14:creationId xmlns:p14="http://schemas.microsoft.com/office/powerpoint/2010/main" val="30558740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620" y="2207360"/>
            <a:ext cx="10994760" cy="814427"/>
          </a:xfrm>
        </p:spPr>
        <p:txBody>
          <a:bodyPr>
            <a:normAutofit fontScale="90000"/>
          </a:bodyPr>
          <a:lstStyle/>
          <a:p>
            <a:r>
              <a:rPr lang="en-US" b="1" dirty="0">
                <a:effectLst/>
              </a:rPr>
              <a:t>Impact Evaluation </a:t>
            </a:r>
            <a:endParaRPr lang="en-US" dirty="0"/>
          </a:p>
        </p:txBody>
      </p:sp>
      <p:sp>
        <p:nvSpPr>
          <p:cNvPr id="3" name="Content Placeholder 2"/>
          <p:cNvSpPr>
            <a:spLocks noGrp="1"/>
          </p:cNvSpPr>
          <p:nvPr>
            <p:ph idx="1"/>
          </p:nvPr>
        </p:nvSpPr>
        <p:spPr>
          <a:xfrm>
            <a:off x="2431081" y="3225393"/>
            <a:ext cx="8347873" cy="2036067"/>
          </a:xfrm>
        </p:spPr>
        <p:txBody>
          <a:bodyPr>
            <a:normAutofit/>
          </a:bodyPr>
          <a:lstStyle/>
          <a:p>
            <a:pPr lvl="0" algn="just"/>
            <a:r>
              <a:rPr lang="en-US" sz="2133" dirty="0"/>
              <a:t>Assesses awareness changes and attitudes in the short run.</a:t>
            </a:r>
          </a:p>
          <a:p>
            <a:pPr lvl="0" algn="just"/>
            <a:r>
              <a:rPr lang="en-US" sz="2133" dirty="0"/>
              <a:t>Surveys monitor the perception changes on risks (</a:t>
            </a:r>
            <a:r>
              <a:rPr lang="en-US" sz="2133" dirty="0" err="1"/>
              <a:t>Vassey</a:t>
            </a:r>
            <a:r>
              <a:rPr lang="en-US" sz="2133" dirty="0"/>
              <a:t> et al., 2022).</a:t>
            </a:r>
          </a:p>
          <a:p>
            <a:pPr lvl="0" algn="just"/>
            <a:r>
              <a:rPr lang="en-US" sz="2133" dirty="0"/>
              <a:t>Emotional response is measured with the help of focus groups.</a:t>
            </a:r>
          </a:p>
          <a:p>
            <a:pPr lvl="0" algn="just"/>
            <a:r>
              <a:rPr lang="en-US" sz="2133" dirty="0"/>
              <a:t>It is early success, though, with reduced curiosity (</a:t>
            </a:r>
            <a:r>
              <a:rPr lang="en-US" sz="2133" dirty="0" err="1"/>
              <a:t>Basch</a:t>
            </a:r>
            <a:r>
              <a:rPr lang="en-US" sz="2133" dirty="0"/>
              <a:t> et al., 2021).</a:t>
            </a:r>
          </a:p>
        </p:txBody>
      </p:sp>
    </p:spTree>
    <p:extLst>
      <p:ext uri="{BB962C8B-B14F-4D97-AF65-F5344CB8AC3E}">
        <p14:creationId xmlns:p14="http://schemas.microsoft.com/office/powerpoint/2010/main" val="13258630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013" y="1750681"/>
            <a:ext cx="10994760" cy="814427"/>
          </a:xfrm>
        </p:spPr>
        <p:txBody>
          <a:bodyPr>
            <a:normAutofit fontScale="90000"/>
          </a:bodyPr>
          <a:lstStyle/>
          <a:p>
            <a:r>
              <a:rPr lang="en-US" b="1" dirty="0">
                <a:effectLst/>
              </a:rPr>
              <a:t>Outcome Evaluation </a:t>
            </a:r>
            <a:endParaRPr lang="en-US" dirty="0"/>
          </a:p>
        </p:txBody>
      </p:sp>
      <p:sp>
        <p:nvSpPr>
          <p:cNvPr id="3" name="Content Placeholder 2"/>
          <p:cNvSpPr>
            <a:spLocks noGrp="1"/>
          </p:cNvSpPr>
          <p:nvPr>
            <p:ph idx="1"/>
          </p:nvPr>
        </p:nvSpPr>
        <p:spPr>
          <a:xfrm>
            <a:off x="256961" y="2976683"/>
            <a:ext cx="5293772" cy="2384119"/>
          </a:xfrm>
        </p:spPr>
        <p:txBody>
          <a:bodyPr>
            <a:noAutofit/>
          </a:bodyPr>
          <a:lstStyle/>
          <a:p>
            <a:pPr marL="0" indent="0" algn="just">
              <a:buNone/>
            </a:pPr>
            <a:r>
              <a:rPr lang="en-US" sz="2133" dirty="0"/>
              <a:t>• School data assists in the evaluation of lessened </a:t>
            </a:r>
            <a:r>
              <a:rPr lang="en-US" sz="2133" dirty="0" err="1"/>
              <a:t>vaping</a:t>
            </a:r>
            <a:r>
              <a:rPr lang="en-US" sz="2133" dirty="0"/>
              <a:t> (Zhang et al., 2024).</a:t>
            </a:r>
          </a:p>
          <a:p>
            <a:pPr marL="0" indent="0" algn="just">
              <a:buNone/>
            </a:pPr>
            <a:r>
              <a:rPr lang="en-US" sz="2133" dirty="0"/>
              <a:t>• Signals enhanced decision making.</a:t>
            </a:r>
          </a:p>
          <a:p>
            <a:pPr marL="0" indent="0" algn="just">
              <a:buNone/>
            </a:pPr>
            <a:r>
              <a:rPr lang="en-US" sz="2133" dirty="0"/>
              <a:t>• Promotes the application of the intervention on a larger-scale group of schools (Kim et al., 2022).</a:t>
            </a:r>
          </a:p>
        </p:txBody>
      </p:sp>
      <p:pic>
        <p:nvPicPr>
          <p:cNvPr id="4" name="Picture 3"/>
          <p:cNvPicPr>
            <a:picLocks noChangeAspect="1"/>
          </p:cNvPicPr>
          <p:nvPr/>
        </p:nvPicPr>
        <p:blipFill>
          <a:blip r:embed="rId3"/>
          <a:stretch>
            <a:fillRect/>
          </a:stretch>
        </p:blipFill>
        <p:spPr>
          <a:xfrm>
            <a:off x="6634322" y="2563822"/>
            <a:ext cx="4551845" cy="3512065"/>
          </a:xfrm>
          <a:prstGeom prst="rect">
            <a:avLst/>
          </a:prstGeom>
        </p:spPr>
      </p:pic>
      <p:sp>
        <p:nvSpPr>
          <p:cNvPr id="5" name="Rectangle 4"/>
          <p:cNvSpPr/>
          <p:nvPr/>
        </p:nvSpPr>
        <p:spPr>
          <a:xfrm>
            <a:off x="7928460" y="6137460"/>
            <a:ext cx="1940596" cy="318100"/>
          </a:xfrm>
          <a:prstGeom prst="rect">
            <a:avLst/>
          </a:prstGeom>
        </p:spPr>
        <p:txBody>
          <a:bodyPr wrap="none">
            <a:spAutoFit/>
          </a:bodyPr>
          <a:lstStyle/>
          <a:p>
            <a:pPr defTabSz="1219170"/>
            <a:r>
              <a:rPr lang="en-US" sz="1467" dirty="0">
                <a:solidFill>
                  <a:prstClr val="black"/>
                </a:solidFill>
                <a:latin typeface="Calibri"/>
              </a:rPr>
              <a:t>Source: </a:t>
            </a:r>
            <a:r>
              <a:rPr lang="en-US" sz="1467" dirty="0" err="1">
                <a:solidFill>
                  <a:prstClr val="black"/>
                </a:solidFill>
                <a:latin typeface="Calibri"/>
              </a:rPr>
              <a:t>Prothero</a:t>
            </a:r>
            <a:r>
              <a:rPr lang="en-US" sz="1467" dirty="0">
                <a:solidFill>
                  <a:prstClr val="black"/>
                </a:solidFill>
                <a:latin typeface="Calibri"/>
              </a:rPr>
              <a:t>, 2025</a:t>
            </a:r>
          </a:p>
        </p:txBody>
      </p:sp>
    </p:spTree>
    <p:extLst>
      <p:ext uri="{BB962C8B-B14F-4D97-AF65-F5344CB8AC3E}">
        <p14:creationId xmlns:p14="http://schemas.microsoft.com/office/powerpoint/2010/main" val="20434089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620000" y="0"/>
            <a:ext cx="4572000" cy="6858000"/>
          </a:xfrm>
          <a:prstGeom prst="rect">
            <a:avLst/>
          </a:prstGeom>
        </p:spPr>
      </p:pic>
      <p:sp>
        <p:nvSpPr>
          <p:cNvPr id="3" name="Text 0"/>
          <p:cNvSpPr/>
          <p:nvPr/>
        </p:nvSpPr>
        <p:spPr>
          <a:xfrm>
            <a:off x="661491" y="672800"/>
            <a:ext cx="6297018" cy="1860649"/>
          </a:xfrm>
          <a:prstGeom prst="rect">
            <a:avLst/>
          </a:prstGeom>
          <a:noFill/>
          <a:ln/>
        </p:spPr>
        <p:txBody>
          <a:bodyPr wrap="square" lIns="0" tIns="0" rIns="0" bIns="0" rtlCol="0" anchor="t"/>
          <a:lstStyle/>
          <a:p>
            <a:pPr defTabSz="761970">
              <a:lnSpc>
                <a:spcPct val="150000"/>
              </a:lnSpc>
            </a:pPr>
            <a:r>
              <a:rPr lang="en-US" sz="3875" b="1" dirty="0">
                <a:solidFill>
                  <a:srgbClr val="000000"/>
                </a:solidFill>
                <a:latin typeface="Arial" panose="020B0604020202020204" pitchFamily="34" charset="0"/>
                <a:ea typeface="Petrona Bold" pitchFamily="34" charset="-122"/>
                <a:cs typeface="Arial" panose="020B0604020202020204" pitchFamily="34" charset="0"/>
              </a:rPr>
              <a:t>Introduction to Barriers Identifying Challenges in Implementation</a:t>
            </a:r>
            <a:endParaRPr lang="en-US" sz="3875" dirty="0">
              <a:solidFill>
                <a:prstClr val="black"/>
              </a:solidFill>
              <a:latin typeface="Arial" panose="020B0604020202020204" pitchFamily="34" charset="0"/>
              <a:cs typeface="Arial" panose="020B0604020202020204" pitchFamily="34" charset="0"/>
            </a:endParaRPr>
          </a:p>
        </p:txBody>
      </p:sp>
      <p:sp>
        <p:nvSpPr>
          <p:cNvPr id="4" name="Text 1"/>
          <p:cNvSpPr/>
          <p:nvPr/>
        </p:nvSpPr>
        <p:spPr>
          <a:xfrm>
            <a:off x="661492" y="3466307"/>
            <a:ext cx="6297018" cy="302419"/>
          </a:xfrm>
          <a:prstGeom prst="rect">
            <a:avLst/>
          </a:prstGeom>
          <a:noFill/>
          <a:ln/>
        </p:spPr>
        <p:txBody>
          <a:bodyPr wrap="none" lIns="0" tIns="0" rIns="0" bIns="0" rtlCol="0" anchor="t"/>
          <a:lstStyle/>
          <a:p>
            <a:pPr defTabSz="761970">
              <a:lnSpc>
                <a:spcPct val="150000"/>
              </a:lnSpc>
            </a:pPr>
            <a:r>
              <a:rPr lang="en-US" sz="1458" dirty="0">
                <a:solidFill>
                  <a:srgbClr val="272525"/>
                </a:solidFill>
                <a:latin typeface="Arial" panose="020B0604020202020204" pitchFamily="34" charset="0"/>
                <a:ea typeface="Inter" pitchFamily="34" charset="-122"/>
                <a:cs typeface="Arial" panose="020B0604020202020204" pitchFamily="34" charset="0"/>
              </a:rPr>
              <a:t>The barriers addressed in this section fall into three main categories:</a:t>
            </a:r>
            <a:endParaRPr lang="en-US" sz="1458" dirty="0">
              <a:solidFill>
                <a:prstClr val="black"/>
              </a:solidFill>
              <a:latin typeface="Arial" panose="020B0604020202020204" pitchFamily="34" charset="0"/>
              <a:cs typeface="Arial" panose="020B0604020202020204" pitchFamily="34" charset="0"/>
            </a:endParaRPr>
          </a:p>
        </p:txBody>
      </p:sp>
      <p:sp>
        <p:nvSpPr>
          <p:cNvPr id="5" name="Text 2"/>
          <p:cNvSpPr/>
          <p:nvPr/>
        </p:nvSpPr>
        <p:spPr>
          <a:xfrm>
            <a:off x="661492" y="3981351"/>
            <a:ext cx="6297018" cy="302419"/>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458" dirty="0">
                <a:solidFill>
                  <a:srgbClr val="272525"/>
                </a:solidFill>
                <a:latin typeface="Arial" panose="020B0604020202020204" pitchFamily="34" charset="0"/>
                <a:ea typeface="Inter" pitchFamily="34" charset="-122"/>
                <a:cs typeface="Arial" panose="020B0604020202020204" pitchFamily="34" charset="0"/>
              </a:rPr>
              <a:t>Stakeholder identification and engagement challenges</a:t>
            </a:r>
            <a:endParaRPr lang="en-US" sz="1458" dirty="0">
              <a:solidFill>
                <a:prstClr val="black"/>
              </a:solidFill>
              <a:latin typeface="Arial" panose="020B0604020202020204" pitchFamily="34" charset="0"/>
              <a:cs typeface="Arial" panose="020B0604020202020204" pitchFamily="34" charset="0"/>
            </a:endParaRPr>
          </a:p>
        </p:txBody>
      </p:sp>
      <p:sp>
        <p:nvSpPr>
          <p:cNvPr id="6" name="Text 3"/>
          <p:cNvSpPr/>
          <p:nvPr/>
        </p:nvSpPr>
        <p:spPr>
          <a:xfrm>
            <a:off x="661492" y="4349850"/>
            <a:ext cx="6297018" cy="302419"/>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458" dirty="0">
                <a:solidFill>
                  <a:srgbClr val="272525"/>
                </a:solidFill>
                <a:latin typeface="Arial" panose="020B0604020202020204" pitchFamily="34" charset="0"/>
                <a:ea typeface="Inter" pitchFamily="34" charset="-122"/>
                <a:cs typeface="Arial" panose="020B0604020202020204" pitchFamily="34" charset="0"/>
              </a:rPr>
              <a:t>Implementation and delivery barriers</a:t>
            </a:r>
            <a:endParaRPr lang="en-US" sz="1458" dirty="0">
              <a:solidFill>
                <a:prstClr val="black"/>
              </a:solidFill>
              <a:latin typeface="Arial" panose="020B0604020202020204" pitchFamily="34" charset="0"/>
              <a:cs typeface="Arial" panose="020B0604020202020204" pitchFamily="34" charset="0"/>
            </a:endParaRPr>
          </a:p>
        </p:txBody>
      </p:sp>
      <p:sp>
        <p:nvSpPr>
          <p:cNvPr id="7" name="Text 4"/>
          <p:cNvSpPr/>
          <p:nvPr/>
        </p:nvSpPr>
        <p:spPr>
          <a:xfrm>
            <a:off x="661492" y="4718348"/>
            <a:ext cx="6297018" cy="302419"/>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458" dirty="0">
                <a:solidFill>
                  <a:srgbClr val="272525"/>
                </a:solidFill>
                <a:latin typeface="Arial" panose="020B0604020202020204" pitchFamily="34" charset="0"/>
                <a:ea typeface="Inter" pitchFamily="34" charset="-122"/>
                <a:cs typeface="Arial" panose="020B0604020202020204" pitchFamily="34" charset="0"/>
              </a:rPr>
              <a:t>Legal and ethical considerations</a:t>
            </a:r>
            <a:endParaRPr lang="en-US" sz="1458" dirty="0">
              <a:solidFill>
                <a:prstClr val="black"/>
              </a:solidFill>
              <a:latin typeface="Arial" panose="020B0604020202020204" pitchFamily="34" charset="0"/>
              <a:cs typeface="Arial" panose="020B0604020202020204" pitchFamily="34" charset="0"/>
            </a:endParaRPr>
          </a:p>
        </p:txBody>
      </p:sp>
      <p:sp>
        <p:nvSpPr>
          <p:cNvPr id="8" name="Text 5"/>
          <p:cNvSpPr/>
          <p:nvPr/>
        </p:nvSpPr>
        <p:spPr>
          <a:xfrm>
            <a:off x="661492" y="5233393"/>
            <a:ext cx="6297018" cy="302419"/>
          </a:xfrm>
          <a:prstGeom prst="rect">
            <a:avLst/>
          </a:prstGeom>
          <a:noFill/>
          <a:ln/>
        </p:spPr>
        <p:txBody>
          <a:bodyPr wrap="none" lIns="0" tIns="0" rIns="0" bIns="0" rtlCol="0" anchor="t"/>
          <a:lstStyle/>
          <a:p>
            <a:pPr defTabSz="761970">
              <a:lnSpc>
                <a:spcPct val="150000"/>
              </a:lnSpc>
            </a:pPr>
            <a:r>
              <a:rPr lang="en-US" sz="1458" dirty="0">
                <a:solidFill>
                  <a:srgbClr val="272525"/>
                </a:solidFill>
                <a:latin typeface="Arial" panose="020B0604020202020204" pitchFamily="34" charset="0"/>
                <a:ea typeface="Inter" pitchFamily="34" charset="-122"/>
                <a:cs typeface="Arial" panose="020B0604020202020204" pitchFamily="34" charset="0"/>
              </a:rPr>
              <a:t>(Greenhalgh, Jenkins and Scollo, 2024; Carah et al., 2025)</a:t>
            </a:r>
            <a:endParaRPr lang="en-US" sz="1458"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51011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44599" y="545704"/>
            <a:ext cx="5837733" cy="416818"/>
          </a:xfrm>
          <a:prstGeom prst="rect">
            <a:avLst/>
          </a:prstGeom>
          <a:noFill/>
          <a:ln/>
        </p:spPr>
        <p:txBody>
          <a:bodyPr wrap="none" lIns="0" tIns="0" rIns="0" bIns="0" rtlCol="0" anchor="t"/>
          <a:lstStyle/>
          <a:p>
            <a:pPr defTabSz="761970">
              <a:lnSpc>
                <a:spcPct val="150000"/>
              </a:lnSpc>
            </a:pPr>
            <a:r>
              <a:rPr lang="en-US" sz="2625" b="1" dirty="0">
                <a:solidFill>
                  <a:srgbClr val="000000"/>
                </a:solidFill>
                <a:latin typeface="Arial" panose="020B0604020202020204" pitchFamily="34" charset="0"/>
                <a:ea typeface="Petrona Bold" pitchFamily="34" charset="-122"/>
                <a:cs typeface="Arial" panose="020B0604020202020204" pitchFamily="34" charset="0"/>
              </a:rPr>
              <a:t>Potential Stakeholders for Facilitation</a:t>
            </a:r>
            <a:endParaRPr lang="en-US" sz="2625" dirty="0">
              <a:solidFill>
                <a:prstClr val="black"/>
              </a:solidFill>
              <a:latin typeface="Arial" panose="020B0604020202020204" pitchFamily="34" charset="0"/>
              <a:cs typeface="Arial" panose="020B0604020202020204" pitchFamily="34" charset="0"/>
            </a:endParaRPr>
          </a:p>
        </p:txBody>
      </p:sp>
      <p:sp>
        <p:nvSpPr>
          <p:cNvPr id="3" name="Shape 1"/>
          <p:cNvSpPr/>
          <p:nvPr/>
        </p:nvSpPr>
        <p:spPr>
          <a:xfrm>
            <a:off x="444600" y="1216521"/>
            <a:ext cx="5587901" cy="1884858"/>
          </a:xfrm>
          <a:prstGeom prst="roundRect">
            <a:avLst>
              <a:gd name="adj" fmla="val 4851"/>
            </a:avLst>
          </a:prstGeom>
          <a:solidFill>
            <a:srgbClr val="FFFFFF">
              <a:alpha val="95000"/>
            </a:srgbClr>
          </a:solidFill>
          <a:ln w="2286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4" name="Shape 2"/>
          <p:cNvSpPr/>
          <p:nvPr/>
        </p:nvSpPr>
        <p:spPr>
          <a:xfrm>
            <a:off x="425549" y="1216521"/>
            <a:ext cx="76200" cy="1884858"/>
          </a:xfrm>
          <a:prstGeom prst="roundRect">
            <a:avLst>
              <a:gd name="adj" fmla="val 70024"/>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5" name="Text 3"/>
          <p:cNvSpPr/>
          <p:nvPr/>
        </p:nvSpPr>
        <p:spPr>
          <a:xfrm>
            <a:off x="647799" y="1362571"/>
            <a:ext cx="2451993" cy="208458"/>
          </a:xfrm>
          <a:prstGeom prst="rect">
            <a:avLst/>
          </a:prstGeom>
          <a:noFill/>
          <a:ln/>
        </p:spPr>
        <p:txBody>
          <a:bodyPr wrap="none" lIns="0" tIns="0" rIns="0" bIns="0" rtlCol="0" anchor="t"/>
          <a:lstStyle/>
          <a:p>
            <a:pPr defTabSz="761970">
              <a:lnSpc>
                <a:spcPct val="150000"/>
              </a:lnSpc>
            </a:pPr>
            <a:r>
              <a:rPr lang="en-US" sz="1292" b="1" dirty="0">
                <a:solidFill>
                  <a:srgbClr val="272525"/>
                </a:solidFill>
                <a:latin typeface="Arial" panose="020B0604020202020204" pitchFamily="34" charset="0"/>
                <a:ea typeface="Petrona Bold" pitchFamily="34" charset="-122"/>
                <a:cs typeface="Arial" panose="020B0604020202020204" pitchFamily="34" charset="0"/>
              </a:rPr>
              <a:t>1. NHS and Public Health Bodies</a:t>
            </a:r>
            <a:endParaRPr lang="en-US" sz="1292" dirty="0">
              <a:solidFill>
                <a:prstClr val="black"/>
              </a:solidFill>
              <a:latin typeface="Arial" panose="020B0604020202020204" pitchFamily="34" charset="0"/>
              <a:cs typeface="Arial" panose="020B0604020202020204" pitchFamily="34" charset="0"/>
            </a:endParaRPr>
          </a:p>
        </p:txBody>
      </p:sp>
      <p:sp>
        <p:nvSpPr>
          <p:cNvPr id="6" name="Text 4"/>
          <p:cNvSpPr/>
          <p:nvPr/>
        </p:nvSpPr>
        <p:spPr>
          <a:xfrm>
            <a:off x="647800" y="1647230"/>
            <a:ext cx="5238651" cy="40640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Prevention and Long-Term Conditions Directorate of NHS England (NHS England, 2024)</a:t>
            </a:r>
            <a:endParaRPr lang="en-US" sz="1000" dirty="0">
              <a:solidFill>
                <a:prstClr val="black"/>
              </a:solidFill>
              <a:latin typeface="Arial" panose="020B0604020202020204" pitchFamily="34" charset="0"/>
              <a:cs typeface="Arial" panose="020B0604020202020204" pitchFamily="34" charset="0"/>
            </a:endParaRPr>
          </a:p>
        </p:txBody>
      </p:sp>
      <p:sp>
        <p:nvSpPr>
          <p:cNvPr id="7" name="Text 5"/>
          <p:cNvSpPr/>
          <p:nvPr/>
        </p:nvSpPr>
        <p:spPr>
          <a:xfrm>
            <a:off x="647800" y="2098080"/>
            <a:ext cx="5238651" cy="40640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Local Public Health Teams and Health Education England (Public Health Wales, 2024)</a:t>
            </a:r>
            <a:endParaRPr lang="en-US" sz="1000" dirty="0">
              <a:solidFill>
                <a:prstClr val="black"/>
              </a:solidFill>
              <a:latin typeface="Arial" panose="020B0604020202020204" pitchFamily="34" charset="0"/>
              <a:cs typeface="Arial" panose="020B0604020202020204" pitchFamily="34" charset="0"/>
            </a:endParaRPr>
          </a:p>
        </p:txBody>
      </p:sp>
      <p:sp>
        <p:nvSpPr>
          <p:cNvPr id="8" name="Text 6"/>
          <p:cNvSpPr/>
          <p:nvPr/>
        </p:nvSpPr>
        <p:spPr>
          <a:xfrm>
            <a:off x="647800" y="2548930"/>
            <a:ext cx="5238651" cy="40640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School nursing teams supporting secondary schools (Action on Smoking and Health, 2024)</a:t>
            </a:r>
            <a:endParaRPr lang="en-US" sz="1000" dirty="0">
              <a:solidFill>
                <a:prstClr val="black"/>
              </a:solidFill>
              <a:latin typeface="Arial" panose="020B0604020202020204" pitchFamily="34" charset="0"/>
              <a:cs typeface="Arial" panose="020B0604020202020204" pitchFamily="34" charset="0"/>
            </a:endParaRPr>
          </a:p>
        </p:txBody>
      </p:sp>
      <p:sp>
        <p:nvSpPr>
          <p:cNvPr id="9" name="Shape 7"/>
          <p:cNvSpPr/>
          <p:nvPr/>
        </p:nvSpPr>
        <p:spPr>
          <a:xfrm>
            <a:off x="6159500" y="1216521"/>
            <a:ext cx="5587901" cy="1884858"/>
          </a:xfrm>
          <a:prstGeom prst="roundRect">
            <a:avLst>
              <a:gd name="adj" fmla="val 4851"/>
            </a:avLst>
          </a:prstGeom>
          <a:solidFill>
            <a:srgbClr val="FFFFFF">
              <a:alpha val="95000"/>
            </a:srgbClr>
          </a:solidFill>
          <a:ln w="2286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0" name="Shape 8"/>
          <p:cNvSpPr/>
          <p:nvPr/>
        </p:nvSpPr>
        <p:spPr>
          <a:xfrm>
            <a:off x="6140450" y="1216521"/>
            <a:ext cx="76200" cy="1884858"/>
          </a:xfrm>
          <a:prstGeom prst="roundRect">
            <a:avLst>
              <a:gd name="adj" fmla="val 70024"/>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1" name="Text 9"/>
          <p:cNvSpPr/>
          <p:nvPr/>
        </p:nvSpPr>
        <p:spPr>
          <a:xfrm>
            <a:off x="6362700" y="1362571"/>
            <a:ext cx="2038945" cy="208458"/>
          </a:xfrm>
          <a:prstGeom prst="rect">
            <a:avLst/>
          </a:prstGeom>
          <a:noFill/>
          <a:ln/>
        </p:spPr>
        <p:txBody>
          <a:bodyPr wrap="none" lIns="0" tIns="0" rIns="0" bIns="0" rtlCol="0" anchor="t"/>
          <a:lstStyle/>
          <a:p>
            <a:pPr defTabSz="761970">
              <a:lnSpc>
                <a:spcPct val="150000"/>
              </a:lnSpc>
            </a:pPr>
            <a:r>
              <a:rPr lang="en-US" sz="1292" b="1" dirty="0">
                <a:solidFill>
                  <a:srgbClr val="272525"/>
                </a:solidFill>
                <a:latin typeface="Arial" panose="020B0604020202020204" pitchFamily="34" charset="0"/>
                <a:ea typeface="Petrona Bold" pitchFamily="34" charset="-122"/>
                <a:cs typeface="Arial" panose="020B0604020202020204" pitchFamily="34" charset="0"/>
              </a:rPr>
              <a:t>2. Educational Institutions</a:t>
            </a:r>
            <a:endParaRPr lang="en-US" sz="1292" dirty="0">
              <a:solidFill>
                <a:prstClr val="black"/>
              </a:solidFill>
              <a:latin typeface="Arial" panose="020B0604020202020204" pitchFamily="34" charset="0"/>
              <a:cs typeface="Arial" panose="020B0604020202020204" pitchFamily="34" charset="0"/>
            </a:endParaRPr>
          </a:p>
        </p:txBody>
      </p:sp>
      <p:sp>
        <p:nvSpPr>
          <p:cNvPr id="12" name="Text 10"/>
          <p:cNvSpPr/>
          <p:nvPr/>
        </p:nvSpPr>
        <p:spPr>
          <a:xfrm>
            <a:off x="6362700" y="1647230"/>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Secondary school PSHE departments (Public Health Wales, 2024)</a:t>
            </a:r>
            <a:endParaRPr lang="en-US" sz="1000" dirty="0">
              <a:solidFill>
                <a:prstClr val="black"/>
              </a:solidFill>
              <a:latin typeface="Arial" panose="020B0604020202020204" pitchFamily="34" charset="0"/>
              <a:cs typeface="Arial" panose="020B0604020202020204" pitchFamily="34" charset="0"/>
            </a:endParaRPr>
          </a:p>
        </p:txBody>
      </p:sp>
      <p:sp>
        <p:nvSpPr>
          <p:cNvPr id="13" name="Text 11"/>
          <p:cNvSpPr/>
          <p:nvPr/>
        </p:nvSpPr>
        <p:spPr>
          <a:xfrm>
            <a:off x="6362700" y="1894880"/>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School safeguarding leads (Royal College of Paediatrics and Child Health, 2023)</a:t>
            </a:r>
            <a:endParaRPr lang="en-US" sz="1000" dirty="0">
              <a:solidFill>
                <a:prstClr val="black"/>
              </a:solidFill>
              <a:latin typeface="Arial" panose="020B0604020202020204" pitchFamily="34" charset="0"/>
              <a:cs typeface="Arial" panose="020B0604020202020204" pitchFamily="34" charset="0"/>
            </a:endParaRPr>
          </a:p>
        </p:txBody>
      </p:sp>
      <p:sp>
        <p:nvSpPr>
          <p:cNvPr id="14" name="Text 12"/>
          <p:cNvSpPr/>
          <p:nvPr/>
        </p:nvSpPr>
        <p:spPr>
          <a:xfrm>
            <a:off x="6362700" y="2142530"/>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Training and support for health education staff (Yazidjoglou et al., 2024)</a:t>
            </a:r>
            <a:endParaRPr lang="en-US" sz="1000" dirty="0">
              <a:solidFill>
                <a:prstClr val="black"/>
              </a:solidFill>
              <a:latin typeface="Arial" panose="020B0604020202020204" pitchFamily="34" charset="0"/>
              <a:cs typeface="Arial" panose="020B0604020202020204" pitchFamily="34" charset="0"/>
            </a:endParaRPr>
          </a:p>
        </p:txBody>
      </p:sp>
      <p:sp>
        <p:nvSpPr>
          <p:cNvPr id="15" name="Shape 13"/>
          <p:cNvSpPr/>
          <p:nvPr/>
        </p:nvSpPr>
        <p:spPr>
          <a:xfrm>
            <a:off x="444600" y="3228380"/>
            <a:ext cx="5587901" cy="1478458"/>
          </a:xfrm>
          <a:prstGeom prst="roundRect">
            <a:avLst>
              <a:gd name="adj" fmla="val 6185"/>
            </a:avLst>
          </a:prstGeom>
          <a:solidFill>
            <a:srgbClr val="FFFFFF">
              <a:alpha val="95000"/>
            </a:srgbClr>
          </a:solidFill>
          <a:ln w="2286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6" name="Shape 14"/>
          <p:cNvSpPr/>
          <p:nvPr/>
        </p:nvSpPr>
        <p:spPr>
          <a:xfrm>
            <a:off x="425549" y="3228380"/>
            <a:ext cx="76200" cy="1478458"/>
          </a:xfrm>
          <a:prstGeom prst="roundRect">
            <a:avLst>
              <a:gd name="adj" fmla="val 70024"/>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7" name="Text 15"/>
          <p:cNvSpPr/>
          <p:nvPr/>
        </p:nvSpPr>
        <p:spPr>
          <a:xfrm>
            <a:off x="647799" y="3374430"/>
            <a:ext cx="3435945" cy="208458"/>
          </a:xfrm>
          <a:prstGeom prst="rect">
            <a:avLst/>
          </a:prstGeom>
          <a:noFill/>
          <a:ln/>
        </p:spPr>
        <p:txBody>
          <a:bodyPr wrap="none" lIns="0" tIns="0" rIns="0" bIns="0" rtlCol="0" anchor="t"/>
          <a:lstStyle/>
          <a:p>
            <a:pPr defTabSz="761970">
              <a:lnSpc>
                <a:spcPct val="150000"/>
              </a:lnSpc>
            </a:pPr>
            <a:r>
              <a:rPr lang="en-US" sz="1292" b="1" dirty="0">
                <a:solidFill>
                  <a:srgbClr val="272525"/>
                </a:solidFill>
                <a:latin typeface="Arial" panose="020B0604020202020204" pitchFamily="34" charset="0"/>
                <a:ea typeface="Petrona Bold" pitchFamily="34" charset="-122"/>
                <a:cs typeface="Arial" panose="020B0604020202020204" pitchFamily="34" charset="0"/>
              </a:rPr>
              <a:t>3. Youth Groups and Community Organisations</a:t>
            </a:r>
            <a:endParaRPr lang="en-US" sz="1292" dirty="0">
              <a:solidFill>
                <a:prstClr val="black"/>
              </a:solidFill>
              <a:latin typeface="Arial" panose="020B0604020202020204" pitchFamily="34" charset="0"/>
              <a:cs typeface="Arial" panose="020B0604020202020204" pitchFamily="34" charset="0"/>
            </a:endParaRPr>
          </a:p>
        </p:txBody>
      </p:sp>
      <p:sp>
        <p:nvSpPr>
          <p:cNvPr id="18" name="Text 16"/>
          <p:cNvSpPr/>
          <p:nvPr/>
        </p:nvSpPr>
        <p:spPr>
          <a:xfrm>
            <a:off x="647800" y="3659088"/>
            <a:ext cx="5238651" cy="40640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Youth clubs, community centres, ecclesiastical youth agencies (Yazidjoglou et al., 2024)</a:t>
            </a:r>
            <a:endParaRPr lang="en-US" sz="1000" dirty="0">
              <a:solidFill>
                <a:prstClr val="black"/>
              </a:solidFill>
              <a:latin typeface="Arial" panose="020B0604020202020204" pitchFamily="34" charset="0"/>
              <a:cs typeface="Arial" panose="020B0604020202020204" pitchFamily="34" charset="0"/>
            </a:endParaRPr>
          </a:p>
        </p:txBody>
      </p:sp>
      <p:sp>
        <p:nvSpPr>
          <p:cNvPr id="19" name="Shape 17"/>
          <p:cNvSpPr/>
          <p:nvPr/>
        </p:nvSpPr>
        <p:spPr>
          <a:xfrm>
            <a:off x="6159500" y="3228380"/>
            <a:ext cx="5587901" cy="1478458"/>
          </a:xfrm>
          <a:prstGeom prst="roundRect">
            <a:avLst>
              <a:gd name="adj" fmla="val 6185"/>
            </a:avLst>
          </a:prstGeom>
          <a:solidFill>
            <a:srgbClr val="FFFFFF">
              <a:alpha val="95000"/>
            </a:srgbClr>
          </a:solidFill>
          <a:ln w="2286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20" name="Shape 18"/>
          <p:cNvSpPr/>
          <p:nvPr/>
        </p:nvSpPr>
        <p:spPr>
          <a:xfrm>
            <a:off x="6140450" y="3228380"/>
            <a:ext cx="76200" cy="1478458"/>
          </a:xfrm>
          <a:prstGeom prst="roundRect">
            <a:avLst>
              <a:gd name="adj" fmla="val 70024"/>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21" name="Text 19"/>
          <p:cNvSpPr/>
          <p:nvPr/>
        </p:nvSpPr>
        <p:spPr>
          <a:xfrm>
            <a:off x="6362700" y="3374430"/>
            <a:ext cx="3391793" cy="208458"/>
          </a:xfrm>
          <a:prstGeom prst="rect">
            <a:avLst/>
          </a:prstGeom>
          <a:noFill/>
          <a:ln/>
        </p:spPr>
        <p:txBody>
          <a:bodyPr wrap="none" lIns="0" tIns="0" rIns="0" bIns="0" rtlCol="0" anchor="t"/>
          <a:lstStyle/>
          <a:p>
            <a:pPr defTabSz="761970">
              <a:lnSpc>
                <a:spcPct val="150000"/>
              </a:lnSpc>
            </a:pPr>
            <a:r>
              <a:rPr lang="en-US" sz="1292" b="1" dirty="0">
                <a:solidFill>
                  <a:srgbClr val="272525"/>
                </a:solidFill>
                <a:latin typeface="Arial" panose="020B0604020202020204" pitchFamily="34" charset="0"/>
                <a:ea typeface="Petrona Bold" pitchFamily="34" charset="-122"/>
                <a:cs typeface="Arial" panose="020B0604020202020204" pitchFamily="34" charset="0"/>
              </a:rPr>
              <a:t>4. Online Health Professionals and Influencers</a:t>
            </a:r>
            <a:endParaRPr lang="en-US" sz="1292" dirty="0">
              <a:solidFill>
                <a:prstClr val="black"/>
              </a:solidFill>
              <a:latin typeface="Arial" panose="020B0604020202020204" pitchFamily="34" charset="0"/>
              <a:cs typeface="Arial" panose="020B0604020202020204" pitchFamily="34" charset="0"/>
            </a:endParaRPr>
          </a:p>
        </p:txBody>
      </p:sp>
      <p:sp>
        <p:nvSpPr>
          <p:cNvPr id="22" name="Text 20"/>
          <p:cNvSpPr/>
          <p:nvPr/>
        </p:nvSpPr>
        <p:spPr>
          <a:xfrm>
            <a:off x="6362700" y="3659088"/>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Digitally literate health educators (Kirkpatrick and Lawrie, 2024)</a:t>
            </a:r>
            <a:endParaRPr lang="en-US" sz="1000" dirty="0">
              <a:solidFill>
                <a:prstClr val="black"/>
              </a:solidFill>
              <a:latin typeface="Arial" panose="020B0604020202020204" pitchFamily="34" charset="0"/>
              <a:cs typeface="Arial" panose="020B0604020202020204" pitchFamily="34" charset="0"/>
            </a:endParaRPr>
          </a:p>
        </p:txBody>
      </p:sp>
      <p:sp>
        <p:nvSpPr>
          <p:cNvPr id="23" name="Text 21"/>
          <p:cNvSpPr/>
          <p:nvPr/>
        </p:nvSpPr>
        <p:spPr>
          <a:xfrm>
            <a:off x="6362700" y="3906738"/>
            <a:ext cx="5238651" cy="40640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Age-appropriate TikTok health influencers (Harvard T.H. Chan School of Public Health, 2024)</a:t>
            </a:r>
            <a:endParaRPr lang="en-US" sz="1000" dirty="0">
              <a:solidFill>
                <a:prstClr val="black"/>
              </a:solidFill>
              <a:latin typeface="Arial" panose="020B0604020202020204" pitchFamily="34" charset="0"/>
              <a:cs typeface="Arial" panose="020B0604020202020204" pitchFamily="34" charset="0"/>
            </a:endParaRPr>
          </a:p>
        </p:txBody>
      </p:sp>
      <p:sp>
        <p:nvSpPr>
          <p:cNvPr id="24" name="Text 22"/>
          <p:cNvSpPr/>
          <p:nvPr/>
        </p:nvSpPr>
        <p:spPr>
          <a:xfrm>
            <a:off x="6362700" y="4357588"/>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Digital health promotion specialists (Grosman-Rimon and Wegier, 2024)</a:t>
            </a:r>
            <a:endParaRPr lang="en-US" sz="1000" dirty="0">
              <a:solidFill>
                <a:prstClr val="black"/>
              </a:solidFill>
              <a:latin typeface="Arial" panose="020B0604020202020204" pitchFamily="34" charset="0"/>
              <a:cs typeface="Arial" panose="020B0604020202020204" pitchFamily="34" charset="0"/>
            </a:endParaRPr>
          </a:p>
        </p:txBody>
      </p:sp>
      <p:sp>
        <p:nvSpPr>
          <p:cNvPr id="25" name="Shape 23"/>
          <p:cNvSpPr/>
          <p:nvPr/>
        </p:nvSpPr>
        <p:spPr>
          <a:xfrm>
            <a:off x="444600" y="4833839"/>
            <a:ext cx="5587901" cy="1478458"/>
          </a:xfrm>
          <a:prstGeom prst="roundRect">
            <a:avLst>
              <a:gd name="adj" fmla="val 6185"/>
            </a:avLst>
          </a:prstGeom>
          <a:solidFill>
            <a:srgbClr val="FFFFFF">
              <a:alpha val="95000"/>
            </a:srgbClr>
          </a:solidFill>
          <a:ln w="2286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26" name="Shape 24"/>
          <p:cNvSpPr/>
          <p:nvPr/>
        </p:nvSpPr>
        <p:spPr>
          <a:xfrm>
            <a:off x="425549" y="4833839"/>
            <a:ext cx="76200" cy="1478458"/>
          </a:xfrm>
          <a:prstGeom prst="roundRect">
            <a:avLst>
              <a:gd name="adj" fmla="val 70024"/>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27" name="Text 25"/>
          <p:cNvSpPr/>
          <p:nvPr/>
        </p:nvSpPr>
        <p:spPr>
          <a:xfrm>
            <a:off x="647800" y="4979889"/>
            <a:ext cx="3152279" cy="208458"/>
          </a:xfrm>
          <a:prstGeom prst="rect">
            <a:avLst/>
          </a:prstGeom>
          <a:noFill/>
          <a:ln/>
        </p:spPr>
        <p:txBody>
          <a:bodyPr wrap="none" lIns="0" tIns="0" rIns="0" bIns="0" rtlCol="0" anchor="t"/>
          <a:lstStyle/>
          <a:p>
            <a:pPr defTabSz="761970">
              <a:lnSpc>
                <a:spcPct val="150000"/>
              </a:lnSpc>
            </a:pPr>
            <a:r>
              <a:rPr lang="en-US" sz="1292" b="1" dirty="0">
                <a:solidFill>
                  <a:srgbClr val="272525"/>
                </a:solidFill>
                <a:latin typeface="Arial" panose="020B0604020202020204" pitchFamily="34" charset="0"/>
                <a:ea typeface="Petrona Bold" pitchFamily="34" charset="-122"/>
                <a:cs typeface="Arial" panose="020B0604020202020204" pitchFamily="34" charset="0"/>
              </a:rPr>
              <a:t>5. Government and Advocacy Organisations</a:t>
            </a:r>
            <a:endParaRPr lang="en-US" sz="1292" dirty="0">
              <a:solidFill>
                <a:prstClr val="black"/>
              </a:solidFill>
              <a:latin typeface="Arial" panose="020B0604020202020204" pitchFamily="34" charset="0"/>
              <a:cs typeface="Arial" panose="020B0604020202020204" pitchFamily="34" charset="0"/>
            </a:endParaRPr>
          </a:p>
        </p:txBody>
      </p:sp>
      <p:sp>
        <p:nvSpPr>
          <p:cNvPr id="28" name="Text 26"/>
          <p:cNvSpPr/>
          <p:nvPr/>
        </p:nvSpPr>
        <p:spPr>
          <a:xfrm>
            <a:off x="647800" y="5264547"/>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Action on Smoking and Health (ASH) (Action on Smoking and Health, 2024)</a:t>
            </a:r>
            <a:endParaRPr lang="en-US" sz="1000" dirty="0">
              <a:solidFill>
                <a:prstClr val="black"/>
              </a:solidFill>
              <a:latin typeface="Arial" panose="020B0604020202020204" pitchFamily="34" charset="0"/>
              <a:cs typeface="Arial" panose="020B0604020202020204" pitchFamily="34" charset="0"/>
            </a:endParaRPr>
          </a:p>
        </p:txBody>
      </p:sp>
      <p:sp>
        <p:nvSpPr>
          <p:cNvPr id="29" name="Text 27"/>
          <p:cNvSpPr/>
          <p:nvPr/>
        </p:nvSpPr>
        <p:spPr>
          <a:xfrm>
            <a:off x="647800" y="5512197"/>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Royal College of Nursing (Royal College of Paediatrics and Child Health, 2024)</a:t>
            </a:r>
            <a:endParaRPr lang="en-US" sz="1000" dirty="0">
              <a:solidFill>
                <a:prstClr val="black"/>
              </a:solidFill>
              <a:latin typeface="Arial" panose="020B0604020202020204" pitchFamily="34" charset="0"/>
              <a:cs typeface="Arial" panose="020B0604020202020204" pitchFamily="34" charset="0"/>
            </a:endParaRPr>
          </a:p>
        </p:txBody>
      </p:sp>
      <p:sp>
        <p:nvSpPr>
          <p:cNvPr id="30" name="Text 28"/>
          <p:cNvSpPr/>
          <p:nvPr/>
        </p:nvSpPr>
        <p:spPr>
          <a:xfrm>
            <a:off x="647800" y="5759847"/>
            <a:ext cx="5238651" cy="40640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Trading Standards enforcing underage vape sales (Newham Public Health Team, 2024)</a:t>
            </a:r>
            <a:endParaRPr lang="en-US" sz="1000" dirty="0">
              <a:solidFill>
                <a:prstClr val="black"/>
              </a:solidFill>
              <a:latin typeface="Arial" panose="020B0604020202020204" pitchFamily="34" charset="0"/>
              <a:cs typeface="Arial" panose="020B0604020202020204" pitchFamily="34" charset="0"/>
            </a:endParaRPr>
          </a:p>
        </p:txBody>
      </p:sp>
      <p:sp>
        <p:nvSpPr>
          <p:cNvPr id="31" name="Shape 29"/>
          <p:cNvSpPr/>
          <p:nvPr/>
        </p:nvSpPr>
        <p:spPr>
          <a:xfrm>
            <a:off x="6159500" y="4833839"/>
            <a:ext cx="5587901" cy="1478458"/>
          </a:xfrm>
          <a:prstGeom prst="roundRect">
            <a:avLst>
              <a:gd name="adj" fmla="val 6185"/>
            </a:avLst>
          </a:prstGeom>
          <a:solidFill>
            <a:srgbClr val="FFFFFF">
              <a:alpha val="95000"/>
            </a:srgbClr>
          </a:solidFill>
          <a:ln w="2286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32" name="Shape 30"/>
          <p:cNvSpPr/>
          <p:nvPr/>
        </p:nvSpPr>
        <p:spPr>
          <a:xfrm>
            <a:off x="6140450" y="4833839"/>
            <a:ext cx="76200" cy="1478458"/>
          </a:xfrm>
          <a:prstGeom prst="roundRect">
            <a:avLst>
              <a:gd name="adj" fmla="val 70024"/>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33" name="Text 31"/>
          <p:cNvSpPr/>
          <p:nvPr/>
        </p:nvSpPr>
        <p:spPr>
          <a:xfrm>
            <a:off x="6362700" y="4979889"/>
            <a:ext cx="1667371" cy="208458"/>
          </a:xfrm>
          <a:prstGeom prst="rect">
            <a:avLst/>
          </a:prstGeom>
          <a:noFill/>
          <a:ln/>
        </p:spPr>
        <p:txBody>
          <a:bodyPr wrap="none" lIns="0" tIns="0" rIns="0" bIns="0" rtlCol="0" anchor="t"/>
          <a:lstStyle/>
          <a:p>
            <a:pPr defTabSz="761970">
              <a:lnSpc>
                <a:spcPct val="150000"/>
              </a:lnSpc>
            </a:pPr>
            <a:r>
              <a:rPr lang="en-US" sz="1292" b="1" dirty="0">
                <a:solidFill>
                  <a:srgbClr val="272525"/>
                </a:solidFill>
                <a:latin typeface="Arial" panose="020B0604020202020204" pitchFamily="34" charset="0"/>
                <a:ea typeface="Petrona Bold" pitchFamily="34" charset="-122"/>
                <a:cs typeface="Arial" panose="020B0604020202020204" pitchFamily="34" charset="0"/>
              </a:rPr>
              <a:t>6. Parents and Carers</a:t>
            </a:r>
            <a:endParaRPr lang="en-US" sz="1292" dirty="0">
              <a:solidFill>
                <a:prstClr val="black"/>
              </a:solidFill>
              <a:latin typeface="Arial" panose="020B0604020202020204" pitchFamily="34" charset="0"/>
              <a:cs typeface="Arial" panose="020B0604020202020204" pitchFamily="34" charset="0"/>
            </a:endParaRPr>
          </a:p>
        </p:txBody>
      </p:sp>
      <p:sp>
        <p:nvSpPr>
          <p:cNvPr id="34" name="Text 32"/>
          <p:cNvSpPr/>
          <p:nvPr/>
        </p:nvSpPr>
        <p:spPr>
          <a:xfrm>
            <a:off x="6362700" y="5264547"/>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Parent–teacher associations (Public Health Wales, 2024)</a:t>
            </a:r>
            <a:endParaRPr lang="en-US" sz="1000" dirty="0">
              <a:solidFill>
                <a:prstClr val="black"/>
              </a:solidFill>
              <a:latin typeface="Arial" panose="020B0604020202020204" pitchFamily="34" charset="0"/>
              <a:cs typeface="Arial" panose="020B0604020202020204" pitchFamily="34" charset="0"/>
            </a:endParaRPr>
          </a:p>
        </p:txBody>
      </p:sp>
      <p:sp>
        <p:nvSpPr>
          <p:cNvPr id="35" name="Text 33"/>
          <p:cNvSpPr/>
          <p:nvPr/>
        </p:nvSpPr>
        <p:spPr>
          <a:xfrm>
            <a:off x="6362700" y="5512197"/>
            <a:ext cx="5238651" cy="203200"/>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000" dirty="0">
                <a:solidFill>
                  <a:srgbClr val="272525"/>
                </a:solidFill>
                <a:latin typeface="Arial" panose="020B0604020202020204" pitchFamily="34" charset="0"/>
                <a:ea typeface="Inter" pitchFamily="34" charset="-122"/>
                <a:cs typeface="Arial" panose="020B0604020202020204" pitchFamily="34" charset="0"/>
              </a:rPr>
              <a:t>Family support services (Yazidjoglou et al., 2024)</a:t>
            </a:r>
            <a:endParaRPr lang="en-US" sz="1000" dirty="0">
              <a:solidFill>
                <a:prstClr val="black"/>
              </a:solidFill>
              <a:latin typeface="Arial" panose="020B0604020202020204" pitchFamily="34" charset="0"/>
              <a:cs typeface="Arial" panose="020B0604020202020204" pitchFamily="34" charset="0"/>
            </a:endParaRPr>
          </a:p>
        </p:txBody>
      </p:sp>
      <p:pic>
        <p:nvPicPr>
          <p:cNvPr id="37" name="Picture 36" descr="Several white paper cutout snowflakes, on a white background">
            <a:extLst>
              <a:ext uri="{FF2B5EF4-FFF2-40B4-BE49-F238E27FC236}">
                <a16:creationId xmlns:a16="http://schemas.microsoft.com/office/drawing/2014/main" id="{91AEA737-03A9-2EFB-B2A6-9BE0540400C7}"/>
              </a:ext>
            </a:extLst>
          </p:cNvPr>
          <p:cNvPicPr>
            <a:picLocks noChangeAspect="1"/>
          </p:cNvPicPr>
          <p:nvPr/>
        </p:nvPicPr>
        <p:blipFill>
          <a:blip r:embed="rId3"/>
          <a:stretch>
            <a:fillRect/>
          </a:stretch>
        </p:blipFill>
        <p:spPr>
          <a:xfrm>
            <a:off x="0" y="6388497"/>
            <a:ext cx="12192000" cy="469503"/>
          </a:xfrm>
          <a:prstGeom prst="rect">
            <a:avLst/>
          </a:prstGeom>
        </p:spPr>
      </p:pic>
    </p:spTree>
    <p:extLst>
      <p:ext uri="{BB962C8B-B14F-4D97-AF65-F5344CB8AC3E}">
        <p14:creationId xmlns:p14="http://schemas.microsoft.com/office/powerpoint/2010/main" val="8969660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80827" y="464840"/>
            <a:ext cx="8691463" cy="544513"/>
          </a:xfrm>
          <a:prstGeom prst="rect">
            <a:avLst/>
          </a:prstGeom>
          <a:noFill/>
          <a:ln/>
        </p:spPr>
        <p:txBody>
          <a:bodyPr wrap="none" lIns="0" tIns="0" rIns="0" bIns="0" rtlCol="0" anchor="t"/>
          <a:lstStyle/>
          <a:p>
            <a:pPr defTabSz="761970">
              <a:lnSpc>
                <a:spcPct val="150000"/>
              </a:lnSpc>
            </a:pPr>
            <a:r>
              <a:rPr lang="en-US" sz="3417" b="1" dirty="0">
                <a:solidFill>
                  <a:srgbClr val="000000"/>
                </a:solidFill>
                <a:latin typeface="Arial" panose="020B0604020202020204" pitchFamily="34" charset="0"/>
                <a:ea typeface="Petrona Bold" pitchFamily="34" charset="-122"/>
                <a:cs typeface="Arial" panose="020B0604020202020204" pitchFamily="34" charset="0"/>
              </a:rPr>
              <a:t>Implementation and Delivery Barriers (Part 1)</a:t>
            </a:r>
            <a:endParaRPr lang="en-US" sz="3417" dirty="0">
              <a:solidFill>
                <a:prstClr val="black"/>
              </a:solidFill>
              <a:latin typeface="Arial" panose="020B0604020202020204" pitchFamily="34" charset="0"/>
              <a:cs typeface="Arial" panose="020B0604020202020204" pitchFamily="34" charset="0"/>
            </a:endParaRPr>
          </a:p>
        </p:txBody>
      </p:sp>
      <p:sp>
        <p:nvSpPr>
          <p:cNvPr id="3" name="Text 1"/>
          <p:cNvSpPr/>
          <p:nvPr/>
        </p:nvSpPr>
        <p:spPr>
          <a:xfrm>
            <a:off x="580827" y="1075731"/>
            <a:ext cx="6975773" cy="435669"/>
          </a:xfrm>
          <a:prstGeom prst="rect">
            <a:avLst/>
          </a:prstGeom>
          <a:noFill/>
          <a:ln/>
        </p:spPr>
        <p:txBody>
          <a:bodyPr wrap="none" lIns="0" tIns="0" rIns="0" bIns="0" rtlCol="0" anchor="t"/>
          <a:lstStyle/>
          <a:p>
            <a:pPr defTabSz="761970">
              <a:lnSpc>
                <a:spcPct val="150000"/>
              </a:lnSpc>
            </a:pPr>
            <a:r>
              <a:rPr lang="en-US" sz="2708" b="1" dirty="0">
                <a:solidFill>
                  <a:srgbClr val="000000"/>
                </a:solidFill>
                <a:latin typeface="Arial" panose="020B0604020202020204" pitchFamily="34" charset="0"/>
                <a:ea typeface="Petrona Bold" pitchFamily="34" charset="-122"/>
                <a:cs typeface="Arial" panose="020B0604020202020204" pitchFamily="34" charset="0"/>
              </a:rPr>
              <a:t>Technical and Platform-Specific Challenges</a:t>
            </a:r>
            <a:endParaRPr lang="en-US" sz="2708" dirty="0">
              <a:solidFill>
                <a:prstClr val="black"/>
              </a:solidFill>
              <a:latin typeface="Arial" panose="020B0604020202020204" pitchFamily="34" charset="0"/>
              <a:cs typeface="Arial" panose="020B0604020202020204" pitchFamily="34" charset="0"/>
            </a:endParaRPr>
          </a:p>
        </p:txBody>
      </p:sp>
      <p:sp>
        <p:nvSpPr>
          <p:cNvPr id="4" name="Text 2"/>
          <p:cNvSpPr/>
          <p:nvPr/>
        </p:nvSpPr>
        <p:spPr>
          <a:xfrm>
            <a:off x="580827" y="1926133"/>
            <a:ext cx="4755853" cy="272157"/>
          </a:xfrm>
          <a:prstGeom prst="rect">
            <a:avLst/>
          </a:prstGeom>
          <a:noFill/>
          <a:ln/>
        </p:spPr>
        <p:txBody>
          <a:bodyPr wrap="none" lIns="0" tIns="0" rIns="0" bIns="0" rtlCol="0" anchor="t"/>
          <a:lstStyle/>
          <a:p>
            <a:pPr defTabSz="761970">
              <a:lnSpc>
                <a:spcPct val="150000"/>
              </a:lnSpc>
            </a:pPr>
            <a:r>
              <a:rPr lang="en-US" sz="1708" b="1" dirty="0">
                <a:solidFill>
                  <a:srgbClr val="000000"/>
                </a:solidFill>
                <a:latin typeface="Arial" panose="020B0604020202020204" pitchFamily="34" charset="0"/>
                <a:ea typeface="Petrona Bold" pitchFamily="34" charset="-122"/>
                <a:cs typeface="Arial" panose="020B0604020202020204" pitchFamily="34" charset="0"/>
              </a:rPr>
              <a:t>Barrier 1: Algorithm and Content Reach on TikTok</a:t>
            </a:r>
            <a:endParaRPr lang="en-US" sz="1708" dirty="0">
              <a:solidFill>
                <a:prstClr val="black"/>
              </a:solidFill>
              <a:latin typeface="Arial" panose="020B0604020202020204" pitchFamily="34" charset="0"/>
              <a:cs typeface="Arial" panose="020B0604020202020204" pitchFamily="34" charset="0"/>
            </a:endParaRPr>
          </a:p>
        </p:txBody>
      </p:sp>
      <p:sp>
        <p:nvSpPr>
          <p:cNvPr id="5" name="Text 3"/>
          <p:cNvSpPr/>
          <p:nvPr/>
        </p:nvSpPr>
        <p:spPr>
          <a:xfrm>
            <a:off x="580827" y="2364184"/>
            <a:ext cx="5312768" cy="796528"/>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TikTok’s recommendation system prioritises engagement over health accuracy, creating distribution challenges (O’Donnell, Willoughby and Pokharel, 2023)</a:t>
            </a:r>
            <a:endParaRPr lang="en-US" sz="1292" dirty="0">
              <a:solidFill>
                <a:prstClr val="black"/>
              </a:solidFill>
              <a:latin typeface="Arial" panose="020B0604020202020204" pitchFamily="34" charset="0"/>
              <a:cs typeface="Arial" panose="020B0604020202020204" pitchFamily="34" charset="0"/>
            </a:endParaRPr>
          </a:p>
        </p:txBody>
      </p:sp>
      <p:sp>
        <p:nvSpPr>
          <p:cNvPr id="6" name="Text 4"/>
          <p:cNvSpPr/>
          <p:nvPr/>
        </p:nvSpPr>
        <p:spPr>
          <a:xfrm>
            <a:off x="580827" y="3218756"/>
            <a:ext cx="5312768" cy="796528"/>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49% of young people exposed to online vape marketing report seeing promotions via TikTok (Action on Smoking and Health, 2024)</a:t>
            </a:r>
            <a:endParaRPr lang="en-US" sz="1292" dirty="0">
              <a:solidFill>
                <a:prstClr val="black"/>
              </a:solidFill>
              <a:latin typeface="Arial" panose="020B0604020202020204" pitchFamily="34" charset="0"/>
              <a:cs typeface="Arial" panose="020B0604020202020204" pitchFamily="34" charset="0"/>
            </a:endParaRPr>
          </a:p>
        </p:txBody>
      </p:sp>
      <p:sp>
        <p:nvSpPr>
          <p:cNvPr id="7" name="Text 5"/>
          <p:cNvSpPr/>
          <p:nvPr/>
        </p:nvSpPr>
        <p:spPr>
          <a:xfrm>
            <a:off x="580827" y="4073327"/>
            <a:ext cx="5312768" cy="531019"/>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Entertainment-focused formats reduce attention to educational content (Carah et al., 2025)</a:t>
            </a:r>
            <a:endParaRPr lang="en-US" sz="1292" dirty="0">
              <a:solidFill>
                <a:prstClr val="black"/>
              </a:solidFill>
              <a:latin typeface="Arial" panose="020B0604020202020204" pitchFamily="34" charset="0"/>
              <a:cs typeface="Arial" panose="020B0604020202020204" pitchFamily="34" charset="0"/>
            </a:endParaRPr>
          </a:p>
        </p:txBody>
      </p:sp>
      <p:sp>
        <p:nvSpPr>
          <p:cNvPr id="8" name="Text 6"/>
          <p:cNvSpPr/>
          <p:nvPr/>
        </p:nvSpPr>
        <p:spPr>
          <a:xfrm>
            <a:off x="6304757" y="1926133"/>
            <a:ext cx="4430713" cy="272157"/>
          </a:xfrm>
          <a:prstGeom prst="rect">
            <a:avLst/>
          </a:prstGeom>
          <a:noFill/>
          <a:ln/>
        </p:spPr>
        <p:txBody>
          <a:bodyPr wrap="none" lIns="0" tIns="0" rIns="0" bIns="0" rtlCol="0" anchor="t"/>
          <a:lstStyle/>
          <a:p>
            <a:pPr defTabSz="761970">
              <a:lnSpc>
                <a:spcPct val="150000"/>
              </a:lnSpc>
            </a:pPr>
            <a:r>
              <a:rPr lang="en-US" sz="1708" b="1" dirty="0">
                <a:solidFill>
                  <a:srgbClr val="000000"/>
                </a:solidFill>
                <a:latin typeface="Arial" panose="020B0604020202020204" pitchFamily="34" charset="0"/>
                <a:ea typeface="Petrona Bold" pitchFamily="34" charset="-122"/>
                <a:cs typeface="Arial" panose="020B0604020202020204" pitchFamily="34" charset="0"/>
              </a:rPr>
              <a:t>Barrier 2: Misinformation and Content Quality</a:t>
            </a:r>
            <a:endParaRPr lang="en-US" sz="1708" dirty="0">
              <a:solidFill>
                <a:prstClr val="black"/>
              </a:solidFill>
              <a:latin typeface="Arial" panose="020B0604020202020204" pitchFamily="34" charset="0"/>
              <a:cs typeface="Arial" panose="020B0604020202020204" pitchFamily="34" charset="0"/>
            </a:endParaRPr>
          </a:p>
        </p:txBody>
      </p:sp>
      <p:sp>
        <p:nvSpPr>
          <p:cNvPr id="9" name="Text 7"/>
          <p:cNvSpPr/>
          <p:nvPr/>
        </p:nvSpPr>
        <p:spPr>
          <a:xfrm>
            <a:off x="6304757" y="2364185"/>
            <a:ext cx="5312768" cy="531019"/>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TikTok contains widespread health misinformation and low-quality content (Kirkpatrick and Lawrie, 2024)</a:t>
            </a:r>
            <a:endParaRPr lang="en-US" sz="1292" dirty="0">
              <a:solidFill>
                <a:prstClr val="black"/>
              </a:solidFill>
              <a:latin typeface="Arial" panose="020B0604020202020204" pitchFamily="34" charset="0"/>
              <a:cs typeface="Arial" panose="020B0604020202020204" pitchFamily="34" charset="0"/>
            </a:endParaRPr>
          </a:p>
        </p:txBody>
      </p:sp>
      <p:sp>
        <p:nvSpPr>
          <p:cNvPr id="10" name="Text 8"/>
          <p:cNvSpPr/>
          <p:nvPr/>
        </p:nvSpPr>
        <p:spPr>
          <a:xfrm>
            <a:off x="6304757" y="2953246"/>
            <a:ext cx="5312768" cy="531019"/>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Public health content often competes poorly with engaging but inaccurate videos (Scherman, Arriagada and Valenzuela, 2022)</a:t>
            </a:r>
            <a:endParaRPr lang="en-US" sz="1292" dirty="0">
              <a:solidFill>
                <a:prstClr val="black"/>
              </a:solidFill>
              <a:latin typeface="Arial" panose="020B0604020202020204" pitchFamily="34" charset="0"/>
              <a:cs typeface="Arial" panose="020B0604020202020204" pitchFamily="34" charset="0"/>
            </a:endParaRPr>
          </a:p>
        </p:txBody>
      </p:sp>
      <p:sp>
        <p:nvSpPr>
          <p:cNvPr id="11" name="Text 9"/>
          <p:cNvSpPr/>
          <p:nvPr/>
        </p:nvSpPr>
        <p:spPr>
          <a:xfrm>
            <a:off x="6304757" y="3650159"/>
            <a:ext cx="5312768" cy="544314"/>
          </a:xfrm>
          <a:prstGeom prst="rect">
            <a:avLst/>
          </a:prstGeom>
          <a:noFill/>
          <a:ln/>
        </p:spPr>
        <p:txBody>
          <a:bodyPr wrap="square" lIns="0" tIns="0" rIns="0" bIns="0" rtlCol="0" anchor="t"/>
          <a:lstStyle/>
          <a:p>
            <a:pPr defTabSz="761970">
              <a:lnSpc>
                <a:spcPct val="150000"/>
              </a:lnSpc>
            </a:pPr>
            <a:r>
              <a:rPr lang="en-US" sz="1708" b="1" dirty="0">
                <a:solidFill>
                  <a:srgbClr val="000000"/>
                </a:solidFill>
                <a:latin typeface="Arial" panose="020B0604020202020204" pitchFamily="34" charset="0"/>
                <a:ea typeface="Petrona Bold" pitchFamily="34" charset="-122"/>
                <a:cs typeface="Arial" panose="020B0604020202020204" pitchFamily="34" charset="0"/>
              </a:rPr>
              <a:t>Barrier 3: Age Verification and Reaching the Right Audience</a:t>
            </a:r>
            <a:endParaRPr lang="en-US" sz="1708" dirty="0">
              <a:solidFill>
                <a:prstClr val="black"/>
              </a:solidFill>
              <a:latin typeface="Arial" panose="020B0604020202020204" pitchFamily="34" charset="0"/>
              <a:cs typeface="Arial" panose="020B0604020202020204" pitchFamily="34" charset="0"/>
            </a:endParaRPr>
          </a:p>
        </p:txBody>
      </p:sp>
      <p:sp>
        <p:nvSpPr>
          <p:cNvPr id="12" name="Text 10"/>
          <p:cNvSpPr/>
          <p:nvPr/>
        </p:nvSpPr>
        <p:spPr>
          <a:xfrm>
            <a:off x="6304757" y="4360367"/>
            <a:ext cx="5312768" cy="531019"/>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TikTok fined £12.7m for misuse of children’s data under GDPR (Information Commissioner’s Office, 2023; Clayden Law, 2023)</a:t>
            </a:r>
            <a:endParaRPr lang="en-US" sz="1292" dirty="0">
              <a:solidFill>
                <a:prstClr val="black"/>
              </a:solidFill>
              <a:latin typeface="Arial" panose="020B0604020202020204" pitchFamily="34" charset="0"/>
              <a:cs typeface="Arial" panose="020B0604020202020204" pitchFamily="34" charset="0"/>
            </a:endParaRPr>
          </a:p>
        </p:txBody>
      </p:sp>
      <p:sp>
        <p:nvSpPr>
          <p:cNvPr id="13" name="Text 11"/>
          <p:cNvSpPr/>
          <p:nvPr/>
        </p:nvSpPr>
        <p:spPr>
          <a:xfrm>
            <a:off x="6304757" y="4949429"/>
            <a:ext cx="5312768" cy="531019"/>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Persistent under-13 presence due to weak verification (Veriff, 2025)</a:t>
            </a:r>
            <a:endParaRPr lang="en-US" sz="1292" dirty="0">
              <a:solidFill>
                <a:prstClr val="black"/>
              </a:solidFill>
              <a:latin typeface="Arial" panose="020B0604020202020204" pitchFamily="34" charset="0"/>
              <a:cs typeface="Arial" panose="020B0604020202020204" pitchFamily="34" charset="0"/>
            </a:endParaRPr>
          </a:p>
        </p:txBody>
      </p:sp>
      <p:sp>
        <p:nvSpPr>
          <p:cNvPr id="14" name="Text 12"/>
          <p:cNvSpPr/>
          <p:nvPr/>
        </p:nvSpPr>
        <p:spPr>
          <a:xfrm>
            <a:off x="6304757" y="5538490"/>
            <a:ext cx="5312768" cy="796528"/>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292" dirty="0">
                <a:solidFill>
                  <a:srgbClr val="272525"/>
                </a:solidFill>
                <a:latin typeface="Arial" panose="020B0604020202020204" pitchFamily="34" charset="0"/>
                <a:ea typeface="Inter" pitchFamily="34" charset="-122"/>
                <a:cs typeface="Arial" panose="020B0604020202020204" pitchFamily="34" charset="0"/>
              </a:rPr>
              <a:t>Online Safety Act requires effective age assurance measures beyond self-declaration (Ondato, 2025; Wilson Sonsini Goodrich and Rosati, 2025)</a:t>
            </a:r>
            <a:endParaRPr lang="en-US" sz="1292" dirty="0">
              <a:solidFill>
                <a:prstClr val="black"/>
              </a:solidFill>
              <a:latin typeface="Arial" panose="020B0604020202020204" pitchFamily="34" charset="0"/>
              <a:cs typeface="Arial" panose="020B0604020202020204" pitchFamily="34" charset="0"/>
            </a:endParaRPr>
          </a:p>
        </p:txBody>
      </p:sp>
      <p:pic>
        <p:nvPicPr>
          <p:cNvPr id="16" name="Picture 15" descr="Several white paper cutout snowflakes, on a white background">
            <a:extLst>
              <a:ext uri="{FF2B5EF4-FFF2-40B4-BE49-F238E27FC236}">
                <a16:creationId xmlns:a16="http://schemas.microsoft.com/office/drawing/2014/main" id="{09D81B91-B186-FD55-CF22-EE83F316EAE9}"/>
              </a:ext>
            </a:extLst>
          </p:cNvPr>
          <p:cNvPicPr>
            <a:picLocks noChangeAspect="1"/>
          </p:cNvPicPr>
          <p:nvPr/>
        </p:nvPicPr>
        <p:blipFill>
          <a:blip r:embed="rId3"/>
          <a:stretch>
            <a:fillRect/>
          </a:stretch>
        </p:blipFill>
        <p:spPr>
          <a:xfrm>
            <a:off x="0" y="6422331"/>
            <a:ext cx="12192000" cy="435669"/>
          </a:xfrm>
          <a:prstGeom prst="rect">
            <a:avLst/>
          </a:prstGeom>
        </p:spPr>
      </p:pic>
    </p:spTree>
    <p:extLst>
      <p:ext uri="{BB962C8B-B14F-4D97-AF65-F5344CB8AC3E}">
        <p14:creationId xmlns:p14="http://schemas.microsoft.com/office/powerpoint/2010/main" val="35134151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75369" y="374254"/>
            <a:ext cx="9234388" cy="574576"/>
          </a:xfrm>
          <a:prstGeom prst="rect">
            <a:avLst/>
          </a:prstGeom>
          <a:noFill/>
          <a:ln/>
        </p:spPr>
        <p:txBody>
          <a:bodyPr wrap="none" lIns="0" tIns="0" rIns="0" bIns="0" rtlCol="0" anchor="t"/>
          <a:lstStyle/>
          <a:p>
            <a:pPr defTabSz="761970">
              <a:lnSpc>
                <a:spcPct val="150000"/>
              </a:lnSpc>
            </a:pPr>
            <a:r>
              <a:rPr lang="en-US" sz="3583" b="1" dirty="0">
                <a:solidFill>
                  <a:srgbClr val="000000"/>
                </a:solidFill>
                <a:latin typeface="Arial" panose="020B0604020202020204" pitchFamily="34" charset="0"/>
                <a:ea typeface="Petrona Bold" pitchFamily="34" charset="-122"/>
                <a:cs typeface="Arial" panose="020B0604020202020204" pitchFamily="34" charset="0"/>
              </a:rPr>
              <a:t>Implementation and Delivery Barriers (Part 2)</a:t>
            </a:r>
            <a:endParaRPr lang="en-US" sz="3583" dirty="0">
              <a:solidFill>
                <a:prstClr val="black"/>
              </a:solidFill>
              <a:latin typeface="Arial" panose="020B0604020202020204" pitchFamily="34" charset="0"/>
              <a:cs typeface="Arial" panose="020B0604020202020204" pitchFamily="34" charset="0"/>
            </a:endParaRPr>
          </a:p>
        </p:txBody>
      </p:sp>
      <p:sp>
        <p:nvSpPr>
          <p:cNvPr id="3" name="Text 1"/>
          <p:cNvSpPr/>
          <p:nvPr/>
        </p:nvSpPr>
        <p:spPr>
          <a:xfrm>
            <a:off x="575370" y="1053802"/>
            <a:ext cx="6364684" cy="459582"/>
          </a:xfrm>
          <a:prstGeom prst="rect">
            <a:avLst/>
          </a:prstGeom>
          <a:noFill/>
          <a:ln/>
        </p:spPr>
        <p:txBody>
          <a:bodyPr wrap="none" lIns="0" tIns="0" rIns="0" bIns="0" rtlCol="0" anchor="t"/>
          <a:lstStyle/>
          <a:p>
            <a:pPr defTabSz="761970">
              <a:lnSpc>
                <a:spcPct val="150000"/>
              </a:lnSpc>
            </a:pPr>
            <a:r>
              <a:rPr lang="en-US" sz="2875" b="1" dirty="0">
                <a:solidFill>
                  <a:srgbClr val="000000"/>
                </a:solidFill>
                <a:latin typeface="Arial" panose="020B0604020202020204" pitchFamily="34" charset="0"/>
                <a:ea typeface="Petrona Bold" pitchFamily="34" charset="-122"/>
                <a:cs typeface="Arial" panose="020B0604020202020204" pitchFamily="34" charset="0"/>
              </a:rPr>
              <a:t>Engagement and Resource Challenges</a:t>
            </a:r>
            <a:endParaRPr lang="en-US" sz="2875" dirty="0">
              <a:solidFill>
                <a:prstClr val="black"/>
              </a:solidFill>
              <a:latin typeface="Arial" panose="020B0604020202020204" pitchFamily="34" charset="0"/>
              <a:cs typeface="Arial" panose="020B0604020202020204" pitchFamily="34" charset="0"/>
            </a:endParaRPr>
          </a:p>
        </p:txBody>
      </p:sp>
      <p:sp>
        <p:nvSpPr>
          <p:cNvPr id="4" name="Shape 2"/>
          <p:cNvSpPr/>
          <p:nvPr/>
        </p:nvSpPr>
        <p:spPr>
          <a:xfrm>
            <a:off x="612875" y="1988940"/>
            <a:ext cx="3538736" cy="4246761"/>
          </a:xfrm>
          <a:prstGeom prst="roundRect">
            <a:avLst>
              <a:gd name="adj" fmla="val 2078"/>
            </a:avLst>
          </a:prstGeom>
          <a:solidFill>
            <a:srgbClr val="CCEEFF"/>
          </a:solidFill>
          <a:ln w="762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5" name="Text 3"/>
          <p:cNvSpPr/>
          <p:nvPr/>
        </p:nvSpPr>
        <p:spPr>
          <a:xfrm>
            <a:off x="794245" y="2086967"/>
            <a:ext cx="3175993" cy="574477"/>
          </a:xfrm>
          <a:prstGeom prst="rect">
            <a:avLst/>
          </a:prstGeom>
          <a:noFill/>
          <a:ln/>
        </p:spPr>
        <p:txBody>
          <a:bodyPr wrap="square" lIns="0" tIns="0" rIns="0" bIns="0" rtlCol="0" anchor="t"/>
          <a:lstStyle/>
          <a:p>
            <a:pPr defTabSz="761970">
              <a:lnSpc>
                <a:spcPct val="150000"/>
              </a:lnSpc>
            </a:pPr>
            <a:r>
              <a:rPr lang="en-US" sz="1792" b="1" dirty="0">
                <a:solidFill>
                  <a:srgbClr val="272525"/>
                </a:solidFill>
                <a:latin typeface="Arial" panose="020B0604020202020204" pitchFamily="34" charset="0"/>
                <a:ea typeface="Petrona Bold" pitchFamily="34" charset="-122"/>
                <a:cs typeface="Arial" panose="020B0604020202020204" pitchFamily="34" charset="0"/>
              </a:rPr>
              <a:t>Barrier 4: Youth Involvement and Message Receptivity</a:t>
            </a:r>
            <a:endParaRPr lang="en-US" sz="1792" dirty="0">
              <a:solidFill>
                <a:prstClr val="black"/>
              </a:solidFill>
              <a:latin typeface="Arial" panose="020B0604020202020204" pitchFamily="34" charset="0"/>
              <a:cs typeface="Arial" panose="020B0604020202020204" pitchFamily="34" charset="0"/>
            </a:endParaRPr>
          </a:p>
        </p:txBody>
      </p:sp>
      <p:sp>
        <p:nvSpPr>
          <p:cNvPr id="6" name="Text 4"/>
          <p:cNvSpPr/>
          <p:nvPr/>
        </p:nvSpPr>
        <p:spPr>
          <a:xfrm>
            <a:off x="794246" y="2849761"/>
            <a:ext cx="3175993" cy="840582"/>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Peer influence strongly linked to teen vaping behaviours (Groom et al., 2021)</a:t>
            </a:r>
            <a:endParaRPr lang="en-US" sz="1375" dirty="0">
              <a:solidFill>
                <a:prstClr val="black"/>
              </a:solidFill>
              <a:latin typeface="Arial" panose="020B0604020202020204" pitchFamily="34" charset="0"/>
              <a:cs typeface="Arial" panose="020B0604020202020204" pitchFamily="34" charset="0"/>
            </a:endParaRPr>
          </a:p>
        </p:txBody>
      </p:sp>
      <p:sp>
        <p:nvSpPr>
          <p:cNvPr id="7" name="Text 5"/>
          <p:cNvSpPr/>
          <p:nvPr/>
        </p:nvSpPr>
        <p:spPr>
          <a:xfrm>
            <a:off x="794246" y="3751561"/>
            <a:ext cx="3175993" cy="1400969"/>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Social acceptance of vaping among young people creates barriers to behaviour change (Greenhalgh, Jenkins and Scollo, 2024)</a:t>
            </a:r>
            <a:endParaRPr lang="en-US" sz="1375" dirty="0">
              <a:solidFill>
                <a:prstClr val="black"/>
              </a:solidFill>
              <a:latin typeface="Arial" panose="020B0604020202020204" pitchFamily="34" charset="0"/>
              <a:cs typeface="Arial" panose="020B0604020202020204" pitchFamily="34" charset="0"/>
            </a:endParaRPr>
          </a:p>
        </p:txBody>
      </p:sp>
      <p:sp>
        <p:nvSpPr>
          <p:cNvPr id="8" name="Text 6"/>
          <p:cNvSpPr/>
          <p:nvPr/>
        </p:nvSpPr>
        <p:spPr>
          <a:xfrm>
            <a:off x="794246" y="5213747"/>
            <a:ext cx="3175993" cy="840582"/>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Teen reactance to adult warnings may reduce message uptake (Yazidjoglou et al., 2024)</a:t>
            </a:r>
            <a:endParaRPr lang="en-US" sz="1375" dirty="0">
              <a:solidFill>
                <a:prstClr val="black"/>
              </a:solidFill>
              <a:latin typeface="Arial" panose="020B0604020202020204" pitchFamily="34" charset="0"/>
              <a:cs typeface="Arial" panose="020B0604020202020204" pitchFamily="34" charset="0"/>
            </a:endParaRPr>
          </a:p>
        </p:txBody>
      </p:sp>
      <p:sp>
        <p:nvSpPr>
          <p:cNvPr id="9" name="Shape 7"/>
          <p:cNvSpPr/>
          <p:nvPr/>
        </p:nvSpPr>
        <p:spPr>
          <a:xfrm>
            <a:off x="4326632" y="1988940"/>
            <a:ext cx="3538736" cy="4246761"/>
          </a:xfrm>
          <a:prstGeom prst="roundRect">
            <a:avLst>
              <a:gd name="adj" fmla="val 2078"/>
            </a:avLst>
          </a:prstGeom>
          <a:solidFill>
            <a:srgbClr val="CCEEFF"/>
          </a:solidFill>
          <a:ln w="762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0" name="Text 8"/>
          <p:cNvSpPr/>
          <p:nvPr/>
        </p:nvSpPr>
        <p:spPr>
          <a:xfrm>
            <a:off x="4508004" y="2086967"/>
            <a:ext cx="3175993" cy="574477"/>
          </a:xfrm>
          <a:prstGeom prst="rect">
            <a:avLst/>
          </a:prstGeom>
          <a:noFill/>
          <a:ln/>
        </p:spPr>
        <p:txBody>
          <a:bodyPr wrap="square" lIns="0" tIns="0" rIns="0" bIns="0" rtlCol="0" anchor="t"/>
          <a:lstStyle/>
          <a:p>
            <a:pPr defTabSz="761970">
              <a:lnSpc>
                <a:spcPct val="150000"/>
              </a:lnSpc>
            </a:pPr>
            <a:r>
              <a:rPr lang="en-US" sz="1792" b="1" dirty="0">
                <a:solidFill>
                  <a:srgbClr val="272525"/>
                </a:solidFill>
                <a:latin typeface="Arial" panose="020B0604020202020204" pitchFamily="34" charset="0"/>
                <a:ea typeface="Petrona Bold" pitchFamily="34" charset="-122"/>
                <a:cs typeface="Arial" panose="020B0604020202020204" pitchFamily="34" charset="0"/>
              </a:rPr>
              <a:t>Barrier 5: Influencer Credibility and Trust</a:t>
            </a:r>
            <a:endParaRPr lang="en-US" sz="1792" dirty="0">
              <a:solidFill>
                <a:prstClr val="black"/>
              </a:solidFill>
              <a:latin typeface="Arial" panose="020B0604020202020204" pitchFamily="34" charset="0"/>
              <a:cs typeface="Arial" panose="020B0604020202020204" pitchFamily="34" charset="0"/>
            </a:endParaRPr>
          </a:p>
        </p:txBody>
      </p:sp>
      <p:sp>
        <p:nvSpPr>
          <p:cNvPr id="11" name="Text 9"/>
          <p:cNvSpPr/>
          <p:nvPr/>
        </p:nvSpPr>
        <p:spPr>
          <a:xfrm>
            <a:off x="4508004" y="2849761"/>
            <a:ext cx="3175993" cy="112077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Difficulty identifying influencers who are both trusted and health-aligned (Harvard T.H. Chan School of Public Health, 2024)</a:t>
            </a:r>
            <a:endParaRPr lang="en-US" sz="1375" dirty="0">
              <a:solidFill>
                <a:prstClr val="black"/>
              </a:solidFill>
              <a:latin typeface="Arial" panose="020B0604020202020204" pitchFamily="34" charset="0"/>
              <a:cs typeface="Arial" panose="020B0604020202020204" pitchFamily="34" charset="0"/>
            </a:endParaRPr>
          </a:p>
        </p:txBody>
      </p:sp>
      <p:sp>
        <p:nvSpPr>
          <p:cNvPr id="12" name="Text 10"/>
          <p:cNvSpPr/>
          <p:nvPr/>
        </p:nvSpPr>
        <p:spPr>
          <a:xfrm>
            <a:off x="4508004" y="4031754"/>
            <a:ext cx="3175993" cy="840582"/>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Most influencers lack formal health education training (Helen + Gertrude, 2025)</a:t>
            </a:r>
            <a:endParaRPr lang="en-US" sz="1375" dirty="0">
              <a:solidFill>
                <a:prstClr val="black"/>
              </a:solidFill>
              <a:latin typeface="Arial" panose="020B0604020202020204" pitchFamily="34" charset="0"/>
              <a:cs typeface="Arial" panose="020B0604020202020204" pitchFamily="34" charset="0"/>
            </a:endParaRPr>
          </a:p>
        </p:txBody>
      </p:sp>
      <p:sp>
        <p:nvSpPr>
          <p:cNvPr id="13" name="Text 11"/>
          <p:cNvSpPr/>
          <p:nvPr/>
        </p:nvSpPr>
        <p:spPr>
          <a:xfrm>
            <a:off x="4508004" y="4933553"/>
            <a:ext cx="3175993" cy="112077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Risk of conflicting past sponsorships with vaping or unhealthy products (Helen + Gertrude, 2025)</a:t>
            </a:r>
            <a:endParaRPr lang="en-US" sz="1375" dirty="0">
              <a:solidFill>
                <a:prstClr val="black"/>
              </a:solidFill>
              <a:latin typeface="Arial" panose="020B0604020202020204" pitchFamily="34" charset="0"/>
              <a:cs typeface="Arial" panose="020B0604020202020204" pitchFamily="34" charset="0"/>
            </a:endParaRPr>
          </a:p>
        </p:txBody>
      </p:sp>
      <p:sp>
        <p:nvSpPr>
          <p:cNvPr id="14" name="Shape 12"/>
          <p:cNvSpPr/>
          <p:nvPr/>
        </p:nvSpPr>
        <p:spPr>
          <a:xfrm>
            <a:off x="8040390" y="1988940"/>
            <a:ext cx="3538736" cy="4246761"/>
          </a:xfrm>
          <a:prstGeom prst="roundRect">
            <a:avLst>
              <a:gd name="adj" fmla="val 2078"/>
            </a:avLst>
          </a:prstGeom>
          <a:solidFill>
            <a:srgbClr val="CCEEFF"/>
          </a:solidFill>
          <a:ln w="762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5" name="Text 13"/>
          <p:cNvSpPr/>
          <p:nvPr/>
        </p:nvSpPr>
        <p:spPr>
          <a:xfrm>
            <a:off x="8221761" y="2047583"/>
            <a:ext cx="3175993" cy="574477"/>
          </a:xfrm>
          <a:prstGeom prst="rect">
            <a:avLst/>
          </a:prstGeom>
          <a:noFill/>
          <a:ln/>
        </p:spPr>
        <p:txBody>
          <a:bodyPr wrap="square" lIns="0" tIns="0" rIns="0" bIns="0" rtlCol="0" anchor="t"/>
          <a:lstStyle/>
          <a:p>
            <a:pPr defTabSz="761970">
              <a:lnSpc>
                <a:spcPct val="150000"/>
              </a:lnSpc>
            </a:pPr>
            <a:r>
              <a:rPr lang="en-US" sz="1792" b="1" dirty="0">
                <a:solidFill>
                  <a:srgbClr val="272525"/>
                </a:solidFill>
                <a:latin typeface="Arial" panose="020B0604020202020204" pitchFamily="34" charset="0"/>
                <a:ea typeface="Petrona Bold" pitchFamily="34" charset="-122"/>
                <a:cs typeface="Arial" panose="020B0604020202020204" pitchFamily="34" charset="0"/>
              </a:rPr>
              <a:t>Barrier 6: Resource Constraints and Sustainability</a:t>
            </a:r>
            <a:endParaRPr lang="en-US" sz="1792" dirty="0">
              <a:solidFill>
                <a:prstClr val="black"/>
              </a:solidFill>
              <a:latin typeface="Arial" panose="020B0604020202020204" pitchFamily="34" charset="0"/>
              <a:cs typeface="Arial" panose="020B0604020202020204" pitchFamily="34" charset="0"/>
            </a:endParaRPr>
          </a:p>
        </p:txBody>
      </p:sp>
      <p:sp>
        <p:nvSpPr>
          <p:cNvPr id="16" name="Text 14"/>
          <p:cNvSpPr/>
          <p:nvPr/>
        </p:nvSpPr>
        <p:spPr>
          <a:xfrm>
            <a:off x="8221762" y="2849761"/>
            <a:ext cx="3175993" cy="112077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High-quality TikTok campaigns require significant production investment (Helen + Gertrude, 2025)</a:t>
            </a:r>
            <a:endParaRPr lang="en-US" sz="1375" dirty="0">
              <a:solidFill>
                <a:prstClr val="black"/>
              </a:solidFill>
              <a:latin typeface="Arial" panose="020B0604020202020204" pitchFamily="34" charset="0"/>
              <a:cs typeface="Arial" panose="020B0604020202020204" pitchFamily="34" charset="0"/>
            </a:endParaRPr>
          </a:p>
        </p:txBody>
      </p:sp>
      <p:sp>
        <p:nvSpPr>
          <p:cNvPr id="17" name="Text 15"/>
          <p:cNvSpPr/>
          <p:nvPr/>
        </p:nvSpPr>
        <p:spPr>
          <a:xfrm>
            <a:off x="8221762" y="4031754"/>
            <a:ext cx="3175993" cy="112077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Need for trained content creators, social media managers and digital health communicators (Grosman-Rimon and Wegier, 2024)</a:t>
            </a:r>
            <a:endParaRPr lang="en-US" sz="1375" dirty="0">
              <a:solidFill>
                <a:prstClr val="black"/>
              </a:solidFill>
              <a:latin typeface="Arial" panose="020B0604020202020204" pitchFamily="34" charset="0"/>
              <a:cs typeface="Arial" panose="020B0604020202020204" pitchFamily="34" charset="0"/>
            </a:endParaRPr>
          </a:p>
        </p:txBody>
      </p:sp>
      <p:sp>
        <p:nvSpPr>
          <p:cNvPr id="18" name="Text 16"/>
          <p:cNvSpPr/>
          <p:nvPr/>
        </p:nvSpPr>
        <p:spPr>
          <a:xfrm>
            <a:off x="8221762" y="5213747"/>
            <a:ext cx="3175993" cy="840582"/>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75" dirty="0">
                <a:solidFill>
                  <a:srgbClr val="272525"/>
                </a:solidFill>
                <a:latin typeface="Arial" panose="020B0604020202020204" pitchFamily="34" charset="0"/>
                <a:ea typeface="Inter" pitchFamily="34" charset="-122"/>
                <a:cs typeface="Arial" panose="020B0604020202020204" pitchFamily="34" charset="0"/>
              </a:rPr>
              <a:t>Fast-moving platform trends require regular content updates (Carah et al., 2025)</a:t>
            </a:r>
            <a:endParaRPr lang="en-US" sz="1375" dirty="0">
              <a:solidFill>
                <a:prstClr val="black"/>
              </a:solidFill>
              <a:latin typeface="Arial" panose="020B0604020202020204" pitchFamily="34" charset="0"/>
              <a:cs typeface="Arial" panose="020B0604020202020204" pitchFamily="34" charset="0"/>
            </a:endParaRPr>
          </a:p>
        </p:txBody>
      </p:sp>
      <p:pic>
        <p:nvPicPr>
          <p:cNvPr id="20" name="Picture 19" descr="Several white paper cutout snowflakes, on a white background">
            <a:extLst>
              <a:ext uri="{FF2B5EF4-FFF2-40B4-BE49-F238E27FC236}">
                <a16:creationId xmlns:a16="http://schemas.microsoft.com/office/drawing/2014/main" id="{A6271407-7EEF-6FCF-8892-0716C9DCF071}"/>
              </a:ext>
            </a:extLst>
          </p:cNvPr>
          <p:cNvPicPr>
            <a:picLocks noChangeAspect="1"/>
          </p:cNvPicPr>
          <p:nvPr/>
        </p:nvPicPr>
        <p:blipFill>
          <a:blip r:embed="rId3"/>
          <a:stretch>
            <a:fillRect/>
          </a:stretch>
        </p:blipFill>
        <p:spPr>
          <a:xfrm>
            <a:off x="0" y="6333728"/>
            <a:ext cx="12192000" cy="524272"/>
          </a:xfrm>
          <a:prstGeom prst="rect">
            <a:avLst/>
          </a:prstGeom>
        </p:spPr>
      </p:pic>
    </p:spTree>
    <p:extLst>
      <p:ext uri="{BB962C8B-B14F-4D97-AF65-F5344CB8AC3E}">
        <p14:creationId xmlns:p14="http://schemas.microsoft.com/office/powerpoint/2010/main" val="31546499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620000" y="0"/>
            <a:ext cx="4572000" cy="6858000"/>
          </a:xfrm>
          <a:prstGeom prst="rect">
            <a:avLst/>
          </a:prstGeom>
        </p:spPr>
      </p:pic>
      <p:sp>
        <p:nvSpPr>
          <p:cNvPr id="3" name="Text 0"/>
          <p:cNvSpPr/>
          <p:nvPr/>
        </p:nvSpPr>
        <p:spPr>
          <a:xfrm>
            <a:off x="528637" y="485180"/>
            <a:ext cx="3964682" cy="495598"/>
          </a:xfrm>
          <a:prstGeom prst="rect">
            <a:avLst/>
          </a:prstGeom>
          <a:noFill/>
          <a:ln/>
        </p:spPr>
        <p:txBody>
          <a:bodyPr wrap="none" lIns="0" tIns="0" rIns="0" bIns="0" rtlCol="0" anchor="t"/>
          <a:lstStyle/>
          <a:p>
            <a:pPr defTabSz="761970">
              <a:lnSpc>
                <a:spcPct val="150000"/>
              </a:lnSpc>
            </a:pPr>
            <a:r>
              <a:rPr lang="en-US" sz="3083" b="1" dirty="0">
                <a:solidFill>
                  <a:srgbClr val="000000"/>
                </a:solidFill>
                <a:latin typeface="Arial" panose="020B0604020202020204" pitchFamily="34" charset="0"/>
                <a:ea typeface="Petrona Bold" pitchFamily="34" charset="-122"/>
                <a:cs typeface="Arial" panose="020B0604020202020204" pitchFamily="34" charset="0"/>
              </a:rPr>
              <a:t>Legal Issues (Part 1)</a:t>
            </a:r>
            <a:endParaRPr lang="en-US" sz="3083" dirty="0">
              <a:solidFill>
                <a:prstClr val="black"/>
              </a:solidFill>
              <a:latin typeface="Arial" panose="020B0604020202020204" pitchFamily="34" charset="0"/>
              <a:cs typeface="Arial" panose="020B0604020202020204" pitchFamily="34" charset="0"/>
            </a:endParaRPr>
          </a:p>
        </p:txBody>
      </p:sp>
      <p:sp>
        <p:nvSpPr>
          <p:cNvPr id="4" name="Text 1"/>
          <p:cNvSpPr/>
          <p:nvPr/>
        </p:nvSpPr>
        <p:spPr>
          <a:xfrm>
            <a:off x="528638" y="1041103"/>
            <a:ext cx="5191621" cy="396478"/>
          </a:xfrm>
          <a:prstGeom prst="rect">
            <a:avLst/>
          </a:prstGeom>
          <a:noFill/>
          <a:ln/>
        </p:spPr>
        <p:txBody>
          <a:bodyPr wrap="none" lIns="0" tIns="0" rIns="0" bIns="0" rtlCol="0" anchor="t"/>
          <a:lstStyle/>
          <a:p>
            <a:pPr defTabSz="761970">
              <a:lnSpc>
                <a:spcPct val="150000"/>
              </a:lnSpc>
            </a:pPr>
            <a:r>
              <a:rPr lang="en-US" sz="2458" b="1" dirty="0">
                <a:solidFill>
                  <a:srgbClr val="000000"/>
                </a:solidFill>
                <a:latin typeface="Arial" panose="020B0604020202020204" pitchFamily="34" charset="0"/>
                <a:ea typeface="Petrona Bold" pitchFamily="34" charset="-122"/>
                <a:cs typeface="Arial" panose="020B0604020202020204" pitchFamily="34" charset="0"/>
              </a:rPr>
              <a:t>Data Protection and Privacy Concerns</a:t>
            </a:r>
            <a:endParaRPr lang="en-US" sz="2458" dirty="0">
              <a:solidFill>
                <a:prstClr val="black"/>
              </a:solidFill>
              <a:latin typeface="Arial" panose="020B0604020202020204" pitchFamily="34" charset="0"/>
              <a:cs typeface="Arial" panose="020B0604020202020204" pitchFamily="34" charset="0"/>
            </a:endParaRPr>
          </a:p>
        </p:txBody>
      </p:sp>
      <p:sp>
        <p:nvSpPr>
          <p:cNvPr id="5" name="Shape 2"/>
          <p:cNvSpPr/>
          <p:nvPr/>
        </p:nvSpPr>
        <p:spPr>
          <a:xfrm>
            <a:off x="528638" y="1890613"/>
            <a:ext cx="6562725" cy="2199482"/>
          </a:xfrm>
          <a:prstGeom prst="roundRect">
            <a:avLst>
              <a:gd name="adj" fmla="val 4157"/>
            </a:avLst>
          </a:prstGeom>
          <a:solidFill>
            <a:srgbClr val="FFFFFF">
              <a:alpha val="95000"/>
            </a:srgbClr>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6" name="Shape 3"/>
          <p:cNvSpPr/>
          <p:nvPr/>
        </p:nvSpPr>
        <p:spPr>
          <a:xfrm>
            <a:off x="528638" y="1871563"/>
            <a:ext cx="6562725" cy="76200"/>
          </a:xfrm>
          <a:prstGeom prst="roundRect">
            <a:avLst>
              <a:gd name="adj" fmla="val 83250"/>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7" name="Shape 4"/>
          <p:cNvSpPr/>
          <p:nvPr/>
        </p:nvSpPr>
        <p:spPr>
          <a:xfrm>
            <a:off x="3583484" y="1664097"/>
            <a:ext cx="453033" cy="453033"/>
          </a:xfrm>
          <a:prstGeom prst="roundRect">
            <a:avLst>
              <a:gd name="adj" fmla="val 168200"/>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8" name="Text 5"/>
          <p:cNvSpPr/>
          <p:nvPr/>
        </p:nvSpPr>
        <p:spPr>
          <a:xfrm>
            <a:off x="3719414" y="1777306"/>
            <a:ext cx="181173" cy="226517"/>
          </a:xfrm>
          <a:prstGeom prst="rect">
            <a:avLst/>
          </a:prstGeom>
          <a:noFill/>
          <a:ln/>
        </p:spPr>
        <p:txBody>
          <a:bodyPr wrap="none" lIns="0" tIns="0" rIns="0" bIns="0" rtlCol="0" anchor="t"/>
          <a:lstStyle/>
          <a:p>
            <a:pPr defTabSz="761970">
              <a:lnSpc>
                <a:spcPct val="150000"/>
              </a:lnSpc>
            </a:pPr>
            <a:r>
              <a:rPr lang="en-US" sz="1417" b="1" dirty="0">
                <a:solidFill>
                  <a:srgbClr val="FFFFFF"/>
                </a:solidFill>
                <a:latin typeface="Arial" panose="020B0604020202020204" pitchFamily="34" charset="0"/>
                <a:ea typeface="Petrona Bold" pitchFamily="34" charset="-122"/>
                <a:cs typeface="Arial" panose="020B0604020202020204" pitchFamily="34" charset="0"/>
              </a:rPr>
              <a:t>1</a:t>
            </a:r>
            <a:endParaRPr lang="en-US" sz="1417" dirty="0">
              <a:solidFill>
                <a:prstClr val="black"/>
              </a:solidFill>
              <a:latin typeface="Arial" panose="020B0604020202020204" pitchFamily="34" charset="0"/>
              <a:cs typeface="Arial" panose="020B0604020202020204" pitchFamily="34" charset="0"/>
            </a:endParaRPr>
          </a:p>
        </p:txBody>
      </p:sp>
      <p:sp>
        <p:nvSpPr>
          <p:cNvPr id="9" name="Text 6"/>
          <p:cNvSpPr/>
          <p:nvPr/>
        </p:nvSpPr>
        <p:spPr>
          <a:xfrm>
            <a:off x="698699" y="2268141"/>
            <a:ext cx="2954933" cy="247749"/>
          </a:xfrm>
          <a:prstGeom prst="rect">
            <a:avLst/>
          </a:prstGeom>
          <a:noFill/>
          <a:ln/>
        </p:spPr>
        <p:txBody>
          <a:bodyPr wrap="none" lIns="0" tIns="0" rIns="0" bIns="0" rtlCol="0" anchor="t"/>
          <a:lstStyle/>
          <a:p>
            <a:pPr defTabSz="761970">
              <a:lnSpc>
                <a:spcPct val="150000"/>
              </a:lnSpc>
            </a:pPr>
            <a:r>
              <a:rPr lang="en-US" sz="1542" b="1" dirty="0">
                <a:solidFill>
                  <a:srgbClr val="272525"/>
                </a:solidFill>
                <a:latin typeface="Arial" panose="020B0604020202020204" pitchFamily="34" charset="0"/>
                <a:ea typeface="Petrona Bold" pitchFamily="34" charset="-122"/>
                <a:cs typeface="Arial" panose="020B0604020202020204" pitchFamily="34" charset="0"/>
              </a:rPr>
              <a:t>Legal Issue 1: GDPR and Child Data</a:t>
            </a:r>
            <a:endParaRPr lang="en-US" sz="1542" dirty="0">
              <a:solidFill>
                <a:prstClr val="black"/>
              </a:solidFill>
              <a:latin typeface="Arial" panose="020B0604020202020204" pitchFamily="34" charset="0"/>
              <a:cs typeface="Arial" panose="020B0604020202020204" pitchFamily="34" charset="0"/>
            </a:endParaRPr>
          </a:p>
        </p:txBody>
      </p:sp>
      <p:sp>
        <p:nvSpPr>
          <p:cNvPr id="10" name="Text 7"/>
          <p:cNvSpPr/>
          <p:nvPr/>
        </p:nvSpPr>
        <p:spPr>
          <a:xfrm>
            <a:off x="698699" y="2606477"/>
            <a:ext cx="6222603" cy="48319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167" dirty="0">
                <a:solidFill>
                  <a:srgbClr val="272525"/>
                </a:solidFill>
                <a:latin typeface="Arial" panose="020B0604020202020204" pitchFamily="34" charset="0"/>
                <a:ea typeface="Inter" pitchFamily="34" charset="-122"/>
                <a:cs typeface="Arial" panose="020B0604020202020204" pitchFamily="34" charset="0"/>
              </a:rPr>
              <a:t>UK GDPR restricts processing of children's data, requiring heightened protection for ages 13–17 (Information Commissioner’s Office, 2023)</a:t>
            </a:r>
            <a:endParaRPr lang="en-US" sz="1167" dirty="0">
              <a:solidFill>
                <a:prstClr val="black"/>
              </a:solidFill>
              <a:latin typeface="Arial" panose="020B0604020202020204" pitchFamily="34" charset="0"/>
              <a:cs typeface="Arial" panose="020B0604020202020204" pitchFamily="34" charset="0"/>
            </a:endParaRPr>
          </a:p>
        </p:txBody>
      </p:sp>
      <p:sp>
        <p:nvSpPr>
          <p:cNvPr id="11" name="Text 8"/>
          <p:cNvSpPr/>
          <p:nvPr/>
        </p:nvSpPr>
        <p:spPr>
          <a:xfrm>
            <a:off x="698699" y="3142457"/>
            <a:ext cx="6222603" cy="241598"/>
          </a:xfrm>
          <a:prstGeom prst="rect">
            <a:avLst/>
          </a:prstGeom>
          <a:noFill/>
          <a:ln/>
        </p:spPr>
        <p:txBody>
          <a:bodyPr wrap="none" lIns="0" tIns="0" rIns="0" bIns="0" rtlCol="0" anchor="t"/>
          <a:lstStyle/>
          <a:p>
            <a:pPr marL="285739" indent="-285739" defTabSz="761970">
              <a:lnSpc>
                <a:spcPct val="150000"/>
              </a:lnSpc>
              <a:buSzPct val="100000"/>
              <a:buFontTx/>
              <a:buChar char="•"/>
            </a:pPr>
            <a:r>
              <a:rPr lang="en-US" sz="1167" dirty="0">
                <a:solidFill>
                  <a:srgbClr val="272525"/>
                </a:solidFill>
                <a:latin typeface="Arial" panose="020B0604020202020204" pitchFamily="34" charset="0"/>
                <a:ea typeface="Inter" pitchFamily="34" charset="-122"/>
                <a:cs typeface="Arial" panose="020B0604020202020204" pitchFamily="34" charset="0"/>
              </a:rPr>
              <a:t>TikTok fined for insufficient safeguards for minors (Clayden Law, 2023)</a:t>
            </a:r>
            <a:endParaRPr lang="en-US" sz="1167" dirty="0">
              <a:solidFill>
                <a:prstClr val="black"/>
              </a:solidFill>
              <a:latin typeface="Arial" panose="020B0604020202020204" pitchFamily="34" charset="0"/>
              <a:cs typeface="Arial" panose="020B0604020202020204" pitchFamily="34" charset="0"/>
            </a:endParaRPr>
          </a:p>
        </p:txBody>
      </p:sp>
      <p:sp>
        <p:nvSpPr>
          <p:cNvPr id="12" name="Text 9"/>
          <p:cNvSpPr/>
          <p:nvPr/>
        </p:nvSpPr>
        <p:spPr>
          <a:xfrm>
            <a:off x="698699" y="3436838"/>
            <a:ext cx="6222603" cy="48319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167" dirty="0">
                <a:solidFill>
                  <a:srgbClr val="272525"/>
                </a:solidFill>
                <a:latin typeface="Arial" panose="020B0604020202020204" pitchFamily="34" charset="0"/>
                <a:ea typeface="Inter" pitchFamily="34" charset="-122"/>
                <a:cs typeface="Arial" panose="020B0604020202020204" pitchFamily="34" charset="0"/>
              </a:rPr>
              <a:t>Risk of children lacking full understanding of privacy implications (Munung et al., 2024)</a:t>
            </a:r>
            <a:endParaRPr lang="en-US" sz="1167" dirty="0">
              <a:solidFill>
                <a:prstClr val="black"/>
              </a:solidFill>
              <a:latin typeface="Arial" panose="020B0604020202020204" pitchFamily="34" charset="0"/>
              <a:cs typeface="Arial" panose="020B0604020202020204" pitchFamily="34" charset="0"/>
            </a:endParaRPr>
          </a:p>
        </p:txBody>
      </p:sp>
      <p:sp>
        <p:nvSpPr>
          <p:cNvPr id="13" name="Shape 10"/>
          <p:cNvSpPr/>
          <p:nvPr/>
        </p:nvSpPr>
        <p:spPr>
          <a:xfrm>
            <a:off x="528638" y="4467622"/>
            <a:ext cx="6562725" cy="1905099"/>
          </a:xfrm>
          <a:prstGeom prst="roundRect">
            <a:avLst>
              <a:gd name="adj" fmla="val 4800"/>
            </a:avLst>
          </a:prstGeom>
          <a:solidFill>
            <a:srgbClr val="FFFFFF">
              <a:alpha val="95000"/>
            </a:srgbClr>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4" name="Shape 11"/>
          <p:cNvSpPr/>
          <p:nvPr/>
        </p:nvSpPr>
        <p:spPr>
          <a:xfrm>
            <a:off x="528638" y="4448572"/>
            <a:ext cx="6562725" cy="76200"/>
          </a:xfrm>
          <a:prstGeom prst="roundRect">
            <a:avLst>
              <a:gd name="adj" fmla="val 83250"/>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5" name="Shape 12"/>
          <p:cNvSpPr/>
          <p:nvPr/>
        </p:nvSpPr>
        <p:spPr>
          <a:xfrm>
            <a:off x="3583484" y="4241106"/>
            <a:ext cx="453033" cy="453033"/>
          </a:xfrm>
          <a:prstGeom prst="roundRect">
            <a:avLst>
              <a:gd name="adj" fmla="val 168200"/>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6" name="Text 13"/>
          <p:cNvSpPr/>
          <p:nvPr/>
        </p:nvSpPr>
        <p:spPr>
          <a:xfrm>
            <a:off x="3719414" y="4354314"/>
            <a:ext cx="181173" cy="226517"/>
          </a:xfrm>
          <a:prstGeom prst="rect">
            <a:avLst/>
          </a:prstGeom>
          <a:noFill/>
          <a:ln/>
        </p:spPr>
        <p:txBody>
          <a:bodyPr wrap="none" lIns="0" tIns="0" rIns="0" bIns="0" rtlCol="0" anchor="t"/>
          <a:lstStyle/>
          <a:p>
            <a:pPr defTabSz="761970">
              <a:lnSpc>
                <a:spcPct val="150000"/>
              </a:lnSpc>
            </a:pPr>
            <a:r>
              <a:rPr lang="en-US" sz="1417" b="1" dirty="0">
                <a:solidFill>
                  <a:srgbClr val="FFFFFF"/>
                </a:solidFill>
                <a:latin typeface="Arial" panose="020B0604020202020204" pitchFamily="34" charset="0"/>
                <a:ea typeface="Petrona Bold" pitchFamily="34" charset="-122"/>
                <a:cs typeface="Arial" panose="020B0604020202020204" pitchFamily="34" charset="0"/>
              </a:rPr>
              <a:t>2</a:t>
            </a:r>
            <a:endParaRPr lang="en-US" sz="1417" dirty="0">
              <a:solidFill>
                <a:prstClr val="black"/>
              </a:solidFill>
              <a:latin typeface="Arial" panose="020B0604020202020204" pitchFamily="34" charset="0"/>
              <a:cs typeface="Arial" panose="020B0604020202020204" pitchFamily="34" charset="0"/>
            </a:endParaRPr>
          </a:p>
        </p:txBody>
      </p:sp>
      <p:sp>
        <p:nvSpPr>
          <p:cNvPr id="17" name="Text 14"/>
          <p:cNvSpPr/>
          <p:nvPr/>
        </p:nvSpPr>
        <p:spPr>
          <a:xfrm>
            <a:off x="698699" y="4845150"/>
            <a:ext cx="3133824" cy="247749"/>
          </a:xfrm>
          <a:prstGeom prst="rect">
            <a:avLst/>
          </a:prstGeom>
          <a:noFill/>
          <a:ln/>
        </p:spPr>
        <p:txBody>
          <a:bodyPr wrap="none" lIns="0" tIns="0" rIns="0" bIns="0" rtlCol="0" anchor="t"/>
          <a:lstStyle/>
          <a:p>
            <a:pPr defTabSz="761970">
              <a:lnSpc>
                <a:spcPct val="150000"/>
              </a:lnSpc>
            </a:pPr>
            <a:r>
              <a:rPr lang="en-US" sz="1542" b="1" dirty="0">
                <a:solidFill>
                  <a:srgbClr val="272525"/>
                </a:solidFill>
                <a:latin typeface="Arial" panose="020B0604020202020204" pitchFamily="34" charset="0"/>
                <a:ea typeface="Petrona Bold" pitchFamily="34" charset="-122"/>
                <a:cs typeface="Arial" panose="020B0604020202020204" pitchFamily="34" charset="0"/>
              </a:rPr>
              <a:t>Legal Issue 2: UK Online Safety Act</a:t>
            </a:r>
            <a:endParaRPr lang="en-US" sz="1542" dirty="0">
              <a:solidFill>
                <a:prstClr val="black"/>
              </a:solidFill>
              <a:latin typeface="Arial" panose="020B0604020202020204" pitchFamily="34" charset="0"/>
              <a:cs typeface="Arial" panose="020B0604020202020204" pitchFamily="34" charset="0"/>
            </a:endParaRPr>
          </a:p>
        </p:txBody>
      </p:sp>
      <p:sp>
        <p:nvSpPr>
          <p:cNvPr id="18" name="Text 15"/>
          <p:cNvSpPr/>
          <p:nvPr/>
        </p:nvSpPr>
        <p:spPr>
          <a:xfrm>
            <a:off x="698699" y="5183485"/>
            <a:ext cx="6222603" cy="48319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167" dirty="0">
                <a:solidFill>
                  <a:srgbClr val="272525"/>
                </a:solidFill>
                <a:latin typeface="Arial" panose="020B0604020202020204" pitchFamily="34" charset="0"/>
                <a:ea typeface="Inter" pitchFamily="34" charset="-122"/>
                <a:cs typeface="Arial" panose="020B0604020202020204" pitchFamily="34" charset="0"/>
              </a:rPr>
              <a:t>Platforms must minimise children’s exposure to harmful content and implement robust age verification (Ondato, 2025)</a:t>
            </a:r>
            <a:endParaRPr lang="en-US" sz="1167" dirty="0">
              <a:solidFill>
                <a:prstClr val="black"/>
              </a:solidFill>
              <a:latin typeface="Arial" panose="020B0604020202020204" pitchFamily="34" charset="0"/>
              <a:cs typeface="Arial" panose="020B0604020202020204" pitchFamily="34" charset="0"/>
            </a:endParaRPr>
          </a:p>
        </p:txBody>
      </p:sp>
      <p:sp>
        <p:nvSpPr>
          <p:cNvPr id="19" name="Text 16"/>
          <p:cNvSpPr/>
          <p:nvPr/>
        </p:nvSpPr>
        <p:spPr>
          <a:xfrm>
            <a:off x="698699" y="5719465"/>
            <a:ext cx="6222603" cy="483195"/>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167" dirty="0">
                <a:solidFill>
                  <a:srgbClr val="272525"/>
                </a:solidFill>
                <a:latin typeface="Arial" panose="020B0604020202020204" pitchFamily="34" charset="0"/>
                <a:ea typeface="Inter" pitchFamily="34" charset="-122"/>
                <a:cs typeface="Arial" panose="020B0604020202020204" pitchFamily="34" charset="0"/>
              </a:rPr>
              <a:t>Increasing focus on protecting minors across the UK digital regulation landscape (Wilson Sonsini Goodrich and Rosati, 2025)</a:t>
            </a:r>
            <a:endParaRPr lang="en-US" sz="1167" dirty="0">
              <a:solidFill>
                <a:prstClr val="black"/>
              </a:solidFill>
              <a:latin typeface="Arial" panose="020B0604020202020204" pitchFamily="34" charset="0"/>
              <a:cs typeface="Arial" panose="020B0604020202020204" pitchFamily="34" charset="0"/>
            </a:endParaRPr>
          </a:p>
        </p:txBody>
      </p:sp>
      <p:pic>
        <p:nvPicPr>
          <p:cNvPr id="21" name="Picture 20" descr="Several white paper cutout snowflakes, on a white background">
            <a:extLst>
              <a:ext uri="{FF2B5EF4-FFF2-40B4-BE49-F238E27FC236}">
                <a16:creationId xmlns:a16="http://schemas.microsoft.com/office/drawing/2014/main" id="{A0B327BE-A936-51F0-DB20-1CD2CA3DDD1F}"/>
              </a:ext>
            </a:extLst>
          </p:cNvPr>
          <p:cNvPicPr>
            <a:picLocks noChangeAspect="1"/>
          </p:cNvPicPr>
          <p:nvPr/>
        </p:nvPicPr>
        <p:blipFill>
          <a:blip r:embed="rId4"/>
          <a:stretch>
            <a:fillRect/>
          </a:stretch>
        </p:blipFill>
        <p:spPr>
          <a:xfrm>
            <a:off x="0" y="6425506"/>
            <a:ext cx="12192000" cy="432494"/>
          </a:xfrm>
          <a:prstGeom prst="rect">
            <a:avLst/>
          </a:prstGeom>
        </p:spPr>
      </p:pic>
    </p:spTree>
    <p:extLst>
      <p:ext uri="{BB962C8B-B14F-4D97-AF65-F5344CB8AC3E}">
        <p14:creationId xmlns:p14="http://schemas.microsoft.com/office/powerpoint/2010/main" val="16961013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08410" y="601465"/>
            <a:ext cx="4563169" cy="570309"/>
          </a:xfrm>
          <a:prstGeom prst="rect">
            <a:avLst/>
          </a:prstGeom>
          <a:noFill/>
          <a:ln/>
        </p:spPr>
        <p:txBody>
          <a:bodyPr wrap="none" lIns="0" tIns="0" rIns="0" bIns="0" rtlCol="0" anchor="t"/>
          <a:lstStyle/>
          <a:p>
            <a:pPr defTabSz="761970">
              <a:lnSpc>
                <a:spcPct val="150000"/>
              </a:lnSpc>
            </a:pPr>
            <a:r>
              <a:rPr lang="en-US" sz="3583" b="1" dirty="0">
                <a:solidFill>
                  <a:srgbClr val="000000"/>
                </a:solidFill>
                <a:latin typeface="Arial" panose="020B0604020202020204" pitchFamily="34" charset="0"/>
                <a:ea typeface="Petrona Bold" pitchFamily="34" charset="-122"/>
                <a:cs typeface="Arial" panose="020B0604020202020204" pitchFamily="34" charset="0"/>
              </a:rPr>
              <a:t>Ethical Issues (Part 2)</a:t>
            </a:r>
            <a:endParaRPr lang="en-US" sz="3583" dirty="0">
              <a:solidFill>
                <a:prstClr val="black"/>
              </a:solidFill>
              <a:latin typeface="Arial" panose="020B0604020202020204" pitchFamily="34" charset="0"/>
              <a:cs typeface="Arial" panose="020B0604020202020204" pitchFamily="34" charset="0"/>
            </a:endParaRPr>
          </a:p>
        </p:txBody>
      </p:sp>
      <p:sp>
        <p:nvSpPr>
          <p:cNvPr id="3" name="Text 1"/>
          <p:cNvSpPr/>
          <p:nvPr/>
        </p:nvSpPr>
        <p:spPr>
          <a:xfrm>
            <a:off x="608409" y="1241227"/>
            <a:ext cx="8576568" cy="456208"/>
          </a:xfrm>
          <a:prstGeom prst="rect">
            <a:avLst/>
          </a:prstGeom>
          <a:noFill/>
          <a:ln/>
        </p:spPr>
        <p:txBody>
          <a:bodyPr wrap="none" lIns="0" tIns="0" rIns="0" bIns="0" rtlCol="0" anchor="t"/>
          <a:lstStyle/>
          <a:p>
            <a:pPr defTabSz="761970">
              <a:lnSpc>
                <a:spcPct val="150000"/>
              </a:lnSpc>
            </a:pPr>
            <a:r>
              <a:rPr lang="en-US" sz="2833" b="1" dirty="0">
                <a:solidFill>
                  <a:srgbClr val="000000"/>
                </a:solidFill>
                <a:latin typeface="Arial" panose="020B0604020202020204" pitchFamily="34" charset="0"/>
                <a:ea typeface="Petrona Bold" pitchFamily="34" charset="-122"/>
                <a:cs typeface="Arial" panose="020B0604020202020204" pitchFamily="34" charset="0"/>
              </a:rPr>
              <a:t>Ethical Considerations in Digital Health Promotion</a:t>
            </a:r>
            <a:endParaRPr lang="en-US" sz="2833" dirty="0">
              <a:solidFill>
                <a:prstClr val="black"/>
              </a:solidFill>
              <a:latin typeface="Arial" panose="020B0604020202020204" pitchFamily="34" charset="0"/>
              <a:cs typeface="Arial" panose="020B0604020202020204" pitchFamily="34" charset="0"/>
            </a:endParaRPr>
          </a:p>
        </p:txBody>
      </p:sp>
      <p:sp>
        <p:nvSpPr>
          <p:cNvPr id="4" name="Shape 2"/>
          <p:cNvSpPr/>
          <p:nvPr/>
        </p:nvSpPr>
        <p:spPr>
          <a:xfrm>
            <a:off x="608409" y="1958182"/>
            <a:ext cx="5400675" cy="1923157"/>
          </a:xfrm>
          <a:prstGeom prst="roundRect">
            <a:avLst>
              <a:gd name="adj" fmla="val 21694"/>
            </a:avLst>
          </a:prstGeom>
          <a:solidFill>
            <a:srgbClr val="CCEEFF"/>
          </a:solidFill>
          <a:ln w="762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5" name="Text 3"/>
          <p:cNvSpPr/>
          <p:nvPr/>
        </p:nvSpPr>
        <p:spPr>
          <a:xfrm>
            <a:off x="788591" y="2138363"/>
            <a:ext cx="4856361" cy="285254"/>
          </a:xfrm>
          <a:prstGeom prst="rect">
            <a:avLst/>
          </a:prstGeom>
          <a:noFill/>
          <a:ln/>
        </p:spPr>
        <p:txBody>
          <a:bodyPr wrap="none" lIns="0" tIns="0" rIns="0" bIns="0" rtlCol="0" anchor="t"/>
          <a:lstStyle/>
          <a:p>
            <a:pPr defTabSz="761970">
              <a:lnSpc>
                <a:spcPct val="150000"/>
              </a:lnSpc>
            </a:pPr>
            <a:r>
              <a:rPr lang="en-US" sz="1792" b="1" dirty="0">
                <a:solidFill>
                  <a:srgbClr val="272525"/>
                </a:solidFill>
                <a:latin typeface="Arial" panose="020B0604020202020204" pitchFamily="34" charset="0"/>
                <a:ea typeface="Petrona Bold" pitchFamily="34" charset="-122"/>
                <a:cs typeface="Arial" panose="020B0604020202020204" pitchFamily="34" charset="0"/>
              </a:rPr>
              <a:t>Ethical Issue 1: Informed Consent and Autonomy</a:t>
            </a:r>
            <a:endParaRPr lang="en-US" sz="1792" dirty="0">
              <a:solidFill>
                <a:prstClr val="black"/>
              </a:solidFill>
              <a:latin typeface="Arial" panose="020B0604020202020204" pitchFamily="34" charset="0"/>
              <a:cs typeface="Arial" panose="020B0604020202020204" pitchFamily="34" charset="0"/>
            </a:endParaRPr>
          </a:p>
        </p:txBody>
      </p:sp>
      <p:sp>
        <p:nvSpPr>
          <p:cNvPr id="6" name="Text 4"/>
          <p:cNvSpPr/>
          <p:nvPr/>
        </p:nvSpPr>
        <p:spPr>
          <a:xfrm>
            <a:off x="788591" y="2527895"/>
            <a:ext cx="5040313" cy="556220"/>
          </a:xfrm>
          <a:prstGeom prst="rect">
            <a:avLst/>
          </a:prstGeom>
          <a:noFill/>
          <a:ln/>
        </p:spPr>
        <p:txBody>
          <a:bodyPr wrap="square" lIns="0" tIns="0" rIns="0" bIns="0" rtlCol="0" anchor="t"/>
          <a:lstStyle/>
          <a:p>
            <a:pPr defTabSz="761970">
              <a:lnSpc>
                <a:spcPct val="150000"/>
              </a:lnSpc>
            </a:pPr>
            <a:r>
              <a:rPr lang="en-US" sz="1333" dirty="0">
                <a:solidFill>
                  <a:srgbClr val="272525"/>
                </a:solidFill>
                <a:latin typeface="Arial" panose="020B0604020202020204" pitchFamily="34" charset="0"/>
                <a:ea typeface="Inter" pitchFamily="34" charset="-122"/>
                <a:cs typeface="Arial" panose="020B0604020202020204" pitchFamily="34" charset="0"/>
              </a:rPr>
              <a:t>Ethical complexities arise when collecting or using data from minors (Grosman-Rimon and Wegier, 2024)</a:t>
            </a:r>
            <a:endParaRPr lang="en-US" sz="1333" dirty="0">
              <a:solidFill>
                <a:prstClr val="black"/>
              </a:solidFill>
              <a:latin typeface="Arial" panose="020B0604020202020204" pitchFamily="34" charset="0"/>
              <a:cs typeface="Arial" panose="020B0604020202020204" pitchFamily="34" charset="0"/>
            </a:endParaRPr>
          </a:p>
        </p:txBody>
      </p:sp>
      <p:sp>
        <p:nvSpPr>
          <p:cNvPr id="7" name="Shape 5"/>
          <p:cNvSpPr/>
          <p:nvPr/>
        </p:nvSpPr>
        <p:spPr>
          <a:xfrm>
            <a:off x="6182916" y="1958182"/>
            <a:ext cx="5400675" cy="1923157"/>
          </a:xfrm>
          <a:prstGeom prst="roundRect">
            <a:avLst>
              <a:gd name="adj" fmla="val 21694"/>
            </a:avLst>
          </a:prstGeom>
          <a:solidFill>
            <a:srgbClr val="CCEEFF"/>
          </a:solidFill>
          <a:ln w="762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8" name="Text 6"/>
          <p:cNvSpPr/>
          <p:nvPr/>
        </p:nvSpPr>
        <p:spPr>
          <a:xfrm>
            <a:off x="6363097" y="2138363"/>
            <a:ext cx="4428431" cy="285254"/>
          </a:xfrm>
          <a:prstGeom prst="rect">
            <a:avLst/>
          </a:prstGeom>
          <a:noFill/>
          <a:ln/>
        </p:spPr>
        <p:txBody>
          <a:bodyPr wrap="none" lIns="0" tIns="0" rIns="0" bIns="0" rtlCol="0" anchor="t"/>
          <a:lstStyle/>
          <a:p>
            <a:pPr defTabSz="761970">
              <a:lnSpc>
                <a:spcPct val="150000"/>
              </a:lnSpc>
            </a:pPr>
            <a:r>
              <a:rPr lang="en-US" sz="1792" b="1" dirty="0">
                <a:solidFill>
                  <a:srgbClr val="272525"/>
                </a:solidFill>
                <a:latin typeface="Arial" panose="020B0604020202020204" pitchFamily="34" charset="0"/>
                <a:ea typeface="Petrona Bold" pitchFamily="34" charset="-122"/>
                <a:cs typeface="Arial" panose="020B0604020202020204" pitchFamily="34" charset="0"/>
              </a:rPr>
              <a:t>Ethical Issue 2: Unintended Consequences</a:t>
            </a:r>
            <a:endParaRPr lang="en-US" sz="1792" dirty="0">
              <a:solidFill>
                <a:prstClr val="black"/>
              </a:solidFill>
              <a:latin typeface="Arial" panose="020B0604020202020204" pitchFamily="34" charset="0"/>
              <a:cs typeface="Arial" panose="020B0604020202020204" pitchFamily="34" charset="0"/>
            </a:endParaRPr>
          </a:p>
        </p:txBody>
      </p:sp>
      <p:sp>
        <p:nvSpPr>
          <p:cNvPr id="9" name="Text 7"/>
          <p:cNvSpPr/>
          <p:nvPr/>
        </p:nvSpPr>
        <p:spPr>
          <a:xfrm>
            <a:off x="6363097" y="2527895"/>
            <a:ext cx="5040313" cy="55622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Discussing vaping publicly may inadvertently normalise the behaviour (Greenhalgh, Jenkins and Scollo, 2024)</a:t>
            </a:r>
            <a:endParaRPr lang="en-US" sz="1333" dirty="0">
              <a:solidFill>
                <a:prstClr val="black"/>
              </a:solidFill>
              <a:latin typeface="Arial" panose="020B0604020202020204" pitchFamily="34" charset="0"/>
              <a:cs typeface="Arial" panose="020B0604020202020204" pitchFamily="34" charset="0"/>
            </a:endParaRPr>
          </a:p>
        </p:txBody>
      </p:sp>
      <p:sp>
        <p:nvSpPr>
          <p:cNvPr id="10" name="Text 8"/>
          <p:cNvSpPr/>
          <p:nvPr/>
        </p:nvSpPr>
        <p:spPr>
          <a:xfrm>
            <a:off x="6363097" y="3144937"/>
            <a:ext cx="5040313" cy="55622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Platform algorithms may amplify harmful content despite health intentions (Carah et al., 2025)</a:t>
            </a:r>
            <a:endParaRPr lang="en-US" sz="1333" dirty="0">
              <a:solidFill>
                <a:prstClr val="black"/>
              </a:solidFill>
              <a:latin typeface="Arial" panose="020B0604020202020204" pitchFamily="34" charset="0"/>
              <a:cs typeface="Arial" panose="020B0604020202020204" pitchFamily="34" charset="0"/>
            </a:endParaRPr>
          </a:p>
        </p:txBody>
      </p:sp>
      <p:sp>
        <p:nvSpPr>
          <p:cNvPr id="11" name="Shape 9"/>
          <p:cNvSpPr/>
          <p:nvPr/>
        </p:nvSpPr>
        <p:spPr>
          <a:xfrm>
            <a:off x="608409" y="4055169"/>
            <a:ext cx="5400675" cy="2201268"/>
          </a:xfrm>
          <a:prstGeom prst="roundRect">
            <a:avLst>
              <a:gd name="adj" fmla="val 18953"/>
            </a:avLst>
          </a:prstGeom>
          <a:solidFill>
            <a:srgbClr val="CCEEFF"/>
          </a:solidFill>
          <a:ln w="762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2" name="Text 10"/>
          <p:cNvSpPr/>
          <p:nvPr/>
        </p:nvSpPr>
        <p:spPr>
          <a:xfrm>
            <a:off x="788591" y="4235351"/>
            <a:ext cx="4781550" cy="285254"/>
          </a:xfrm>
          <a:prstGeom prst="rect">
            <a:avLst/>
          </a:prstGeom>
          <a:noFill/>
          <a:ln/>
        </p:spPr>
        <p:txBody>
          <a:bodyPr wrap="none" lIns="0" tIns="0" rIns="0" bIns="0" rtlCol="0" anchor="t"/>
          <a:lstStyle/>
          <a:p>
            <a:pPr defTabSz="761970">
              <a:lnSpc>
                <a:spcPct val="150000"/>
              </a:lnSpc>
            </a:pPr>
            <a:r>
              <a:rPr lang="en-US" sz="1792" b="1" dirty="0">
                <a:solidFill>
                  <a:srgbClr val="272525"/>
                </a:solidFill>
                <a:latin typeface="Arial" panose="020B0604020202020204" pitchFamily="34" charset="0"/>
                <a:ea typeface="Petrona Bold" pitchFamily="34" charset="-122"/>
                <a:cs typeface="Arial" panose="020B0604020202020204" pitchFamily="34" charset="0"/>
              </a:rPr>
              <a:t>Ethical Issue 3: Digital Divide and Health Equity</a:t>
            </a:r>
            <a:endParaRPr lang="en-US" sz="1792" dirty="0">
              <a:solidFill>
                <a:prstClr val="black"/>
              </a:solidFill>
              <a:latin typeface="Arial" panose="020B0604020202020204" pitchFamily="34" charset="0"/>
              <a:cs typeface="Arial" panose="020B0604020202020204" pitchFamily="34" charset="0"/>
            </a:endParaRPr>
          </a:p>
        </p:txBody>
      </p:sp>
      <p:sp>
        <p:nvSpPr>
          <p:cNvPr id="13" name="Text 11"/>
          <p:cNvSpPr/>
          <p:nvPr/>
        </p:nvSpPr>
        <p:spPr>
          <a:xfrm>
            <a:off x="788591" y="4624884"/>
            <a:ext cx="5040313" cy="834331"/>
          </a:xfrm>
          <a:prstGeom prst="rect">
            <a:avLst/>
          </a:prstGeom>
          <a:noFill/>
          <a:ln/>
        </p:spPr>
        <p:txBody>
          <a:bodyPr wrap="square" lIns="0" tIns="0" rIns="0" bIns="0" rtlCol="0" anchor="t"/>
          <a:lstStyle/>
          <a:p>
            <a:pPr defTabSz="761970">
              <a:lnSpc>
                <a:spcPct val="150000"/>
              </a:lnSpc>
            </a:pPr>
            <a:r>
              <a:rPr lang="en-US" sz="1333" dirty="0">
                <a:solidFill>
                  <a:srgbClr val="272525"/>
                </a:solidFill>
                <a:latin typeface="Arial" panose="020B0604020202020204" pitchFamily="34" charset="0"/>
                <a:ea typeface="Inter" pitchFamily="34" charset="-122"/>
                <a:cs typeface="Arial" panose="020B0604020202020204" pitchFamily="34" charset="0"/>
              </a:rPr>
              <a:t>Teens from low socioeconomic groups may lack access to TikTok and digital health information (Yazidjoglou et al., 2024)</a:t>
            </a:r>
            <a:endParaRPr lang="en-US" sz="1333" dirty="0">
              <a:solidFill>
                <a:prstClr val="black"/>
              </a:solidFill>
              <a:latin typeface="Arial" panose="020B0604020202020204" pitchFamily="34" charset="0"/>
              <a:cs typeface="Arial" panose="020B0604020202020204" pitchFamily="34" charset="0"/>
            </a:endParaRPr>
          </a:p>
        </p:txBody>
      </p:sp>
      <p:sp>
        <p:nvSpPr>
          <p:cNvPr id="14" name="Shape 12"/>
          <p:cNvSpPr/>
          <p:nvPr/>
        </p:nvSpPr>
        <p:spPr>
          <a:xfrm>
            <a:off x="6182916" y="4055169"/>
            <a:ext cx="5400675" cy="2201268"/>
          </a:xfrm>
          <a:prstGeom prst="roundRect">
            <a:avLst>
              <a:gd name="adj" fmla="val 18953"/>
            </a:avLst>
          </a:prstGeom>
          <a:solidFill>
            <a:srgbClr val="CCEEFF"/>
          </a:solidFill>
          <a:ln w="7620">
            <a:solidFill>
              <a:srgbClr val="B2D4E5"/>
            </a:solidFill>
            <a:prstDash val="solid"/>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5" name="Text 13"/>
          <p:cNvSpPr/>
          <p:nvPr/>
        </p:nvSpPr>
        <p:spPr>
          <a:xfrm>
            <a:off x="6363097" y="4235351"/>
            <a:ext cx="4858842" cy="285254"/>
          </a:xfrm>
          <a:prstGeom prst="rect">
            <a:avLst/>
          </a:prstGeom>
          <a:noFill/>
          <a:ln/>
        </p:spPr>
        <p:txBody>
          <a:bodyPr wrap="none" lIns="0" tIns="0" rIns="0" bIns="0" rtlCol="0" anchor="t"/>
          <a:lstStyle/>
          <a:p>
            <a:pPr defTabSz="761970">
              <a:lnSpc>
                <a:spcPct val="150000"/>
              </a:lnSpc>
            </a:pPr>
            <a:r>
              <a:rPr lang="en-US" sz="1792" b="1" dirty="0">
                <a:solidFill>
                  <a:srgbClr val="272525"/>
                </a:solidFill>
                <a:latin typeface="Arial" panose="020B0604020202020204" pitchFamily="34" charset="0"/>
                <a:ea typeface="Petrona Bold" pitchFamily="34" charset="-122"/>
                <a:cs typeface="Arial" panose="020B0604020202020204" pitchFamily="34" charset="0"/>
              </a:rPr>
              <a:t>Ethical Issue 4: Platform Commercial Interests</a:t>
            </a:r>
            <a:endParaRPr lang="en-US" sz="1792" dirty="0">
              <a:solidFill>
                <a:prstClr val="black"/>
              </a:solidFill>
              <a:latin typeface="Arial" panose="020B0604020202020204" pitchFamily="34" charset="0"/>
              <a:cs typeface="Arial" panose="020B0604020202020204" pitchFamily="34" charset="0"/>
            </a:endParaRPr>
          </a:p>
        </p:txBody>
      </p:sp>
      <p:sp>
        <p:nvSpPr>
          <p:cNvPr id="16" name="Text 14"/>
          <p:cNvSpPr/>
          <p:nvPr/>
        </p:nvSpPr>
        <p:spPr>
          <a:xfrm>
            <a:off x="6363097" y="4624883"/>
            <a:ext cx="5040313" cy="556220"/>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TikTok’s commercial algorithm may prioritise profit over public health messaging (Carah et al., 2025)</a:t>
            </a:r>
            <a:endParaRPr lang="en-US" sz="1333" dirty="0">
              <a:solidFill>
                <a:prstClr val="black"/>
              </a:solidFill>
              <a:latin typeface="Arial" panose="020B0604020202020204" pitchFamily="34" charset="0"/>
              <a:cs typeface="Arial" panose="020B0604020202020204" pitchFamily="34" charset="0"/>
            </a:endParaRPr>
          </a:p>
        </p:txBody>
      </p:sp>
      <p:sp>
        <p:nvSpPr>
          <p:cNvPr id="17" name="Text 15"/>
          <p:cNvSpPr/>
          <p:nvPr/>
        </p:nvSpPr>
        <p:spPr>
          <a:xfrm>
            <a:off x="6363097" y="5241925"/>
            <a:ext cx="5040313" cy="834331"/>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WHO–TikTok collaboration highlights the need for stronger health safeguards (World Health Organization, 2024)</a:t>
            </a:r>
            <a:endParaRPr lang="en-US" sz="1333" dirty="0">
              <a:solidFill>
                <a:prstClr val="black"/>
              </a:solidFill>
              <a:latin typeface="Arial" panose="020B0604020202020204" pitchFamily="34" charset="0"/>
              <a:cs typeface="Arial" panose="020B0604020202020204" pitchFamily="34" charset="0"/>
            </a:endParaRPr>
          </a:p>
        </p:txBody>
      </p:sp>
      <p:pic>
        <p:nvPicPr>
          <p:cNvPr id="19" name="Picture 18" descr="Several white paper cutout snowflakes, on a white background">
            <a:extLst>
              <a:ext uri="{FF2B5EF4-FFF2-40B4-BE49-F238E27FC236}">
                <a16:creationId xmlns:a16="http://schemas.microsoft.com/office/drawing/2014/main" id="{A4488342-1B9A-B503-E60D-73C691F93099}"/>
              </a:ext>
            </a:extLst>
          </p:cNvPr>
          <p:cNvPicPr>
            <a:picLocks noChangeAspect="1"/>
          </p:cNvPicPr>
          <p:nvPr/>
        </p:nvPicPr>
        <p:blipFill>
          <a:blip r:embed="rId3"/>
          <a:stretch>
            <a:fillRect/>
          </a:stretch>
        </p:blipFill>
        <p:spPr>
          <a:xfrm>
            <a:off x="0" y="6436618"/>
            <a:ext cx="12192000" cy="421382"/>
          </a:xfrm>
          <a:prstGeom prst="rect">
            <a:avLst/>
          </a:prstGeom>
        </p:spPr>
      </p:pic>
    </p:spTree>
    <p:extLst>
      <p:ext uri="{BB962C8B-B14F-4D97-AF65-F5344CB8AC3E}">
        <p14:creationId xmlns:p14="http://schemas.microsoft.com/office/powerpoint/2010/main" val="42910666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99381" y="611485"/>
            <a:ext cx="6870502" cy="561876"/>
          </a:xfrm>
          <a:prstGeom prst="rect">
            <a:avLst/>
          </a:prstGeom>
          <a:noFill/>
          <a:ln/>
        </p:spPr>
        <p:txBody>
          <a:bodyPr wrap="none" lIns="0" tIns="0" rIns="0" bIns="0" rtlCol="0" anchor="t"/>
          <a:lstStyle/>
          <a:p>
            <a:pPr defTabSz="761970">
              <a:lnSpc>
                <a:spcPct val="150000"/>
              </a:lnSpc>
            </a:pPr>
            <a:r>
              <a:rPr lang="en-US" sz="3500" b="1" dirty="0">
                <a:solidFill>
                  <a:srgbClr val="000000"/>
                </a:solidFill>
                <a:latin typeface="Arial" panose="020B0604020202020204" pitchFamily="34" charset="0"/>
                <a:ea typeface="Petrona Bold" pitchFamily="34" charset="-122"/>
                <a:cs typeface="Arial" panose="020B0604020202020204" pitchFamily="34" charset="0"/>
              </a:rPr>
              <a:t>Summary and Mitigation Strategies</a:t>
            </a:r>
            <a:endParaRPr lang="en-US" sz="3500" dirty="0">
              <a:solidFill>
                <a:prstClr val="black"/>
              </a:solidFill>
              <a:latin typeface="Arial" panose="020B0604020202020204" pitchFamily="34" charset="0"/>
              <a:cs typeface="Arial" panose="020B0604020202020204" pitchFamily="34" charset="0"/>
            </a:endParaRPr>
          </a:p>
        </p:txBody>
      </p:sp>
      <p:sp>
        <p:nvSpPr>
          <p:cNvPr id="3" name="Text 1"/>
          <p:cNvSpPr/>
          <p:nvPr/>
        </p:nvSpPr>
        <p:spPr>
          <a:xfrm>
            <a:off x="599381" y="1241822"/>
            <a:ext cx="8609211" cy="449560"/>
          </a:xfrm>
          <a:prstGeom prst="rect">
            <a:avLst/>
          </a:prstGeom>
          <a:noFill/>
          <a:ln/>
        </p:spPr>
        <p:txBody>
          <a:bodyPr wrap="none" lIns="0" tIns="0" rIns="0" bIns="0" rtlCol="0" anchor="t"/>
          <a:lstStyle/>
          <a:p>
            <a:pPr defTabSz="761970">
              <a:lnSpc>
                <a:spcPct val="150000"/>
              </a:lnSpc>
            </a:pPr>
            <a:r>
              <a:rPr lang="en-US" sz="2792" b="1" dirty="0">
                <a:solidFill>
                  <a:srgbClr val="000000"/>
                </a:solidFill>
                <a:latin typeface="Arial" panose="020B0604020202020204" pitchFamily="34" charset="0"/>
                <a:ea typeface="Petrona Bold" pitchFamily="34" charset="-122"/>
                <a:cs typeface="Arial" panose="020B0604020202020204" pitchFamily="34" charset="0"/>
              </a:rPr>
              <a:t>Overcoming Barriers for Successful Implementation</a:t>
            </a:r>
            <a:endParaRPr lang="en-US" sz="2792" dirty="0">
              <a:solidFill>
                <a:prstClr val="black"/>
              </a:solidFill>
              <a:latin typeface="Arial" panose="020B0604020202020204" pitchFamily="34" charset="0"/>
              <a:cs typeface="Arial" panose="020B0604020202020204" pitchFamily="34" charset="0"/>
            </a:endParaRPr>
          </a:p>
        </p:txBody>
      </p:sp>
      <p:sp>
        <p:nvSpPr>
          <p:cNvPr id="4" name="Text 2"/>
          <p:cNvSpPr/>
          <p:nvPr/>
        </p:nvSpPr>
        <p:spPr>
          <a:xfrm>
            <a:off x="599381" y="1948259"/>
            <a:ext cx="171252" cy="214015"/>
          </a:xfrm>
          <a:prstGeom prst="rect">
            <a:avLst/>
          </a:prstGeom>
          <a:noFill/>
          <a:ln/>
        </p:spPr>
        <p:txBody>
          <a:bodyPr wrap="none" lIns="0" tIns="0" rIns="0" bIns="0" rtlCol="0" anchor="t"/>
          <a:lstStyle/>
          <a:p>
            <a:pPr defTabSz="761970">
              <a:lnSpc>
                <a:spcPct val="150000"/>
              </a:lnSpc>
            </a:pPr>
            <a:r>
              <a:rPr lang="en-US" sz="1333" dirty="0">
                <a:solidFill>
                  <a:srgbClr val="272525"/>
                </a:solidFill>
                <a:latin typeface="Arial" panose="020B0604020202020204" pitchFamily="34" charset="0"/>
                <a:ea typeface="Petrona Light" pitchFamily="34" charset="-122"/>
                <a:cs typeface="Arial" panose="020B0604020202020204" pitchFamily="34" charset="0"/>
              </a:rPr>
              <a:t>01</a:t>
            </a:r>
            <a:endParaRPr lang="en-US" sz="1333" dirty="0">
              <a:solidFill>
                <a:prstClr val="black"/>
              </a:solidFill>
              <a:latin typeface="Arial" panose="020B0604020202020204" pitchFamily="34" charset="0"/>
              <a:cs typeface="Arial" panose="020B0604020202020204" pitchFamily="34" charset="0"/>
            </a:endParaRPr>
          </a:p>
        </p:txBody>
      </p:sp>
      <p:sp>
        <p:nvSpPr>
          <p:cNvPr id="5" name="Shape 3"/>
          <p:cNvSpPr/>
          <p:nvPr/>
        </p:nvSpPr>
        <p:spPr>
          <a:xfrm>
            <a:off x="599381" y="2220218"/>
            <a:ext cx="5410994" cy="19050"/>
          </a:xfrm>
          <a:prstGeom prst="rect">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6" name="Text 4"/>
          <p:cNvSpPr/>
          <p:nvPr/>
        </p:nvSpPr>
        <p:spPr>
          <a:xfrm>
            <a:off x="599381" y="2343944"/>
            <a:ext cx="2567782" cy="280988"/>
          </a:xfrm>
          <a:prstGeom prst="rect">
            <a:avLst/>
          </a:prstGeom>
          <a:noFill/>
          <a:ln/>
        </p:spPr>
        <p:txBody>
          <a:bodyPr wrap="none" lIns="0" tIns="0" rIns="0" bIns="0" rtlCol="0" anchor="t"/>
          <a:lstStyle/>
          <a:p>
            <a:pPr defTabSz="761970">
              <a:lnSpc>
                <a:spcPct val="150000"/>
              </a:lnSpc>
            </a:pPr>
            <a:r>
              <a:rPr lang="en-US" sz="1750" b="1" dirty="0">
                <a:solidFill>
                  <a:srgbClr val="272525"/>
                </a:solidFill>
                <a:latin typeface="Arial" panose="020B0604020202020204" pitchFamily="34" charset="0"/>
                <a:ea typeface="Petrona Bold" pitchFamily="34" charset="-122"/>
                <a:cs typeface="Arial" panose="020B0604020202020204" pitchFamily="34" charset="0"/>
              </a:rPr>
              <a:t>Stakeholder Engagement</a:t>
            </a:r>
            <a:endParaRPr lang="en-US" sz="1750" dirty="0">
              <a:solidFill>
                <a:prstClr val="black"/>
              </a:solidFill>
              <a:latin typeface="Arial" panose="020B0604020202020204" pitchFamily="34" charset="0"/>
              <a:cs typeface="Arial" panose="020B0604020202020204" pitchFamily="34" charset="0"/>
            </a:endParaRPr>
          </a:p>
        </p:txBody>
      </p:sp>
      <p:sp>
        <p:nvSpPr>
          <p:cNvPr id="7" name="Text 5"/>
          <p:cNvSpPr/>
          <p:nvPr/>
        </p:nvSpPr>
        <p:spPr>
          <a:xfrm>
            <a:off x="599381" y="2727623"/>
            <a:ext cx="5410994" cy="547886"/>
          </a:xfrm>
          <a:prstGeom prst="rect">
            <a:avLst/>
          </a:prstGeom>
          <a:noFill/>
          <a:ln/>
        </p:spPr>
        <p:txBody>
          <a:bodyPr wrap="square" lIns="0" tIns="0" rIns="0" bIns="0" rtlCol="0" anchor="t"/>
          <a:lstStyle/>
          <a:p>
            <a:pPr defTabSz="761970">
              <a:lnSpc>
                <a:spcPct val="150000"/>
              </a:lnSpc>
            </a:pPr>
            <a:r>
              <a:rPr lang="en-US" sz="1333" dirty="0">
                <a:solidFill>
                  <a:srgbClr val="272525"/>
                </a:solidFill>
                <a:latin typeface="Arial" panose="020B0604020202020204" pitchFamily="34" charset="0"/>
                <a:ea typeface="Inter" pitchFamily="34" charset="-122"/>
                <a:cs typeface="Arial" panose="020B0604020202020204" pitchFamily="34" charset="0"/>
              </a:rPr>
              <a:t>Partnerships with NHS, schools, ASH and youth workers (Action on Smoking and Health, 2024; NHS England, 2024)</a:t>
            </a:r>
            <a:endParaRPr lang="en-US" sz="1333" dirty="0">
              <a:solidFill>
                <a:prstClr val="black"/>
              </a:solidFill>
              <a:latin typeface="Arial" panose="020B0604020202020204" pitchFamily="34" charset="0"/>
              <a:cs typeface="Arial" panose="020B0604020202020204" pitchFamily="34" charset="0"/>
            </a:endParaRPr>
          </a:p>
        </p:txBody>
      </p:sp>
      <p:sp>
        <p:nvSpPr>
          <p:cNvPr id="8" name="Text 6"/>
          <p:cNvSpPr/>
          <p:nvPr/>
        </p:nvSpPr>
        <p:spPr>
          <a:xfrm>
            <a:off x="6181626" y="1948259"/>
            <a:ext cx="171252" cy="214015"/>
          </a:xfrm>
          <a:prstGeom prst="rect">
            <a:avLst/>
          </a:prstGeom>
          <a:noFill/>
          <a:ln/>
        </p:spPr>
        <p:txBody>
          <a:bodyPr wrap="none" lIns="0" tIns="0" rIns="0" bIns="0" rtlCol="0" anchor="t"/>
          <a:lstStyle/>
          <a:p>
            <a:pPr defTabSz="761970">
              <a:lnSpc>
                <a:spcPct val="150000"/>
              </a:lnSpc>
            </a:pPr>
            <a:r>
              <a:rPr lang="en-US" sz="1333" dirty="0">
                <a:solidFill>
                  <a:srgbClr val="272525"/>
                </a:solidFill>
                <a:latin typeface="Arial" panose="020B0604020202020204" pitchFamily="34" charset="0"/>
                <a:ea typeface="Petrona Light" pitchFamily="34" charset="-122"/>
                <a:cs typeface="Arial" panose="020B0604020202020204" pitchFamily="34" charset="0"/>
              </a:rPr>
              <a:t>02</a:t>
            </a:r>
            <a:endParaRPr lang="en-US" sz="1333" dirty="0">
              <a:solidFill>
                <a:prstClr val="black"/>
              </a:solidFill>
              <a:latin typeface="Arial" panose="020B0604020202020204" pitchFamily="34" charset="0"/>
              <a:cs typeface="Arial" panose="020B0604020202020204" pitchFamily="34" charset="0"/>
            </a:endParaRPr>
          </a:p>
        </p:txBody>
      </p:sp>
      <p:sp>
        <p:nvSpPr>
          <p:cNvPr id="9" name="Shape 7"/>
          <p:cNvSpPr/>
          <p:nvPr/>
        </p:nvSpPr>
        <p:spPr>
          <a:xfrm>
            <a:off x="6181626" y="2220218"/>
            <a:ext cx="5410994" cy="19050"/>
          </a:xfrm>
          <a:prstGeom prst="rect">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0" name="Text 8"/>
          <p:cNvSpPr/>
          <p:nvPr/>
        </p:nvSpPr>
        <p:spPr>
          <a:xfrm>
            <a:off x="6181626" y="2343944"/>
            <a:ext cx="2247801" cy="280988"/>
          </a:xfrm>
          <a:prstGeom prst="rect">
            <a:avLst/>
          </a:prstGeom>
          <a:noFill/>
          <a:ln/>
        </p:spPr>
        <p:txBody>
          <a:bodyPr wrap="none" lIns="0" tIns="0" rIns="0" bIns="0" rtlCol="0" anchor="t"/>
          <a:lstStyle/>
          <a:p>
            <a:pPr defTabSz="761970">
              <a:lnSpc>
                <a:spcPct val="150000"/>
              </a:lnSpc>
            </a:pPr>
            <a:r>
              <a:rPr lang="en-US" sz="1750" b="1" dirty="0">
                <a:solidFill>
                  <a:srgbClr val="272525"/>
                </a:solidFill>
                <a:latin typeface="Arial" panose="020B0604020202020204" pitchFamily="34" charset="0"/>
                <a:ea typeface="Petrona Bold" pitchFamily="34" charset="-122"/>
                <a:cs typeface="Arial" panose="020B0604020202020204" pitchFamily="34" charset="0"/>
              </a:rPr>
              <a:t>Technical Solutions</a:t>
            </a:r>
            <a:endParaRPr lang="en-US" sz="1750" dirty="0">
              <a:solidFill>
                <a:prstClr val="black"/>
              </a:solidFill>
              <a:latin typeface="Arial" panose="020B0604020202020204" pitchFamily="34" charset="0"/>
              <a:cs typeface="Arial" panose="020B0604020202020204" pitchFamily="34" charset="0"/>
            </a:endParaRPr>
          </a:p>
        </p:txBody>
      </p:sp>
      <p:sp>
        <p:nvSpPr>
          <p:cNvPr id="11" name="Text 9"/>
          <p:cNvSpPr/>
          <p:nvPr/>
        </p:nvSpPr>
        <p:spPr>
          <a:xfrm>
            <a:off x="6181626" y="2727623"/>
            <a:ext cx="5410994" cy="547886"/>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Use TikTok Creator Marketplace for selecting vetted influencers (Harvard T.H. Chan School of Public Health, 2024)</a:t>
            </a:r>
            <a:endParaRPr lang="en-US" sz="1333" dirty="0">
              <a:solidFill>
                <a:prstClr val="black"/>
              </a:solidFill>
              <a:latin typeface="Arial" panose="020B0604020202020204" pitchFamily="34" charset="0"/>
              <a:cs typeface="Arial" panose="020B0604020202020204" pitchFamily="34" charset="0"/>
            </a:endParaRPr>
          </a:p>
        </p:txBody>
      </p:sp>
      <p:sp>
        <p:nvSpPr>
          <p:cNvPr id="12" name="Text 10"/>
          <p:cNvSpPr/>
          <p:nvPr/>
        </p:nvSpPr>
        <p:spPr>
          <a:xfrm>
            <a:off x="6181626" y="3335437"/>
            <a:ext cx="5410994" cy="547886"/>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Pilot-test messages with youth groups and apply quality control (Helen + Gertrude, 2025)</a:t>
            </a:r>
            <a:endParaRPr lang="en-US" sz="1333" dirty="0">
              <a:solidFill>
                <a:prstClr val="black"/>
              </a:solidFill>
              <a:latin typeface="Arial" panose="020B0604020202020204" pitchFamily="34" charset="0"/>
              <a:cs typeface="Arial" panose="020B0604020202020204" pitchFamily="34" charset="0"/>
            </a:endParaRPr>
          </a:p>
        </p:txBody>
      </p:sp>
      <p:sp>
        <p:nvSpPr>
          <p:cNvPr id="13" name="Text 11"/>
          <p:cNvSpPr/>
          <p:nvPr/>
        </p:nvSpPr>
        <p:spPr>
          <a:xfrm>
            <a:off x="599381" y="4182963"/>
            <a:ext cx="171252" cy="214015"/>
          </a:xfrm>
          <a:prstGeom prst="rect">
            <a:avLst/>
          </a:prstGeom>
          <a:noFill/>
          <a:ln/>
        </p:spPr>
        <p:txBody>
          <a:bodyPr wrap="none" lIns="0" tIns="0" rIns="0" bIns="0" rtlCol="0" anchor="t"/>
          <a:lstStyle/>
          <a:p>
            <a:pPr defTabSz="761970">
              <a:lnSpc>
                <a:spcPct val="150000"/>
              </a:lnSpc>
            </a:pPr>
            <a:r>
              <a:rPr lang="en-US" sz="1333" dirty="0">
                <a:solidFill>
                  <a:srgbClr val="272525"/>
                </a:solidFill>
                <a:latin typeface="Arial" panose="020B0604020202020204" pitchFamily="34" charset="0"/>
                <a:ea typeface="Petrona Light" pitchFamily="34" charset="-122"/>
                <a:cs typeface="Arial" panose="020B0604020202020204" pitchFamily="34" charset="0"/>
              </a:rPr>
              <a:t>03</a:t>
            </a:r>
            <a:endParaRPr lang="en-US" sz="1333" dirty="0">
              <a:solidFill>
                <a:prstClr val="black"/>
              </a:solidFill>
              <a:latin typeface="Arial" panose="020B0604020202020204" pitchFamily="34" charset="0"/>
              <a:cs typeface="Arial" panose="020B0604020202020204" pitchFamily="34" charset="0"/>
            </a:endParaRPr>
          </a:p>
        </p:txBody>
      </p:sp>
      <p:sp>
        <p:nvSpPr>
          <p:cNvPr id="14" name="Shape 12"/>
          <p:cNvSpPr/>
          <p:nvPr/>
        </p:nvSpPr>
        <p:spPr>
          <a:xfrm>
            <a:off x="599381" y="4454922"/>
            <a:ext cx="5410994" cy="19050"/>
          </a:xfrm>
          <a:prstGeom prst="rect">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5" name="Text 13"/>
          <p:cNvSpPr/>
          <p:nvPr/>
        </p:nvSpPr>
        <p:spPr>
          <a:xfrm>
            <a:off x="599381" y="4578648"/>
            <a:ext cx="2247801" cy="280988"/>
          </a:xfrm>
          <a:prstGeom prst="rect">
            <a:avLst/>
          </a:prstGeom>
          <a:noFill/>
          <a:ln/>
        </p:spPr>
        <p:txBody>
          <a:bodyPr wrap="none" lIns="0" tIns="0" rIns="0" bIns="0" rtlCol="0" anchor="t"/>
          <a:lstStyle/>
          <a:p>
            <a:pPr defTabSz="761970">
              <a:lnSpc>
                <a:spcPct val="150000"/>
              </a:lnSpc>
            </a:pPr>
            <a:r>
              <a:rPr lang="en-US" sz="1750" b="1" dirty="0">
                <a:solidFill>
                  <a:srgbClr val="272525"/>
                </a:solidFill>
                <a:latin typeface="Arial" panose="020B0604020202020204" pitchFamily="34" charset="0"/>
                <a:ea typeface="Petrona Bold" pitchFamily="34" charset="-122"/>
                <a:cs typeface="Arial" panose="020B0604020202020204" pitchFamily="34" charset="0"/>
              </a:rPr>
              <a:t>Legal Compliance</a:t>
            </a:r>
            <a:endParaRPr lang="en-US" sz="1750" dirty="0">
              <a:solidFill>
                <a:prstClr val="black"/>
              </a:solidFill>
              <a:latin typeface="Arial" panose="020B0604020202020204" pitchFamily="34" charset="0"/>
              <a:cs typeface="Arial" panose="020B0604020202020204" pitchFamily="34" charset="0"/>
            </a:endParaRPr>
          </a:p>
        </p:txBody>
      </p:sp>
      <p:sp>
        <p:nvSpPr>
          <p:cNvPr id="16" name="Text 14"/>
          <p:cNvSpPr/>
          <p:nvPr/>
        </p:nvSpPr>
        <p:spPr>
          <a:xfrm>
            <a:off x="599381" y="4962327"/>
            <a:ext cx="5410994" cy="547886"/>
          </a:xfrm>
          <a:prstGeom prst="rect">
            <a:avLst/>
          </a:prstGeom>
          <a:noFill/>
          <a:ln/>
        </p:spPr>
        <p:txBody>
          <a:bodyPr wrap="square" lIns="0" tIns="0" rIns="0" bIns="0" rtlCol="0" anchor="t"/>
          <a:lstStyle/>
          <a:p>
            <a:pPr defTabSz="761970">
              <a:lnSpc>
                <a:spcPct val="150000"/>
              </a:lnSpc>
            </a:pPr>
            <a:r>
              <a:rPr lang="en-US" sz="1333" dirty="0">
                <a:solidFill>
                  <a:srgbClr val="272525"/>
                </a:solidFill>
                <a:latin typeface="Arial" panose="020B0604020202020204" pitchFamily="34" charset="0"/>
                <a:ea typeface="Inter" pitchFamily="34" charset="-122"/>
                <a:cs typeface="Arial" panose="020B0604020202020204" pitchFamily="34" charset="0"/>
              </a:rPr>
              <a:t>Conduct DPIA and comply with GDPR and Online Safety Act (Information Commissioner’s Office, 2023; Ondato, 2025)</a:t>
            </a:r>
            <a:endParaRPr lang="en-US" sz="1333" dirty="0">
              <a:solidFill>
                <a:prstClr val="black"/>
              </a:solidFill>
              <a:latin typeface="Arial" panose="020B0604020202020204" pitchFamily="34" charset="0"/>
              <a:cs typeface="Arial" panose="020B0604020202020204" pitchFamily="34" charset="0"/>
            </a:endParaRPr>
          </a:p>
        </p:txBody>
      </p:sp>
      <p:sp>
        <p:nvSpPr>
          <p:cNvPr id="17" name="Text 15"/>
          <p:cNvSpPr/>
          <p:nvPr/>
        </p:nvSpPr>
        <p:spPr>
          <a:xfrm>
            <a:off x="6181626" y="4182963"/>
            <a:ext cx="171252" cy="214015"/>
          </a:xfrm>
          <a:prstGeom prst="rect">
            <a:avLst/>
          </a:prstGeom>
          <a:noFill/>
          <a:ln/>
        </p:spPr>
        <p:txBody>
          <a:bodyPr wrap="none" lIns="0" tIns="0" rIns="0" bIns="0" rtlCol="0" anchor="t"/>
          <a:lstStyle/>
          <a:p>
            <a:pPr defTabSz="761970">
              <a:lnSpc>
                <a:spcPct val="150000"/>
              </a:lnSpc>
            </a:pPr>
            <a:r>
              <a:rPr lang="en-US" sz="1333" dirty="0">
                <a:solidFill>
                  <a:srgbClr val="272525"/>
                </a:solidFill>
                <a:latin typeface="Arial" panose="020B0604020202020204" pitchFamily="34" charset="0"/>
                <a:ea typeface="Petrona Light" pitchFamily="34" charset="-122"/>
                <a:cs typeface="Arial" panose="020B0604020202020204" pitchFamily="34" charset="0"/>
              </a:rPr>
              <a:t>04</a:t>
            </a:r>
            <a:endParaRPr lang="en-US" sz="1333" dirty="0">
              <a:solidFill>
                <a:prstClr val="black"/>
              </a:solidFill>
              <a:latin typeface="Arial" panose="020B0604020202020204" pitchFamily="34" charset="0"/>
              <a:cs typeface="Arial" panose="020B0604020202020204" pitchFamily="34" charset="0"/>
            </a:endParaRPr>
          </a:p>
        </p:txBody>
      </p:sp>
      <p:sp>
        <p:nvSpPr>
          <p:cNvPr id="18" name="Shape 16"/>
          <p:cNvSpPr/>
          <p:nvPr/>
        </p:nvSpPr>
        <p:spPr>
          <a:xfrm>
            <a:off x="6181626" y="4454922"/>
            <a:ext cx="5410994" cy="19050"/>
          </a:xfrm>
          <a:prstGeom prst="rect">
            <a:avLst/>
          </a:prstGeom>
          <a:solidFill>
            <a:srgbClr val="007EBD"/>
          </a:solidFill>
          <a:ln/>
        </p:spPr>
        <p:txBody>
          <a:bodyPr/>
          <a:lstStyle/>
          <a:p>
            <a:pPr defTabSz="761970">
              <a:lnSpc>
                <a:spcPct val="150000"/>
              </a:lnSpc>
            </a:pPr>
            <a:endParaRPr lang="en-IN" sz="1500">
              <a:solidFill>
                <a:prstClr val="black"/>
              </a:solidFill>
              <a:latin typeface="Arial" panose="020B0604020202020204" pitchFamily="34" charset="0"/>
              <a:cs typeface="Arial" panose="020B0604020202020204" pitchFamily="34" charset="0"/>
            </a:endParaRPr>
          </a:p>
        </p:txBody>
      </p:sp>
      <p:sp>
        <p:nvSpPr>
          <p:cNvPr id="19" name="Text 17"/>
          <p:cNvSpPr/>
          <p:nvPr/>
        </p:nvSpPr>
        <p:spPr>
          <a:xfrm>
            <a:off x="6181626" y="4578648"/>
            <a:ext cx="2247801" cy="280988"/>
          </a:xfrm>
          <a:prstGeom prst="rect">
            <a:avLst/>
          </a:prstGeom>
          <a:noFill/>
          <a:ln/>
        </p:spPr>
        <p:txBody>
          <a:bodyPr wrap="none" lIns="0" tIns="0" rIns="0" bIns="0" rtlCol="0" anchor="t"/>
          <a:lstStyle/>
          <a:p>
            <a:pPr defTabSz="761970">
              <a:lnSpc>
                <a:spcPct val="150000"/>
              </a:lnSpc>
            </a:pPr>
            <a:r>
              <a:rPr lang="en-US" sz="1750" b="1" dirty="0">
                <a:solidFill>
                  <a:srgbClr val="272525"/>
                </a:solidFill>
                <a:latin typeface="Arial" panose="020B0604020202020204" pitchFamily="34" charset="0"/>
                <a:ea typeface="Petrona Bold" pitchFamily="34" charset="-122"/>
                <a:cs typeface="Arial" panose="020B0604020202020204" pitchFamily="34" charset="0"/>
              </a:rPr>
              <a:t>Ethical Safeguards</a:t>
            </a:r>
            <a:endParaRPr lang="en-US" sz="1750" dirty="0">
              <a:solidFill>
                <a:prstClr val="black"/>
              </a:solidFill>
              <a:latin typeface="Arial" panose="020B0604020202020204" pitchFamily="34" charset="0"/>
              <a:cs typeface="Arial" panose="020B0604020202020204" pitchFamily="34" charset="0"/>
            </a:endParaRPr>
          </a:p>
        </p:txBody>
      </p:sp>
      <p:sp>
        <p:nvSpPr>
          <p:cNvPr id="20" name="Text 18"/>
          <p:cNvSpPr/>
          <p:nvPr/>
        </p:nvSpPr>
        <p:spPr>
          <a:xfrm>
            <a:off x="6181626" y="4962327"/>
            <a:ext cx="5410994" cy="547886"/>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Involve adolescent psychologists and youth workers (Yazidjoglou et al., 2024)</a:t>
            </a:r>
            <a:endParaRPr lang="en-US" sz="1333" dirty="0">
              <a:solidFill>
                <a:prstClr val="black"/>
              </a:solidFill>
              <a:latin typeface="Arial" panose="020B0604020202020204" pitchFamily="34" charset="0"/>
              <a:cs typeface="Arial" panose="020B0604020202020204" pitchFamily="34" charset="0"/>
            </a:endParaRPr>
          </a:p>
        </p:txBody>
      </p:sp>
      <p:sp>
        <p:nvSpPr>
          <p:cNvPr id="21" name="Text 19"/>
          <p:cNvSpPr/>
          <p:nvPr/>
        </p:nvSpPr>
        <p:spPr>
          <a:xfrm>
            <a:off x="6181626" y="5570141"/>
            <a:ext cx="5410994" cy="547886"/>
          </a:xfrm>
          <a:prstGeom prst="rect">
            <a:avLst/>
          </a:prstGeom>
          <a:noFill/>
          <a:ln/>
        </p:spPr>
        <p:txBody>
          <a:bodyPr wrap="square" lIns="0" tIns="0" rIns="0" bIns="0" rtlCol="0" anchor="t"/>
          <a:lstStyle/>
          <a:p>
            <a:pPr marL="285739" indent="-285739" defTabSz="761970">
              <a:lnSpc>
                <a:spcPct val="150000"/>
              </a:lnSpc>
              <a:buSzPct val="100000"/>
              <a:buFontTx/>
              <a:buChar char="•"/>
            </a:pPr>
            <a:r>
              <a:rPr lang="en-US" sz="1333" dirty="0">
                <a:solidFill>
                  <a:srgbClr val="272525"/>
                </a:solidFill>
                <a:latin typeface="Arial" panose="020B0604020202020204" pitchFamily="34" charset="0"/>
                <a:ea typeface="Inter" pitchFamily="34" charset="-122"/>
                <a:cs typeface="Arial" panose="020B0604020202020204" pitchFamily="34" charset="0"/>
              </a:rPr>
              <a:t>Avoid harmful messaging and ensure evidence-based approaches (Greenhalgh, Jenkins and Scollo, 2024)</a:t>
            </a:r>
            <a:endParaRPr lang="en-US" sz="1333" dirty="0">
              <a:solidFill>
                <a:prstClr val="black"/>
              </a:solidFill>
              <a:latin typeface="Arial" panose="020B0604020202020204" pitchFamily="34" charset="0"/>
              <a:cs typeface="Arial" panose="020B0604020202020204" pitchFamily="34" charset="0"/>
            </a:endParaRPr>
          </a:p>
        </p:txBody>
      </p:sp>
      <p:pic>
        <p:nvPicPr>
          <p:cNvPr id="23" name="Picture 22" descr="Several white paper cutout snowflakes, on a white background">
            <a:extLst>
              <a:ext uri="{FF2B5EF4-FFF2-40B4-BE49-F238E27FC236}">
                <a16:creationId xmlns:a16="http://schemas.microsoft.com/office/drawing/2014/main" id="{A3B90EA0-B06F-EDA8-FCA7-01F2E6641631}"/>
              </a:ext>
            </a:extLst>
          </p:cNvPr>
          <p:cNvPicPr>
            <a:picLocks noChangeAspect="1"/>
          </p:cNvPicPr>
          <p:nvPr/>
        </p:nvPicPr>
        <p:blipFill>
          <a:blip r:embed="rId3"/>
          <a:stretch>
            <a:fillRect/>
          </a:stretch>
        </p:blipFill>
        <p:spPr>
          <a:xfrm>
            <a:off x="0" y="6310113"/>
            <a:ext cx="12192000" cy="547887"/>
          </a:xfrm>
          <a:prstGeom prst="rect">
            <a:avLst/>
          </a:prstGeom>
        </p:spPr>
      </p:pic>
    </p:spTree>
    <p:extLst>
      <p:ext uri="{BB962C8B-B14F-4D97-AF65-F5344CB8AC3E}">
        <p14:creationId xmlns:p14="http://schemas.microsoft.com/office/powerpoint/2010/main" val="13267630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6654" y="782114"/>
            <a:ext cx="10863447" cy="2541431"/>
          </a:xfrm>
        </p:spPr>
        <p:txBody>
          <a:bodyPr>
            <a:normAutofit/>
          </a:bodyPr>
          <a:lstStyle/>
          <a:p>
            <a:r>
              <a:rPr lang="en-US" sz="3200" b="1" dirty="0"/>
              <a:t>Student name: </a:t>
            </a:r>
            <a:r>
              <a:rPr lang="en-US" sz="3200" b="1" cap="none" dirty="0"/>
              <a:t>Muskan </a:t>
            </a:r>
            <a:r>
              <a:rPr lang="en-US" sz="3200" b="1" cap="none" dirty="0" err="1"/>
              <a:t>Abderaheman</a:t>
            </a:r>
            <a:r>
              <a:rPr lang="en-US" sz="3200" b="1" cap="none" dirty="0"/>
              <a:t> Khalifa </a:t>
            </a:r>
            <a:br>
              <a:rPr lang="en-US" sz="3200" b="1" dirty="0"/>
            </a:br>
            <a:r>
              <a:rPr lang="en-US" sz="3200" b="1" dirty="0"/>
              <a:t>Student id: 2432885</a:t>
            </a:r>
            <a:endParaRPr lang="en-US" sz="3200" dirty="0"/>
          </a:p>
        </p:txBody>
      </p:sp>
    </p:spTree>
    <p:extLst>
      <p:ext uri="{BB962C8B-B14F-4D97-AF65-F5344CB8AC3E}">
        <p14:creationId xmlns:p14="http://schemas.microsoft.com/office/powerpoint/2010/main" val="10755959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047" y="758305"/>
            <a:ext cx="10994760" cy="814427"/>
          </a:xfrm>
        </p:spPr>
        <p:txBody>
          <a:bodyPr>
            <a:normAutofit/>
          </a:bodyPr>
          <a:lstStyle/>
          <a:p>
            <a:pPr>
              <a:spcBef>
                <a:spcPct val="20000"/>
              </a:spcBef>
            </a:pPr>
            <a:r>
              <a:rPr lang="en-US" sz="4267" b="1" dirty="0">
                <a:solidFill>
                  <a:srgbClr val="002060"/>
                </a:solidFill>
                <a:latin typeface="+mn-lt"/>
                <a:ea typeface="+mn-ea"/>
                <a:cs typeface="+mn-cs"/>
              </a:rPr>
              <a:t>GROUP MEMBER 4 – BENEFITS</a:t>
            </a:r>
          </a:p>
        </p:txBody>
      </p:sp>
      <p:pic>
        <p:nvPicPr>
          <p:cNvPr id="3" name="Picture 2"/>
          <p:cNvPicPr>
            <a:picLocks noChangeAspect="1"/>
          </p:cNvPicPr>
          <p:nvPr/>
        </p:nvPicPr>
        <p:blipFill>
          <a:blip r:embed="rId2"/>
          <a:stretch>
            <a:fillRect/>
          </a:stretch>
        </p:blipFill>
        <p:spPr>
          <a:xfrm>
            <a:off x="1209441" y="2144283"/>
            <a:ext cx="3868527" cy="3544015"/>
          </a:xfrm>
          <a:prstGeom prst="rect">
            <a:avLst/>
          </a:prstGeom>
        </p:spPr>
      </p:pic>
      <p:pic>
        <p:nvPicPr>
          <p:cNvPr id="4" name="Picture 3"/>
          <p:cNvPicPr>
            <a:picLocks noChangeAspect="1"/>
          </p:cNvPicPr>
          <p:nvPr/>
        </p:nvPicPr>
        <p:blipFill>
          <a:blip r:embed="rId3"/>
          <a:stretch>
            <a:fillRect/>
          </a:stretch>
        </p:blipFill>
        <p:spPr>
          <a:xfrm>
            <a:off x="7057957" y="2109233"/>
            <a:ext cx="3544452" cy="3579065"/>
          </a:xfrm>
          <a:prstGeom prst="rect">
            <a:avLst/>
          </a:prstGeom>
        </p:spPr>
      </p:pic>
      <p:sp>
        <p:nvSpPr>
          <p:cNvPr id="5" name="Rectangle 4"/>
          <p:cNvSpPr/>
          <p:nvPr/>
        </p:nvSpPr>
        <p:spPr>
          <a:xfrm>
            <a:off x="2227473" y="5688298"/>
            <a:ext cx="1392048" cy="338554"/>
          </a:xfrm>
          <a:prstGeom prst="rect">
            <a:avLst/>
          </a:prstGeom>
        </p:spPr>
        <p:txBody>
          <a:bodyPr wrap="none">
            <a:spAutoFit/>
          </a:bodyPr>
          <a:lstStyle/>
          <a:p>
            <a:pPr defTabSz="609585"/>
            <a:r>
              <a:rPr lang="en-US" sz="1600" dirty="0">
                <a:solidFill>
                  <a:prstClr val="black"/>
                </a:solidFill>
                <a:latin typeface="Gill Sans MT" panose="020B0502020104020203"/>
              </a:rPr>
              <a:t>(Mikhail, 2022)</a:t>
            </a:r>
          </a:p>
        </p:txBody>
      </p:sp>
      <p:sp>
        <p:nvSpPr>
          <p:cNvPr id="6" name="Rectangle 5"/>
          <p:cNvSpPr/>
          <p:nvPr/>
        </p:nvSpPr>
        <p:spPr>
          <a:xfrm>
            <a:off x="7928460" y="5668674"/>
            <a:ext cx="1800814" cy="338554"/>
          </a:xfrm>
          <a:prstGeom prst="rect">
            <a:avLst/>
          </a:prstGeom>
        </p:spPr>
        <p:txBody>
          <a:bodyPr wrap="none">
            <a:spAutoFit/>
          </a:bodyPr>
          <a:lstStyle/>
          <a:p>
            <a:pPr defTabSz="609585"/>
            <a:r>
              <a:rPr lang="en-US" sz="1600" dirty="0">
                <a:solidFill>
                  <a:prstClr val="black"/>
                </a:solidFill>
                <a:latin typeface="Gill Sans MT" panose="020B0502020104020203"/>
              </a:rPr>
              <a:t>(</a:t>
            </a:r>
            <a:r>
              <a:rPr lang="en-US" sz="1600" dirty="0" err="1">
                <a:solidFill>
                  <a:prstClr val="black"/>
                </a:solidFill>
                <a:latin typeface="Gill Sans MT" panose="020B0502020104020203"/>
              </a:rPr>
              <a:t>Maheshwari</a:t>
            </a:r>
            <a:r>
              <a:rPr lang="en-US" sz="1600" dirty="0">
                <a:solidFill>
                  <a:prstClr val="black"/>
                </a:solidFill>
                <a:latin typeface="Gill Sans MT" panose="020B0502020104020203"/>
              </a:rPr>
              <a:t>, 2022)</a:t>
            </a:r>
          </a:p>
        </p:txBody>
      </p:sp>
    </p:spTree>
    <p:extLst>
      <p:ext uri="{BB962C8B-B14F-4D97-AF65-F5344CB8AC3E}">
        <p14:creationId xmlns:p14="http://schemas.microsoft.com/office/powerpoint/2010/main" val="19459877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effectLst/>
              </a:rPr>
              <a:t>Introduction to Benefits </a:t>
            </a:r>
            <a:endParaRPr lang="en-US" dirty="0"/>
          </a:p>
        </p:txBody>
      </p:sp>
      <p:sp>
        <p:nvSpPr>
          <p:cNvPr id="3" name="Content Placeholder 2"/>
          <p:cNvSpPr>
            <a:spLocks noGrp="1"/>
          </p:cNvSpPr>
          <p:nvPr>
            <p:ph idx="1"/>
          </p:nvPr>
        </p:nvSpPr>
        <p:spPr>
          <a:xfrm>
            <a:off x="255289" y="2156823"/>
            <a:ext cx="7469564" cy="2847424"/>
          </a:xfrm>
        </p:spPr>
        <p:txBody>
          <a:bodyPr>
            <a:noAutofit/>
          </a:bodyPr>
          <a:lstStyle/>
          <a:p>
            <a:pPr lvl="0" algn="just"/>
            <a:r>
              <a:rPr lang="en-US" dirty="0"/>
              <a:t>TikTok provides health messages on a platform that teenagers already consume (Jung et al., 2024).</a:t>
            </a:r>
          </a:p>
          <a:p>
            <a:pPr lvl="0" algn="just"/>
            <a:r>
              <a:rPr lang="en-US" dirty="0"/>
              <a:t>Makes it more relevant and available among the young audience.</a:t>
            </a:r>
          </a:p>
          <a:p>
            <a:pPr lvl="0" algn="just"/>
            <a:r>
              <a:rPr lang="en-US" dirty="0"/>
              <a:t>Creative messages can be made through digital tools that appeal to the preferences of teens (Lau et al., 2025). </a:t>
            </a:r>
          </a:p>
          <a:p>
            <a:pPr lvl="0" algn="just"/>
            <a:r>
              <a:rPr lang="en-US" dirty="0" err="1"/>
              <a:t>Favours</a:t>
            </a:r>
            <a:r>
              <a:rPr lang="en-US" dirty="0"/>
              <a:t> school health programs and health objectives of the community.</a:t>
            </a:r>
          </a:p>
          <a:p>
            <a:pPr lvl="0" algn="just"/>
            <a:r>
              <a:rPr lang="en-US" dirty="0"/>
              <a:t>Demonstrates the usefulness of using new digital platforms in youth health promotion</a:t>
            </a:r>
          </a:p>
        </p:txBody>
      </p:sp>
      <p:pic>
        <p:nvPicPr>
          <p:cNvPr id="4" name="Picture 3"/>
          <p:cNvPicPr>
            <a:picLocks noChangeAspect="1"/>
          </p:cNvPicPr>
          <p:nvPr/>
        </p:nvPicPr>
        <p:blipFill>
          <a:blip r:embed="rId3"/>
          <a:stretch>
            <a:fillRect/>
          </a:stretch>
        </p:blipFill>
        <p:spPr>
          <a:xfrm>
            <a:off x="8189607" y="2003754"/>
            <a:ext cx="3725155" cy="3563847"/>
          </a:xfrm>
          <a:prstGeom prst="rect">
            <a:avLst/>
          </a:prstGeom>
        </p:spPr>
      </p:pic>
      <p:sp>
        <p:nvSpPr>
          <p:cNvPr id="5" name="Rectangle 4"/>
          <p:cNvSpPr/>
          <p:nvPr/>
        </p:nvSpPr>
        <p:spPr>
          <a:xfrm>
            <a:off x="9498642" y="5632868"/>
            <a:ext cx="1116331" cy="338554"/>
          </a:xfrm>
          <a:prstGeom prst="rect">
            <a:avLst/>
          </a:prstGeom>
        </p:spPr>
        <p:txBody>
          <a:bodyPr wrap="none">
            <a:spAutoFit/>
          </a:bodyPr>
          <a:lstStyle/>
          <a:p>
            <a:pPr defTabSz="609585"/>
            <a:r>
              <a:rPr lang="en-US" sz="1600" dirty="0">
                <a:solidFill>
                  <a:prstClr val="black"/>
                </a:solidFill>
                <a:latin typeface="Gill Sans MT" panose="020B0502020104020203"/>
              </a:rPr>
              <a:t>(Min, 2025)</a:t>
            </a:r>
          </a:p>
        </p:txBody>
      </p:sp>
    </p:spTree>
    <p:extLst>
      <p:ext uri="{BB962C8B-B14F-4D97-AF65-F5344CB8AC3E}">
        <p14:creationId xmlns:p14="http://schemas.microsoft.com/office/powerpoint/2010/main" val="21608505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833" y="355725"/>
            <a:ext cx="10383940" cy="1049235"/>
          </a:xfrm>
        </p:spPr>
        <p:txBody>
          <a:bodyPr>
            <a:normAutofit/>
          </a:bodyPr>
          <a:lstStyle/>
          <a:p>
            <a:r>
              <a:rPr lang="en-US" b="1" dirty="0">
                <a:effectLst/>
              </a:rPr>
              <a:t>High Engagement With Teen Audiences</a:t>
            </a:r>
            <a:endParaRPr lang="en-US" dirty="0">
              <a:effectLst/>
            </a:endParaRPr>
          </a:p>
        </p:txBody>
      </p:sp>
      <p:sp>
        <p:nvSpPr>
          <p:cNvPr id="3" name="Content Placeholder 2"/>
          <p:cNvSpPr>
            <a:spLocks noGrp="1"/>
          </p:cNvSpPr>
          <p:nvPr>
            <p:ph idx="1"/>
          </p:nvPr>
        </p:nvSpPr>
        <p:spPr>
          <a:xfrm>
            <a:off x="5485180" y="2097459"/>
            <a:ext cx="6515413" cy="3664912"/>
          </a:xfrm>
        </p:spPr>
        <p:txBody>
          <a:bodyPr>
            <a:normAutofit fontScale="92500"/>
          </a:bodyPr>
          <a:lstStyle/>
          <a:p>
            <a:pPr lvl="0" algn="just"/>
            <a:r>
              <a:rPr lang="en-US" sz="2133" dirty="0" err="1"/>
              <a:t>TikTok</a:t>
            </a:r>
            <a:r>
              <a:rPr lang="en-US" sz="2133" dirty="0"/>
              <a:t> is very popular among teenagers (Wu et al., 2025).</a:t>
            </a:r>
          </a:p>
          <a:p>
            <a:pPr lvl="0" algn="just"/>
            <a:r>
              <a:rPr lang="en-US" sz="2133" dirty="0"/>
              <a:t>Brief, visual texts enhance performance.</a:t>
            </a:r>
          </a:p>
          <a:p>
            <a:pPr lvl="0" algn="just"/>
            <a:r>
              <a:rPr lang="en-US" sz="2133" dirty="0"/>
              <a:t>Influencers make credibility more trustworthy and believable.</a:t>
            </a:r>
          </a:p>
          <a:p>
            <a:pPr lvl="0" algn="just"/>
            <a:r>
              <a:rPr lang="en-US" sz="2133" dirty="0"/>
              <a:t>The mechanisms, such as duets and comments, are extended.</a:t>
            </a:r>
          </a:p>
          <a:p>
            <a:pPr lvl="0" algn="just"/>
            <a:r>
              <a:rPr lang="en-US" sz="2133" dirty="0"/>
              <a:t>Helps can engage the masses of teens in a natural way (Jung et al., 2024).</a:t>
            </a:r>
          </a:p>
        </p:txBody>
      </p:sp>
      <p:pic>
        <p:nvPicPr>
          <p:cNvPr id="4" name="Picture 3"/>
          <p:cNvPicPr>
            <a:picLocks noChangeAspect="1"/>
          </p:cNvPicPr>
          <p:nvPr/>
        </p:nvPicPr>
        <p:blipFill>
          <a:blip r:embed="rId3"/>
          <a:stretch>
            <a:fillRect/>
          </a:stretch>
        </p:blipFill>
        <p:spPr>
          <a:xfrm>
            <a:off x="598621" y="2014991"/>
            <a:ext cx="4682953" cy="3652893"/>
          </a:xfrm>
          <a:prstGeom prst="rect">
            <a:avLst/>
          </a:prstGeom>
        </p:spPr>
      </p:pic>
      <p:sp>
        <p:nvSpPr>
          <p:cNvPr id="5" name="Rectangle 4"/>
          <p:cNvSpPr/>
          <p:nvPr/>
        </p:nvSpPr>
        <p:spPr>
          <a:xfrm>
            <a:off x="1820261" y="5684148"/>
            <a:ext cx="1233351" cy="338554"/>
          </a:xfrm>
          <a:prstGeom prst="rect">
            <a:avLst/>
          </a:prstGeom>
        </p:spPr>
        <p:txBody>
          <a:bodyPr wrap="none">
            <a:spAutoFit/>
          </a:bodyPr>
          <a:lstStyle/>
          <a:p>
            <a:pPr defTabSz="609585"/>
            <a:r>
              <a:rPr lang="en-US" sz="1600" dirty="0">
                <a:solidFill>
                  <a:prstClr val="black"/>
                </a:solidFill>
                <a:latin typeface="Gill Sans MT" panose="020B0502020104020203"/>
              </a:rPr>
              <a:t>(Klein, 2022)</a:t>
            </a:r>
          </a:p>
        </p:txBody>
      </p:sp>
    </p:spTree>
    <p:extLst>
      <p:ext uri="{BB962C8B-B14F-4D97-AF65-F5344CB8AC3E}">
        <p14:creationId xmlns:p14="http://schemas.microsoft.com/office/powerpoint/2010/main" val="21442559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620" y="782113"/>
            <a:ext cx="11811379" cy="1049235"/>
          </a:xfrm>
        </p:spPr>
        <p:txBody>
          <a:bodyPr>
            <a:normAutofit/>
          </a:bodyPr>
          <a:lstStyle/>
          <a:p>
            <a:r>
              <a:rPr lang="en-US" b="1" dirty="0">
                <a:effectLst/>
              </a:rPr>
              <a:t>Effective Behaviour Change via Influencers </a:t>
            </a:r>
            <a:endParaRPr lang="en-US" dirty="0">
              <a:effectLst/>
            </a:endParaRPr>
          </a:p>
        </p:txBody>
      </p:sp>
      <p:sp>
        <p:nvSpPr>
          <p:cNvPr id="3" name="Content Placeholder 2"/>
          <p:cNvSpPr>
            <a:spLocks noGrp="1"/>
          </p:cNvSpPr>
          <p:nvPr>
            <p:ph idx="1"/>
          </p:nvPr>
        </p:nvSpPr>
        <p:spPr>
          <a:xfrm>
            <a:off x="191407" y="2070199"/>
            <a:ext cx="6515412" cy="4072133"/>
          </a:xfrm>
        </p:spPr>
        <p:txBody>
          <a:bodyPr>
            <a:normAutofit fontScale="92500" lnSpcReduction="10000"/>
          </a:bodyPr>
          <a:lstStyle/>
          <a:p>
            <a:pPr algn="just"/>
            <a:r>
              <a:rPr lang="en-US" sz="2133" dirty="0"/>
              <a:t>Teen attitudes and behaviour strongly influence the influencers (Wu et al., 2025).</a:t>
            </a:r>
          </a:p>
          <a:p>
            <a:pPr algn="just"/>
            <a:r>
              <a:rPr lang="en-US" sz="2133" dirty="0"/>
              <a:t>Adolescents tend to react more to online personalities that they can relate to (Wu et al., 2025).</a:t>
            </a:r>
          </a:p>
          <a:p>
            <a:pPr algn="just"/>
            <a:r>
              <a:rPr lang="en-US" sz="2133" dirty="0"/>
              <a:t>The influencers can showcase healthy alternatives to counter pro-</a:t>
            </a:r>
            <a:r>
              <a:rPr lang="en-US" sz="2133" dirty="0" err="1"/>
              <a:t>vaping</a:t>
            </a:r>
            <a:r>
              <a:rPr lang="en-US" sz="2133" dirty="0"/>
              <a:t> content.</a:t>
            </a:r>
          </a:p>
          <a:p>
            <a:pPr algn="just"/>
            <a:r>
              <a:rPr lang="en-US" sz="2133" dirty="0"/>
              <a:t>Assists in changing social norms and diminishing </a:t>
            </a:r>
            <a:r>
              <a:rPr lang="en-US" sz="2133" dirty="0" err="1"/>
              <a:t>vaping</a:t>
            </a:r>
            <a:r>
              <a:rPr lang="en-US" sz="2133" dirty="0"/>
              <a:t> attractiveness.</a:t>
            </a:r>
          </a:p>
          <a:p>
            <a:pPr algn="just"/>
            <a:r>
              <a:rPr lang="en-US" sz="2133" dirty="0"/>
              <a:t>Trusted messengers enhance the level of acceptance in peer groups.</a:t>
            </a:r>
          </a:p>
        </p:txBody>
      </p:sp>
      <p:pic>
        <p:nvPicPr>
          <p:cNvPr id="4" name="Picture 3"/>
          <p:cNvPicPr>
            <a:picLocks noChangeAspect="1"/>
          </p:cNvPicPr>
          <p:nvPr/>
        </p:nvPicPr>
        <p:blipFill>
          <a:blip r:embed="rId3"/>
          <a:stretch>
            <a:fillRect/>
          </a:stretch>
        </p:blipFill>
        <p:spPr>
          <a:xfrm>
            <a:off x="7114033" y="2070199"/>
            <a:ext cx="4602240" cy="3664920"/>
          </a:xfrm>
          <a:prstGeom prst="rect">
            <a:avLst/>
          </a:prstGeom>
        </p:spPr>
      </p:pic>
      <p:sp>
        <p:nvSpPr>
          <p:cNvPr id="5" name="Rectangle 4"/>
          <p:cNvSpPr/>
          <p:nvPr/>
        </p:nvSpPr>
        <p:spPr>
          <a:xfrm>
            <a:off x="8539280" y="5773000"/>
            <a:ext cx="2311402" cy="338554"/>
          </a:xfrm>
          <a:prstGeom prst="rect">
            <a:avLst/>
          </a:prstGeom>
        </p:spPr>
        <p:txBody>
          <a:bodyPr wrap="none">
            <a:spAutoFit/>
          </a:bodyPr>
          <a:lstStyle/>
          <a:p>
            <a:pPr defTabSz="609585"/>
            <a:r>
              <a:rPr lang="en-US" sz="1600" dirty="0">
                <a:solidFill>
                  <a:prstClr val="black"/>
                </a:solidFill>
                <a:latin typeface="Gill Sans MT" panose="020B0502020104020203"/>
              </a:rPr>
              <a:t>(The Conversation, 2024)</a:t>
            </a:r>
          </a:p>
        </p:txBody>
      </p:sp>
    </p:spTree>
    <p:extLst>
      <p:ext uri="{BB962C8B-B14F-4D97-AF65-F5344CB8AC3E}">
        <p14:creationId xmlns:p14="http://schemas.microsoft.com/office/powerpoint/2010/main" val="3193625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014" y="804520"/>
            <a:ext cx="11605580" cy="1049235"/>
          </a:xfrm>
        </p:spPr>
        <p:txBody>
          <a:bodyPr>
            <a:normAutofit/>
          </a:bodyPr>
          <a:lstStyle/>
          <a:p>
            <a:r>
              <a:rPr lang="en-US" b="1" dirty="0">
                <a:effectLst/>
              </a:rPr>
              <a:t>Cost-Effectiveness of Digital Interventions</a:t>
            </a:r>
            <a:endParaRPr lang="en-US" dirty="0">
              <a:effectLst/>
            </a:endParaRPr>
          </a:p>
        </p:txBody>
      </p:sp>
      <p:sp>
        <p:nvSpPr>
          <p:cNvPr id="3" name="Content Placeholder 2"/>
          <p:cNvSpPr>
            <a:spLocks noGrp="1"/>
          </p:cNvSpPr>
          <p:nvPr>
            <p:ph idx="1"/>
          </p:nvPr>
        </p:nvSpPr>
        <p:spPr>
          <a:xfrm>
            <a:off x="6395934" y="2209373"/>
            <a:ext cx="5497380" cy="3442377"/>
          </a:xfrm>
        </p:spPr>
        <p:txBody>
          <a:bodyPr>
            <a:normAutofit fontScale="92500" lnSpcReduction="20000"/>
          </a:bodyPr>
          <a:lstStyle/>
          <a:p>
            <a:pPr lvl="0" algn="just"/>
            <a:r>
              <a:rPr lang="en-US" sz="2133" dirty="0"/>
              <a:t>Online campaigns use fewer resources in comparison to traditional approaches.</a:t>
            </a:r>
          </a:p>
          <a:p>
            <a:pPr lvl="0" algn="just"/>
            <a:r>
              <a:rPr lang="en-US" sz="2133" dirty="0"/>
              <a:t>No printing expenses, travelling, or venue expenses.</a:t>
            </a:r>
          </a:p>
          <a:p>
            <a:pPr lvl="0" algn="just"/>
            <a:r>
              <a:rPr lang="en-US" sz="2133" dirty="0"/>
              <a:t>The videos will transfer to different settings.</a:t>
            </a:r>
          </a:p>
          <a:p>
            <a:pPr lvl="0" algn="just"/>
            <a:r>
              <a:rPr lang="en-US" sz="2133" dirty="0"/>
              <a:t>The collaboration of youth creators can be free or cheap (MacKinnon et al. 2021).</a:t>
            </a:r>
          </a:p>
          <a:p>
            <a:pPr lvl="0" algn="just"/>
            <a:r>
              <a:rPr lang="en-US" sz="2133" dirty="0"/>
              <a:t>It can be used to implement on a large scale with minimal budgets.</a:t>
            </a:r>
          </a:p>
        </p:txBody>
      </p:sp>
      <p:pic>
        <p:nvPicPr>
          <p:cNvPr id="5" name="Picture 4"/>
          <p:cNvPicPr>
            <a:picLocks noChangeAspect="1"/>
          </p:cNvPicPr>
          <p:nvPr/>
        </p:nvPicPr>
        <p:blipFill>
          <a:blip r:embed="rId3"/>
          <a:stretch>
            <a:fillRect/>
          </a:stretch>
        </p:blipFill>
        <p:spPr>
          <a:xfrm>
            <a:off x="217006" y="2003754"/>
            <a:ext cx="5904593" cy="3568711"/>
          </a:xfrm>
          <a:prstGeom prst="rect">
            <a:avLst/>
          </a:prstGeom>
        </p:spPr>
      </p:pic>
      <p:sp>
        <p:nvSpPr>
          <p:cNvPr id="7" name="Rectangle 6"/>
          <p:cNvSpPr/>
          <p:nvPr/>
        </p:nvSpPr>
        <p:spPr>
          <a:xfrm>
            <a:off x="1820261" y="5651750"/>
            <a:ext cx="2103909" cy="338554"/>
          </a:xfrm>
          <a:prstGeom prst="rect">
            <a:avLst/>
          </a:prstGeom>
        </p:spPr>
        <p:txBody>
          <a:bodyPr wrap="none">
            <a:spAutoFit/>
          </a:bodyPr>
          <a:lstStyle/>
          <a:p>
            <a:pPr defTabSz="609585"/>
            <a:r>
              <a:rPr lang="en-US" sz="1600" dirty="0">
                <a:solidFill>
                  <a:prstClr val="black"/>
                </a:solidFill>
                <a:latin typeface="Gill Sans MT" panose="020B0502020104020203"/>
              </a:rPr>
              <a:t>(Fetch and Funnel, n.d.)</a:t>
            </a:r>
          </a:p>
        </p:txBody>
      </p:sp>
    </p:spTree>
    <p:extLst>
      <p:ext uri="{BB962C8B-B14F-4D97-AF65-F5344CB8AC3E}">
        <p14:creationId xmlns:p14="http://schemas.microsoft.com/office/powerpoint/2010/main" val="10495195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4327" y="809052"/>
            <a:ext cx="9603275" cy="1049235"/>
          </a:xfrm>
        </p:spPr>
        <p:txBody>
          <a:bodyPr>
            <a:normAutofit/>
          </a:bodyPr>
          <a:lstStyle/>
          <a:p>
            <a:r>
              <a:rPr lang="en-US" b="1" dirty="0">
                <a:effectLst/>
              </a:rPr>
              <a:t>Improved Health Awareness </a:t>
            </a:r>
            <a:endParaRPr lang="en-US" dirty="0">
              <a:effectLst/>
            </a:endParaRPr>
          </a:p>
        </p:txBody>
      </p:sp>
      <p:sp>
        <p:nvSpPr>
          <p:cNvPr id="3" name="Content Placeholder 2"/>
          <p:cNvSpPr>
            <a:spLocks noGrp="1"/>
          </p:cNvSpPr>
          <p:nvPr>
            <p:ph idx="1"/>
          </p:nvPr>
        </p:nvSpPr>
        <p:spPr>
          <a:xfrm>
            <a:off x="145017" y="2003754"/>
            <a:ext cx="6108200" cy="3434153"/>
          </a:xfrm>
        </p:spPr>
        <p:txBody>
          <a:bodyPr>
            <a:normAutofit fontScale="92500" lnSpcReduction="20000"/>
          </a:bodyPr>
          <a:lstStyle/>
          <a:p>
            <a:pPr lvl="0" algn="just"/>
            <a:r>
              <a:rPr lang="en-US" sz="2133" dirty="0" err="1"/>
              <a:t>Vape</a:t>
            </a:r>
            <a:r>
              <a:rPr lang="en-US" sz="2133" dirty="0"/>
              <a:t> risk information among teenagers is made easy after watching </a:t>
            </a:r>
            <a:r>
              <a:rPr lang="en-US" sz="2133" dirty="0" err="1"/>
              <a:t>TikTok</a:t>
            </a:r>
            <a:r>
              <a:rPr lang="en-US" sz="2133" dirty="0"/>
              <a:t> videos.</a:t>
            </a:r>
          </a:p>
          <a:p>
            <a:pPr lvl="0" algn="just"/>
            <a:r>
              <a:rPr lang="en-US" sz="2133" dirty="0"/>
              <a:t>Helps counter misinformation online.</a:t>
            </a:r>
          </a:p>
          <a:p>
            <a:pPr lvl="0" algn="just"/>
            <a:r>
              <a:rPr lang="en-US" sz="2133" dirty="0"/>
              <a:t>Raises awareness and increases the ability to make better decisions.</a:t>
            </a:r>
          </a:p>
          <a:p>
            <a:pPr lvl="0" algn="just"/>
            <a:r>
              <a:rPr lang="en-US" sz="2133" dirty="0"/>
              <a:t>Pre-school education creates long-term healthy habits (</a:t>
            </a:r>
            <a:r>
              <a:rPr lang="en-US" sz="2133" dirty="0" err="1"/>
              <a:t>Stanic</a:t>
            </a:r>
            <a:r>
              <a:rPr lang="en-US" sz="2133" dirty="0"/>
              <a:t> et al. 2023).</a:t>
            </a:r>
          </a:p>
          <a:p>
            <a:pPr lvl="0" algn="just"/>
            <a:r>
              <a:rPr lang="en-US" sz="2133" dirty="0"/>
              <a:t>Messages are used to make teens aware of </a:t>
            </a:r>
            <a:r>
              <a:rPr lang="en-US" sz="2133" dirty="0" err="1"/>
              <a:t>vaping</a:t>
            </a:r>
            <a:r>
              <a:rPr lang="en-US" sz="2133" dirty="0"/>
              <a:t> promotional strategies.</a:t>
            </a:r>
          </a:p>
        </p:txBody>
      </p:sp>
      <p:pic>
        <p:nvPicPr>
          <p:cNvPr id="4" name="Picture 3"/>
          <p:cNvPicPr>
            <a:picLocks noChangeAspect="1"/>
          </p:cNvPicPr>
          <p:nvPr/>
        </p:nvPicPr>
        <p:blipFill>
          <a:blip r:embed="rId3"/>
          <a:stretch>
            <a:fillRect/>
          </a:stretch>
        </p:blipFill>
        <p:spPr>
          <a:xfrm>
            <a:off x="6459816" y="2064104"/>
            <a:ext cx="5507923" cy="3460227"/>
          </a:xfrm>
          <a:prstGeom prst="rect">
            <a:avLst/>
          </a:prstGeom>
        </p:spPr>
      </p:pic>
      <p:sp>
        <p:nvSpPr>
          <p:cNvPr id="5" name="Rectangle 4"/>
          <p:cNvSpPr/>
          <p:nvPr/>
        </p:nvSpPr>
        <p:spPr>
          <a:xfrm>
            <a:off x="7724853" y="5549328"/>
            <a:ext cx="2283446" cy="338554"/>
          </a:xfrm>
          <a:prstGeom prst="rect">
            <a:avLst/>
          </a:prstGeom>
        </p:spPr>
        <p:txBody>
          <a:bodyPr wrap="none">
            <a:spAutoFit/>
          </a:bodyPr>
          <a:lstStyle/>
          <a:p>
            <a:pPr defTabSz="609585"/>
            <a:r>
              <a:rPr lang="en-US" sz="1600" dirty="0">
                <a:solidFill>
                  <a:prstClr val="black"/>
                </a:solidFill>
                <a:latin typeface="Gill Sans MT" panose="020B0502020104020203"/>
              </a:rPr>
              <a:t>(KFF Health News, 2023)</a:t>
            </a:r>
          </a:p>
        </p:txBody>
      </p:sp>
    </p:spTree>
    <p:extLst>
      <p:ext uri="{BB962C8B-B14F-4D97-AF65-F5344CB8AC3E}">
        <p14:creationId xmlns:p14="http://schemas.microsoft.com/office/powerpoint/2010/main" val="24421779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effectLst/>
              </a:rPr>
              <a:t>Peer-to-Peer Learning Benefits</a:t>
            </a:r>
            <a:endParaRPr lang="en-US" dirty="0"/>
          </a:p>
        </p:txBody>
      </p:sp>
      <p:sp>
        <p:nvSpPr>
          <p:cNvPr id="3" name="Content Placeholder 2"/>
          <p:cNvSpPr>
            <a:spLocks noGrp="1"/>
          </p:cNvSpPr>
          <p:nvPr>
            <p:ph idx="1"/>
          </p:nvPr>
        </p:nvSpPr>
        <p:spPr>
          <a:xfrm>
            <a:off x="6304684" y="2220974"/>
            <a:ext cx="5700987" cy="3040487"/>
          </a:xfrm>
        </p:spPr>
        <p:txBody>
          <a:bodyPr>
            <a:normAutofit lnSpcReduction="10000"/>
          </a:bodyPr>
          <a:lstStyle/>
          <a:p>
            <a:pPr lvl="0" algn="just"/>
            <a:r>
              <a:rPr lang="en-US" sz="2133" dirty="0"/>
              <a:t>Peers are more authentic to teens.</a:t>
            </a:r>
          </a:p>
          <a:p>
            <a:pPr lvl="0" algn="just"/>
            <a:r>
              <a:rPr lang="en-US" sz="2133" dirty="0"/>
              <a:t>Hashtag challenges are creative and participatory (Jung et al., 2024).</a:t>
            </a:r>
          </a:p>
          <a:p>
            <a:pPr lvl="0" algn="just"/>
            <a:r>
              <a:rPr lang="en-US" sz="2133" dirty="0"/>
              <a:t>Through experience, teens encourage one another and inspire.</a:t>
            </a:r>
          </a:p>
          <a:p>
            <a:pPr lvl="0" algn="just"/>
            <a:r>
              <a:rPr lang="en-US" sz="2133" dirty="0"/>
              <a:t>Supports school education through social interactions.</a:t>
            </a:r>
          </a:p>
        </p:txBody>
      </p:sp>
      <p:pic>
        <p:nvPicPr>
          <p:cNvPr id="4" name="Picture 3"/>
          <p:cNvPicPr>
            <a:picLocks noChangeAspect="1"/>
          </p:cNvPicPr>
          <p:nvPr/>
        </p:nvPicPr>
        <p:blipFill>
          <a:blip r:embed="rId3"/>
          <a:stretch>
            <a:fillRect/>
          </a:stretch>
        </p:blipFill>
        <p:spPr>
          <a:xfrm>
            <a:off x="186329" y="2003753"/>
            <a:ext cx="6066888" cy="3257707"/>
          </a:xfrm>
          <a:prstGeom prst="rect">
            <a:avLst/>
          </a:prstGeom>
        </p:spPr>
      </p:pic>
      <p:sp>
        <p:nvSpPr>
          <p:cNvPr id="5" name="Rectangle 1"/>
          <p:cNvSpPr>
            <a:spLocks noChangeArrowheads="1"/>
          </p:cNvSpPr>
          <p:nvPr/>
        </p:nvSpPr>
        <p:spPr bwMode="auto">
          <a:xfrm>
            <a:off x="1436946" y="5261460"/>
            <a:ext cx="298440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defTabSz="1219170" eaLnBrk="0" fontAlgn="base" hangingPunct="0">
              <a:spcBef>
                <a:spcPct val="0"/>
              </a:spcBef>
              <a:spcAft>
                <a:spcPct val="0"/>
              </a:spcAft>
            </a:pPr>
            <a:r>
              <a:rPr lang="en-US" altLang="en-US" sz="1600" dirty="0">
                <a:solidFill>
                  <a:prstClr val="black"/>
                </a:solidFill>
                <a:latin typeface="Gill Sans MT" panose="020B0502020104020203"/>
              </a:rPr>
              <a:t>(Influencer Marketing Hub, 2025)</a:t>
            </a:r>
          </a:p>
        </p:txBody>
      </p:sp>
    </p:spTree>
    <p:extLst>
      <p:ext uri="{BB962C8B-B14F-4D97-AF65-F5344CB8AC3E}">
        <p14:creationId xmlns:p14="http://schemas.microsoft.com/office/powerpoint/2010/main" val="31751216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09440" y="782114"/>
            <a:ext cx="5293773" cy="763525"/>
          </a:xfrm>
        </p:spPr>
        <p:txBody>
          <a:bodyPr>
            <a:normAutofit fontScale="90000"/>
          </a:bodyPr>
          <a:lstStyle/>
          <a:p>
            <a:r>
              <a:rPr lang="en-US" b="1" dirty="0">
                <a:effectLst/>
              </a:rPr>
              <a:t>Benefits to School Settings </a:t>
            </a:r>
            <a:endParaRPr lang="en-US" b="1" dirty="0"/>
          </a:p>
        </p:txBody>
      </p:sp>
      <p:sp>
        <p:nvSpPr>
          <p:cNvPr id="5" name="Content Placeholder 4"/>
          <p:cNvSpPr>
            <a:spLocks noGrp="1"/>
          </p:cNvSpPr>
          <p:nvPr>
            <p:ph idx="1"/>
          </p:nvPr>
        </p:nvSpPr>
        <p:spPr>
          <a:xfrm>
            <a:off x="598621" y="2207360"/>
            <a:ext cx="5904593" cy="2834408"/>
          </a:xfrm>
        </p:spPr>
        <p:txBody>
          <a:bodyPr>
            <a:noAutofit/>
          </a:bodyPr>
          <a:lstStyle/>
          <a:p>
            <a:pPr lvl="0" algn="just"/>
            <a:r>
              <a:rPr lang="en-US" dirty="0"/>
              <a:t>Funds the implementation of interactive digital health in schools.</a:t>
            </a:r>
          </a:p>
          <a:p>
            <a:pPr lvl="0" algn="just"/>
            <a:r>
              <a:rPr lang="en-US" dirty="0"/>
              <a:t>Works perfectly in digital literacy or health classes.</a:t>
            </a:r>
          </a:p>
          <a:p>
            <a:pPr lvl="0" algn="just"/>
            <a:r>
              <a:rPr lang="en-US" dirty="0"/>
              <a:t>Less </a:t>
            </a:r>
            <a:r>
              <a:rPr lang="en-US" dirty="0" err="1"/>
              <a:t>vaping</a:t>
            </a:r>
            <a:r>
              <a:rPr lang="en-US" dirty="0"/>
              <a:t> is beneficial for attendance and concentration.</a:t>
            </a:r>
          </a:p>
          <a:p>
            <a:pPr lvl="0" algn="just"/>
            <a:r>
              <a:rPr lang="en-US" dirty="0"/>
              <a:t>Schools can find out about engagement with the help of </a:t>
            </a:r>
            <a:r>
              <a:rPr lang="en-US" dirty="0" err="1"/>
              <a:t>TikTok</a:t>
            </a:r>
            <a:r>
              <a:rPr lang="en-US" dirty="0"/>
              <a:t> analytics (Jung et al., 2024).</a:t>
            </a:r>
          </a:p>
          <a:p>
            <a:pPr lvl="0" algn="just"/>
            <a:r>
              <a:rPr lang="en-US" dirty="0"/>
              <a:t>Influencer relationships facilitate health actions in schools.</a:t>
            </a:r>
          </a:p>
        </p:txBody>
      </p:sp>
      <p:sp>
        <p:nvSpPr>
          <p:cNvPr id="3" name="TextBox 2">
            <a:extLst>
              <a:ext uri="{FF2B5EF4-FFF2-40B4-BE49-F238E27FC236}">
                <a16:creationId xmlns:a16="http://schemas.microsoft.com/office/drawing/2014/main" id="{AC1F0692-0823-BF18-70D1-E76F3A584259}"/>
              </a:ext>
            </a:extLst>
          </p:cNvPr>
          <p:cNvSpPr txBox="1"/>
          <p:nvPr/>
        </p:nvSpPr>
        <p:spPr>
          <a:xfrm>
            <a:off x="6910428" y="781504"/>
            <a:ext cx="4682953" cy="995016"/>
          </a:xfrm>
          <a:prstGeom prst="rect">
            <a:avLst/>
          </a:prstGeom>
          <a:noFill/>
        </p:spPr>
        <p:txBody>
          <a:bodyPr wrap="square">
            <a:spAutoFit/>
          </a:bodyPr>
          <a:lstStyle/>
          <a:p>
            <a:pPr defTabSz="609585"/>
            <a:r>
              <a:rPr lang="en-US" sz="2933" b="1" dirty="0">
                <a:solidFill>
                  <a:prstClr val="black"/>
                </a:solidFill>
                <a:latin typeface="Gill Sans MT" panose="020B0502020104020203"/>
              </a:rPr>
              <a:t>Equity and Accessibility Advantages</a:t>
            </a:r>
            <a:endParaRPr lang="en-IN" sz="2933" dirty="0">
              <a:solidFill>
                <a:prstClr val="black"/>
              </a:solidFill>
              <a:latin typeface="Gill Sans MT" panose="020B0502020104020203"/>
            </a:endParaRPr>
          </a:p>
        </p:txBody>
      </p:sp>
      <p:cxnSp>
        <p:nvCxnSpPr>
          <p:cNvPr id="7" name="Straight Connector 6">
            <a:extLst>
              <a:ext uri="{FF2B5EF4-FFF2-40B4-BE49-F238E27FC236}">
                <a16:creationId xmlns:a16="http://schemas.microsoft.com/office/drawing/2014/main" id="{3E188938-13E5-3EC0-4407-EECC3561E1BD}"/>
              </a:ext>
            </a:extLst>
          </p:cNvPr>
          <p:cNvCxnSpPr/>
          <p:nvPr/>
        </p:nvCxnSpPr>
        <p:spPr>
          <a:xfrm>
            <a:off x="6706820" y="1807426"/>
            <a:ext cx="0" cy="4268461"/>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3625CCC-45BF-CE86-011B-5B6ACEDD97C5}"/>
              </a:ext>
            </a:extLst>
          </p:cNvPr>
          <p:cNvSpPr txBox="1"/>
          <p:nvPr/>
        </p:nvSpPr>
        <p:spPr>
          <a:xfrm>
            <a:off x="6706821" y="1901015"/>
            <a:ext cx="5293772" cy="4193071"/>
          </a:xfrm>
          <a:prstGeom prst="rect">
            <a:avLst/>
          </a:prstGeom>
          <a:noFill/>
        </p:spPr>
        <p:txBody>
          <a:bodyPr wrap="square">
            <a:spAutoFit/>
          </a:bodyPr>
          <a:lstStyle/>
          <a:p>
            <a:pPr marL="380990" indent="-380990" algn="just" defTabSz="609585">
              <a:lnSpc>
                <a:spcPct val="150000"/>
              </a:lnSpc>
              <a:buFont typeface="Arial" panose="020B0604020202020204" pitchFamily="34" charset="0"/>
              <a:buChar char="•"/>
            </a:pPr>
            <a:r>
              <a:rPr lang="en-US" sz="2000" dirty="0">
                <a:solidFill>
                  <a:prstClr val="black"/>
                </a:solidFill>
                <a:latin typeface="Gill Sans MT" panose="020B0502020104020203"/>
              </a:rPr>
              <a:t>TikTok is free and easily available to learners (Lau et al., 2025).</a:t>
            </a:r>
          </a:p>
          <a:p>
            <a:pPr marL="380990" indent="-380990" algn="just" defTabSz="609585">
              <a:lnSpc>
                <a:spcPct val="150000"/>
              </a:lnSpc>
              <a:buFont typeface="Arial" panose="020B0604020202020204" pitchFamily="34" charset="0"/>
              <a:buChar char="•"/>
            </a:pPr>
            <a:r>
              <a:rPr lang="en-US" sz="2000" dirty="0">
                <a:solidFill>
                  <a:prstClr val="black"/>
                </a:solidFill>
                <a:latin typeface="Gill Sans MT" panose="020B0502020104020203"/>
              </a:rPr>
              <a:t>Eliminates the physical and psychological barriers.</a:t>
            </a:r>
          </a:p>
          <a:p>
            <a:pPr marL="380990" indent="-380990" algn="just" defTabSz="609585">
              <a:lnSpc>
                <a:spcPct val="150000"/>
              </a:lnSpc>
              <a:buFont typeface="Arial" panose="020B0604020202020204" pitchFamily="34" charset="0"/>
              <a:buChar char="•"/>
            </a:pPr>
            <a:r>
              <a:rPr lang="en-US" sz="2000" dirty="0">
                <a:solidFill>
                  <a:prstClr val="black"/>
                </a:solidFill>
                <a:latin typeface="Gill Sans MT" panose="020B0502020104020203"/>
              </a:rPr>
              <a:t>Remote and underserved schools work well.</a:t>
            </a:r>
          </a:p>
          <a:p>
            <a:pPr marL="380990" indent="-380990" algn="just" defTabSz="609585">
              <a:lnSpc>
                <a:spcPct val="150000"/>
              </a:lnSpc>
              <a:buFont typeface="Arial" panose="020B0604020202020204" pitchFamily="34" charset="0"/>
              <a:buChar char="•"/>
            </a:pPr>
            <a:r>
              <a:rPr lang="en-US" sz="2000" dirty="0">
                <a:solidFill>
                  <a:prstClr val="black"/>
                </a:solidFill>
                <a:latin typeface="Gill Sans MT" panose="020B0502020104020203"/>
              </a:rPr>
              <a:t>Among other things, it promotes equal access to health information.</a:t>
            </a:r>
          </a:p>
          <a:p>
            <a:pPr marL="380990" indent="-380990" algn="just" defTabSz="609585">
              <a:lnSpc>
                <a:spcPct val="150000"/>
              </a:lnSpc>
              <a:buFont typeface="Arial" panose="020B0604020202020204" pitchFamily="34" charset="0"/>
              <a:buChar char="•"/>
            </a:pPr>
            <a:r>
              <a:rPr lang="en-US" sz="2000" dirty="0">
                <a:solidFill>
                  <a:prstClr val="black"/>
                </a:solidFill>
                <a:latin typeface="Gill Sans MT" panose="020B0502020104020203"/>
              </a:rPr>
              <a:t>Enhances equity and inclusivity in health promotion among the youth.</a:t>
            </a:r>
          </a:p>
        </p:txBody>
      </p:sp>
    </p:spTree>
    <p:extLst>
      <p:ext uri="{BB962C8B-B14F-4D97-AF65-F5344CB8AC3E}">
        <p14:creationId xmlns:p14="http://schemas.microsoft.com/office/powerpoint/2010/main" val="17150014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38293" y="578507"/>
            <a:ext cx="8551480" cy="763525"/>
          </a:xfrm>
        </p:spPr>
        <p:txBody>
          <a:bodyPr>
            <a:normAutofit/>
          </a:bodyPr>
          <a:lstStyle/>
          <a:p>
            <a:r>
              <a:rPr lang="en-US" b="1" dirty="0">
                <a:effectLst/>
              </a:rPr>
              <a:t>Policy Implications </a:t>
            </a:r>
          </a:p>
        </p:txBody>
      </p:sp>
      <p:sp>
        <p:nvSpPr>
          <p:cNvPr id="5" name="Content Placeholder 4"/>
          <p:cNvSpPr>
            <a:spLocks noGrp="1"/>
          </p:cNvSpPr>
          <p:nvPr>
            <p:ph idx="1"/>
          </p:nvPr>
        </p:nvSpPr>
        <p:spPr>
          <a:xfrm>
            <a:off x="395014" y="2003754"/>
            <a:ext cx="6884093" cy="3450613"/>
          </a:xfrm>
        </p:spPr>
        <p:txBody>
          <a:bodyPr>
            <a:normAutofit fontScale="92500" lnSpcReduction="20000"/>
          </a:bodyPr>
          <a:lstStyle/>
          <a:p>
            <a:pPr lvl="0" algn="just"/>
            <a:r>
              <a:rPr lang="en-US" sz="2133" dirty="0"/>
              <a:t>Highlights of the need for stronger regulations to be put on the content of </a:t>
            </a:r>
            <a:r>
              <a:rPr lang="en-US" sz="2133" dirty="0" err="1"/>
              <a:t>vaping</a:t>
            </a:r>
            <a:r>
              <a:rPr lang="en-US" sz="2133" dirty="0"/>
              <a:t> online.</a:t>
            </a:r>
          </a:p>
          <a:p>
            <a:pPr lvl="0" algn="just"/>
            <a:r>
              <a:rPr lang="en-US" sz="2133" dirty="0"/>
              <a:t>Shows that minors are subjected to harmful marketing (</a:t>
            </a:r>
            <a:r>
              <a:rPr lang="en-US" sz="2133" dirty="0" err="1"/>
              <a:t>Stanic</a:t>
            </a:r>
            <a:r>
              <a:rPr lang="en-US" sz="2133" dirty="0"/>
              <a:t> et al. 2023).</a:t>
            </a:r>
          </a:p>
          <a:p>
            <a:pPr lvl="0" algn="just"/>
            <a:r>
              <a:rPr lang="en-US" sz="2133" dirty="0"/>
              <a:t>Promotes the embracing of digital safety policies in schools.</a:t>
            </a:r>
          </a:p>
          <a:p>
            <a:pPr lvl="0" algn="just"/>
            <a:r>
              <a:rPr lang="en-US" sz="2133" dirty="0"/>
              <a:t>Works to empower policymakers to enhance age limits and internet advertisements.</a:t>
            </a:r>
          </a:p>
          <a:p>
            <a:pPr lvl="0" algn="just"/>
            <a:r>
              <a:rPr lang="en-US" sz="2133" dirty="0"/>
              <a:t>Endorses the national approaches that connect the health promotion and technology.</a:t>
            </a:r>
          </a:p>
        </p:txBody>
      </p:sp>
      <p:pic>
        <p:nvPicPr>
          <p:cNvPr id="2" name="Picture 1"/>
          <p:cNvPicPr>
            <a:picLocks noChangeAspect="1"/>
          </p:cNvPicPr>
          <p:nvPr/>
        </p:nvPicPr>
        <p:blipFill>
          <a:blip r:embed="rId3"/>
          <a:stretch>
            <a:fillRect/>
          </a:stretch>
        </p:blipFill>
        <p:spPr>
          <a:xfrm>
            <a:off x="7521247" y="2614574"/>
            <a:ext cx="4540309" cy="1301263"/>
          </a:xfrm>
          <a:prstGeom prst="rect">
            <a:avLst/>
          </a:prstGeom>
        </p:spPr>
      </p:pic>
      <p:sp>
        <p:nvSpPr>
          <p:cNvPr id="6" name="TextBox 5">
            <a:extLst>
              <a:ext uri="{FF2B5EF4-FFF2-40B4-BE49-F238E27FC236}">
                <a16:creationId xmlns:a16="http://schemas.microsoft.com/office/drawing/2014/main" id="{2B2F9B5F-EEA9-47FA-EB00-9D89B3816393}"/>
              </a:ext>
            </a:extLst>
          </p:cNvPr>
          <p:cNvSpPr txBox="1"/>
          <p:nvPr/>
        </p:nvSpPr>
        <p:spPr>
          <a:xfrm>
            <a:off x="8742887" y="4198648"/>
            <a:ext cx="6120384" cy="338554"/>
          </a:xfrm>
          <a:prstGeom prst="rect">
            <a:avLst/>
          </a:prstGeom>
          <a:noFill/>
        </p:spPr>
        <p:txBody>
          <a:bodyPr wrap="square">
            <a:spAutoFit/>
          </a:bodyPr>
          <a:lstStyle/>
          <a:p>
            <a:pPr defTabSz="609585"/>
            <a:r>
              <a:rPr lang="en-US" sz="1600" dirty="0">
                <a:solidFill>
                  <a:prstClr val="black"/>
                </a:solidFill>
                <a:latin typeface="Gill Sans MT" panose="020B0502020104020203"/>
              </a:rPr>
              <a:t>(Study.com, n.d.)</a:t>
            </a:r>
          </a:p>
        </p:txBody>
      </p:sp>
    </p:spTree>
    <p:extLst>
      <p:ext uri="{BB962C8B-B14F-4D97-AF65-F5344CB8AC3E}">
        <p14:creationId xmlns:p14="http://schemas.microsoft.com/office/powerpoint/2010/main" val="9953560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US" b="1" dirty="0">
                <a:effectLst/>
              </a:rPr>
              <a:t>Research Implications </a:t>
            </a:r>
            <a:endParaRPr lang="en-US" b="1" dirty="0"/>
          </a:p>
        </p:txBody>
      </p:sp>
      <p:sp>
        <p:nvSpPr>
          <p:cNvPr id="5" name="Content Placeholder 4"/>
          <p:cNvSpPr>
            <a:spLocks noGrp="1"/>
          </p:cNvSpPr>
          <p:nvPr>
            <p:ph idx="1"/>
          </p:nvPr>
        </p:nvSpPr>
        <p:spPr/>
        <p:txBody>
          <a:bodyPr>
            <a:normAutofit/>
          </a:bodyPr>
          <a:lstStyle/>
          <a:p>
            <a:pPr lvl="0" algn="just"/>
            <a:r>
              <a:rPr lang="en-US" dirty="0"/>
              <a:t>Develops spaces for research on digital behaviour change.</a:t>
            </a:r>
          </a:p>
          <a:p>
            <a:pPr lvl="0" algn="just"/>
            <a:r>
              <a:rPr lang="en-US" dirty="0"/>
              <a:t>Facilitates the research of the </a:t>
            </a:r>
            <a:r>
              <a:rPr lang="en-US" dirty="0" err="1"/>
              <a:t>TikTok</a:t>
            </a:r>
            <a:r>
              <a:rPr lang="en-US" dirty="0"/>
              <a:t> contribution to health content exposure (Lau et al., 2025).</a:t>
            </a:r>
          </a:p>
          <a:p>
            <a:pPr lvl="0" algn="just"/>
            <a:r>
              <a:rPr lang="en-US" dirty="0"/>
              <a:t>Comparisons of the digital and traditional health programs become possible.</a:t>
            </a:r>
          </a:p>
          <a:p>
            <a:pPr lvl="0" algn="just"/>
            <a:r>
              <a:rPr lang="en-US" dirty="0"/>
              <a:t>Enables the creation of digital health advances in the future.</a:t>
            </a:r>
          </a:p>
        </p:txBody>
      </p:sp>
    </p:spTree>
    <p:extLst>
      <p:ext uri="{BB962C8B-B14F-4D97-AF65-F5344CB8AC3E}">
        <p14:creationId xmlns:p14="http://schemas.microsoft.com/office/powerpoint/2010/main" val="36743938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US" b="1" dirty="0">
                <a:effectLst/>
              </a:rPr>
              <a:t>Educational Implications</a:t>
            </a:r>
          </a:p>
        </p:txBody>
      </p:sp>
      <p:sp>
        <p:nvSpPr>
          <p:cNvPr id="5" name="Content Placeholder 4"/>
          <p:cNvSpPr>
            <a:spLocks noGrp="1"/>
          </p:cNvSpPr>
          <p:nvPr>
            <p:ph idx="1"/>
          </p:nvPr>
        </p:nvSpPr>
        <p:spPr>
          <a:xfrm>
            <a:off x="293212" y="2424887"/>
            <a:ext cx="6617216" cy="2645348"/>
          </a:xfrm>
        </p:spPr>
        <p:txBody>
          <a:bodyPr>
            <a:noAutofit/>
          </a:bodyPr>
          <a:lstStyle/>
          <a:p>
            <a:pPr lvl="0" algn="just"/>
            <a:r>
              <a:rPr lang="en-US" dirty="0"/>
              <a:t>Helps incorporate the promotion of health through digital means in schools (</a:t>
            </a:r>
            <a:r>
              <a:rPr lang="en-US" dirty="0" err="1"/>
              <a:t>Stanic</a:t>
            </a:r>
            <a:r>
              <a:rPr lang="en-US" dirty="0"/>
              <a:t> et al. 2023).</a:t>
            </a:r>
          </a:p>
          <a:p>
            <a:pPr lvl="0" algn="just"/>
            <a:r>
              <a:rPr lang="en-US" dirty="0"/>
              <a:t>Gives educators interesting devices in accordance with student preferences.</a:t>
            </a:r>
          </a:p>
          <a:p>
            <a:pPr lvl="0" algn="just"/>
            <a:r>
              <a:rPr lang="en-US" dirty="0"/>
              <a:t>Teaches learners to detect false information.</a:t>
            </a:r>
          </a:p>
          <a:p>
            <a:pPr lvl="0" algn="just"/>
            <a:r>
              <a:rPr lang="en-US" dirty="0"/>
              <a:t>Strengthens digital literacy/critical thinking.</a:t>
            </a:r>
          </a:p>
          <a:p>
            <a:pPr lvl="0" algn="just"/>
            <a:r>
              <a:rPr lang="en-US" dirty="0"/>
              <a:t>Pushes teens to produce and post healthy content.</a:t>
            </a:r>
          </a:p>
        </p:txBody>
      </p:sp>
      <p:pic>
        <p:nvPicPr>
          <p:cNvPr id="2" name="Picture 1"/>
          <p:cNvPicPr>
            <a:picLocks noChangeAspect="1"/>
          </p:cNvPicPr>
          <p:nvPr/>
        </p:nvPicPr>
        <p:blipFill>
          <a:blip r:embed="rId3"/>
          <a:stretch>
            <a:fillRect/>
          </a:stretch>
        </p:blipFill>
        <p:spPr>
          <a:xfrm>
            <a:off x="7317640" y="2233198"/>
            <a:ext cx="4467147" cy="3028725"/>
          </a:xfrm>
          <a:prstGeom prst="rect">
            <a:avLst/>
          </a:prstGeom>
        </p:spPr>
      </p:pic>
      <p:sp>
        <p:nvSpPr>
          <p:cNvPr id="3" name="Rectangle 2"/>
          <p:cNvSpPr/>
          <p:nvPr/>
        </p:nvSpPr>
        <p:spPr>
          <a:xfrm>
            <a:off x="8946494" y="5272034"/>
            <a:ext cx="1252009" cy="338554"/>
          </a:xfrm>
          <a:prstGeom prst="rect">
            <a:avLst/>
          </a:prstGeom>
        </p:spPr>
        <p:txBody>
          <a:bodyPr wrap="none">
            <a:spAutoFit/>
          </a:bodyPr>
          <a:lstStyle/>
          <a:p>
            <a:pPr defTabSz="609585"/>
            <a:r>
              <a:rPr lang="en-US" sz="1600" dirty="0">
                <a:solidFill>
                  <a:prstClr val="black"/>
                </a:solidFill>
                <a:latin typeface="Gill Sans MT" panose="020B0502020104020203"/>
              </a:rPr>
              <a:t>(Juicer, 2025)</a:t>
            </a:r>
          </a:p>
        </p:txBody>
      </p:sp>
    </p:spTree>
    <p:extLst>
      <p:ext uri="{BB962C8B-B14F-4D97-AF65-F5344CB8AC3E}">
        <p14:creationId xmlns:p14="http://schemas.microsoft.com/office/powerpoint/2010/main" val="367530987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803191" y="782114"/>
            <a:ext cx="8551480" cy="763525"/>
          </a:xfrm>
        </p:spPr>
        <p:txBody>
          <a:bodyPr>
            <a:normAutofit/>
          </a:bodyPr>
          <a:lstStyle/>
          <a:p>
            <a:pPr algn="ctr"/>
            <a:r>
              <a:rPr lang="en-US" b="1" dirty="0">
                <a:effectLst/>
              </a:rPr>
              <a:t>Conclusion – Overall Benefits</a:t>
            </a:r>
          </a:p>
        </p:txBody>
      </p:sp>
      <p:sp>
        <p:nvSpPr>
          <p:cNvPr id="5" name="Content Placeholder 4"/>
          <p:cNvSpPr>
            <a:spLocks noGrp="1"/>
          </p:cNvSpPr>
          <p:nvPr>
            <p:ph idx="1"/>
          </p:nvPr>
        </p:nvSpPr>
        <p:spPr>
          <a:xfrm>
            <a:off x="1820260" y="2003754"/>
            <a:ext cx="8551480" cy="4681415"/>
          </a:xfrm>
        </p:spPr>
        <p:txBody>
          <a:bodyPr>
            <a:normAutofit/>
          </a:bodyPr>
          <a:lstStyle/>
          <a:p>
            <a:pPr lvl="0" algn="just"/>
            <a:r>
              <a:rPr lang="en-US" sz="2133" dirty="0" err="1"/>
              <a:t>TikTok</a:t>
            </a:r>
            <a:r>
              <a:rPr lang="en-US" sz="2133" dirty="0"/>
              <a:t> micro-interventions provide an effective and interesting approach to diminishing teen </a:t>
            </a:r>
            <a:r>
              <a:rPr lang="en-US" sz="2133" dirty="0" err="1"/>
              <a:t>vaping</a:t>
            </a:r>
            <a:r>
              <a:rPr lang="en-US" sz="2133" dirty="0"/>
              <a:t>.</a:t>
            </a:r>
          </a:p>
          <a:p>
            <a:pPr lvl="0" algn="just"/>
            <a:r>
              <a:rPr lang="en-US" sz="2133" dirty="0"/>
              <a:t>Integrate learning, leisure and peer pressure.</a:t>
            </a:r>
          </a:p>
          <a:p>
            <a:pPr lvl="0" algn="just"/>
            <a:r>
              <a:rPr lang="en-US" sz="2133" dirty="0"/>
              <a:t>Both for students, schools and communities, benefits are </a:t>
            </a:r>
            <a:r>
              <a:rPr lang="en-US" sz="2133" dirty="0" err="1"/>
              <a:t>realised</a:t>
            </a:r>
            <a:r>
              <a:rPr lang="en-US" sz="2133" dirty="0"/>
              <a:t>.</a:t>
            </a:r>
          </a:p>
          <a:p>
            <a:pPr lvl="0" algn="just"/>
            <a:r>
              <a:rPr lang="en-US" sz="2133" dirty="0"/>
              <a:t>Versatile and can be changed to other youth health issues.</a:t>
            </a:r>
          </a:p>
        </p:txBody>
      </p:sp>
    </p:spTree>
    <p:extLst>
      <p:ext uri="{BB962C8B-B14F-4D97-AF65-F5344CB8AC3E}">
        <p14:creationId xmlns:p14="http://schemas.microsoft.com/office/powerpoint/2010/main" val="33080370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B68CF-4771-3A40-1A8B-19098A6279B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A25760A-B3A7-CADC-79F1-9F07B308B960}"/>
              </a:ext>
            </a:extLst>
          </p:cNvPr>
          <p:cNvSpPr txBox="1"/>
          <p:nvPr/>
        </p:nvSpPr>
        <p:spPr>
          <a:xfrm>
            <a:off x="0" y="0"/>
            <a:ext cx="12369800" cy="6740307"/>
          </a:xfrm>
          <a:prstGeom prst="rect">
            <a:avLst/>
          </a:prstGeom>
          <a:noFill/>
        </p:spPr>
        <p:txBody>
          <a:bodyPr wrap="square">
            <a:spAutoFit/>
          </a:bodyPr>
          <a:lstStyle/>
          <a:p>
            <a:pPr algn="ctr">
              <a:lnSpc>
                <a:spcPct val="150000"/>
              </a:lnSpc>
              <a:buNone/>
            </a:pPr>
            <a:r>
              <a:rPr lang="en-US" sz="2400" b="1" dirty="0">
                <a:latin typeface="Arial" panose="020B0604020202020204" pitchFamily="34" charset="0"/>
                <a:cs typeface="Arial" panose="020B0604020202020204" pitchFamily="34" charset="0"/>
              </a:rPr>
              <a:t>Reference:</a:t>
            </a:r>
          </a:p>
          <a:p>
            <a:pPr>
              <a:buNone/>
            </a:pPr>
            <a:r>
              <a:rPr lang="en-US" b="1" dirty="0">
                <a:latin typeface="Arial" panose="020B0604020202020204" pitchFamily="34" charset="0"/>
                <a:cs typeface="Arial" panose="020B0604020202020204" pitchFamily="34" charset="0"/>
              </a:rPr>
              <a:t>Bhatta, D. and Glantz, S. (2019).</a:t>
            </a:r>
            <a:r>
              <a:rPr lang="en-US" dirty="0">
                <a:latin typeface="Arial" panose="020B0604020202020204" pitchFamily="34" charset="0"/>
                <a:cs typeface="Arial" panose="020B0604020202020204" pitchFamily="34" charset="0"/>
              </a:rPr>
              <a:t> Association of e-cigarette use with respiratory disease among adults in the United States. </a:t>
            </a:r>
            <a:r>
              <a:rPr lang="en-US" i="1" dirty="0">
                <a:latin typeface="Arial" panose="020B0604020202020204" pitchFamily="34" charset="0"/>
                <a:cs typeface="Arial" panose="020B0604020202020204" pitchFamily="34" charset="0"/>
              </a:rPr>
              <a:t>American Journal of Preventive Medicine</a:t>
            </a:r>
            <a:r>
              <a:rPr lang="en-US" dirty="0">
                <a:latin typeface="Arial" panose="020B0604020202020204" pitchFamily="34" charset="0"/>
                <a:cs typeface="Arial" panose="020B0604020202020204" pitchFamily="34" charset="0"/>
              </a:rPr>
              <a:t>, 58(2), pp.182–190.</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3"/>
              </a:rPr>
              <a:t>https://www.sciencedirect.com/science/article/pii/S0749379720301743</a:t>
            </a:r>
            <a:r>
              <a:rPr lang="en-US" dirty="0">
                <a:latin typeface="Arial" panose="020B0604020202020204" pitchFamily="34" charset="0"/>
                <a:cs typeface="Arial" panose="020B0604020202020204" pitchFamily="34" charset="0"/>
              </a:rPr>
              <a:t> </a:t>
            </a:r>
          </a:p>
          <a:p>
            <a:pPr>
              <a:buNone/>
            </a:pPr>
            <a:r>
              <a:rPr lang="en-US" b="1" dirty="0">
                <a:latin typeface="Arial" panose="020B0604020202020204" pitchFamily="34" charset="0"/>
                <a:cs typeface="Arial" panose="020B0604020202020204" pitchFamily="34" charset="0"/>
              </a:rPr>
              <a:t>British Lung Foundation (2021).</a:t>
            </a:r>
            <a:r>
              <a:rPr lang="en-US" dirty="0">
                <a:latin typeface="Arial" panose="020B0604020202020204" pitchFamily="34" charset="0"/>
                <a:cs typeface="Arial" panose="020B0604020202020204" pitchFamily="34" charset="0"/>
              </a:rPr>
              <a:t> Teen vaping and lung health.</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4"/>
              </a:rPr>
              <a:t>https://www.blf.org.uk/support-for-you/vaping</a:t>
            </a:r>
            <a:r>
              <a:rPr lang="en-US" dirty="0">
                <a:latin typeface="Arial" panose="020B0604020202020204" pitchFamily="34" charset="0"/>
                <a:cs typeface="Arial" panose="020B0604020202020204" pitchFamily="34" charset="0"/>
              </a:rPr>
              <a:t> </a:t>
            </a:r>
          </a:p>
          <a:p>
            <a:pPr>
              <a:buNone/>
            </a:pPr>
            <a:r>
              <a:rPr lang="en-US" b="1" dirty="0">
                <a:latin typeface="Arial" panose="020B0604020202020204" pitchFamily="34" charset="0"/>
                <a:cs typeface="Arial" panose="020B0604020202020204" pitchFamily="34" charset="0"/>
              </a:rPr>
              <a:t>Cancer Research UK (2024).</a:t>
            </a:r>
            <a:r>
              <a:rPr lang="en-US" dirty="0">
                <a:latin typeface="Arial" panose="020B0604020202020204" pitchFamily="34" charset="0"/>
                <a:cs typeface="Arial" panose="020B0604020202020204" pitchFamily="34" charset="0"/>
              </a:rPr>
              <a:t> Teen vaping </a:t>
            </a:r>
            <a:r>
              <a:rPr lang="en-US" dirty="0" err="1">
                <a:latin typeface="Arial" panose="020B0604020202020204" pitchFamily="34" charset="0"/>
                <a:cs typeface="Arial" panose="020B0604020202020204" pitchFamily="34" charset="0"/>
              </a:rPr>
              <a:t>behaviours</a:t>
            </a:r>
            <a:r>
              <a:rPr lang="en-US" dirty="0">
                <a:latin typeface="Arial" panose="020B0604020202020204" pitchFamily="34" charset="0"/>
                <a:cs typeface="Arial" panose="020B0604020202020204" pitchFamily="34" charset="0"/>
              </a:rPr>
              <a:t> and risk factors.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5"/>
              </a:rPr>
              <a:t>https://www.cancerresearchuk.org/about-cancer/causes-of-cancer/smoking-and-cancer/vaping</a:t>
            </a:r>
            <a:r>
              <a:rPr lang="en-US" dirty="0">
                <a:latin typeface="Arial" panose="020B0604020202020204" pitchFamily="34" charset="0"/>
                <a:cs typeface="Arial" panose="020B0604020202020204" pitchFamily="34" charset="0"/>
              </a:rPr>
              <a:t> </a:t>
            </a:r>
          </a:p>
          <a:p>
            <a:pPr>
              <a:buNone/>
            </a:pPr>
            <a:r>
              <a:rPr lang="en-US" b="1" dirty="0">
                <a:latin typeface="Arial" panose="020B0604020202020204" pitchFamily="34" charset="0"/>
                <a:cs typeface="Arial" panose="020B0604020202020204" pitchFamily="34" charset="0"/>
              </a:rPr>
              <a:t>Digital Youth Index (2023).</a:t>
            </a:r>
            <a:r>
              <a:rPr lang="en-US" dirty="0">
                <a:latin typeface="Arial" panose="020B0604020202020204" pitchFamily="34" charset="0"/>
                <a:cs typeface="Arial" panose="020B0604020202020204" pitchFamily="34" charset="0"/>
              </a:rPr>
              <a:t> How UK teenagers use digital platforms and online video content.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6"/>
              </a:rPr>
              <a:t>https://www.nominet.uk/digitalyouthindex/</a:t>
            </a:r>
            <a:r>
              <a:rPr lang="en-US" dirty="0">
                <a:latin typeface="Arial" panose="020B0604020202020204" pitchFamily="34" charset="0"/>
                <a:cs typeface="Arial" panose="020B0604020202020204" pitchFamily="34" charset="0"/>
              </a:rPr>
              <a:t> </a:t>
            </a:r>
          </a:p>
          <a:p>
            <a:pPr>
              <a:buNone/>
            </a:pPr>
            <a:r>
              <a:rPr lang="en-US" b="1" dirty="0">
                <a:latin typeface="Arial" panose="020B0604020202020204" pitchFamily="34" charset="0"/>
                <a:cs typeface="Arial" panose="020B0604020202020204" pitchFamily="34" charset="0"/>
              </a:rPr>
              <a:t>Health Foundation (2024).</a:t>
            </a:r>
            <a:r>
              <a:rPr lang="en-US" dirty="0">
                <a:latin typeface="Arial" panose="020B0604020202020204" pitchFamily="34" charset="0"/>
                <a:cs typeface="Arial" panose="020B0604020202020204" pitchFamily="34" charset="0"/>
              </a:rPr>
              <a:t> School health promotion and adolescent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7"/>
              </a:rPr>
              <a:t>https://www.health.org.uk/news-and-comment/news/education-and-adolescent-wellbeing</a:t>
            </a:r>
            <a:r>
              <a:rPr lang="en-US" dirty="0">
                <a:latin typeface="Arial" panose="020B0604020202020204" pitchFamily="34" charset="0"/>
                <a:cs typeface="Arial" panose="020B0604020202020204" pitchFamily="34" charset="0"/>
              </a:rPr>
              <a:t> </a:t>
            </a:r>
          </a:p>
          <a:p>
            <a:pPr>
              <a:buNone/>
            </a:pPr>
            <a:r>
              <a:rPr lang="en-US" b="1" dirty="0">
                <a:latin typeface="Arial" panose="020B0604020202020204" pitchFamily="34" charset="0"/>
                <a:cs typeface="Arial" panose="020B0604020202020204" pitchFamily="34" charset="0"/>
              </a:rPr>
              <a:t>HHS (2023).</a:t>
            </a:r>
            <a:r>
              <a:rPr lang="en-US" dirty="0">
                <a:latin typeface="Arial" panose="020B0604020202020204" pitchFamily="34" charset="0"/>
                <a:cs typeface="Arial" panose="020B0604020202020204" pitchFamily="34" charset="0"/>
              </a:rPr>
              <a:t> E-cigarettes and youth nicotine exposure. </a:t>
            </a:r>
            <a:r>
              <a:rPr lang="en-US" i="1" dirty="0">
                <a:latin typeface="Arial" panose="020B0604020202020204" pitchFamily="34" charset="0"/>
                <a:cs typeface="Arial" panose="020B0604020202020204" pitchFamily="34" charset="0"/>
              </a:rPr>
              <a:t>United States Department of Health and Human Services</a:t>
            </a:r>
            <a:r>
              <a:rPr lang="en-US" dirty="0">
                <a:latin typeface="Arial" panose="020B0604020202020204" pitchFamily="34" charset="0"/>
                <a:cs typeface="Arial" panose="020B0604020202020204" pitchFamily="34" charset="0"/>
              </a:rPr>
              <a: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8"/>
              </a:rPr>
              <a:t>https://e-cigarettes.surgeongeneral.gov/</a:t>
            </a:r>
            <a:endParaRPr lang="en-US" dirty="0">
              <a:latin typeface="Arial" panose="020B0604020202020204" pitchFamily="34" charset="0"/>
              <a:cs typeface="Arial" panose="020B0604020202020204" pitchFamily="34" charset="0"/>
            </a:endParaRPr>
          </a:p>
          <a:p>
            <a:pPr>
              <a:buNone/>
            </a:pPr>
            <a:r>
              <a:rPr lang="en-US" b="1" dirty="0">
                <a:latin typeface="Arial" panose="020B0604020202020204" pitchFamily="34" charset="0"/>
                <a:cs typeface="Arial" panose="020B0604020202020204" pitchFamily="34" charset="0"/>
              </a:rPr>
              <a:t>Ofcom (2024).</a:t>
            </a:r>
            <a:r>
              <a:rPr lang="en-US" dirty="0">
                <a:latin typeface="Arial" panose="020B0604020202020204" pitchFamily="34" charset="0"/>
                <a:cs typeface="Arial" panose="020B0604020202020204" pitchFamily="34" charset="0"/>
              </a:rPr>
              <a:t> Online media use and digital engagement among UK teenagers: annual report.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9"/>
              </a:rPr>
              <a:t>https://www.ofcom.org.uk/research-and-data/media-literacy-research/online-nation</a:t>
            </a:r>
            <a:r>
              <a:rPr lang="en-US" dirty="0">
                <a:latin typeface="Arial" panose="020B0604020202020204" pitchFamily="34" charset="0"/>
                <a:cs typeface="Arial" panose="020B0604020202020204" pitchFamily="34" charset="0"/>
              </a:rPr>
              <a:t> </a:t>
            </a:r>
          </a:p>
          <a:p>
            <a:pPr>
              <a:buNone/>
            </a:pPr>
            <a:r>
              <a:rPr lang="en-US" b="1" dirty="0">
                <a:latin typeface="Arial" panose="020B0604020202020204" pitchFamily="34" charset="0"/>
                <a:cs typeface="Arial" panose="020B0604020202020204" pitchFamily="34" charset="0"/>
              </a:rPr>
              <a:t>Office for Health Improvement and Disparities (OHID) (2023).</a:t>
            </a:r>
            <a:r>
              <a:rPr lang="en-US" dirty="0">
                <a:latin typeface="Arial" panose="020B0604020202020204" pitchFamily="34" charset="0"/>
                <a:cs typeface="Arial" panose="020B0604020202020204" pitchFamily="34" charset="0"/>
              </a:rPr>
              <a:t> School-based smoking and vaping prevention guidance.</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10"/>
              </a:rPr>
              <a:t>https://www.gov.uk/government/collections/smoking-and-tobacco-policy-research-and-analysis</a:t>
            </a:r>
            <a:r>
              <a:rPr lang="en-US" dirty="0">
                <a:latin typeface="Arial" panose="020B0604020202020204" pitchFamily="34" charset="0"/>
                <a:cs typeface="Arial" panose="020B0604020202020204" pitchFamily="34" charset="0"/>
              </a:rPr>
              <a:t> </a:t>
            </a:r>
          </a:p>
          <a:p>
            <a:pPr>
              <a:buNone/>
            </a:pPr>
            <a:r>
              <a:rPr lang="en-US" b="1" dirty="0">
                <a:latin typeface="Arial" panose="020B0604020202020204" pitchFamily="34" charset="0"/>
                <a:cs typeface="Arial" panose="020B0604020202020204" pitchFamily="34" charset="0"/>
              </a:rPr>
              <a:t>Public Health Scotland (2023).</a:t>
            </a:r>
            <a:r>
              <a:rPr lang="en-US" dirty="0">
                <a:latin typeface="Arial" panose="020B0604020202020204" pitchFamily="34" charset="0"/>
                <a:cs typeface="Arial" panose="020B0604020202020204" pitchFamily="34" charset="0"/>
              </a:rPr>
              <a:t> Adolescent nicotine use and school environment.</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Available at: </a:t>
            </a:r>
            <a:r>
              <a:rPr lang="en-US" dirty="0">
                <a:latin typeface="Arial" panose="020B0604020202020204" pitchFamily="34" charset="0"/>
                <a:cs typeface="Arial" panose="020B0604020202020204" pitchFamily="34" charset="0"/>
                <a:hlinkClick r:id="rId11"/>
              </a:rPr>
              <a:t>https://publichealthscotland.scot/publications/</a:t>
            </a:r>
            <a:endParaRPr lang="en-US" dirty="0">
              <a:latin typeface="Arial" panose="020B0604020202020204" pitchFamily="34" charset="0"/>
              <a:cs typeface="Arial" panose="020B0604020202020204" pitchFamily="34" charset="0"/>
            </a:endParaRPr>
          </a:p>
          <a:p>
            <a:pPr>
              <a:buNone/>
            </a:pPr>
            <a:r>
              <a:rPr lang="en-US" b="1" dirty="0">
                <a:latin typeface="Arial" panose="020B0604020202020204" pitchFamily="34" charset="0"/>
                <a:cs typeface="Arial" panose="020B0604020202020204" pitchFamily="34" charset="0"/>
              </a:rPr>
              <a:t>Walton, G. and Doyle, G. (2024).</a:t>
            </a:r>
            <a:r>
              <a:rPr lang="en-US" dirty="0">
                <a:latin typeface="Arial" panose="020B0604020202020204" pitchFamily="34" charset="0"/>
                <a:cs typeface="Arial" panose="020B0604020202020204" pitchFamily="34" charset="0"/>
              </a:rPr>
              <a:t> Digital peer influence, adolescent attitudes and social </a:t>
            </a:r>
            <a:r>
              <a:rPr lang="en-US" dirty="0" err="1">
                <a:latin typeface="Arial" panose="020B0604020202020204" pitchFamily="34" charset="0"/>
                <a:cs typeface="Arial" panose="020B0604020202020204" pitchFamily="34" charset="0"/>
              </a:rPr>
              <a:t>behaviour</a:t>
            </a:r>
            <a:r>
              <a:rPr lang="en-US" dirty="0">
                <a:latin typeface="Arial" panose="020B0604020202020204" pitchFamily="34" charset="0"/>
                <a:cs typeface="Arial" panose="020B0604020202020204" pitchFamily="34" charset="0"/>
              </a:rPr>
              <a:t> online. </a:t>
            </a:r>
            <a:r>
              <a:rPr lang="en-US" i="1" dirty="0">
                <a:latin typeface="Arial" panose="020B0604020202020204" pitchFamily="34" charset="0"/>
                <a:cs typeface="Arial" panose="020B0604020202020204" pitchFamily="34" charset="0"/>
              </a:rPr>
              <a:t>Journal of Youth Studies</a:t>
            </a:r>
            <a:r>
              <a:rPr lang="en-US" dirty="0">
                <a:latin typeface="Arial" panose="020B0604020202020204" pitchFamily="34" charset="0"/>
                <a:cs typeface="Arial" panose="020B0604020202020204" pitchFamily="34" charset="0"/>
              </a:rPr>
              <a:t>, 27(4), pp.455–471. Available at: </a:t>
            </a:r>
            <a:r>
              <a:rPr lang="en-US" dirty="0">
                <a:latin typeface="Arial" panose="020B0604020202020204" pitchFamily="34" charset="0"/>
                <a:cs typeface="Arial" panose="020B0604020202020204" pitchFamily="34" charset="0"/>
                <a:hlinkClick r:id="rId12"/>
              </a:rPr>
              <a:t>https://www.tandfonline.com/doi/full/10.1080/13676261.2023.2225130</a:t>
            </a:r>
            <a:r>
              <a:rPr lang="en-US"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0346480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4BBF1-88B6-0902-272B-8030E431F275}"/>
              </a:ext>
            </a:extLst>
          </p:cNvPr>
          <p:cNvSpPr>
            <a:spLocks noGrp="1"/>
          </p:cNvSpPr>
          <p:nvPr>
            <p:ph type="title"/>
          </p:nvPr>
        </p:nvSpPr>
        <p:spPr/>
        <p:txBody>
          <a:bodyPr/>
          <a:lstStyle/>
          <a:p>
            <a:r>
              <a:rPr lang="en-US" dirty="0"/>
              <a:t>References</a:t>
            </a:r>
            <a:endParaRPr lang="en-GB" dirty="0"/>
          </a:p>
        </p:txBody>
      </p:sp>
      <p:sp>
        <p:nvSpPr>
          <p:cNvPr id="3" name="Content Placeholder 2">
            <a:extLst>
              <a:ext uri="{FF2B5EF4-FFF2-40B4-BE49-F238E27FC236}">
                <a16:creationId xmlns:a16="http://schemas.microsoft.com/office/drawing/2014/main" id="{3CC92BDF-895B-ABB2-AC75-69FB92281273}"/>
              </a:ext>
            </a:extLst>
          </p:cNvPr>
          <p:cNvSpPr>
            <a:spLocks noGrp="1"/>
          </p:cNvSpPr>
          <p:nvPr>
            <p:ph idx="1"/>
          </p:nvPr>
        </p:nvSpPr>
        <p:spPr/>
        <p:txBody>
          <a:bodyPr>
            <a:normAutofit/>
          </a:bodyPr>
          <a:lstStyle/>
          <a:p>
            <a:pPr algn="just">
              <a:buFont typeface="Wingdings" panose="05000000000000000000" pitchFamily="2" charset="2"/>
              <a:buChar char="§"/>
            </a:pPr>
            <a:r>
              <a:rPr lang="en-GB" sz="1100" dirty="0"/>
              <a:t>Belon, A.P., </a:t>
            </a:r>
            <a:r>
              <a:rPr lang="en-GB" sz="1100" dirty="0" err="1"/>
              <a:t>Nieuwendyk</a:t>
            </a:r>
            <a:r>
              <a:rPr lang="en-GB" sz="1100" dirty="0"/>
              <a:t>, L., Allen, T., Worrell, M. and </a:t>
            </a:r>
            <a:r>
              <a:rPr lang="en-GB" sz="1100" dirty="0" err="1"/>
              <a:t>Nykiforuk</a:t>
            </a:r>
            <a:r>
              <a:rPr lang="en-GB" sz="1100" dirty="0"/>
              <a:t>, C.I.J. (2025). Effective interventions to prevent youth vaping behaviours: a rapid review. BMJ Open, 15(1), pp.e092380–e092380. </a:t>
            </a:r>
            <a:r>
              <a:rPr lang="en-GB" sz="1100" dirty="0" err="1"/>
              <a:t>doi</a:t>
            </a:r>
            <a:r>
              <a:rPr lang="en-GB" sz="1100" dirty="0"/>
              <a:t>: https://doi.org/10.1136/bmjopen-2024-092380.</a:t>
            </a:r>
          </a:p>
          <a:p>
            <a:pPr algn="just">
              <a:buFont typeface="Wingdings" panose="05000000000000000000" pitchFamily="2" charset="2"/>
              <a:buChar char="§"/>
            </a:pPr>
            <a:r>
              <a:rPr lang="en-GB" sz="1100" dirty="0"/>
              <a:t>CDC (2025). Health Effects of Vaping. [online] Smoking and Tobacco Use. Available at: https://www.cdc.gov/tobacco/e-cigarettes/health-effects.html.</a:t>
            </a:r>
          </a:p>
          <a:p>
            <a:pPr algn="just">
              <a:buFont typeface="Wingdings" panose="05000000000000000000" pitchFamily="2" charset="2"/>
              <a:buChar char="§"/>
            </a:pPr>
            <a:r>
              <a:rPr lang="en-GB" sz="1100" dirty="0"/>
              <a:t>GOV.UK (2022). Nicotine vaping in England: 2022 evidence update main findings. [online] GOV.UK. Available at: https://www.gov.uk/government/publications/nicotine-vaping-in-england-2022-evidence-update/nicotine-vaping-in-england-2022-evidence-update-main-findings.</a:t>
            </a:r>
          </a:p>
          <a:p>
            <a:pPr algn="just">
              <a:buFont typeface="Wingdings" panose="05000000000000000000" pitchFamily="2" charset="2"/>
              <a:buChar char="§"/>
            </a:pPr>
            <a:r>
              <a:rPr lang="en-GB" sz="1100" dirty="0"/>
              <a:t>Hall, R. (2025). Third of UK teenagers who vape will go on to start smoking, research shows. [online] the Guardian. Available at: https://www.theguardian.com/society/2025/jul/29/third-of-uk-teenagers-who-vape-will-go-on-to-start-smoking-research-shows.</a:t>
            </a:r>
          </a:p>
          <a:p>
            <a:pPr algn="just">
              <a:buFont typeface="Wingdings" panose="05000000000000000000" pitchFamily="2" charset="2"/>
              <a:buChar char="§"/>
            </a:pPr>
            <a:r>
              <a:rPr lang="en-GB" sz="1100" dirty="0"/>
              <a:t>Lau, N., </a:t>
            </a:r>
            <a:r>
              <a:rPr lang="en-GB" sz="1100" dirty="0" err="1"/>
              <a:t>Kavin</a:t>
            </a:r>
            <a:r>
              <a:rPr lang="en-GB" sz="1100" dirty="0"/>
              <a:t> </a:t>
            </a:r>
            <a:r>
              <a:rPr lang="en-GB" sz="1100" dirty="0" err="1"/>
              <a:t>Srinakarin</a:t>
            </a:r>
            <a:r>
              <a:rPr lang="en-GB" sz="1100" dirty="0"/>
              <a:t>, </a:t>
            </a:r>
            <a:r>
              <a:rPr lang="en-GB" sz="1100" dirty="0" err="1"/>
              <a:t>Aalfs</a:t>
            </a:r>
            <a:r>
              <a:rPr lang="en-GB" sz="1100" dirty="0"/>
              <a:t>, H., Zhao, X. and Palermo, T.M. (2024). </a:t>
            </a:r>
            <a:r>
              <a:rPr lang="en-GB" sz="1100" dirty="0" err="1"/>
              <a:t>TikTok</a:t>
            </a:r>
            <a:r>
              <a:rPr lang="en-GB" sz="1100" dirty="0"/>
              <a:t> and teen mental health: an analysis of user-generated content and engagement. Journal of </a:t>
            </a:r>
            <a:r>
              <a:rPr lang="en-GB" sz="1100" dirty="0" err="1"/>
              <a:t>Pediatric</a:t>
            </a:r>
            <a:r>
              <a:rPr lang="en-GB" sz="1100" dirty="0"/>
              <a:t> Psychology, 50(1). </a:t>
            </a:r>
            <a:r>
              <a:rPr lang="en-GB" sz="1100" dirty="0" err="1"/>
              <a:t>doi</a:t>
            </a:r>
            <a:r>
              <a:rPr lang="en-GB" sz="1100" dirty="0"/>
              <a:t>: https://doi.org/10.1093/jpepsy/jsae039.</a:t>
            </a:r>
          </a:p>
          <a:p>
            <a:pPr algn="just">
              <a:buFont typeface="Wingdings" panose="05000000000000000000" pitchFamily="2" charset="2"/>
              <a:buChar char="§"/>
            </a:pPr>
            <a:r>
              <a:rPr lang="en-GB" sz="1100" dirty="0"/>
              <a:t>Nagy-</a:t>
            </a:r>
            <a:r>
              <a:rPr lang="en-GB" sz="1100" dirty="0" err="1"/>
              <a:t>Pénzes</a:t>
            </a:r>
            <a:r>
              <a:rPr lang="en-GB" sz="1100" dirty="0"/>
              <a:t>, G., </a:t>
            </a:r>
            <a:r>
              <a:rPr lang="en-GB" sz="1100" dirty="0" err="1"/>
              <a:t>Vincze</a:t>
            </a:r>
            <a:r>
              <a:rPr lang="en-GB" sz="1100" dirty="0"/>
              <a:t>, F. and </a:t>
            </a:r>
            <a:r>
              <a:rPr lang="en-GB" sz="1100" dirty="0" err="1"/>
              <a:t>Bíró</a:t>
            </a:r>
            <a:r>
              <a:rPr lang="en-GB" sz="1100" dirty="0"/>
              <a:t>, É. (2022). A School Intervention’s Impact on Adolescents’ Health-Related Knowledge and </a:t>
            </a:r>
            <a:r>
              <a:rPr lang="en-GB" sz="1100" dirty="0" err="1"/>
              <a:t>Behavior</a:t>
            </a:r>
            <a:r>
              <a:rPr lang="en-GB" sz="1100" dirty="0"/>
              <a:t>. Frontiers in Public Health, 10. </a:t>
            </a:r>
            <a:r>
              <a:rPr lang="en-GB" sz="1100" dirty="0" err="1"/>
              <a:t>doi</a:t>
            </a:r>
            <a:r>
              <a:rPr lang="en-GB" sz="1100" dirty="0"/>
              <a:t>: https://doi.org/10.3389/fpubh.2022.822155.</a:t>
            </a:r>
          </a:p>
          <a:p>
            <a:pPr algn="just">
              <a:buFont typeface="Wingdings" panose="05000000000000000000" pitchFamily="2" charset="2"/>
              <a:buChar char="§"/>
            </a:pPr>
            <a:r>
              <a:rPr lang="en-GB" sz="1100" dirty="0"/>
              <a:t>NHS (2024). NHS England» Almost 1 in 10 secondary school pupils currently vape, new NHS survey shows. [online] England.nhs.uk. Available at: https://www.england.nhs.uk/2024/10/almost-1-in-10-secondary-school-pupils-currently-vape-new-nhs-survey-shows/.</a:t>
            </a:r>
          </a:p>
          <a:p>
            <a:pPr algn="just">
              <a:buFont typeface="Wingdings" panose="05000000000000000000" pitchFamily="2" charset="2"/>
              <a:buChar char="§"/>
            </a:pPr>
            <a:r>
              <a:rPr lang="en-GB" sz="1100" dirty="0"/>
              <a:t>NHS.UK (2024). ADOLESCENT VAPING HARM VAPING CESSATION AND EDUCATION ON HARM NEED IN THE COMMUNITY. [online] Available at: https://www.transformationpartners.nhs.uk/wp-content/uploads/2024/10/Adolescent-vaping-harm.pdf.</a:t>
            </a:r>
          </a:p>
          <a:p>
            <a:pPr algn="just">
              <a:buFont typeface="Wingdings" panose="05000000000000000000" pitchFamily="2" charset="2"/>
              <a:buChar char="§"/>
            </a:pPr>
            <a:r>
              <a:rPr lang="en-GB" sz="1100" dirty="0"/>
              <a:t>NICE (2020). Overview | Behaviour change: digital and mobile health interventions | Guidance | NICE. [online] www.nice.org.uk. Available at: https://www.nice.org.uk/guidance/ng183.</a:t>
            </a:r>
          </a:p>
          <a:p>
            <a:pPr algn="just">
              <a:buFont typeface="Wingdings" panose="05000000000000000000" pitchFamily="2" charset="2"/>
              <a:buChar char="§"/>
            </a:pPr>
            <a:r>
              <a:rPr lang="en-GB" sz="1100" dirty="0"/>
              <a:t>RCPCH (2023). Policy briefing: Vaping in Young People. [online] RCPCH. Available at: https://www.rcpch.ac.uk/resources/policy-briefing-vaping-young-people.</a:t>
            </a:r>
          </a:p>
          <a:p>
            <a:pPr algn="just">
              <a:buFont typeface="Wingdings" panose="05000000000000000000" pitchFamily="2" charset="2"/>
              <a:buChar char="§"/>
            </a:pPr>
            <a:r>
              <a:rPr lang="en-GB" sz="1100" dirty="0" err="1"/>
              <a:t>Vassilenko</a:t>
            </a:r>
            <a:r>
              <a:rPr lang="en-GB" sz="1100" dirty="0"/>
              <a:t>, D., </a:t>
            </a:r>
            <a:r>
              <a:rPr lang="en-GB" sz="1100" dirty="0" err="1"/>
              <a:t>Taba</a:t>
            </a:r>
            <a:r>
              <a:rPr lang="en-GB" sz="1100" dirty="0"/>
              <a:t>, M., Marcello, L., Haynes, T., Smith, J., Stokes-Parish, J., Hudson, C. and McCaffery, K. (2025). The effects of a short video intervention on digital health literacy skills: Protocol for an online randomised controlled trial. Health Literacy and Communication Open, 3(1). </a:t>
            </a:r>
            <a:r>
              <a:rPr lang="en-GB" sz="1100" dirty="0" err="1"/>
              <a:t>doi</a:t>
            </a:r>
            <a:r>
              <a:rPr lang="en-GB" sz="1100" dirty="0"/>
              <a:t>: https://doi.org/10.1080/28355245.2025.2489723.</a:t>
            </a:r>
          </a:p>
          <a:p>
            <a:pPr marL="0" indent="0" algn="just">
              <a:buNone/>
            </a:pPr>
            <a:endParaRPr lang="en-GB" sz="1100" dirty="0"/>
          </a:p>
        </p:txBody>
      </p:sp>
    </p:spTree>
    <p:extLst>
      <p:ext uri="{BB962C8B-B14F-4D97-AF65-F5344CB8AC3E}">
        <p14:creationId xmlns:p14="http://schemas.microsoft.com/office/powerpoint/2010/main" val="304610788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014" y="2562519"/>
            <a:ext cx="11401973" cy="4278094"/>
          </a:xfrm>
          <a:prstGeom prst="rect">
            <a:avLst/>
          </a:prstGeom>
        </p:spPr>
        <p:txBody>
          <a:bodyPr wrap="square">
            <a:spAutoFit/>
          </a:bodyPr>
          <a:lstStyle/>
          <a:p>
            <a:pPr defTabSz="1219170"/>
            <a:r>
              <a:rPr lang="en-US" sz="1600" dirty="0">
                <a:solidFill>
                  <a:prstClr val="black"/>
                </a:solidFill>
                <a:latin typeface="Calibri"/>
              </a:rPr>
              <a:t>4DMedical (2024) </a:t>
            </a:r>
            <a:r>
              <a:rPr lang="en-US" sz="1600" i="1" dirty="0" err="1">
                <a:solidFill>
                  <a:prstClr val="black"/>
                </a:solidFill>
                <a:latin typeface="Calibri"/>
              </a:rPr>
              <a:t>Vaping</a:t>
            </a:r>
            <a:r>
              <a:rPr lang="en-US" sz="1600" i="1" dirty="0">
                <a:solidFill>
                  <a:prstClr val="black"/>
                </a:solidFill>
                <a:latin typeface="Calibri"/>
              </a:rPr>
              <a:t>: health risks and causes of death</a:t>
            </a:r>
            <a:r>
              <a:rPr lang="en-US" sz="1600" dirty="0">
                <a:solidFill>
                  <a:prstClr val="black"/>
                </a:solidFill>
                <a:latin typeface="Calibri"/>
              </a:rPr>
              <a:t> [Online Image]. Available at: </a:t>
            </a:r>
            <a:r>
              <a:rPr lang="en-US" sz="1600" u="sng" dirty="0">
                <a:solidFill>
                  <a:prstClr val="black"/>
                </a:solidFill>
                <a:latin typeface="Calibri"/>
                <a:hlinkClick r:id="rId3"/>
              </a:rPr>
              <a:t>https://4dmedical.com/the-hidden-dangers-of-vaping/</a:t>
            </a:r>
            <a:r>
              <a:rPr lang="en-US" sz="1600" dirty="0">
                <a:solidFill>
                  <a:prstClr val="black"/>
                </a:solidFill>
                <a:latin typeface="Calibri"/>
              </a:rPr>
              <a:t> (Accessed: 7 December 2025).</a:t>
            </a:r>
          </a:p>
          <a:p>
            <a:pPr defTabSz="1219170"/>
            <a:r>
              <a:rPr lang="en-US" sz="1600" dirty="0" err="1">
                <a:solidFill>
                  <a:prstClr val="black"/>
                </a:solidFill>
                <a:latin typeface="Calibri"/>
              </a:rPr>
              <a:t>Awadzi</a:t>
            </a:r>
            <a:r>
              <a:rPr lang="en-US" sz="1600" dirty="0">
                <a:solidFill>
                  <a:prstClr val="black"/>
                </a:solidFill>
                <a:latin typeface="Calibri"/>
              </a:rPr>
              <a:t>, K. (2007) </a:t>
            </a:r>
            <a:r>
              <a:rPr lang="en-US" sz="1600" i="1" dirty="0">
                <a:solidFill>
                  <a:prstClr val="black"/>
                </a:solidFill>
                <a:latin typeface="Calibri"/>
              </a:rPr>
              <a:t>Conceptualization of the PRECEDE–PROCEED model of health promotion (Green and Kreuter)</a:t>
            </a:r>
            <a:r>
              <a:rPr lang="en-US" sz="1600" dirty="0">
                <a:solidFill>
                  <a:prstClr val="black"/>
                </a:solidFill>
                <a:latin typeface="Calibri"/>
              </a:rPr>
              <a:t> [Online image]. </a:t>
            </a:r>
            <a:r>
              <a:rPr lang="en-US" sz="1600" dirty="0" err="1">
                <a:solidFill>
                  <a:prstClr val="black"/>
                </a:solidFill>
                <a:latin typeface="Calibri"/>
              </a:rPr>
              <a:t>ResearchGate</a:t>
            </a:r>
            <a:r>
              <a:rPr lang="en-US" sz="1600" dirty="0">
                <a:solidFill>
                  <a:prstClr val="black"/>
                </a:solidFill>
                <a:latin typeface="Calibri"/>
              </a:rPr>
              <a:t>. Available at: </a:t>
            </a:r>
            <a:r>
              <a:rPr lang="en-US" sz="1600" u="sng" dirty="0">
                <a:solidFill>
                  <a:prstClr val="black"/>
                </a:solidFill>
                <a:latin typeface="Calibri"/>
                <a:hlinkClick r:id="rId4"/>
              </a:rPr>
              <a:t>https://www.researchgate.net/figure/Conceptualization-of-the-precede-proceed-model-of-health-promotion-Green-and-Kreuter_fig2_5627293</a:t>
            </a:r>
            <a:r>
              <a:rPr lang="en-US" sz="1600" dirty="0">
                <a:solidFill>
                  <a:prstClr val="black"/>
                </a:solidFill>
                <a:latin typeface="Calibri"/>
              </a:rPr>
              <a:t> (Accessed: 7 December 2025).</a:t>
            </a:r>
          </a:p>
          <a:p>
            <a:pPr defTabSz="1219170"/>
            <a:r>
              <a:rPr lang="en-US" sz="1600" dirty="0" err="1">
                <a:solidFill>
                  <a:prstClr val="black"/>
                </a:solidFill>
                <a:latin typeface="Calibri"/>
              </a:rPr>
              <a:t>Basch</a:t>
            </a:r>
            <a:r>
              <a:rPr lang="en-US" sz="1600" dirty="0">
                <a:solidFill>
                  <a:prstClr val="black"/>
                </a:solidFill>
                <a:latin typeface="Calibri"/>
              </a:rPr>
              <a:t>, C.H., </a:t>
            </a:r>
            <a:r>
              <a:rPr lang="en-US" sz="1600" dirty="0" err="1">
                <a:solidFill>
                  <a:prstClr val="black"/>
                </a:solidFill>
                <a:latin typeface="Calibri"/>
              </a:rPr>
              <a:t>Fera</a:t>
            </a:r>
            <a:r>
              <a:rPr lang="en-US" sz="1600" dirty="0">
                <a:solidFill>
                  <a:prstClr val="black"/>
                </a:solidFill>
                <a:latin typeface="Calibri"/>
              </a:rPr>
              <a:t>, J., </a:t>
            </a:r>
            <a:r>
              <a:rPr lang="en-US" sz="1600" dirty="0" err="1">
                <a:solidFill>
                  <a:prstClr val="black"/>
                </a:solidFill>
                <a:latin typeface="Calibri"/>
              </a:rPr>
              <a:t>Pellicane</a:t>
            </a:r>
            <a:r>
              <a:rPr lang="en-US" sz="1600" dirty="0">
                <a:solidFill>
                  <a:prstClr val="black"/>
                </a:solidFill>
                <a:latin typeface="Calibri"/>
              </a:rPr>
              <a:t>, A. and </a:t>
            </a:r>
            <a:r>
              <a:rPr lang="en-US" sz="1600" dirty="0" err="1">
                <a:solidFill>
                  <a:prstClr val="black"/>
                </a:solidFill>
                <a:latin typeface="Calibri"/>
              </a:rPr>
              <a:t>Basch</a:t>
            </a:r>
            <a:r>
              <a:rPr lang="en-US" sz="1600" dirty="0">
                <a:solidFill>
                  <a:prstClr val="black"/>
                </a:solidFill>
                <a:latin typeface="Calibri"/>
              </a:rPr>
              <a:t>, C.E., 2021. Videos with the hashtag# </a:t>
            </a:r>
            <a:r>
              <a:rPr lang="en-US" sz="1600" dirty="0" err="1">
                <a:solidFill>
                  <a:prstClr val="black"/>
                </a:solidFill>
                <a:latin typeface="Calibri"/>
              </a:rPr>
              <a:t>vaping</a:t>
            </a:r>
            <a:r>
              <a:rPr lang="en-US" sz="1600" dirty="0">
                <a:solidFill>
                  <a:prstClr val="black"/>
                </a:solidFill>
                <a:latin typeface="Calibri"/>
              </a:rPr>
              <a:t> on </a:t>
            </a:r>
            <a:r>
              <a:rPr lang="en-US" sz="1600" dirty="0" err="1">
                <a:solidFill>
                  <a:prstClr val="black"/>
                </a:solidFill>
                <a:latin typeface="Calibri"/>
              </a:rPr>
              <a:t>TikTok</a:t>
            </a:r>
            <a:r>
              <a:rPr lang="en-US" sz="1600" dirty="0">
                <a:solidFill>
                  <a:prstClr val="black"/>
                </a:solidFill>
                <a:latin typeface="Calibri"/>
              </a:rPr>
              <a:t> and implications for informed decision-making by adolescents: descriptive study. </a:t>
            </a:r>
            <a:r>
              <a:rPr lang="en-US" sz="1600" i="1" dirty="0">
                <a:solidFill>
                  <a:prstClr val="black"/>
                </a:solidFill>
                <a:latin typeface="Calibri"/>
              </a:rPr>
              <a:t>JMIR Pediatrics and Parenting</a:t>
            </a:r>
            <a:r>
              <a:rPr lang="en-US" sz="1600" dirty="0">
                <a:solidFill>
                  <a:prstClr val="black"/>
                </a:solidFill>
                <a:latin typeface="Calibri"/>
              </a:rPr>
              <a:t>, </a:t>
            </a:r>
            <a:r>
              <a:rPr lang="en-US" sz="1600" i="1" dirty="0">
                <a:solidFill>
                  <a:prstClr val="black"/>
                </a:solidFill>
                <a:latin typeface="Calibri"/>
              </a:rPr>
              <a:t>4</a:t>
            </a:r>
            <a:r>
              <a:rPr lang="en-US" sz="1600" dirty="0">
                <a:solidFill>
                  <a:prstClr val="black"/>
                </a:solidFill>
                <a:latin typeface="Calibri"/>
              </a:rPr>
              <a:t>(4), p.e30681. Available at: </a:t>
            </a:r>
            <a:r>
              <a:rPr lang="en-US" sz="1600" u="sng" dirty="0">
                <a:solidFill>
                  <a:prstClr val="black"/>
                </a:solidFill>
                <a:latin typeface="Calibri"/>
                <a:hlinkClick r:id="rId5"/>
              </a:rPr>
              <a:t>https://pediatrics.jmir.org/2021/4/e30681/</a:t>
            </a:r>
            <a:r>
              <a:rPr lang="en-US" sz="1600" dirty="0">
                <a:solidFill>
                  <a:prstClr val="black"/>
                </a:solidFill>
                <a:latin typeface="Calibri"/>
              </a:rPr>
              <a:t> (Accessed: 07 February 2025).</a:t>
            </a:r>
          </a:p>
          <a:p>
            <a:pPr defTabSz="1219170"/>
            <a:r>
              <a:rPr lang="en-US" sz="1600" dirty="0">
                <a:solidFill>
                  <a:prstClr val="black"/>
                </a:solidFill>
                <a:latin typeface="Calibri"/>
              </a:rPr>
              <a:t>Clark, D. (2023) </a:t>
            </a:r>
            <a:r>
              <a:rPr lang="en-US" sz="1600" i="1" dirty="0">
                <a:solidFill>
                  <a:prstClr val="black"/>
                </a:solidFill>
                <a:latin typeface="Calibri"/>
              </a:rPr>
              <a:t>What is </a:t>
            </a:r>
            <a:r>
              <a:rPr lang="en-US" sz="1600" i="1" dirty="0" err="1">
                <a:solidFill>
                  <a:prstClr val="black"/>
                </a:solidFill>
                <a:latin typeface="Calibri"/>
              </a:rPr>
              <a:t>TikTok</a:t>
            </a:r>
            <a:r>
              <a:rPr lang="en-US" sz="1600" i="1" dirty="0">
                <a:solidFill>
                  <a:prstClr val="black"/>
                </a:solidFill>
                <a:latin typeface="Calibri"/>
              </a:rPr>
              <a:t>? A dive into the short-form video phenomenon</a:t>
            </a:r>
            <a:r>
              <a:rPr lang="en-US" sz="1600" dirty="0">
                <a:solidFill>
                  <a:prstClr val="black"/>
                </a:solidFill>
                <a:latin typeface="Calibri"/>
              </a:rPr>
              <a:t> [Online Image]. Social Champ. Available at: </a:t>
            </a:r>
            <a:r>
              <a:rPr lang="en-US" sz="1600" u="sng" dirty="0">
                <a:solidFill>
                  <a:prstClr val="black"/>
                </a:solidFill>
                <a:latin typeface="Calibri"/>
                <a:hlinkClick r:id="rId6"/>
              </a:rPr>
              <a:t>https://www.socialchamp.com/blog/what-is-tiktok/</a:t>
            </a:r>
            <a:r>
              <a:rPr lang="en-US" sz="1600" dirty="0">
                <a:solidFill>
                  <a:prstClr val="black"/>
                </a:solidFill>
                <a:latin typeface="Calibri"/>
              </a:rPr>
              <a:t> (Accessed: 7 December 2025).</a:t>
            </a:r>
          </a:p>
          <a:p>
            <a:pPr defTabSz="1219170"/>
            <a:r>
              <a:rPr lang="en-US" sz="1600" dirty="0">
                <a:solidFill>
                  <a:prstClr val="black"/>
                </a:solidFill>
                <a:latin typeface="Calibri"/>
              </a:rPr>
              <a:t>Click2Pro (2024) </a:t>
            </a:r>
            <a:r>
              <a:rPr lang="en-US" sz="1600" i="1" dirty="0">
                <a:solidFill>
                  <a:prstClr val="black"/>
                </a:solidFill>
                <a:latin typeface="Calibri"/>
              </a:rPr>
              <a:t>Teen </a:t>
            </a:r>
            <a:r>
              <a:rPr lang="en-US" sz="1600" i="1" dirty="0" err="1">
                <a:solidFill>
                  <a:prstClr val="black"/>
                </a:solidFill>
                <a:latin typeface="Calibri"/>
              </a:rPr>
              <a:t>vaping</a:t>
            </a:r>
            <a:r>
              <a:rPr lang="en-US" sz="1600" i="1" dirty="0">
                <a:solidFill>
                  <a:prstClr val="black"/>
                </a:solidFill>
                <a:latin typeface="Calibri"/>
              </a:rPr>
              <a:t> with digital brain overlay image</a:t>
            </a:r>
            <a:r>
              <a:rPr lang="en-US" sz="1600" dirty="0">
                <a:solidFill>
                  <a:prstClr val="black"/>
                </a:solidFill>
                <a:latin typeface="Calibri"/>
              </a:rPr>
              <a:t>. [Online Image]. Available at: </a:t>
            </a:r>
            <a:r>
              <a:rPr lang="en-US" sz="1600" u="sng" dirty="0">
                <a:solidFill>
                  <a:prstClr val="black"/>
                </a:solidFill>
                <a:latin typeface="Calibri"/>
                <a:hlinkClick r:id="rId7"/>
              </a:rPr>
              <a:t>https://click2pro.com/blog/nicotine-adolescent-brain-development</a:t>
            </a:r>
            <a:r>
              <a:rPr lang="en-US" sz="1600" dirty="0">
                <a:solidFill>
                  <a:prstClr val="black"/>
                </a:solidFill>
                <a:latin typeface="Calibri"/>
              </a:rPr>
              <a:t> (Accessed: 07 February 2025).</a:t>
            </a:r>
          </a:p>
          <a:p>
            <a:pPr defTabSz="1219170"/>
            <a:r>
              <a:rPr lang="en-US" sz="1600" u="sng" dirty="0">
                <a:solidFill>
                  <a:prstClr val="black"/>
                </a:solidFill>
                <a:latin typeface="Calibri"/>
                <a:hlinkClick r:id="rId8"/>
              </a:rPr>
              <a:t>https://pediatrics.jmir.org/2024/1/e49779</a:t>
            </a:r>
            <a:r>
              <a:rPr lang="en-US" sz="1600" dirty="0">
                <a:solidFill>
                  <a:prstClr val="black"/>
                </a:solidFill>
                <a:latin typeface="Calibri"/>
              </a:rPr>
              <a:t>. (Accessed: 07 February 2025).</a:t>
            </a:r>
          </a:p>
          <a:p>
            <a:pPr defTabSz="1219170"/>
            <a:r>
              <a:rPr lang="en-US" sz="1600" dirty="0" err="1">
                <a:solidFill>
                  <a:prstClr val="black"/>
                </a:solidFill>
                <a:latin typeface="Calibri"/>
              </a:rPr>
              <a:t>Humanium</a:t>
            </a:r>
            <a:r>
              <a:rPr lang="en-US" sz="1600" dirty="0">
                <a:solidFill>
                  <a:prstClr val="black"/>
                </a:solidFill>
                <a:latin typeface="Calibri"/>
              </a:rPr>
              <a:t> (</a:t>
            </a:r>
            <a:r>
              <a:rPr lang="en-US" sz="1600" dirty="0" err="1">
                <a:solidFill>
                  <a:prstClr val="black"/>
                </a:solidFill>
                <a:latin typeface="Calibri"/>
              </a:rPr>
              <a:t>n.d.</a:t>
            </a:r>
            <a:r>
              <a:rPr lang="en-US" sz="1600" dirty="0">
                <a:solidFill>
                  <a:prstClr val="black"/>
                </a:solidFill>
                <a:latin typeface="Calibri"/>
              </a:rPr>
              <a:t>) </a:t>
            </a:r>
            <a:r>
              <a:rPr lang="en-US" sz="1600" i="1" dirty="0" err="1">
                <a:solidFill>
                  <a:prstClr val="black"/>
                </a:solidFill>
                <a:latin typeface="Calibri"/>
              </a:rPr>
              <a:t>TikTok</a:t>
            </a:r>
            <a:r>
              <a:rPr lang="en-US" sz="1600" i="1" dirty="0">
                <a:solidFill>
                  <a:prstClr val="black"/>
                </a:solidFill>
                <a:latin typeface="Calibri"/>
              </a:rPr>
              <a:t> versus children’s privacy: pros and cons of the most popular app for teens</a:t>
            </a:r>
            <a:r>
              <a:rPr lang="en-US" sz="1600" dirty="0">
                <a:solidFill>
                  <a:prstClr val="black"/>
                </a:solidFill>
                <a:latin typeface="Calibri"/>
              </a:rPr>
              <a:t> [Online Image]. Available at: </a:t>
            </a:r>
            <a:r>
              <a:rPr lang="en-US" sz="1600" u="sng" dirty="0">
                <a:solidFill>
                  <a:prstClr val="black"/>
                </a:solidFill>
                <a:latin typeface="Calibri"/>
                <a:hlinkClick r:id="rId9"/>
              </a:rPr>
              <a:t>https://www.humanium.org/en/tiktok-versus-childrens-privacy-pros-and-cons-of-the-most-popular-app-for-teens/</a:t>
            </a:r>
            <a:r>
              <a:rPr lang="en-US" sz="1600" dirty="0">
                <a:solidFill>
                  <a:prstClr val="black"/>
                </a:solidFill>
                <a:latin typeface="Calibri"/>
              </a:rPr>
              <a:t> (Accessed: 7 December 2025).</a:t>
            </a:r>
          </a:p>
          <a:p>
            <a:pPr defTabSz="1219170"/>
            <a:endParaRPr lang="en-US" sz="1600" dirty="0">
              <a:solidFill>
                <a:prstClr val="black"/>
              </a:solidFill>
              <a:latin typeface="Calibri"/>
            </a:endParaRPr>
          </a:p>
        </p:txBody>
      </p:sp>
      <p:sp>
        <p:nvSpPr>
          <p:cNvPr id="4" name="Title 3"/>
          <p:cNvSpPr txBox="1">
            <a:spLocks/>
          </p:cNvSpPr>
          <p:nvPr/>
        </p:nvSpPr>
        <p:spPr>
          <a:xfrm>
            <a:off x="1616653" y="1838074"/>
            <a:ext cx="8551480" cy="7635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267" b="1" dirty="0">
                <a:solidFill>
                  <a:srgbClr val="FF9900"/>
                </a:solidFill>
                <a:latin typeface="Calibri"/>
              </a:rPr>
              <a:t>References</a:t>
            </a:r>
          </a:p>
        </p:txBody>
      </p:sp>
    </p:spTree>
    <p:extLst>
      <p:ext uri="{BB962C8B-B14F-4D97-AF65-F5344CB8AC3E}">
        <p14:creationId xmlns:p14="http://schemas.microsoft.com/office/powerpoint/2010/main" val="28513679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014" y="2362068"/>
            <a:ext cx="11401973" cy="4278094"/>
          </a:xfrm>
          <a:prstGeom prst="rect">
            <a:avLst/>
          </a:prstGeom>
        </p:spPr>
        <p:txBody>
          <a:bodyPr wrap="square">
            <a:spAutoFit/>
          </a:bodyPr>
          <a:lstStyle/>
          <a:p>
            <a:pPr algn="just" defTabSz="1219170"/>
            <a:r>
              <a:rPr lang="en-US" sz="1600" dirty="0" err="1">
                <a:solidFill>
                  <a:prstClr val="black"/>
                </a:solidFill>
                <a:latin typeface="Calibri"/>
              </a:rPr>
              <a:t>Jancey</a:t>
            </a:r>
            <a:r>
              <a:rPr lang="en-US" sz="1600" dirty="0">
                <a:solidFill>
                  <a:prstClr val="black"/>
                </a:solidFill>
                <a:latin typeface="Calibri"/>
              </a:rPr>
              <a:t>, J., Leaver, T., Wolf, K., Freeman, B., Chai, K., </a:t>
            </a:r>
            <a:r>
              <a:rPr lang="en-US" sz="1600" dirty="0" err="1">
                <a:solidFill>
                  <a:prstClr val="black"/>
                </a:solidFill>
                <a:latin typeface="Calibri"/>
              </a:rPr>
              <a:t>Bialous</a:t>
            </a:r>
            <a:r>
              <a:rPr lang="en-US" sz="1600" dirty="0">
                <a:solidFill>
                  <a:prstClr val="black"/>
                </a:solidFill>
                <a:latin typeface="Calibri"/>
              </a:rPr>
              <a:t>, S., Bromberg, M., Adams, P., </a:t>
            </a:r>
            <a:r>
              <a:rPr lang="en-US" sz="1600" dirty="0" err="1">
                <a:solidFill>
                  <a:prstClr val="black"/>
                </a:solidFill>
                <a:latin typeface="Calibri"/>
              </a:rPr>
              <a:t>Mcleod</a:t>
            </a:r>
            <a:r>
              <a:rPr lang="en-US" sz="1600" dirty="0">
                <a:solidFill>
                  <a:prstClr val="black"/>
                </a:solidFill>
                <a:latin typeface="Calibri"/>
              </a:rPr>
              <a:t>, M., Carey, R.N. and </a:t>
            </a:r>
            <a:r>
              <a:rPr lang="en-US" sz="1600" dirty="0" err="1">
                <a:solidFill>
                  <a:prstClr val="black"/>
                </a:solidFill>
                <a:latin typeface="Calibri"/>
              </a:rPr>
              <a:t>McCausland</a:t>
            </a:r>
            <a:r>
              <a:rPr lang="en-US" sz="1600" dirty="0">
                <a:solidFill>
                  <a:prstClr val="black"/>
                </a:solidFill>
                <a:latin typeface="Calibri"/>
              </a:rPr>
              <a:t>, K., 2023. Promotion of e-cigarettes on </a:t>
            </a:r>
            <a:r>
              <a:rPr lang="en-US" sz="1600" dirty="0" err="1">
                <a:solidFill>
                  <a:prstClr val="black"/>
                </a:solidFill>
                <a:latin typeface="Calibri"/>
              </a:rPr>
              <a:t>TikTok</a:t>
            </a:r>
            <a:r>
              <a:rPr lang="en-US" sz="1600" dirty="0">
                <a:solidFill>
                  <a:prstClr val="black"/>
                </a:solidFill>
                <a:latin typeface="Calibri"/>
              </a:rPr>
              <a:t> and regulatory considerations. </a:t>
            </a:r>
            <a:r>
              <a:rPr lang="en-US" sz="1600" i="1" dirty="0">
                <a:solidFill>
                  <a:prstClr val="black"/>
                </a:solidFill>
                <a:latin typeface="Calibri"/>
              </a:rPr>
              <a:t>International Journal of Environmental Research and Public Health</a:t>
            </a:r>
            <a:r>
              <a:rPr lang="en-US" sz="1600" dirty="0">
                <a:solidFill>
                  <a:prstClr val="black"/>
                </a:solidFill>
                <a:latin typeface="Calibri"/>
              </a:rPr>
              <a:t>, </a:t>
            </a:r>
            <a:r>
              <a:rPr lang="en-US" sz="1600" i="1" dirty="0">
                <a:solidFill>
                  <a:prstClr val="black"/>
                </a:solidFill>
                <a:latin typeface="Calibri"/>
              </a:rPr>
              <a:t>20</a:t>
            </a:r>
            <a:r>
              <a:rPr lang="en-US" sz="1600" dirty="0">
                <a:solidFill>
                  <a:prstClr val="black"/>
                </a:solidFill>
                <a:latin typeface="Calibri"/>
              </a:rPr>
              <a:t>(10), p.5761. Available at: </a:t>
            </a:r>
            <a:r>
              <a:rPr lang="en-US" sz="1600" u="sng" dirty="0">
                <a:solidFill>
                  <a:prstClr val="black"/>
                </a:solidFill>
                <a:latin typeface="Calibri"/>
                <a:hlinkClick r:id="rId3"/>
              </a:rPr>
              <a:t>https://www.mdpi.com/1660-4601/20/10/5761</a:t>
            </a:r>
            <a:r>
              <a:rPr lang="en-US" sz="1600" dirty="0">
                <a:solidFill>
                  <a:prstClr val="black"/>
                </a:solidFill>
                <a:latin typeface="Calibri"/>
              </a:rPr>
              <a:t>. (Accessed: 07 February 2025).</a:t>
            </a:r>
          </a:p>
          <a:p>
            <a:pPr algn="just" defTabSz="1219170"/>
            <a:r>
              <a:rPr lang="en-US" sz="1600" dirty="0">
                <a:solidFill>
                  <a:prstClr val="black"/>
                </a:solidFill>
                <a:latin typeface="Calibri"/>
              </a:rPr>
              <a:t>Kim, J., Jang, J., Kim, B. and Lee, K.H., 2022. Effect of the PRECEDE-PROCEED model on health programs: a systematic review and meta-analysis. </a:t>
            </a:r>
            <a:r>
              <a:rPr lang="en-US" sz="1600" i="1" dirty="0">
                <a:solidFill>
                  <a:prstClr val="black"/>
                </a:solidFill>
                <a:latin typeface="Calibri"/>
              </a:rPr>
              <a:t>Systematic Reviews</a:t>
            </a:r>
            <a:r>
              <a:rPr lang="en-US" sz="1600" dirty="0">
                <a:solidFill>
                  <a:prstClr val="black"/>
                </a:solidFill>
                <a:latin typeface="Calibri"/>
              </a:rPr>
              <a:t>, </a:t>
            </a:r>
            <a:r>
              <a:rPr lang="en-US" sz="1600" i="1" dirty="0">
                <a:solidFill>
                  <a:prstClr val="black"/>
                </a:solidFill>
                <a:latin typeface="Calibri"/>
              </a:rPr>
              <a:t>11</a:t>
            </a:r>
            <a:r>
              <a:rPr lang="en-US" sz="1600" dirty="0">
                <a:solidFill>
                  <a:prstClr val="black"/>
                </a:solidFill>
                <a:latin typeface="Calibri"/>
              </a:rPr>
              <a:t>(1), p.213. Available at: </a:t>
            </a:r>
            <a:r>
              <a:rPr lang="en-US" sz="1600" u="sng" dirty="0">
                <a:solidFill>
                  <a:prstClr val="black"/>
                </a:solidFill>
                <a:latin typeface="Calibri"/>
                <a:hlinkClick r:id="rId4"/>
              </a:rPr>
              <a:t>https://link.springer.com/content/pdf/10.1186/s13643-022-02092-2.pdf</a:t>
            </a:r>
            <a:r>
              <a:rPr lang="en-US" sz="1600" dirty="0">
                <a:solidFill>
                  <a:prstClr val="black"/>
                </a:solidFill>
                <a:latin typeface="Calibri"/>
              </a:rPr>
              <a:t>. (Accessed: 07 February 2025).</a:t>
            </a:r>
          </a:p>
          <a:p>
            <a:pPr algn="just" defTabSz="1219170"/>
            <a:r>
              <a:rPr lang="en-US" sz="1600" dirty="0" err="1">
                <a:solidFill>
                  <a:prstClr val="black"/>
                </a:solidFill>
                <a:latin typeface="Calibri"/>
              </a:rPr>
              <a:t>Leiva</a:t>
            </a:r>
            <a:r>
              <a:rPr lang="en-US" sz="1600" dirty="0">
                <a:solidFill>
                  <a:prstClr val="black"/>
                </a:solidFill>
                <a:latin typeface="Calibri"/>
              </a:rPr>
              <a:t> Castillo, J., </a:t>
            </a:r>
            <a:r>
              <a:rPr lang="en-US" sz="1600" dirty="0" err="1">
                <a:solidFill>
                  <a:prstClr val="black"/>
                </a:solidFill>
                <a:latin typeface="Calibri"/>
              </a:rPr>
              <a:t>Rabanal</a:t>
            </a:r>
            <a:r>
              <a:rPr lang="en-US" sz="1600" dirty="0">
                <a:solidFill>
                  <a:prstClr val="black"/>
                </a:solidFill>
                <a:latin typeface="Calibri"/>
              </a:rPr>
              <a:t> Carrasco, M., Cabrera Palma, D., Canales </a:t>
            </a:r>
            <a:r>
              <a:rPr lang="en-US" sz="1600" dirty="0" err="1">
                <a:solidFill>
                  <a:prstClr val="black"/>
                </a:solidFill>
                <a:latin typeface="Calibri"/>
              </a:rPr>
              <a:t>Abarca</a:t>
            </a:r>
            <a:r>
              <a:rPr lang="en-US" sz="1600" dirty="0">
                <a:solidFill>
                  <a:prstClr val="black"/>
                </a:solidFill>
                <a:latin typeface="Calibri"/>
              </a:rPr>
              <a:t>, J., </a:t>
            </a:r>
            <a:r>
              <a:rPr lang="en-US" sz="1600" dirty="0" err="1">
                <a:solidFill>
                  <a:prstClr val="black"/>
                </a:solidFill>
                <a:latin typeface="Calibri"/>
              </a:rPr>
              <a:t>Gormaz</a:t>
            </a:r>
            <a:r>
              <a:rPr lang="en-US" sz="1600" dirty="0">
                <a:solidFill>
                  <a:prstClr val="black"/>
                </a:solidFill>
                <a:latin typeface="Calibri"/>
              </a:rPr>
              <a:t> Aguirre, M., Meza Espinoza, J. and </a:t>
            </a:r>
            <a:r>
              <a:rPr lang="en-US" sz="1600" dirty="0" err="1">
                <a:solidFill>
                  <a:prstClr val="black"/>
                </a:solidFill>
                <a:latin typeface="Calibri"/>
              </a:rPr>
              <a:t>Morandé</a:t>
            </a:r>
            <a:r>
              <a:rPr lang="en-US" sz="1600" dirty="0">
                <a:solidFill>
                  <a:prstClr val="black"/>
                </a:solidFill>
                <a:latin typeface="Calibri"/>
              </a:rPr>
              <a:t> Morales, V., 2023. Social and health behaviors of adolescence represented in </a:t>
            </a:r>
            <a:r>
              <a:rPr lang="en-US" sz="1600" dirty="0" err="1">
                <a:solidFill>
                  <a:prstClr val="black"/>
                </a:solidFill>
                <a:latin typeface="Calibri"/>
              </a:rPr>
              <a:t>TikTok</a:t>
            </a:r>
            <a:r>
              <a:rPr lang="en-US" sz="1600" dirty="0">
                <a:solidFill>
                  <a:prstClr val="black"/>
                </a:solidFill>
                <a:latin typeface="Calibri"/>
              </a:rPr>
              <a:t>. </a:t>
            </a:r>
            <a:r>
              <a:rPr lang="en-US" sz="1600" i="1" dirty="0" err="1">
                <a:solidFill>
                  <a:prstClr val="black"/>
                </a:solidFill>
                <a:latin typeface="Calibri"/>
              </a:rPr>
              <a:t>Enfermería</a:t>
            </a:r>
            <a:r>
              <a:rPr lang="en-US" sz="1600" i="1" dirty="0">
                <a:solidFill>
                  <a:prstClr val="black"/>
                </a:solidFill>
                <a:latin typeface="Calibri"/>
              </a:rPr>
              <a:t>: </a:t>
            </a:r>
            <a:r>
              <a:rPr lang="en-US" sz="1600" i="1" dirty="0" err="1">
                <a:solidFill>
                  <a:prstClr val="black"/>
                </a:solidFill>
                <a:latin typeface="Calibri"/>
              </a:rPr>
              <a:t>Cuidados</a:t>
            </a:r>
            <a:r>
              <a:rPr lang="en-US" sz="1600" i="1" dirty="0">
                <a:solidFill>
                  <a:prstClr val="black"/>
                </a:solidFill>
                <a:latin typeface="Calibri"/>
              </a:rPr>
              <a:t> </a:t>
            </a:r>
            <a:r>
              <a:rPr lang="en-US" sz="1600" i="1" dirty="0" err="1">
                <a:solidFill>
                  <a:prstClr val="black"/>
                </a:solidFill>
                <a:latin typeface="Calibri"/>
              </a:rPr>
              <a:t>Humanizados</a:t>
            </a:r>
            <a:r>
              <a:rPr lang="en-US" sz="1600" dirty="0">
                <a:solidFill>
                  <a:prstClr val="black"/>
                </a:solidFill>
                <a:latin typeface="Calibri"/>
              </a:rPr>
              <a:t>, </a:t>
            </a:r>
            <a:r>
              <a:rPr lang="en-US" sz="1600" i="1" dirty="0">
                <a:solidFill>
                  <a:prstClr val="black"/>
                </a:solidFill>
                <a:latin typeface="Calibri"/>
              </a:rPr>
              <a:t>12</a:t>
            </a:r>
            <a:r>
              <a:rPr lang="en-US" sz="1600" dirty="0">
                <a:solidFill>
                  <a:prstClr val="black"/>
                </a:solidFill>
                <a:latin typeface="Calibri"/>
              </a:rPr>
              <a:t>(1). Available at: </a:t>
            </a:r>
            <a:r>
              <a:rPr lang="en-US" sz="1600" u="sng" dirty="0">
                <a:solidFill>
                  <a:prstClr val="black"/>
                </a:solidFill>
                <a:latin typeface="Calibri"/>
                <a:hlinkClick r:id="rId5"/>
              </a:rPr>
              <a:t>http://www.scielo.edu.uy/pdf/ech/v12n1/2393-6606-ech-12-01-e3078.pdf</a:t>
            </a:r>
            <a:r>
              <a:rPr lang="en-US" sz="1600" dirty="0">
                <a:solidFill>
                  <a:prstClr val="black"/>
                </a:solidFill>
                <a:latin typeface="Calibri"/>
              </a:rPr>
              <a:t>. (Accessed: 07 February 2025).</a:t>
            </a:r>
          </a:p>
          <a:p>
            <a:pPr algn="just" defTabSz="1219170"/>
            <a:r>
              <a:rPr lang="en-US" sz="1600" dirty="0">
                <a:solidFill>
                  <a:prstClr val="black"/>
                </a:solidFill>
                <a:latin typeface="Calibri"/>
              </a:rPr>
              <a:t>Pinterest (</a:t>
            </a:r>
            <a:r>
              <a:rPr lang="en-US" sz="1600" dirty="0" err="1">
                <a:solidFill>
                  <a:prstClr val="black"/>
                </a:solidFill>
                <a:latin typeface="Calibri"/>
              </a:rPr>
              <a:t>n.d.</a:t>
            </a:r>
            <a:r>
              <a:rPr lang="en-US" sz="1600" dirty="0">
                <a:solidFill>
                  <a:prstClr val="black"/>
                </a:solidFill>
                <a:latin typeface="Calibri"/>
              </a:rPr>
              <a:t>) </a:t>
            </a:r>
            <a:r>
              <a:rPr lang="en-US" sz="1600" i="1" dirty="0" err="1">
                <a:solidFill>
                  <a:prstClr val="black"/>
                </a:solidFill>
                <a:latin typeface="Calibri"/>
              </a:rPr>
              <a:t>TikTok</a:t>
            </a:r>
            <a:r>
              <a:rPr lang="en-US" sz="1600" i="1" dirty="0">
                <a:solidFill>
                  <a:prstClr val="black"/>
                </a:solidFill>
                <a:latin typeface="Calibri"/>
              </a:rPr>
              <a:t> logo</a:t>
            </a:r>
            <a:r>
              <a:rPr lang="en-US" sz="1600" dirty="0">
                <a:solidFill>
                  <a:prstClr val="black"/>
                </a:solidFill>
                <a:latin typeface="Calibri"/>
              </a:rPr>
              <a:t> [Online Image]. Available at: </a:t>
            </a:r>
            <a:r>
              <a:rPr lang="en-US" sz="1600" u="sng" dirty="0">
                <a:solidFill>
                  <a:prstClr val="black"/>
                </a:solidFill>
                <a:latin typeface="Calibri"/>
                <a:hlinkClick r:id="rId6"/>
              </a:rPr>
              <a:t>https://in.pinterest.com/pin/48976714691530739/</a:t>
            </a:r>
            <a:r>
              <a:rPr lang="en-US" sz="1600" dirty="0">
                <a:solidFill>
                  <a:prstClr val="black"/>
                </a:solidFill>
                <a:latin typeface="Calibri"/>
              </a:rPr>
              <a:t> (Accessed: 10 February 2025). </a:t>
            </a:r>
          </a:p>
          <a:p>
            <a:pPr algn="just" defTabSz="1219170"/>
            <a:r>
              <a:rPr lang="en-US" sz="1600" dirty="0" err="1">
                <a:solidFill>
                  <a:prstClr val="black"/>
                </a:solidFill>
                <a:latin typeface="Calibri"/>
              </a:rPr>
              <a:t>Pravosud</a:t>
            </a:r>
            <a:r>
              <a:rPr lang="en-US" sz="1600" dirty="0">
                <a:solidFill>
                  <a:prstClr val="black"/>
                </a:solidFill>
                <a:latin typeface="Calibri"/>
              </a:rPr>
              <a:t>, V., Ling, P.M., Halpern-</a:t>
            </a:r>
            <a:r>
              <a:rPr lang="en-US" sz="1600" dirty="0" err="1">
                <a:solidFill>
                  <a:prstClr val="black"/>
                </a:solidFill>
                <a:latin typeface="Calibri"/>
              </a:rPr>
              <a:t>Felsher</a:t>
            </a:r>
            <a:r>
              <a:rPr lang="en-US" sz="1600" dirty="0">
                <a:solidFill>
                  <a:prstClr val="black"/>
                </a:solidFill>
                <a:latin typeface="Calibri"/>
              </a:rPr>
              <a:t>, B. and </a:t>
            </a:r>
            <a:r>
              <a:rPr lang="en-US" sz="1600" dirty="0" err="1">
                <a:solidFill>
                  <a:prstClr val="black"/>
                </a:solidFill>
                <a:latin typeface="Calibri"/>
              </a:rPr>
              <a:t>Gribben</a:t>
            </a:r>
            <a:r>
              <a:rPr lang="en-US" sz="1600" dirty="0">
                <a:solidFill>
                  <a:prstClr val="black"/>
                </a:solidFill>
                <a:latin typeface="Calibri"/>
              </a:rPr>
              <a:t>, V., 2024. Social Media Exposure and Other Correlates of Increased e-Cigarette Use Among Adolescents During Remote Schooling: Cross-Sectional Study. </a:t>
            </a:r>
            <a:r>
              <a:rPr lang="en-US" sz="1600" i="1" dirty="0">
                <a:solidFill>
                  <a:prstClr val="black"/>
                </a:solidFill>
                <a:latin typeface="Calibri"/>
              </a:rPr>
              <a:t>JMIR Pediatrics and Parenting</a:t>
            </a:r>
            <a:r>
              <a:rPr lang="en-US" sz="1600" dirty="0">
                <a:solidFill>
                  <a:prstClr val="black"/>
                </a:solidFill>
                <a:latin typeface="Calibri"/>
              </a:rPr>
              <a:t>, </a:t>
            </a:r>
            <a:r>
              <a:rPr lang="en-US" sz="1600" i="1" dirty="0">
                <a:solidFill>
                  <a:prstClr val="black"/>
                </a:solidFill>
                <a:latin typeface="Calibri"/>
              </a:rPr>
              <a:t>7</a:t>
            </a:r>
            <a:r>
              <a:rPr lang="en-US" sz="1600" dirty="0">
                <a:solidFill>
                  <a:prstClr val="black"/>
                </a:solidFill>
                <a:latin typeface="Calibri"/>
              </a:rPr>
              <a:t>, p.e49779. Available at:</a:t>
            </a:r>
          </a:p>
          <a:p>
            <a:pPr algn="just" defTabSz="1219170"/>
            <a:r>
              <a:rPr lang="en-US" sz="1600" dirty="0" err="1">
                <a:solidFill>
                  <a:prstClr val="black"/>
                </a:solidFill>
                <a:latin typeface="Calibri"/>
              </a:rPr>
              <a:t>Prothero</a:t>
            </a:r>
            <a:r>
              <a:rPr lang="en-US" sz="1600" dirty="0">
                <a:solidFill>
                  <a:prstClr val="black"/>
                </a:solidFill>
                <a:latin typeface="Calibri"/>
              </a:rPr>
              <a:t>, A. (2025) </a:t>
            </a:r>
            <a:r>
              <a:rPr lang="en-US" sz="1600" i="1" dirty="0">
                <a:solidFill>
                  <a:prstClr val="black"/>
                </a:solidFill>
                <a:latin typeface="Calibri"/>
              </a:rPr>
              <a:t>Are students </a:t>
            </a:r>
            <a:r>
              <a:rPr lang="en-US" sz="1600" i="1" dirty="0" err="1">
                <a:solidFill>
                  <a:prstClr val="black"/>
                </a:solidFill>
                <a:latin typeface="Calibri"/>
              </a:rPr>
              <a:t>vaping</a:t>
            </a:r>
            <a:r>
              <a:rPr lang="en-US" sz="1600" i="1" dirty="0">
                <a:solidFill>
                  <a:prstClr val="black"/>
                </a:solidFill>
                <a:latin typeface="Calibri"/>
              </a:rPr>
              <a:t> more? Educators think so</a:t>
            </a:r>
            <a:r>
              <a:rPr lang="en-US" sz="1600" dirty="0">
                <a:solidFill>
                  <a:prstClr val="black"/>
                </a:solidFill>
                <a:latin typeface="Calibri"/>
              </a:rPr>
              <a:t> [Online Image]. Education Week. Available at: </a:t>
            </a:r>
            <a:r>
              <a:rPr lang="en-US" sz="1600" u="sng" dirty="0">
                <a:solidFill>
                  <a:prstClr val="black"/>
                </a:solidFill>
                <a:latin typeface="Calibri"/>
                <a:hlinkClick r:id="rId7"/>
              </a:rPr>
              <a:t>https://www.edweek.org/leadership/are-students-vaping-more-educators-think-so/2025/01</a:t>
            </a:r>
            <a:r>
              <a:rPr lang="en-US" sz="1600" dirty="0">
                <a:solidFill>
                  <a:prstClr val="black"/>
                </a:solidFill>
                <a:latin typeface="Calibri"/>
              </a:rPr>
              <a:t> (Accessed: 7 December 2025).</a:t>
            </a:r>
          </a:p>
          <a:p>
            <a:pPr algn="just" defTabSz="1219170"/>
            <a:r>
              <a:rPr lang="en-US" sz="1600" dirty="0">
                <a:solidFill>
                  <a:prstClr val="black"/>
                </a:solidFill>
                <a:latin typeface="Calibri"/>
              </a:rPr>
              <a:t>Public Health Notes (</a:t>
            </a:r>
            <a:r>
              <a:rPr lang="en-US" sz="1600" dirty="0" err="1">
                <a:solidFill>
                  <a:prstClr val="black"/>
                </a:solidFill>
                <a:latin typeface="Calibri"/>
              </a:rPr>
              <a:t>n.d.</a:t>
            </a:r>
            <a:r>
              <a:rPr lang="en-US" sz="1600" dirty="0">
                <a:solidFill>
                  <a:prstClr val="black"/>
                </a:solidFill>
                <a:latin typeface="Calibri"/>
              </a:rPr>
              <a:t>) </a:t>
            </a:r>
            <a:r>
              <a:rPr lang="en-US" sz="1600" i="1" dirty="0">
                <a:solidFill>
                  <a:prstClr val="black"/>
                </a:solidFill>
                <a:latin typeface="Calibri"/>
              </a:rPr>
              <a:t>PRECEDE–PROCEED model </a:t>
            </a:r>
            <a:r>
              <a:rPr lang="en-US" sz="1600" i="1" dirty="0" err="1">
                <a:solidFill>
                  <a:prstClr val="black"/>
                </a:solidFill>
                <a:latin typeface="Calibri"/>
              </a:rPr>
              <a:t>infographic</a:t>
            </a:r>
            <a:r>
              <a:rPr lang="en-US" sz="1600" dirty="0">
                <a:solidFill>
                  <a:prstClr val="black"/>
                </a:solidFill>
                <a:latin typeface="Calibri"/>
              </a:rPr>
              <a:t>. [Online Image]. Available at: </a:t>
            </a:r>
            <a:r>
              <a:rPr lang="en-US" sz="1600" u="sng" dirty="0">
                <a:solidFill>
                  <a:prstClr val="black"/>
                </a:solidFill>
                <a:latin typeface="Calibri"/>
                <a:hlinkClick r:id="rId8"/>
              </a:rPr>
              <a:t>https://collidu.com/presentation-precede-proceed-model</a:t>
            </a:r>
            <a:r>
              <a:rPr lang="en-US" sz="1600" dirty="0">
                <a:solidFill>
                  <a:prstClr val="black"/>
                </a:solidFill>
                <a:latin typeface="Calibri"/>
              </a:rPr>
              <a:t>.  (Accessed: 9 December 2025).</a:t>
            </a:r>
          </a:p>
        </p:txBody>
      </p:sp>
      <p:sp>
        <p:nvSpPr>
          <p:cNvPr id="3" name="Title 3"/>
          <p:cNvSpPr txBox="1">
            <a:spLocks/>
          </p:cNvSpPr>
          <p:nvPr/>
        </p:nvSpPr>
        <p:spPr>
          <a:xfrm>
            <a:off x="1616653" y="1800147"/>
            <a:ext cx="8551480" cy="7635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267" b="1" dirty="0">
                <a:solidFill>
                  <a:srgbClr val="FF9900"/>
                </a:solidFill>
                <a:latin typeface="Calibri"/>
              </a:rPr>
              <a:t>References (Contd.)</a:t>
            </a:r>
          </a:p>
        </p:txBody>
      </p:sp>
    </p:spTree>
    <p:extLst>
      <p:ext uri="{BB962C8B-B14F-4D97-AF65-F5344CB8AC3E}">
        <p14:creationId xmlns:p14="http://schemas.microsoft.com/office/powerpoint/2010/main" val="13375141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8621" y="2410968"/>
            <a:ext cx="11198367" cy="4278094"/>
          </a:xfrm>
          <a:prstGeom prst="rect">
            <a:avLst/>
          </a:prstGeom>
        </p:spPr>
        <p:txBody>
          <a:bodyPr wrap="square">
            <a:spAutoFit/>
          </a:bodyPr>
          <a:lstStyle/>
          <a:p>
            <a:pPr defTabSz="1219170"/>
            <a:r>
              <a:rPr lang="en-US" sz="1600" dirty="0">
                <a:solidFill>
                  <a:prstClr val="black"/>
                </a:solidFill>
                <a:latin typeface="Calibri"/>
              </a:rPr>
              <a:t>Public Health Notes (</a:t>
            </a:r>
            <a:r>
              <a:rPr lang="en-US" sz="1600" dirty="0" err="1">
                <a:solidFill>
                  <a:prstClr val="black"/>
                </a:solidFill>
                <a:latin typeface="Calibri"/>
              </a:rPr>
              <a:t>n.d.</a:t>
            </a:r>
            <a:r>
              <a:rPr lang="en-US" sz="1600" dirty="0">
                <a:solidFill>
                  <a:prstClr val="black"/>
                </a:solidFill>
                <a:latin typeface="Calibri"/>
              </a:rPr>
              <a:t>) </a:t>
            </a:r>
            <a:r>
              <a:rPr lang="en-US" sz="1600" i="1" dirty="0">
                <a:solidFill>
                  <a:prstClr val="black"/>
                </a:solidFill>
                <a:latin typeface="Calibri"/>
              </a:rPr>
              <a:t>PRECEDE–PROCEED model </a:t>
            </a:r>
            <a:r>
              <a:rPr lang="en-US" sz="1600" i="1" dirty="0" err="1">
                <a:solidFill>
                  <a:prstClr val="black"/>
                </a:solidFill>
                <a:latin typeface="Calibri"/>
              </a:rPr>
              <a:t>infographic</a:t>
            </a:r>
            <a:r>
              <a:rPr lang="en-US" sz="1600" dirty="0">
                <a:solidFill>
                  <a:prstClr val="black"/>
                </a:solidFill>
                <a:latin typeface="Calibri"/>
              </a:rPr>
              <a:t>. [Online Image]. Available at: </a:t>
            </a:r>
            <a:r>
              <a:rPr lang="en-US" sz="1600" u="sng" dirty="0">
                <a:solidFill>
                  <a:prstClr val="black"/>
                </a:solidFill>
                <a:latin typeface="Calibri"/>
                <a:hlinkClick r:id="rId2"/>
              </a:rPr>
              <a:t>https://collidu.com/presentation-precede-proceed-model</a:t>
            </a:r>
            <a:r>
              <a:rPr lang="en-US" sz="1600" dirty="0">
                <a:solidFill>
                  <a:prstClr val="black"/>
                </a:solidFill>
                <a:latin typeface="Calibri"/>
              </a:rPr>
              <a:t>.  (Accessed: 7 December 2025).</a:t>
            </a:r>
          </a:p>
          <a:p>
            <a:pPr defTabSz="1219170"/>
            <a:r>
              <a:rPr lang="en-US" sz="1600" dirty="0">
                <a:solidFill>
                  <a:prstClr val="black"/>
                </a:solidFill>
                <a:latin typeface="Calibri"/>
              </a:rPr>
              <a:t>Shannon (2024) </a:t>
            </a:r>
            <a:r>
              <a:rPr lang="en-US" sz="1600" i="1" dirty="0">
                <a:solidFill>
                  <a:prstClr val="black"/>
                </a:solidFill>
                <a:latin typeface="Calibri"/>
              </a:rPr>
              <a:t>The Green Smoke: How </a:t>
            </a:r>
            <a:r>
              <a:rPr lang="en-US" sz="1600" i="1" dirty="0" err="1">
                <a:solidFill>
                  <a:prstClr val="black"/>
                </a:solidFill>
                <a:latin typeface="Calibri"/>
              </a:rPr>
              <a:t>Vaping</a:t>
            </a:r>
            <a:r>
              <a:rPr lang="en-US" sz="1600" i="1" dirty="0">
                <a:solidFill>
                  <a:prstClr val="black"/>
                </a:solidFill>
                <a:latin typeface="Calibri"/>
              </a:rPr>
              <a:t> Impacts Our Environment and What We Can Do About It</a:t>
            </a:r>
            <a:r>
              <a:rPr lang="en-US" sz="1600" dirty="0">
                <a:solidFill>
                  <a:prstClr val="black"/>
                </a:solidFill>
                <a:latin typeface="Calibri"/>
              </a:rPr>
              <a:t> [Online Image]. CERI Justice. Available at: </a:t>
            </a:r>
            <a:r>
              <a:rPr lang="en-US" sz="1600" u="sng" dirty="0">
                <a:solidFill>
                  <a:prstClr val="black"/>
                </a:solidFill>
                <a:latin typeface="Calibri"/>
                <a:hlinkClick r:id="rId3"/>
              </a:rPr>
              <a:t>https://ceri.ca/the-green-smoke-how-vaping-impacts-our-environment-and-what-we-can-do-about-it/</a:t>
            </a:r>
            <a:r>
              <a:rPr lang="en-US" sz="1600" dirty="0">
                <a:solidFill>
                  <a:prstClr val="black"/>
                </a:solidFill>
                <a:latin typeface="Calibri"/>
              </a:rPr>
              <a:t>.  (Accessed: 7 December 2025).</a:t>
            </a:r>
          </a:p>
          <a:p>
            <a:pPr defTabSz="1219170"/>
            <a:r>
              <a:rPr lang="en-US" sz="1600" dirty="0">
                <a:solidFill>
                  <a:prstClr val="black"/>
                </a:solidFill>
                <a:latin typeface="Calibri"/>
              </a:rPr>
              <a:t>Spine Health Foundation (2024) </a:t>
            </a:r>
            <a:r>
              <a:rPr lang="en-US" sz="1600" i="1" dirty="0">
                <a:solidFill>
                  <a:prstClr val="black"/>
                </a:solidFill>
                <a:latin typeface="Calibri"/>
              </a:rPr>
              <a:t>Smoking and </a:t>
            </a:r>
            <a:r>
              <a:rPr lang="en-US" sz="1600" i="1" dirty="0" err="1">
                <a:solidFill>
                  <a:prstClr val="black"/>
                </a:solidFill>
                <a:latin typeface="Calibri"/>
              </a:rPr>
              <a:t>vaping</a:t>
            </a:r>
            <a:r>
              <a:rPr lang="en-US" sz="1600" i="1" dirty="0">
                <a:solidFill>
                  <a:prstClr val="black"/>
                </a:solidFill>
                <a:latin typeface="Calibri"/>
              </a:rPr>
              <a:t> image</a:t>
            </a:r>
            <a:r>
              <a:rPr lang="en-US" sz="1600" dirty="0">
                <a:solidFill>
                  <a:prstClr val="black"/>
                </a:solidFill>
                <a:latin typeface="Calibri"/>
              </a:rPr>
              <a:t>. [Online Image]. Available at: </a:t>
            </a:r>
            <a:r>
              <a:rPr lang="en-US" sz="1600" u="sng" dirty="0">
                <a:solidFill>
                  <a:prstClr val="black"/>
                </a:solidFill>
                <a:latin typeface="Calibri"/>
                <a:hlinkClick r:id="rId4"/>
              </a:rPr>
              <a:t>https://spinehealth.org/article/smoking-and-vaping/</a:t>
            </a:r>
            <a:r>
              <a:rPr lang="en-US" sz="1600" dirty="0">
                <a:solidFill>
                  <a:prstClr val="black"/>
                </a:solidFill>
                <a:latin typeface="Calibri"/>
              </a:rPr>
              <a:t> (Accessed: 7 February 2025).</a:t>
            </a:r>
          </a:p>
          <a:p>
            <a:pPr defTabSz="1219170"/>
            <a:r>
              <a:rPr lang="en-US" sz="1600" dirty="0" err="1">
                <a:solidFill>
                  <a:prstClr val="black"/>
                </a:solidFill>
                <a:latin typeface="Calibri"/>
              </a:rPr>
              <a:t>Tapley</a:t>
            </a:r>
            <a:r>
              <a:rPr lang="en-US" sz="1600" dirty="0">
                <a:solidFill>
                  <a:prstClr val="black"/>
                </a:solidFill>
                <a:latin typeface="Calibri"/>
              </a:rPr>
              <a:t>, H. and Patel, R., 2016. Using the PRECEDE-PROCEED model and service-learning to teach health promotion and wellness: An innovative approach for physical therapist professional education. </a:t>
            </a:r>
            <a:r>
              <a:rPr lang="en-US" sz="1600" i="1" dirty="0">
                <a:solidFill>
                  <a:prstClr val="black"/>
                </a:solidFill>
                <a:latin typeface="Calibri"/>
              </a:rPr>
              <a:t>Journal of Physical Therapy Education</a:t>
            </a:r>
            <a:r>
              <a:rPr lang="en-US" sz="1600" dirty="0">
                <a:solidFill>
                  <a:prstClr val="black"/>
                </a:solidFill>
                <a:latin typeface="Calibri"/>
              </a:rPr>
              <a:t>, </a:t>
            </a:r>
            <a:r>
              <a:rPr lang="en-US" sz="1600" i="1" dirty="0">
                <a:solidFill>
                  <a:prstClr val="black"/>
                </a:solidFill>
                <a:latin typeface="Calibri"/>
              </a:rPr>
              <a:t>30</a:t>
            </a:r>
            <a:r>
              <a:rPr lang="en-US" sz="1600" dirty="0">
                <a:solidFill>
                  <a:prstClr val="black"/>
                </a:solidFill>
                <a:latin typeface="Calibri"/>
              </a:rPr>
              <a:t>(1), pp.47-59. Available at: </a:t>
            </a:r>
            <a:r>
              <a:rPr lang="en-US" sz="1600" u="sng" dirty="0">
                <a:solidFill>
                  <a:prstClr val="black"/>
                </a:solidFill>
                <a:latin typeface="Calibri"/>
                <a:hlinkClick r:id="rId5"/>
              </a:rPr>
              <a:t>https://search.proquest.com/openview/89b1a5016d5b22f065db30d59d8e85dc/1?pq-origsite=gscholarandcbl=26719andcasa_token=0MGBE2S7m-EAAAAA:nmU0JD0wTVJBzXYua-g2KY8TduZSrkudeXDWVFH0eAn1NXW-cs4TQmaKP1F-qBBHGb679a3p2098mQ</a:t>
            </a:r>
            <a:r>
              <a:rPr lang="en-US" sz="1600" dirty="0">
                <a:solidFill>
                  <a:prstClr val="black"/>
                </a:solidFill>
                <a:latin typeface="Calibri"/>
              </a:rPr>
              <a:t>. (Accessed: 07 February 2025).</a:t>
            </a:r>
          </a:p>
          <a:p>
            <a:pPr defTabSz="1219170"/>
            <a:r>
              <a:rPr lang="en-US" sz="1600" dirty="0">
                <a:solidFill>
                  <a:prstClr val="black"/>
                </a:solidFill>
                <a:latin typeface="Calibri"/>
              </a:rPr>
              <a:t>The Conversation (2023) </a:t>
            </a:r>
            <a:r>
              <a:rPr lang="en-US" sz="1600" i="1" dirty="0" err="1">
                <a:solidFill>
                  <a:prstClr val="black"/>
                </a:solidFill>
                <a:latin typeface="Calibri"/>
              </a:rPr>
              <a:t>TikTok</a:t>
            </a:r>
            <a:r>
              <a:rPr lang="en-US" sz="1600" i="1" dirty="0">
                <a:solidFill>
                  <a:prstClr val="black"/>
                </a:solidFill>
                <a:latin typeface="Calibri"/>
              </a:rPr>
              <a:t> promotes </a:t>
            </a:r>
            <a:r>
              <a:rPr lang="en-US" sz="1600" i="1" dirty="0" err="1">
                <a:solidFill>
                  <a:prstClr val="black"/>
                </a:solidFill>
                <a:latin typeface="Calibri"/>
              </a:rPr>
              <a:t>vaping</a:t>
            </a:r>
            <a:r>
              <a:rPr lang="en-US" sz="1600" i="1" dirty="0">
                <a:solidFill>
                  <a:prstClr val="black"/>
                </a:solidFill>
                <a:latin typeface="Calibri"/>
              </a:rPr>
              <a:t> as a fun, safe and socially accepted pastime – and omits the harms</a:t>
            </a:r>
            <a:r>
              <a:rPr lang="en-US" sz="1600" dirty="0">
                <a:solidFill>
                  <a:prstClr val="black"/>
                </a:solidFill>
                <a:latin typeface="Calibri"/>
              </a:rPr>
              <a:t> [Online Image]. Available at: </a:t>
            </a:r>
            <a:r>
              <a:rPr lang="en-US" sz="1600" u="sng" dirty="0">
                <a:solidFill>
                  <a:prstClr val="black"/>
                </a:solidFill>
                <a:latin typeface="Calibri"/>
                <a:hlinkClick r:id="rId6"/>
              </a:rPr>
              <a:t>https://theconversation.com/tiktok-promotes-vaping-as-a-fun-safe-and-socially-accepted-pastime-and-omits-the-harms-203423</a:t>
            </a:r>
            <a:r>
              <a:rPr lang="en-US" sz="1600" dirty="0">
                <a:solidFill>
                  <a:prstClr val="black"/>
                </a:solidFill>
                <a:latin typeface="Calibri"/>
              </a:rPr>
              <a:t>.  (Accessed: 7 December 2025).</a:t>
            </a:r>
          </a:p>
          <a:p>
            <a:pPr defTabSz="1219170"/>
            <a:r>
              <a:rPr lang="en-US" sz="1600" dirty="0">
                <a:solidFill>
                  <a:prstClr val="black"/>
                </a:solidFill>
                <a:latin typeface="Calibri"/>
              </a:rPr>
              <a:t>Truth Initiative (</a:t>
            </a:r>
            <a:r>
              <a:rPr lang="en-US" sz="1600" dirty="0" err="1">
                <a:solidFill>
                  <a:prstClr val="black"/>
                </a:solidFill>
                <a:latin typeface="Calibri"/>
              </a:rPr>
              <a:t>n.d.</a:t>
            </a:r>
            <a:r>
              <a:rPr lang="en-US" sz="1600" dirty="0">
                <a:solidFill>
                  <a:prstClr val="black"/>
                </a:solidFill>
                <a:latin typeface="Calibri"/>
              </a:rPr>
              <a:t>) </a:t>
            </a:r>
            <a:r>
              <a:rPr lang="en-US" sz="1600" i="1" dirty="0">
                <a:solidFill>
                  <a:prstClr val="black"/>
                </a:solidFill>
                <a:latin typeface="Calibri"/>
              </a:rPr>
              <a:t>E-cigarettes: facts, stats and regulations</a:t>
            </a:r>
            <a:r>
              <a:rPr lang="en-US" sz="1600" dirty="0">
                <a:solidFill>
                  <a:prstClr val="black"/>
                </a:solidFill>
                <a:latin typeface="Calibri"/>
              </a:rPr>
              <a:t> [Online Image]. Available at: </a:t>
            </a:r>
            <a:r>
              <a:rPr lang="en-US" sz="1600" u="sng" dirty="0">
                <a:solidFill>
                  <a:prstClr val="black"/>
                </a:solidFill>
                <a:latin typeface="Calibri"/>
                <a:hlinkClick r:id="rId7"/>
              </a:rPr>
              <a:t>https://truthinitiative.org/research-resources/emerging-tobacco-products/e-cigarettes-facts-stats-and-regulations</a:t>
            </a:r>
            <a:r>
              <a:rPr lang="en-US" sz="1600" dirty="0">
                <a:solidFill>
                  <a:prstClr val="black"/>
                </a:solidFill>
                <a:latin typeface="Calibri"/>
              </a:rPr>
              <a:t> (Accessed: 7 December 2025).</a:t>
            </a:r>
          </a:p>
        </p:txBody>
      </p:sp>
      <p:sp>
        <p:nvSpPr>
          <p:cNvPr id="3" name="Title 3"/>
          <p:cNvSpPr txBox="1">
            <a:spLocks/>
          </p:cNvSpPr>
          <p:nvPr/>
        </p:nvSpPr>
        <p:spPr>
          <a:xfrm>
            <a:off x="1616653" y="1800147"/>
            <a:ext cx="8551480" cy="7635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267" b="1" dirty="0">
                <a:solidFill>
                  <a:srgbClr val="FF9900"/>
                </a:solidFill>
                <a:latin typeface="Calibri"/>
              </a:rPr>
              <a:t>References (Contd.)</a:t>
            </a:r>
          </a:p>
        </p:txBody>
      </p:sp>
    </p:spTree>
    <p:extLst>
      <p:ext uri="{BB962C8B-B14F-4D97-AF65-F5344CB8AC3E}">
        <p14:creationId xmlns:p14="http://schemas.microsoft.com/office/powerpoint/2010/main" val="53998741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8621" y="2410967"/>
            <a:ext cx="11198367" cy="1815882"/>
          </a:xfrm>
          <a:prstGeom prst="rect">
            <a:avLst/>
          </a:prstGeom>
        </p:spPr>
        <p:txBody>
          <a:bodyPr wrap="square">
            <a:spAutoFit/>
          </a:bodyPr>
          <a:lstStyle/>
          <a:p>
            <a:pPr defTabSz="1219170"/>
            <a:r>
              <a:rPr lang="en-US" sz="1600" dirty="0" err="1">
                <a:solidFill>
                  <a:prstClr val="black"/>
                </a:solidFill>
                <a:latin typeface="Calibri"/>
              </a:rPr>
              <a:t>Vassey</a:t>
            </a:r>
            <a:r>
              <a:rPr lang="en-US" sz="1600" dirty="0">
                <a:solidFill>
                  <a:prstClr val="black"/>
                </a:solidFill>
                <a:latin typeface="Calibri"/>
              </a:rPr>
              <a:t>, J., </a:t>
            </a:r>
            <a:r>
              <a:rPr lang="en-US" sz="1600" dirty="0" err="1">
                <a:solidFill>
                  <a:prstClr val="black"/>
                </a:solidFill>
                <a:latin typeface="Calibri"/>
              </a:rPr>
              <a:t>Galimov</a:t>
            </a:r>
            <a:r>
              <a:rPr lang="en-US" sz="1600" dirty="0">
                <a:solidFill>
                  <a:prstClr val="black"/>
                </a:solidFill>
                <a:latin typeface="Calibri"/>
              </a:rPr>
              <a:t>, A., Kennedy, C.J., Vogel, E.A. and Unger, J.B., 2022. Frequency of social media use and exposure to tobacco or nicotine-related content in association with E-cigarette use among youth: a cross-sectional and longitudinal survey analysis. </a:t>
            </a:r>
            <a:r>
              <a:rPr lang="en-US" sz="1600" i="1" dirty="0">
                <a:solidFill>
                  <a:prstClr val="black"/>
                </a:solidFill>
                <a:latin typeface="Calibri"/>
              </a:rPr>
              <a:t>Preventive medicine reports</a:t>
            </a:r>
            <a:r>
              <a:rPr lang="en-US" sz="1600" dirty="0">
                <a:solidFill>
                  <a:prstClr val="black"/>
                </a:solidFill>
                <a:latin typeface="Calibri"/>
              </a:rPr>
              <a:t>, </a:t>
            </a:r>
            <a:r>
              <a:rPr lang="en-US" sz="1600" i="1" dirty="0">
                <a:solidFill>
                  <a:prstClr val="black"/>
                </a:solidFill>
                <a:latin typeface="Calibri"/>
              </a:rPr>
              <a:t>30</a:t>
            </a:r>
            <a:r>
              <a:rPr lang="en-US" sz="1600" dirty="0">
                <a:solidFill>
                  <a:prstClr val="black"/>
                </a:solidFill>
                <a:latin typeface="Calibri"/>
              </a:rPr>
              <a:t>, p.102055. Available at:  </a:t>
            </a:r>
            <a:r>
              <a:rPr lang="en-US" sz="1600" u="sng" dirty="0">
                <a:solidFill>
                  <a:prstClr val="black"/>
                </a:solidFill>
                <a:latin typeface="Calibri"/>
                <a:hlinkClick r:id="rId2"/>
              </a:rPr>
              <a:t>https://pediatrics.jmir.org/2021/4/e30681/</a:t>
            </a:r>
            <a:r>
              <a:rPr lang="en-US" sz="1600" dirty="0">
                <a:solidFill>
                  <a:prstClr val="black"/>
                </a:solidFill>
                <a:latin typeface="Calibri"/>
              </a:rPr>
              <a:t> (Accessed: 07 February 2025).</a:t>
            </a:r>
          </a:p>
          <a:p>
            <a:pPr defTabSz="1219170"/>
            <a:r>
              <a:rPr lang="en-US" sz="1600" dirty="0">
                <a:solidFill>
                  <a:prstClr val="black"/>
                </a:solidFill>
                <a:latin typeface="Calibri"/>
              </a:rPr>
              <a:t>Zhang, L., </a:t>
            </a:r>
            <a:r>
              <a:rPr lang="en-US" sz="1600" dirty="0" err="1">
                <a:solidFill>
                  <a:prstClr val="black"/>
                </a:solidFill>
                <a:latin typeface="Calibri"/>
              </a:rPr>
              <a:t>Ao</a:t>
            </a:r>
            <a:r>
              <a:rPr lang="en-US" sz="1600" dirty="0">
                <a:solidFill>
                  <a:prstClr val="black"/>
                </a:solidFill>
                <a:latin typeface="Calibri"/>
              </a:rPr>
              <a:t>, S.H., Ye, J.F. and Zhao, X., 2024. How does health communication on social media influence e-cigarette perception and use? A trend analysis from 2017 to 2020. </a:t>
            </a:r>
            <a:r>
              <a:rPr lang="en-US" sz="1600" i="1" dirty="0">
                <a:solidFill>
                  <a:prstClr val="black"/>
                </a:solidFill>
                <a:latin typeface="Calibri"/>
              </a:rPr>
              <a:t>Addictive Behaviors</a:t>
            </a:r>
            <a:r>
              <a:rPr lang="en-US" sz="1600" dirty="0">
                <a:solidFill>
                  <a:prstClr val="black"/>
                </a:solidFill>
                <a:latin typeface="Calibri"/>
              </a:rPr>
              <a:t>, </a:t>
            </a:r>
            <a:r>
              <a:rPr lang="en-US" sz="1600" i="1" dirty="0">
                <a:solidFill>
                  <a:prstClr val="black"/>
                </a:solidFill>
                <a:latin typeface="Calibri"/>
              </a:rPr>
              <a:t>149</a:t>
            </a:r>
            <a:r>
              <a:rPr lang="en-US" sz="1600" dirty="0">
                <a:solidFill>
                  <a:prstClr val="black"/>
                </a:solidFill>
                <a:latin typeface="Calibri"/>
              </a:rPr>
              <a:t>, p.107875. Available at: </a:t>
            </a:r>
            <a:r>
              <a:rPr lang="en-US" sz="1600" u="sng" dirty="0">
                <a:solidFill>
                  <a:prstClr val="black"/>
                </a:solidFill>
                <a:latin typeface="Calibri"/>
                <a:hlinkClick r:id="rId3"/>
              </a:rPr>
              <a:t>https://www.sciencedirect.com/science/article/pii/S0306460323002708</a:t>
            </a:r>
            <a:r>
              <a:rPr lang="en-US" sz="1600" dirty="0">
                <a:solidFill>
                  <a:prstClr val="black"/>
                </a:solidFill>
                <a:latin typeface="Calibri"/>
              </a:rPr>
              <a:t>. (Accessed: 07 February 2025).</a:t>
            </a:r>
          </a:p>
        </p:txBody>
      </p:sp>
      <p:sp>
        <p:nvSpPr>
          <p:cNvPr id="3" name="Title 3"/>
          <p:cNvSpPr txBox="1">
            <a:spLocks/>
          </p:cNvSpPr>
          <p:nvPr/>
        </p:nvSpPr>
        <p:spPr>
          <a:xfrm>
            <a:off x="1616653" y="1800147"/>
            <a:ext cx="8551480" cy="7635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267" b="1" dirty="0">
                <a:solidFill>
                  <a:srgbClr val="FF9900"/>
                </a:solidFill>
                <a:latin typeface="Calibri"/>
              </a:rPr>
              <a:t>References (Contd.)</a:t>
            </a:r>
          </a:p>
        </p:txBody>
      </p:sp>
    </p:spTree>
    <p:extLst>
      <p:ext uri="{BB962C8B-B14F-4D97-AF65-F5344CB8AC3E}">
        <p14:creationId xmlns:p14="http://schemas.microsoft.com/office/powerpoint/2010/main" val="12392561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8BA530-2B1D-C04F-F98C-A5C915F646E8}"/>
              </a:ext>
            </a:extLst>
          </p:cNvPr>
          <p:cNvSpPr txBox="1"/>
          <p:nvPr/>
        </p:nvSpPr>
        <p:spPr>
          <a:xfrm>
            <a:off x="261255" y="1008724"/>
            <a:ext cx="11375573" cy="3139321"/>
          </a:xfrm>
          <a:prstGeom prst="rect">
            <a:avLst/>
          </a:prstGeom>
          <a:noFill/>
        </p:spPr>
        <p:txBody>
          <a:bodyPr wrap="square">
            <a:spAutoFit/>
          </a:bodyPr>
          <a:lstStyle/>
          <a:p>
            <a:pPr>
              <a:buNone/>
            </a:pPr>
            <a:r>
              <a:rPr lang="en-IN" b="1" dirty="0"/>
              <a:t>Action on Smoking and Health (2024)</a:t>
            </a:r>
            <a:r>
              <a:rPr lang="en-IN" dirty="0"/>
              <a:t> Use of vapes among young people in Great Britain, 2024. Available at: </a:t>
            </a:r>
            <a:r>
              <a:rPr lang="en-IN" dirty="0">
                <a:hlinkClick r:id="rId2"/>
              </a:rPr>
              <a:t>https://ash.org.uk/uploads/Use-of-vapes-among-young-people-in-Great-Britain-2024.pdf</a:t>
            </a:r>
            <a:r>
              <a:rPr lang="en-IN" dirty="0"/>
              <a:t> (Accessed: 4 December 2024).</a:t>
            </a:r>
          </a:p>
          <a:p>
            <a:pPr>
              <a:buNone/>
            </a:pPr>
            <a:r>
              <a:rPr lang="en-IN" b="1" dirty="0"/>
              <a:t>Carah, N., </a:t>
            </a:r>
            <a:r>
              <a:rPr lang="en-IN" b="1" dirty="0" err="1"/>
              <a:t>Demaio</a:t>
            </a:r>
            <a:r>
              <a:rPr lang="en-IN" b="1" dirty="0"/>
              <a:t>, S., Holly, L., Kickbusch, I. and Williams, C. (2025)</a:t>
            </a:r>
            <a:r>
              <a:rPr lang="en-IN" dirty="0"/>
              <a:t> ‘Beyond banning: our digital world must be made safer for young people’, </a:t>
            </a:r>
            <a:r>
              <a:rPr lang="en-IN" i="1" dirty="0"/>
              <a:t>Health Promotion Journal of Australia</a:t>
            </a:r>
            <a:r>
              <a:rPr lang="en-IN" dirty="0"/>
              <a:t>, 36(1), p. e938.</a:t>
            </a:r>
          </a:p>
          <a:p>
            <a:pPr>
              <a:buNone/>
            </a:pPr>
            <a:r>
              <a:rPr lang="en-IN" b="1" dirty="0"/>
              <a:t>Clayden Law (2023)</a:t>
            </a:r>
            <a:r>
              <a:rPr lang="en-IN" dirty="0"/>
              <a:t> ICO fines TikTok £12.7 million for UK GDPR breaches. Available at: </a:t>
            </a:r>
            <a:r>
              <a:rPr lang="en-IN" dirty="0">
                <a:hlinkClick r:id="rId3"/>
              </a:rPr>
              <a:t>https://claydenlaw.co.uk/ico-fines-tiktok-for-gdpr-breaches/</a:t>
            </a:r>
            <a:r>
              <a:rPr lang="en-IN" dirty="0"/>
              <a:t> (Accessed: 4 December 2024).</a:t>
            </a:r>
          </a:p>
          <a:p>
            <a:pPr>
              <a:buNone/>
            </a:pPr>
            <a:r>
              <a:rPr lang="en-IN" b="1" dirty="0"/>
              <a:t>Greenhalgh, E.M., Jenkins, S. and Scollo, M.M. (2024)</a:t>
            </a:r>
            <a:r>
              <a:rPr lang="en-IN" dirty="0"/>
              <a:t> ‘Influences on the uptake of e-cigarettes’, in Greenhalgh, E.M., Scollo, M.M. and Winstanley, M.H. (eds.) </a:t>
            </a:r>
            <a:r>
              <a:rPr lang="en-IN" i="1" dirty="0"/>
              <a:t>Tobacco in Australia: Facts and issues</a:t>
            </a:r>
            <a:r>
              <a:rPr lang="en-IN" dirty="0"/>
              <a:t>. Melbourne: Cancer Council Victoria.</a:t>
            </a:r>
          </a:p>
          <a:p>
            <a:pPr>
              <a:buNone/>
            </a:pPr>
            <a:r>
              <a:rPr lang="en-IN" b="1" dirty="0"/>
              <a:t>Groom, A.L., Vu, T-H.T., Landry, R.L., Kesh, A., Hart, J.L., Walker, K.L., Wood, L.A., Robertson, R.M. and Payne, T.J. (2021)</a:t>
            </a:r>
            <a:r>
              <a:rPr lang="en-IN" dirty="0"/>
              <a:t> ‘The influence of friends on teen vaping: A mixed-methods approach’, </a:t>
            </a:r>
            <a:r>
              <a:rPr lang="en-IN" i="1" dirty="0"/>
              <a:t>International Journal of Environmental Research and Public Health</a:t>
            </a:r>
            <a:r>
              <a:rPr lang="en-IN" dirty="0"/>
              <a:t>, 18(13), p. 6784.</a:t>
            </a:r>
          </a:p>
        </p:txBody>
      </p:sp>
      <p:sp>
        <p:nvSpPr>
          <p:cNvPr id="6" name="TextBox 5">
            <a:extLst>
              <a:ext uri="{FF2B5EF4-FFF2-40B4-BE49-F238E27FC236}">
                <a16:creationId xmlns:a16="http://schemas.microsoft.com/office/drawing/2014/main" id="{6172D364-2069-0B2A-9857-3D6258C5FE44}"/>
              </a:ext>
            </a:extLst>
          </p:cNvPr>
          <p:cNvSpPr txBox="1"/>
          <p:nvPr/>
        </p:nvSpPr>
        <p:spPr>
          <a:xfrm>
            <a:off x="337456" y="386051"/>
            <a:ext cx="1948543" cy="369332"/>
          </a:xfrm>
          <a:prstGeom prst="rect">
            <a:avLst/>
          </a:prstGeom>
          <a:noFill/>
        </p:spPr>
        <p:txBody>
          <a:bodyPr wrap="square" rtlCol="0">
            <a:spAutoFit/>
          </a:bodyPr>
          <a:lstStyle/>
          <a:p>
            <a:r>
              <a:rPr lang="en-US" b="1" dirty="0"/>
              <a:t>References</a:t>
            </a:r>
            <a:r>
              <a:rPr lang="en-US" dirty="0"/>
              <a:t>: </a:t>
            </a:r>
            <a:endParaRPr lang="en-IN" dirty="0"/>
          </a:p>
        </p:txBody>
      </p:sp>
      <p:sp>
        <p:nvSpPr>
          <p:cNvPr id="8" name="TextBox 7">
            <a:extLst>
              <a:ext uri="{FF2B5EF4-FFF2-40B4-BE49-F238E27FC236}">
                <a16:creationId xmlns:a16="http://schemas.microsoft.com/office/drawing/2014/main" id="{AE27470D-2890-7661-05C9-778725D61834}"/>
              </a:ext>
            </a:extLst>
          </p:cNvPr>
          <p:cNvSpPr txBox="1"/>
          <p:nvPr/>
        </p:nvSpPr>
        <p:spPr>
          <a:xfrm>
            <a:off x="261255" y="4126665"/>
            <a:ext cx="11713031" cy="2031325"/>
          </a:xfrm>
          <a:prstGeom prst="rect">
            <a:avLst/>
          </a:prstGeom>
          <a:noFill/>
        </p:spPr>
        <p:txBody>
          <a:bodyPr wrap="square">
            <a:spAutoFit/>
          </a:bodyPr>
          <a:lstStyle/>
          <a:p>
            <a:pPr>
              <a:buNone/>
            </a:pPr>
            <a:r>
              <a:rPr lang="en-US" b="1" dirty="0"/>
              <a:t>Grosman-Rimon, L. and </a:t>
            </a:r>
            <a:r>
              <a:rPr lang="en-US" b="1" dirty="0" err="1"/>
              <a:t>Wegier</a:t>
            </a:r>
            <a:r>
              <a:rPr lang="en-US" b="1" dirty="0"/>
              <a:t>, P. (2024)</a:t>
            </a:r>
            <a:r>
              <a:rPr lang="en-US" dirty="0"/>
              <a:t> ‘With advancement in health technology comes great responsibility – Ethical and safety considerations for using digital health technology: A narrative review’, </a:t>
            </a:r>
            <a:r>
              <a:rPr lang="en-US" i="1" dirty="0"/>
              <a:t>Medicine</a:t>
            </a:r>
            <a:r>
              <a:rPr lang="en-US" dirty="0"/>
              <a:t>, 103(33), e39136.</a:t>
            </a:r>
          </a:p>
          <a:p>
            <a:pPr>
              <a:buNone/>
            </a:pPr>
            <a:r>
              <a:rPr lang="en-US" b="1" dirty="0"/>
              <a:t>Harvard T.H. Chan School of Public Health (2024)</a:t>
            </a:r>
            <a:r>
              <a:rPr lang="en-US" dirty="0"/>
              <a:t> A playbook for partnering with TikTok creators on public health communication campaigns. Available at: </a:t>
            </a:r>
            <a:r>
              <a:rPr lang="en-US" dirty="0">
                <a:hlinkClick r:id="rId4"/>
              </a:rPr>
              <a:t>https://hsph.harvard.edu/research/health-communication/resources/partnering-with-tiktok-creators-on-public-health/</a:t>
            </a:r>
            <a:r>
              <a:rPr lang="en-US" dirty="0"/>
              <a:t> (Accessed: 4 December 2024).</a:t>
            </a:r>
          </a:p>
          <a:p>
            <a:pPr>
              <a:buNone/>
            </a:pPr>
            <a:r>
              <a:rPr lang="en-US" b="1" dirty="0"/>
              <a:t>Helen + Gertrude (2025)</a:t>
            </a:r>
            <a:r>
              <a:rPr lang="en-US" dirty="0"/>
              <a:t> Updated June 2025: Women’s Health on TikTok: How We Hit 4.6M Views. Available at: </a:t>
            </a:r>
            <a:r>
              <a:rPr lang="en-US" dirty="0">
                <a:hlinkClick r:id="rId5"/>
              </a:rPr>
              <a:t>https://www.hg.agency/news/healthcare-marketing-campaign-for-tiktok</a:t>
            </a:r>
            <a:r>
              <a:rPr lang="en-US" dirty="0"/>
              <a:t> (Accessed: 4 December 2024).</a:t>
            </a:r>
          </a:p>
        </p:txBody>
      </p:sp>
    </p:spTree>
    <p:extLst>
      <p:ext uri="{BB962C8B-B14F-4D97-AF65-F5344CB8AC3E}">
        <p14:creationId xmlns:p14="http://schemas.microsoft.com/office/powerpoint/2010/main" val="205034654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D2AA2C-8C51-B74E-3F98-B564F7BE01CB}"/>
              </a:ext>
            </a:extLst>
          </p:cNvPr>
          <p:cNvSpPr txBox="1"/>
          <p:nvPr/>
        </p:nvSpPr>
        <p:spPr>
          <a:xfrm>
            <a:off x="163286" y="197346"/>
            <a:ext cx="12028714" cy="6463308"/>
          </a:xfrm>
          <a:prstGeom prst="rect">
            <a:avLst/>
          </a:prstGeom>
          <a:noFill/>
        </p:spPr>
        <p:txBody>
          <a:bodyPr wrap="square">
            <a:spAutoFit/>
          </a:bodyPr>
          <a:lstStyle/>
          <a:p>
            <a:pPr>
              <a:buNone/>
            </a:pPr>
            <a:r>
              <a:rPr lang="en-US" b="1" dirty="0"/>
              <a:t>Information Commissioner’s Office (2023)</a:t>
            </a:r>
            <a:r>
              <a:rPr lang="en-US" dirty="0"/>
              <a:t> TikTok fined £12.7 million for misusing children’s data. Available at: </a:t>
            </a:r>
            <a:r>
              <a:rPr lang="en-US" dirty="0">
                <a:hlinkClick r:id="rId2"/>
              </a:rPr>
              <a:t>https://ico.org.uk/about-the-ico/media-centre/news-and-blogs/2023/04/tiktok-fined-127-million-for-misusing-childrens-data/</a:t>
            </a:r>
            <a:r>
              <a:rPr lang="en-US" dirty="0"/>
              <a:t> (Accessed: 4 December 2024).</a:t>
            </a:r>
          </a:p>
          <a:p>
            <a:pPr>
              <a:buNone/>
            </a:pPr>
            <a:r>
              <a:rPr lang="en-US" b="1" dirty="0"/>
              <a:t>Kirkpatrick, C.E. and Lawrie, L.L. (2024)</a:t>
            </a:r>
            <a:r>
              <a:rPr lang="en-US" dirty="0"/>
              <a:t> ‘TikTok as a Source of Health Information and Misinformation for Young Women in the United States: Survey Study’, </a:t>
            </a:r>
            <a:r>
              <a:rPr lang="en-US" i="1" dirty="0"/>
              <a:t>JMIR </a:t>
            </a:r>
            <a:r>
              <a:rPr lang="en-US" i="1" dirty="0" err="1"/>
              <a:t>Infodemiology</a:t>
            </a:r>
            <a:r>
              <a:rPr lang="en-US" dirty="0"/>
              <a:t>, 4, e54663.</a:t>
            </a:r>
          </a:p>
          <a:p>
            <a:pPr>
              <a:buNone/>
            </a:pPr>
            <a:r>
              <a:rPr lang="en-US" b="1" dirty="0" err="1"/>
              <a:t>Munung</a:t>
            </a:r>
            <a:r>
              <a:rPr lang="en-US" b="1" dirty="0"/>
              <a:t>, N.S., Staunton, C., Mazibuko, O., Wall, P.J. and </a:t>
            </a:r>
            <a:r>
              <a:rPr lang="en-US" b="1" dirty="0" err="1"/>
              <a:t>Wonkam</a:t>
            </a:r>
            <a:r>
              <a:rPr lang="en-US" b="1" dirty="0"/>
              <a:t>, A. (2024)</a:t>
            </a:r>
            <a:r>
              <a:rPr lang="en-US" dirty="0"/>
              <a:t> ‘Data protection legislation in Africa and pathways for enhancing compliance in big data health research’, </a:t>
            </a:r>
            <a:r>
              <a:rPr lang="en-US" i="1" dirty="0"/>
              <a:t>Health Research Policy and Systems</a:t>
            </a:r>
            <a:r>
              <a:rPr lang="en-US" dirty="0"/>
              <a:t>, 22(1), p. 145.</a:t>
            </a:r>
          </a:p>
          <a:p>
            <a:pPr>
              <a:buNone/>
            </a:pPr>
            <a:r>
              <a:rPr lang="en-US" b="1" dirty="0"/>
              <a:t>Newham Public Health Team (2024)</a:t>
            </a:r>
            <a:r>
              <a:rPr lang="en-US" dirty="0"/>
              <a:t> Vaping and young people in Newham. Available at: </a:t>
            </a:r>
            <a:r>
              <a:rPr lang="en-US" dirty="0">
                <a:hlinkClick r:id="rId3"/>
              </a:rPr>
              <a:t>https://www.londontobaccoalliance.org.uk/resources/youth-vaping-newham/</a:t>
            </a:r>
            <a:r>
              <a:rPr lang="en-US" dirty="0"/>
              <a:t> (Accessed: 4 December 2024).</a:t>
            </a:r>
          </a:p>
          <a:p>
            <a:pPr>
              <a:buNone/>
            </a:pPr>
            <a:r>
              <a:rPr lang="en-US" b="1" dirty="0"/>
              <a:t>NHS England (2024)</a:t>
            </a:r>
            <a:r>
              <a:rPr lang="en-US" dirty="0"/>
              <a:t> Almost 1 in 10 secondary school pupils currently vape, new NHS survey shows. Available at: </a:t>
            </a:r>
            <a:r>
              <a:rPr lang="en-US" dirty="0">
                <a:hlinkClick r:id="rId4"/>
              </a:rPr>
              <a:t>https://www.england.nhs.uk/2024/10/almost-1-in-10-secondary-school-pupils-currently-vape-new-nhs-survey-shows/</a:t>
            </a:r>
            <a:r>
              <a:rPr lang="en-US" dirty="0"/>
              <a:t> (Accessed: 4 December 2024).</a:t>
            </a:r>
          </a:p>
          <a:p>
            <a:pPr>
              <a:buNone/>
            </a:pPr>
            <a:r>
              <a:rPr lang="en-US" b="1" dirty="0"/>
              <a:t>O’Donnell, N.H., Willoughby, J.F. and Pokharel, M. (2023)</a:t>
            </a:r>
            <a:r>
              <a:rPr lang="en-US" dirty="0"/>
              <a:t> ‘Health content on TikTok: Exploring factors associated with engagement’, </a:t>
            </a:r>
            <a:r>
              <a:rPr lang="en-US" i="1" dirty="0"/>
              <a:t>Health Communication</a:t>
            </a:r>
            <a:r>
              <a:rPr lang="en-US" dirty="0"/>
              <a:t>, 38(10), pp. 2067–2076.</a:t>
            </a:r>
          </a:p>
          <a:p>
            <a:pPr>
              <a:buNone/>
            </a:pPr>
            <a:r>
              <a:rPr lang="en-US" b="1" dirty="0" err="1"/>
              <a:t>Ondato</a:t>
            </a:r>
            <a:r>
              <a:rPr lang="en-US" b="1" dirty="0"/>
              <a:t> (2025)</a:t>
            </a:r>
            <a:r>
              <a:rPr lang="en-US" dirty="0"/>
              <a:t> UK Online Safety Act (Online Safety Bill) Explained: Purpose, Penalties and Age Verification. Available at: </a:t>
            </a:r>
            <a:r>
              <a:rPr lang="en-US" dirty="0">
                <a:hlinkClick r:id="rId5"/>
              </a:rPr>
              <a:t>https://ondato.com/blog/online-safety-bill/</a:t>
            </a:r>
            <a:r>
              <a:rPr lang="en-US" dirty="0"/>
              <a:t> (Accessed: 4 December 2024).</a:t>
            </a:r>
          </a:p>
          <a:p>
            <a:pPr>
              <a:buNone/>
            </a:pPr>
            <a:r>
              <a:rPr lang="en-US" b="1" dirty="0"/>
              <a:t>Public Health Wales (2024)</a:t>
            </a:r>
            <a:r>
              <a:rPr lang="en-US" dirty="0"/>
              <a:t> Information and Guidance on Vaping for Secondary-aged learners in Wales. Available at: </a:t>
            </a:r>
            <a:r>
              <a:rPr lang="en-US" dirty="0">
                <a:hlinkClick r:id="rId6"/>
              </a:rPr>
              <a:t>https://phw.nhs.wales/topics/information-and-guidance-on-vaping-for-secondary-aged-learners-in-wales/</a:t>
            </a:r>
            <a:r>
              <a:rPr lang="en-US" dirty="0"/>
              <a:t> (Accessed: 4 December 2024).</a:t>
            </a:r>
          </a:p>
          <a:p>
            <a:pPr>
              <a:buNone/>
            </a:pPr>
            <a:r>
              <a:rPr lang="en-US" b="1" dirty="0"/>
              <a:t>Royal College of </a:t>
            </a:r>
            <a:r>
              <a:rPr lang="en-US" b="1" dirty="0" err="1"/>
              <a:t>Paediatrics</a:t>
            </a:r>
            <a:r>
              <a:rPr lang="en-US" b="1" dirty="0"/>
              <a:t> and Child Health (2023)</a:t>
            </a:r>
            <a:r>
              <a:rPr lang="en-US" dirty="0"/>
              <a:t> Policy briefing: Vaping in young people. Available at: </a:t>
            </a:r>
            <a:r>
              <a:rPr lang="en-US" dirty="0">
                <a:hlinkClick r:id="rId7"/>
              </a:rPr>
              <a:t>https://www.rcpch.ac.uk/resources/policy-briefing-vaping-young-people</a:t>
            </a:r>
            <a:r>
              <a:rPr lang="en-US" dirty="0"/>
              <a:t> (Accessed: 4 December 2024).</a:t>
            </a:r>
          </a:p>
          <a:p>
            <a:pPr>
              <a:buNone/>
            </a:pPr>
            <a:r>
              <a:rPr lang="en-US" b="1" dirty="0"/>
              <a:t>Royal College of </a:t>
            </a:r>
            <a:r>
              <a:rPr lang="en-US" b="1" dirty="0" err="1"/>
              <a:t>Paediatrics</a:t>
            </a:r>
            <a:r>
              <a:rPr lang="en-US" b="1" dirty="0"/>
              <a:t> and Child Health (2024)</a:t>
            </a:r>
            <a:r>
              <a:rPr lang="en-US" dirty="0"/>
              <a:t> RCPCH responds to latest ASH youth vaping data. Available at: </a:t>
            </a:r>
            <a:r>
              <a:rPr lang="en-US" dirty="0">
                <a:hlinkClick r:id="rId8"/>
              </a:rPr>
              <a:t>https://www.rcpch.ac.uk/news-events/news/rcpch-responds-latest-ash-youth-vaping-data</a:t>
            </a:r>
            <a:r>
              <a:rPr lang="en-US" dirty="0"/>
              <a:t> (Accessed: 4 December 2024).</a:t>
            </a:r>
          </a:p>
        </p:txBody>
      </p:sp>
    </p:spTree>
    <p:extLst>
      <p:ext uri="{BB962C8B-B14F-4D97-AF65-F5344CB8AC3E}">
        <p14:creationId xmlns:p14="http://schemas.microsoft.com/office/powerpoint/2010/main" val="297288679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D0C4A4-7647-4DBD-3726-78955331246F}"/>
              </a:ext>
            </a:extLst>
          </p:cNvPr>
          <p:cNvSpPr txBox="1"/>
          <p:nvPr/>
        </p:nvSpPr>
        <p:spPr>
          <a:xfrm>
            <a:off x="370113" y="335846"/>
            <a:ext cx="11549744" cy="3693319"/>
          </a:xfrm>
          <a:prstGeom prst="rect">
            <a:avLst/>
          </a:prstGeom>
          <a:noFill/>
        </p:spPr>
        <p:txBody>
          <a:bodyPr wrap="square">
            <a:spAutoFit/>
          </a:bodyPr>
          <a:lstStyle/>
          <a:p>
            <a:r>
              <a:rPr lang="en-US" b="1" dirty="0"/>
              <a:t>Scherman, A., Arriagada, A. and Valenzuela, S. (2022)</a:t>
            </a:r>
            <a:r>
              <a:rPr lang="en-US" dirty="0"/>
              <a:t> ‘TikTok and public health: a proposed research agenda’, </a:t>
            </a:r>
            <a:r>
              <a:rPr lang="en-US" i="1" dirty="0"/>
              <a:t>BMJ Global Health</a:t>
            </a:r>
            <a:r>
              <a:rPr lang="en-US" dirty="0"/>
              <a:t>, 7(1), e007648.</a:t>
            </a:r>
          </a:p>
          <a:p>
            <a:pPr>
              <a:buNone/>
            </a:pPr>
            <a:r>
              <a:rPr lang="en-US" b="1" dirty="0" err="1"/>
              <a:t>eriff</a:t>
            </a:r>
            <a:r>
              <a:rPr lang="en-US" b="1" dirty="0"/>
              <a:t> (2025)</a:t>
            </a:r>
            <a:r>
              <a:rPr lang="en-US" dirty="0"/>
              <a:t> Age Verification Regulations: EU and The UK. Available at: </a:t>
            </a:r>
            <a:r>
              <a:rPr lang="en-US" dirty="0">
                <a:hlinkClick r:id="rId2"/>
              </a:rPr>
              <a:t>https://www.veriff.com/fraud/learn/age-verification-legalization-in-eu-and-ukie</a:t>
            </a:r>
            <a:r>
              <a:rPr lang="en-US" dirty="0"/>
              <a:t> (Accessed: 4 December 2024).</a:t>
            </a:r>
          </a:p>
          <a:p>
            <a:pPr>
              <a:buNone/>
            </a:pPr>
            <a:r>
              <a:rPr lang="en-US" b="1" dirty="0"/>
              <a:t>Wilson Sonsini Goodrich and Rosati (2025)</a:t>
            </a:r>
            <a:r>
              <a:rPr lang="en-US" dirty="0"/>
              <a:t> Increased Focus on the Protection of Minors and Age Verification in the EU and the UK. Available at: </a:t>
            </a:r>
            <a:r>
              <a:rPr lang="en-US" dirty="0">
                <a:hlinkClick r:id="rId3"/>
              </a:rPr>
              <a:t>https://www.wsgrdataadvisor.com/2025/01/increased-focus-on-the-protection-of-minors-and-age-verification-in-the-eu-and-the-uk/</a:t>
            </a:r>
            <a:r>
              <a:rPr lang="en-US" dirty="0"/>
              <a:t> (Accessed: 4 December 2024).</a:t>
            </a:r>
          </a:p>
          <a:p>
            <a:pPr>
              <a:buNone/>
            </a:pPr>
            <a:r>
              <a:rPr lang="en-US" b="1" dirty="0"/>
              <a:t>World Health Organization (2024)</a:t>
            </a:r>
            <a:r>
              <a:rPr lang="en-US" dirty="0"/>
              <a:t> WHO and TikTok to collaborate on more science-based information on health and well-being. Available at: </a:t>
            </a:r>
            <a:r>
              <a:rPr lang="en-US" dirty="0">
                <a:hlinkClick r:id="rId4"/>
              </a:rPr>
              <a:t>https://www.who.int/news/item/26-09-2024-who-and-tiktok-to-collaborate-on-more-science-based-information-on-health-and-well-being</a:t>
            </a:r>
            <a:r>
              <a:rPr lang="en-US" dirty="0"/>
              <a:t> (Accessed: 4 December 2024).</a:t>
            </a:r>
          </a:p>
          <a:p>
            <a:pPr>
              <a:buNone/>
            </a:pPr>
            <a:r>
              <a:rPr lang="en-US" b="1" dirty="0" err="1"/>
              <a:t>Yazidjoglou</a:t>
            </a:r>
            <a:r>
              <a:rPr lang="en-US" b="1" dirty="0"/>
              <a:t>, A., Milne, L., Brown, R., Gwinner, K. and Zacher, M. (2024)</a:t>
            </a:r>
            <a:r>
              <a:rPr lang="en-US" dirty="0"/>
              <a:t> </a:t>
            </a:r>
            <a:r>
              <a:rPr lang="en-US" i="1" dirty="0"/>
              <a:t>Understanding and Preventing Youth Vaping in the UK.</a:t>
            </a:r>
            <a:r>
              <a:rPr lang="en-US" dirty="0"/>
              <a:t> British Society for Population Health Nursing. Available at: </a:t>
            </a:r>
            <a:r>
              <a:rPr lang="en-US" dirty="0">
                <a:hlinkClick r:id="rId5"/>
              </a:rPr>
              <a:t>https://www.bsphn.org.uk/publication/understanding-and-preventing-youth-vaping-in-the-uk</a:t>
            </a:r>
            <a:r>
              <a:rPr lang="en-US" dirty="0"/>
              <a:t> (Accessed: 4 December 2024).</a:t>
            </a:r>
          </a:p>
        </p:txBody>
      </p:sp>
    </p:spTree>
    <p:extLst>
      <p:ext uri="{BB962C8B-B14F-4D97-AF65-F5344CB8AC3E}">
        <p14:creationId xmlns:p14="http://schemas.microsoft.com/office/powerpoint/2010/main" val="80587960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p:cNvSpPr>
          <p:nvPr/>
        </p:nvSpPr>
        <p:spPr>
          <a:xfrm>
            <a:off x="1820260" y="374900"/>
            <a:ext cx="8551480" cy="7635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267" b="1" dirty="0">
                <a:solidFill>
                  <a:srgbClr val="FF9900"/>
                </a:solidFill>
                <a:latin typeface="Gill Sans MT" panose="020B0502020104020203"/>
              </a:rPr>
              <a:t>References</a:t>
            </a:r>
          </a:p>
        </p:txBody>
      </p:sp>
      <p:sp>
        <p:nvSpPr>
          <p:cNvPr id="5" name="Content Placeholder 4"/>
          <p:cNvSpPr txBox="1">
            <a:spLocks/>
          </p:cNvSpPr>
          <p:nvPr/>
        </p:nvSpPr>
        <p:spPr>
          <a:xfrm>
            <a:off x="191407" y="1596540"/>
            <a:ext cx="11401973" cy="4087075"/>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189" indent="-457189" algn="just" defTabSz="1219170"/>
            <a:endParaRPr lang="en-US" sz="2133" dirty="0">
              <a:solidFill>
                <a:prstClr val="black"/>
              </a:solidFill>
              <a:latin typeface="Gill Sans MT" panose="020B0502020104020203"/>
            </a:endParaRPr>
          </a:p>
        </p:txBody>
      </p:sp>
      <p:sp>
        <p:nvSpPr>
          <p:cNvPr id="3" name="TextBox 2">
            <a:extLst>
              <a:ext uri="{FF2B5EF4-FFF2-40B4-BE49-F238E27FC236}">
                <a16:creationId xmlns:a16="http://schemas.microsoft.com/office/drawing/2014/main" id="{4D31B9B3-C34F-8D02-A2E9-24BBA66684B6}"/>
              </a:ext>
            </a:extLst>
          </p:cNvPr>
          <p:cNvSpPr txBox="1"/>
          <p:nvPr/>
        </p:nvSpPr>
        <p:spPr>
          <a:xfrm>
            <a:off x="191407" y="1229460"/>
            <a:ext cx="11401973" cy="4197496"/>
          </a:xfrm>
          <a:prstGeom prst="rect">
            <a:avLst/>
          </a:prstGeom>
          <a:noFill/>
        </p:spPr>
        <p:txBody>
          <a:bodyPr wrap="square">
            <a:spAutoFit/>
          </a:bodyPr>
          <a:lstStyle/>
          <a:p>
            <a:pPr marL="304792" algn="just" defTabSz="609585">
              <a:lnSpc>
                <a:spcPct val="150000"/>
              </a:lnSpc>
            </a:pPr>
            <a:r>
              <a:rPr lang="en-US" sz="1333" dirty="0">
                <a:solidFill>
                  <a:prstClr val="black"/>
                </a:solidFill>
                <a:latin typeface="Gill Sans MT" panose="020B0502020104020203"/>
                <a:ea typeface="Times New Roman" panose="02020603050405020304" pitchFamily="18" charset="0"/>
              </a:rPr>
              <a:t>Fetch and Funnel (n.d.) </a:t>
            </a:r>
            <a:r>
              <a:rPr lang="en-US" sz="1333" i="1" dirty="0">
                <a:solidFill>
                  <a:prstClr val="black"/>
                </a:solidFill>
                <a:latin typeface="Gill Sans MT" panose="020B0502020104020203"/>
                <a:ea typeface="Times New Roman" panose="02020603050405020304" pitchFamily="18" charset="0"/>
              </a:rPr>
              <a:t>TikTok advertising cost</a:t>
            </a:r>
            <a:r>
              <a:rPr lang="en-US" sz="1333" dirty="0">
                <a:solidFill>
                  <a:prstClr val="black"/>
                </a:solidFill>
                <a:latin typeface="Gill Sans MT" panose="020B0502020104020203"/>
                <a:ea typeface="Times New Roman" panose="02020603050405020304" pitchFamily="18" charset="0"/>
              </a:rPr>
              <a:t> [Online Image]. Available at: </a:t>
            </a:r>
            <a:r>
              <a:rPr lang="en-US" sz="1333" u="sng" dirty="0">
                <a:solidFill>
                  <a:srgbClr val="0000FF"/>
                </a:solidFill>
                <a:latin typeface="Gill Sans MT" panose="020B0502020104020203"/>
                <a:ea typeface="Times New Roman" panose="02020603050405020304" pitchFamily="18" charset="0"/>
                <a:hlinkClick r:id="rId3"/>
              </a:rPr>
              <a:t>https://fetchfunnel.com/tiktok-advertising-cost/</a:t>
            </a:r>
            <a:r>
              <a:rPr lang="en-US" sz="1333" dirty="0">
                <a:solidFill>
                  <a:prstClr val="black"/>
                </a:solidFill>
                <a:latin typeface="Gill Sans MT" panose="020B0502020104020203"/>
                <a:ea typeface="Times New Roman" panose="02020603050405020304" pitchFamily="18" charset="0"/>
              </a:rPr>
              <a:t> (Accessed:  07 December 2025).</a:t>
            </a:r>
            <a:endParaRPr lang="en-IN" sz="1333" dirty="0">
              <a:solidFill>
                <a:prstClr val="black"/>
              </a:solidFill>
              <a:latin typeface="Gill Sans MT" panose="020B0502020104020203"/>
              <a:ea typeface="Times New Roman" panose="02020603050405020304" pitchFamily="18" charset="0"/>
            </a:endParaRPr>
          </a:p>
          <a:p>
            <a:pPr marL="304792" algn="just" defTabSz="609585">
              <a:lnSpc>
                <a:spcPct val="150000"/>
              </a:lnSpc>
              <a:spcAft>
                <a:spcPts val="1067"/>
              </a:spcAft>
            </a:pP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Gardner, L.A., Rowe, A.L., Stockings, E., Egan, L., Hawkins, A., Blackburn, K., </a:t>
            </a:r>
            <a:r>
              <a:rPr lang="en-US" sz="1333" dirty="0" err="1">
                <a:solidFill>
                  <a:srgbClr val="222222"/>
                </a:solidFill>
                <a:latin typeface="Gill Sans MT" panose="020B0502020104020203"/>
                <a:ea typeface="Calibri" panose="020F0502020204030204" pitchFamily="34" charset="0"/>
                <a:cs typeface="Times New Roman" panose="02020603050405020304" pitchFamily="18" charset="0"/>
              </a:rPr>
              <a:t>Teesson</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M., Champion, K.E. and Newton, N.C., 2025. Co-design of the ‘</a:t>
            </a:r>
            <a:r>
              <a:rPr lang="en-US" sz="1333" dirty="0" err="1">
                <a:solidFill>
                  <a:srgbClr val="222222"/>
                </a:solidFill>
                <a:latin typeface="Gill Sans MT" panose="020B0502020104020203"/>
                <a:ea typeface="Calibri" panose="020F0502020204030204" pitchFamily="34" charset="0"/>
                <a:cs typeface="Times New Roman" panose="02020603050405020304" pitchFamily="18" charset="0"/>
              </a:rPr>
              <a:t>OurFutures</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dirty="0" err="1">
                <a:solidFill>
                  <a:srgbClr val="222222"/>
                </a:solidFill>
                <a:latin typeface="Gill Sans MT" panose="020B0502020104020203"/>
                <a:ea typeface="Calibri" panose="020F0502020204030204" pitchFamily="34" charset="0"/>
                <a:cs typeface="Times New Roman" panose="02020603050405020304" pitchFamily="18" charset="0"/>
              </a:rPr>
              <a:t>Vaping’programme</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 school-based eHealth intervention to prevent e-cigarette use.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Health Promotion International</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40</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(3), p.daaf085.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Available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4"/>
              </a:rPr>
              <a:t>https://academic.oup.com/heapro/article-pdf/40/3/daaf085/63472270/daaf085.pdf</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(Accessed:  07 December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a:p>
            <a:pPr marL="304792" algn="just" defTabSz="609585">
              <a:lnSpc>
                <a:spcPct val="150000"/>
              </a:lnSpc>
            </a:pPr>
            <a:r>
              <a:rPr lang="en-US" sz="1333" dirty="0">
                <a:solidFill>
                  <a:prstClr val="black"/>
                </a:solidFill>
                <a:latin typeface="Gill Sans MT" panose="020B0502020104020203"/>
                <a:ea typeface="Times New Roman" panose="02020603050405020304" pitchFamily="18" charset="0"/>
              </a:rPr>
              <a:t>Influencer Marketing Hub (2025) </a:t>
            </a:r>
            <a:r>
              <a:rPr lang="en-US" sz="1333" i="1" dirty="0">
                <a:solidFill>
                  <a:prstClr val="black"/>
                </a:solidFill>
                <a:latin typeface="Gill Sans MT" panose="020B0502020104020203"/>
                <a:ea typeface="Times New Roman" panose="02020603050405020304" pitchFamily="18" charset="0"/>
              </a:rPr>
              <a:t>7 tips for launching hashtag challenges on TikTok</a:t>
            </a:r>
            <a:r>
              <a:rPr lang="en-US" sz="1333" dirty="0">
                <a:solidFill>
                  <a:prstClr val="black"/>
                </a:solidFill>
                <a:latin typeface="Gill Sans MT" panose="020B0502020104020203"/>
                <a:ea typeface="Times New Roman" panose="02020603050405020304" pitchFamily="18" charset="0"/>
              </a:rPr>
              <a:t> [Online Image]. Available at: </a:t>
            </a:r>
            <a:r>
              <a:rPr lang="en-US" sz="1333" u="sng" dirty="0">
                <a:solidFill>
                  <a:srgbClr val="0000FF"/>
                </a:solidFill>
                <a:latin typeface="Gill Sans MT" panose="020B0502020104020203"/>
                <a:ea typeface="Times New Roman" panose="02020603050405020304" pitchFamily="18" charset="0"/>
                <a:hlinkClick r:id="rId5"/>
              </a:rPr>
              <a:t>https://influencermarketinghub.com/tiktok-hashtag-challenge/</a:t>
            </a:r>
            <a:r>
              <a:rPr lang="en-US" sz="1333" b="1" dirty="0">
                <a:solidFill>
                  <a:prstClr val="black"/>
                </a:solidFill>
                <a:latin typeface="Gill Sans MT" panose="020B0502020104020203"/>
                <a:ea typeface="Times New Roman" panose="02020603050405020304" pitchFamily="18" charset="0"/>
              </a:rPr>
              <a:t> </a:t>
            </a:r>
            <a:r>
              <a:rPr lang="en-US" sz="1333" dirty="0">
                <a:solidFill>
                  <a:prstClr val="black"/>
                </a:solidFill>
                <a:latin typeface="Gill Sans MT" panose="020B0502020104020203"/>
                <a:ea typeface="Times New Roman" panose="02020603050405020304" pitchFamily="18" charset="0"/>
              </a:rPr>
              <a:t>(Accessed:  07 December 2025).</a:t>
            </a:r>
          </a:p>
          <a:p>
            <a:pPr marL="304792" algn="just" defTabSz="609585">
              <a:lnSpc>
                <a:spcPct val="150000"/>
              </a:lnSpc>
            </a:pPr>
            <a:r>
              <a:rPr lang="en-IN" sz="1333" dirty="0">
                <a:solidFill>
                  <a:prstClr val="black"/>
                </a:solidFill>
                <a:latin typeface="Gill Sans MT" panose="020B0502020104020203"/>
                <a:ea typeface="Times New Roman" panose="02020603050405020304" pitchFamily="18" charset="0"/>
              </a:rPr>
              <a:t>Juicer (2025) Educational TikTok ideas: upgrade your higher education TikTok strategy [Online Image]. Available at: </a:t>
            </a:r>
            <a:r>
              <a:rPr lang="en-IN" sz="1333" dirty="0">
                <a:solidFill>
                  <a:prstClr val="black"/>
                </a:solidFill>
                <a:latin typeface="Gill Sans MT" panose="020B0502020104020203"/>
                <a:ea typeface="Times New Roman" panose="02020603050405020304" pitchFamily="18" charset="0"/>
                <a:hlinkClick r:id="rId6"/>
              </a:rPr>
              <a:t>https://juicer.io/blog/tiktok-ideas-higher-education</a:t>
            </a:r>
            <a:r>
              <a:rPr lang="en-IN" sz="1333" dirty="0">
                <a:solidFill>
                  <a:prstClr val="black"/>
                </a:solidFill>
                <a:latin typeface="Gill Sans MT" panose="020B0502020104020203"/>
                <a:ea typeface="Times New Roman" panose="02020603050405020304" pitchFamily="18" charset="0"/>
              </a:rPr>
              <a:t> (Accessed:  07 December 2025).</a:t>
            </a:r>
          </a:p>
          <a:p>
            <a:pPr marL="304792" algn="just" defTabSz="609585">
              <a:lnSpc>
                <a:spcPct val="150000"/>
              </a:lnSpc>
            </a:pPr>
            <a:r>
              <a:rPr lang="en-IN" sz="1333" dirty="0">
                <a:solidFill>
                  <a:prstClr val="black"/>
                </a:solidFill>
                <a:latin typeface="Gill Sans MT" panose="020B0502020104020203"/>
                <a:ea typeface="Times New Roman" panose="02020603050405020304" pitchFamily="18" charset="0"/>
              </a:rPr>
              <a:t>Jung, S., Murthy, D., </a:t>
            </a:r>
            <a:r>
              <a:rPr lang="en-IN" sz="1333" dirty="0" err="1">
                <a:solidFill>
                  <a:prstClr val="black"/>
                </a:solidFill>
                <a:latin typeface="Gill Sans MT" panose="020B0502020104020203"/>
                <a:ea typeface="Times New Roman" panose="02020603050405020304" pitchFamily="18" charset="0"/>
              </a:rPr>
              <a:t>Bateineh</a:t>
            </a:r>
            <a:r>
              <a:rPr lang="en-IN" sz="1333" dirty="0">
                <a:solidFill>
                  <a:prstClr val="black"/>
                </a:solidFill>
                <a:latin typeface="Gill Sans MT" panose="020B0502020104020203"/>
                <a:ea typeface="Times New Roman" panose="02020603050405020304" pitchFamily="18" charset="0"/>
              </a:rPr>
              <a:t>, B.S., Loukas, A. and Wilkinson, A.V., 2024. The normalization of vaping on TikTok using computer vision, natural language processing, and qualitative thematic analysis: mixed methods study. Journal of Medical Internet Research, 26, p.e55591. Available at: </a:t>
            </a:r>
            <a:r>
              <a:rPr lang="en-IN" sz="1333" dirty="0">
                <a:solidFill>
                  <a:prstClr val="black"/>
                </a:solidFill>
                <a:latin typeface="Gill Sans MT" panose="020B0502020104020203"/>
                <a:ea typeface="Times New Roman" panose="02020603050405020304" pitchFamily="18" charset="0"/>
                <a:hlinkClick r:id="rId7"/>
              </a:rPr>
              <a:t>https://www.jmir.org/2024/1/e55591/</a:t>
            </a:r>
            <a:r>
              <a:rPr lang="en-IN" sz="1333" dirty="0">
                <a:solidFill>
                  <a:prstClr val="black"/>
                </a:solidFill>
                <a:latin typeface="Gill Sans MT" panose="020B0502020104020203"/>
                <a:ea typeface="Times New Roman" panose="02020603050405020304" pitchFamily="18" charset="0"/>
              </a:rPr>
              <a:t> (Accessed:  07 December 2025).</a:t>
            </a:r>
          </a:p>
          <a:p>
            <a:pPr marL="304792" algn="just" defTabSz="609585">
              <a:lnSpc>
                <a:spcPct val="150000"/>
              </a:lnSpc>
            </a:pPr>
            <a:r>
              <a:rPr lang="en-IN" sz="1333" dirty="0">
                <a:solidFill>
                  <a:prstClr val="black"/>
                </a:solidFill>
                <a:latin typeface="Gill Sans MT" panose="020B0502020104020203"/>
                <a:ea typeface="Times New Roman" panose="02020603050405020304" pitchFamily="18" charset="0"/>
              </a:rPr>
              <a:t>KFF Health News (2023) Many young adults who began vaping as teens can’t shake the habit [Online Image]. Available at: </a:t>
            </a:r>
            <a:r>
              <a:rPr lang="en-IN" sz="1333" dirty="0">
                <a:solidFill>
                  <a:prstClr val="black"/>
                </a:solidFill>
                <a:latin typeface="Gill Sans MT" panose="020B0502020104020203"/>
                <a:ea typeface="Times New Roman" panose="02020603050405020304" pitchFamily="18" charset="0"/>
                <a:hlinkClick r:id="rId8"/>
              </a:rPr>
              <a:t>https://kffhealthnews.org/news/article/generation-vape-teen-habit-young-adult-addiction/</a:t>
            </a:r>
            <a:r>
              <a:rPr lang="en-IN" sz="1333" dirty="0">
                <a:solidFill>
                  <a:prstClr val="black"/>
                </a:solidFill>
                <a:latin typeface="Gill Sans MT" panose="020B0502020104020203"/>
                <a:ea typeface="Times New Roman" panose="02020603050405020304" pitchFamily="18" charset="0"/>
              </a:rPr>
              <a:t> (Accessed:  07 December 2025).</a:t>
            </a:r>
          </a:p>
        </p:txBody>
      </p:sp>
    </p:spTree>
    <p:extLst>
      <p:ext uri="{BB962C8B-B14F-4D97-AF65-F5344CB8AC3E}">
        <p14:creationId xmlns:p14="http://schemas.microsoft.com/office/powerpoint/2010/main" val="39296128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1724557" y="96136"/>
            <a:ext cx="8551480" cy="7635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267" b="1" dirty="0">
                <a:solidFill>
                  <a:srgbClr val="FF9900"/>
                </a:solidFill>
                <a:latin typeface="Gill Sans MT" panose="020B0502020104020203"/>
              </a:rPr>
              <a:t>References (Contd.)</a:t>
            </a:r>
          </a:p>
        </p:txBody>
      </p:sp>
      <p:sp>
        <p:nvSpPr>
          <p:cNvPr id="7" name="TextBox 6">
            <a:extLst>
              <a:ext uri="{FF2B5EF4-FFF2-40B4-BE49-F238E27FC236}">
                <a16:creationId xmlns:a16="http://schemas.microsoft.com/office/drawing/2014/main" id="{01E82186-D86A-79B5-7514-B5830D2CF293}"/>
              </a:ext>
            </a:extLst>
          </p:cNvPr>
          <p:cNvSpPr txBox="1"/>
          <p:nvPr/>
        </p:nvSpPr>
        <p:spPr>
          <a:xfrm>
            <a:off x="293210" y="1419177"/>
            <a:ext cx="11605580" cy="4005264"/>
          </a:xfrm>
          <a:prstGeom prst="rect">
            <a:avLst/>
          </a:prstGeom>
          <a:noFill/>
        </p:spPr>
        <p:txBody>
          <a:bodyPr wrap="square">
            <a:spAutoFit/>
          </a:bodyPr>
          <a:lstStyle/>
          <a:p>
            <a:pPr marL="304792" algn="just" defTabSz="609585">
              <a:lnSpc>
                <a:spcPct val="150000"/>
              </a:lnSpc>
              <a:spcAft>
                <a:spcPts val="1067"/>
              </a:spcAft>
            </a:pP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Klein, A. (2022) </a:t>
            </a:r>
            <a:r>
              <a:rPr lang="en-US" sz="1333" i="1" dirty="0">
                <a:solidFill>
                  <a:prstClr val="black"/>
                </a:solidFill>
                <a:latin typeface="Gill Sans MT" panose="020B0502020104020203"/>
                <a:ea typeface="Calibri" panose="020F0502020204030204" pitchFamily="34" charset="0"/>
                <a:cs typeface="Times New Roman" panose="02020603050405020304" pitchFamily="18" charset="0"/>
              </a:rPr>
              <a:t>Big numbers of teens are on TikTok ‘almost constantly.’ What should teachers do?</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[Online Image]. Education Week. Available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3"/>
              </a:rPr>
              <a:t>https://www.edweek.org/technology/big-numbers-of-teens-are-on-tiktok-almost-constantly-what-should-teachers-do/2022/08</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(Accessed: 10 February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a:p>
            <a:pPr marL="304792" algn="just" defTabSz="609585">
              <a:lnSpc>
                <a:spcPct val="150000"/>
              </a:lnSpc>
              <a:spcAft>
                <a:spcPts val="1067"/>
              </a:spcAft>
            </a:pP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Lau, N., </a:t>
            </a:r>
            <a:r>
              <a:rPr lang="en-US" sz="1333" dirty="0" err="1">
                <a:solidFill>
                  <a:srgbClr val="222222"/>
                </a:solidFill>
                <a:latin typeface="Gill Sans MT" panose="020B0502020104020203"/>
                <a:ea typeface="Calibri" panose="020F0502020204030204" pitchFamily="34" charset="0"/>
                <a:cs typeface="Times New Roman" panose="02020603050405020304" pitchFamily="18" charset="0"/>
              </a:rPr>
              <a:t>Srinakarin</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K., Aalfs, H., Zhao, X. and Palermo, T.M., 2025. TikTok and teen mental health: an analysis of user-generated content and engagement.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Journal of pediatric psychology</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50</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(1), pp.63-75.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Available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4"/>
              </a:rPr>
              <a:t>https://pmc.ncbi.nlm.nih.gov/articles/PMC11753871/</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(Accessed:  07 December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a:p>
            <a:pPr marL="304792" algn="just" defTabSz="609585">
              <a:lnSpc>
                <a:spcPct val="150000"/>
              </a:lnSpc>
              <a:spcAft>
                <a:spcPts val="1067"/>
              </a:spcAft>
            </a:pP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MacKinnon, K.R., Kia, H. and Lacombe-Duncan, A., 2021. Examining TikTok’s potential for community-engaged digital knowledge mobilization with equity-seeking groups.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Journal of medical Internet research</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23</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(12), p.e30315.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Available at:</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5"/>
              </a:rPr>
              <a:t>https://www.jmir.org/2021/12/e30315/</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(Accessed:  07 December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a:p>
            <a:pPr marL="304792" algn="just" defTabSz="609585">
              <a:lnSpc>
                <a:spcPct val="150000"/>
              </a:lnSpc>
              <a:spcAft>
                <a:spcPts val="1067"/>
              </a:spcAft>
            </a:pP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Maheshwari, S. (2022) </a:t>
            </a:r>
            <a:r>
              <a:rPr lang="en-US" sz="1333" i="1" dirty="0">
                <a:solidFill>
                  <a:prstClr val="black"/>
                </a:solidFill>
                <a:latin typeface="Gill Sans MT" panose="020B0502020104020203"/>
                <a:ea typeface="Calibri" panose="020F0502020204030204" pitchFamily="34" charset="0"/>
                <a:cs typeface="Times New Roman" panose="02020603050405020304" pitchFamily="18" charset="0"/>
              </a:rPr>
              <a:t>Young TikTok users quickly encounter problematic posts, researchers say</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[Online Image]. The New York Times. Available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6"/>
              </a:rPr>
              <a:t>https://www.nytimes.com/2022/12/14/business/tiktok-safety-teens-eating-disorders-self-harm.html</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(Accessed:  07 December 2025).</a:t>
            </a:r>
          </a:p>
          <a:p>
            <a:pPr marL="304792" algn="just" defTabSz="609585">
              <a:lnSpc>
                <a:spcPct val="150000"/>
              </a:lnSpc>
              <a:spcAft>
                <a:spcPts val="1067"/>
              </a:spcAft>
            </a:pP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Mikhail, A. (2022) TikTok hashtags with billions of views spread harmful and false messages about body image to young people. How parents can intervene [Online Image]. Fortune Well. Available at: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hlinkClick r:id="rId7"/>
              </a:rPr>
              <a:t>https://fortune.com/well/2022/11/03/tiktoks-spread-harmful-and-false-messages-about-body-image-to-young-people/</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(Accessed: 07 December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085163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1820260" y="-32313"/>
            <a:ext cx="8551480" cy="7635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defTabSz="1219170"/>
            <a:r>
              <a:rPr lang="en-US" sz="4267" b="1" dirty="0">
                <a:solidFill>
                  <a:srgbClr val="FF9900"/>
                </a:solidFill>
                <a:latin typeface="Gill Sans MT" panose="020B0502020104020203"/>
              </a:rPr>
              <a:t>References (Contd.)</a:t>
            </a:r>
          </a:p>
        </p:txBody>
      </p:sp>
      <p:sp>
        <p:nvSpPr>
          <p:cNvPr id="7" name="TextBox 6">
            <a:extLst>
              <a:ext uri="{FF2B5EF4-FFF2-40B4-BE49-F238E27FC236}">
                <a16:creationId xmlns:a16="http://schemas.microsoft.com/office/drawing/2014/main" id="{8EE2183E-8D65-2E5B-8B2B-301730A5EA82}"/>
              </a:ext>
            </a:extLst>
          </p:cNvPr>
          <p:cNvSpPr txBox="1"/>
          <p:nvPr/>
        </p:nvSpPr>
        <p:spPr>
          <a:xfrm>
            <a:off x="191407" y="667047"/>
            <a:ext cx="11198367" cy="4030847"/>
          </a:xfrm>
          <a:prstGeom prst="rect">
            <a:avLst/>
          </a:prstGeom>
          <a:noFill/>
        </p:spPr>
        <p:txBody>
          <a:bodyPr wrap="square">
            <a:spAutoFit/>
          </a:bodyPr>
          <a:lstStyle/>
          <a:p>
            <a:pPr marL="304792" algn="just" defTabSz="609585">
              <a:lnSpc>
                <a:spcPct val="150000"/>
              </a:lnSpc>
              <a:spcAft>
                <a:spcPts val="1067"/>
              </a:spcAft>
            </a:pP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Min, R. (2025) </a:t>
            </a:r>
            <a:r>
              <a:rPr lang="en-US" sz="1333" i="1" dirty="0">
                <a:solidFill>
                  <a:prstClr val="black"/>
                </a:solidFill>
                <a:latin typeface="Gill Sans MT" panose="020B0502020104020203"/>
                <a:ea typeface="Calibri" panose="020F0502020204030204" pitchFamily="34" charset="0"/>
                <a:cs typeface="Times New Roman" panose="02020603050405020304" pitchFamily="18" charset="0"/>
              </a:rPr>
              <a:t>TikTok adds digital well-being features to help teens manage screen time and limit doomscrolling</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[Online Image]. Euronews. Available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3"/>
              </a:rPr>
              <a:t>https://www.euronews.com/next/2025/11/19/tiktok-adds-digital-well-being-features-to-help-teens-manage-screen-time-and-limit-doomscro</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(Accessed: 07 December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a:p>
            <a:pPr marL="304792" algn="just" defTabSz="609585">
              <a:lnSpc>
                <a:spcPct val="150000"/>
              </a:lnSpc>
              <a:spcAft>
                <a:spcPts val="1067"/>
              </a:spcAft>
            </a:pP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Stanic, T., </a:t>
            </a:r>
            <a:r>
              <a:rPr lang="en-US" sz="1333" dirty="0" err="1">
                <a:solidFill>
                  <a:srgbClr val="222222"/>
                </a:solidFill>
                <a:latin typeface="Gill Sans MT" panose="020B0502020104020203"/>
                <a:ea typeface="Calibri" panose="020F0502020204030204" pitchFamily="34" charset="0"/>
                <a:cs typeface="Times New Roman" panose="02020603050405020304" pitchFamily="18" charset="0"/>
              </a:rPr>
              <a:t>Saygin</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dirty="0" err="1">
                <a:solidFill>
                  <a:srgbClr val="222222"/>
                </a:solidFill>
                <a:latin typeface="Gill Sans MT" panose="020B0502020104020203"/>
                <a:ea typeface="Calibri" panose="020F0502020204030204" pitchFamily="34" charset="0"/>
                <a:cs typeface="Times New Roman" panose="02020603050405020304" pitchFamily="18" charset="0"/>
              </a:rPr>
              <a:t>Avsar</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T. and Gomes, M., 2023. Economic evaluations of digital health interventions for children and adolescents: systematic review.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Journal of medical Internet research</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25</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p.e45958.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Available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4"/>
              </a:rPr>
              <a:t>https://www.jmir.org/2023/1/e45958/</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 (Accessed:  07 December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a:p>
            <a:pPr marL="304792" algn="just" defTabSz="609585">
              <a:lnSpc>
                <a:spcPct val="150000"/>
              </a:lnSpc>
            </a:pPr>
            <a:r>
              <a:rPr lang="en-US" sz="1333" dirty="0">
                <a:solidFill>
                  <a:prstClr val="black"/>
                </a:solidFill>
                <a:latin typeface="Gill Sans MT" panose="020B0502020104020203"/>
                <a:ea typeface="Times New Roman" panose="02020603050405020304" pitchFamily="18" charset="0"/>
              </a:rPr>
              <a:t>Study.com (n.d.) </a:t>
            </a:r>
            <a:r>
              <a:rPr lang="en-US" sz="1333" i="1" dirty="0">
                <a:solidFill>
                  <a:prstClr val="black"/>
                </a:solidFill>
                <a:latin typeface="Gill Sans MT" panose="020B0502020104020203"/>
                <a:ea typeface="Times New Roman" panose="02020603050405020304" pitchFamily="18" charset="0"/>
              </a:rPr>
              <a:t>Teaching with TikTok</a:t>
            </a:r>
            <a:r>
              <a:rPr lang="en-US" sz="1333" dirty="0">
                <a:solidFill>
                  <a:prstClr val="black"/>
                </a:solidFill>
                <a:latin typeface="Gill Sans MT" panose="020B0502020104020203"/>
                <a:ea typeface="Times New Roman" panose="02020603050405020304" pitchFamily="18" charset="0"/>
              </a:rPr>
              <a:t> [Online Image]. Available at: </a:t>
            </a:r>
            <a:r>
              <a:rPr lang="en-US" sz="1333" u="sng" dirty="0">
                <a:solidFill>
                  <a:srgbClr val="0000FF"/>
                </a:solidFill>
                <a:latin typeface="Gill Sans MT" panose="020B0502020104020203"/>
                <a:ea typeface="Times New Roman" panose="02020603050405020304" pitchFamily="18" charset="0"/>
                <a:hlinkClick r:id="rId5"/>
              </a:rPr>
              <a:t>https://study.com/resources/teaching-with-tiktok.html</a:t>
            </a:r>
            <a:r>
              <a:rPr lang="en-US" sz="1333" dirty="0">
                <a:solidFill>
                  <a:prstClr val="black"/>
                </a:solidFill>
                <a:latin typeface="Gill Sans MT" panose="020B0502020104020203"/>
                <a:ea typeface="Times New Roman" panose="02020603050405020304" pitchFamily="18" charset="0"/>
              </a:rPr>
              <a:t> (Accessed:  07 December 2025).</a:t>
            </a:r>
            <a:endParaRPr lang="en-IN" sz="1333" dirty="0">
              <a:solidFill>
                <a:prstClr val="black"/>
              </a:solidFill>
              <a:latin typeface="Gill Sans MT" panose="020B0502020104020203"/>
              <a:ea typeface="Times New Roman" panose="02020603050405020304" pitchFamily="18" charset="0"/>
            </a:endParaRPr>
          </a:p>
          <a:p>
            <a:pPr marL="304792" algn="just" defTabSz="609585">
              <a:lnSpc>
                <a:spcPct val="150000"/>
              </a:lnSpc>
            </a:pPr>
            <a:r>
              <a:rPr lang="en-US" sz="1333" dirty="0">
                <a:solidFill>
                  <a:prstClr val="black"/>
                </a:solidFill>
                <a:latin typeface="Gill Sans MT" panose="020B0502020104020203"/>
                <a:ea typeface="Times New Roman" panose="02020603050405020304" pitchFamily="18" charset="0"/>
              </a:rPr>
              <a:t>The Conversation (2024) </a:t>
            </a:r>
            <a:r>
              <a:rPr lang="en-US" sz="1333" i="1" dirty="0">
                <a:solidFill>
                  <a:prstClr val="black"/>
                </a:solidFill>
                <a:latin typeface="Gill Sans MT" panose="020B0502020104020203"/>
                <a:ea typeface="Times New Roman" panose="02020603050405020304" pitchFamily="18" charset="0"/>
              </a:rPr>
              <a:t>Could messages from social media influencers stop young people vaping? A look at the government’s new campaign</a:t>
            </a:r>
            <a:r>
              <a:rPr lang="en-US" sz="1333" dirty="0">
                <a:solidFill>
                  <a:prstClr val="black"/>
                </a:solidFill>
                <a:latin typeface="Gill Sans MT" panose="020B0502020104020203"/>
                <a:ea typeface="Times New Roman" panose="02020603050405020304" pitchFamily="18" charset="0"/>
              </a:rPr>
              <a:t> [Online Image]. Available at: </a:t>
            </a:r>
            <a:r>
              <a:rPr lang="en-US" sz="1333" u="sng" dirty="0">
                <a:solidFill>
                  <a:srgbClr val="0000FF"/>
                </a:solidFill>
                <a:latin typeface="Gill Sans MT" panose="020B0502020104020203"/>
                <a:ea typeface="Times New Roman" panose="02020603050405020304" pitchFamily="18" charset="0"/>
                <a:hlinkClick r:id="rId6"/>
              </a:rPr>
              <a:t>https://theconversation.com/could-messages-from-social-media-influencers-stop-young-people-vaping-a-look-at-the-governments-new-campaign-224621</a:t>
            </a:r>
            <a:r>
              <a:rPr lang="en-US" sz="1333" dirty="0">
                <a:solidFill>
                  <a:prstClr val="black"/>
                </a:solidFill>
                <a:latin typeface="Gill Sans MT" panose="020B0502020104020203"/>
                <a:ea typeface="Times New Roman" panose="02020603050405020304" pitchFamily="18" charset="0"/>
              </a:rPr>
              <a:t> (Accessed:  07 December 2025).</a:t>
            </a:r>
            <a:endParaRPr lang="en-IN" sz="1333" dirty="0">
              <a:solidFill>
                <a:prstClr val="black"/>
              </a:solidFill>
              <a:latin typeface="Gill Sans MT" panose="020B0502020104020203"/>
              <a:ea typeface="Times New Roman" panose="02020603050405020304" pitchFamily="18" charset="0"/>
            </a:endParaRPr>
          </a:p>
          <a:p>
            <a:pPr marL="304792" algn="just" defTabSz="609585">
              <a:lnSpc>
                <a:spcPct val="150000"/>
              </a:lnSpc>
              <a:spcAft>
                <a:spcPts val="1067"/>
              </a:spcAft>
            </a:pP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Wu, J., Fetterman, J.L., Ross, J.C. and Hong, T., 2025. Effects of message frames and sources in TikTok videos for youth vaping cessation: emotions and perceived message effectiveness as mediating mechanisms.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Journal of Adolescent Health</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i="1" dirty="0">
                <a:solidFill>
                  <a:srgbClr val="222222"/>
                </a:solidFill>
                <a:latin typeface="Gill Sans MT" panose="020B0502020104020203"/>
                <a:ea typeface="Calibri" panose="020F0502020204030204" pitchFamily="34" charset="0"/>
                <a:cs typeface="Times New Roman" panose="02020603050405020304" pitchFamily="18" charset="0"/>
              </a:rPr>
              <a:t>76</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(1), pp.122-130.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Available at:</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u="sng" dirty="0">
                <a:solidFill>
                  <a:srgbClr val="0000FF"/>
                </a:solidFill>
                <a:latin typeface="Gill Sans MT" panose="020B0502020104020203"/>
                <a:ea typeface="Calibri" panose="020F0502020204030204" pitchFamily="34" charset="0"/>
                <a:cs typeface="Times New Roman" panose="02020603050405020304" pitchFamily="18" charset="0"/>
                <a:hlinkClick r:id="rId7"/>
              </a:rPr>
              <a:t>https://www.sciencedirect.com/science/article/pii/S1054139X2400404X</a:t>
            </a:r>
            <a:r>
              <a:rPr lang="en-US" sz="1333" dirty="0">
                <a:solidFill>
                  <a:srgbClr val="222222"/>
                </a:solidFill>
                <a:latin typeface="Gill Sans MT" panose="020B0502020104020203"/>
                <a:ea typeface="Calibri" panose="020F0502020204030204" pitchFamily="34" charset="0"/>
                <a:cs typeface="Times New Roman" panose="02020603050405020304" pitchFamily="18" charset="0"/>
              </a:rPr>
              <a:t> </a:t>
            </a:r>
            <a:r>
              <a:rPr lang="en-US" sz="1333" dirty="0">
                <a:solidFill>
                  <a:prstClr val="black"/>
                </a:solidFill>
                <a:latin typeface="Gill Sans MT" panose="020B0502020104020203"/>
                <a:ea typeface="Calibri" panose="020F0502020204030204" pitchFamily="34" charset="0"/>
                <a:cs typeface="Times New Roman" panose="02020603050405020304" pitchFamily="18" charset="0"/>
              </a:rPr>
              <a:t>(Accessed:  07 December 2025).</a:t>
            </a:r>
            <a:endParaRPr lang="en-IN" sz="1333" dirty="0">
              <a:solidFill>
                <a:prstClr val="black"/>
              </a:solidFill>
              <a:latin typeface="Gill Sans MT" panose="020B0502020104020203"/>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724683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10359</Words>
  <Application>Microsoft Office PowerPoint</Application>
  <PresentationFormat>Widescreen</PresentationFormat>
  <Paragraphs>613</Paragraphs>
  <Slides>70</Slides>
  <Notes>62</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70</vt:i4>
      </vt:variant>
    </vt:vector>
  </HeadingPairs>
  <TitlesOfParts>
    <vt:vector size="81" baseType="lpstr">
      <vt:lpstr>ABeeZee</vt:lpstr>
      <vt:lpstr>Aptos</vt:lpstr>
      <vt:lpstr>Arial</vt:lpstr>
      <vt:lpstr>Calibri</vt:lpstr>
      <vt:lpstr>Courier New</vt:lpstr>
      <vt:lpstr>Gill Sans MT</vt:lpstr>
      <vt:lpstr>Wingdings</vt:lpstr>
      <vt:lpstr>Office Theme</vt:lpstr>
      <vt:lpstr>1_Office Theme</vt:lpstr>
      <vt:lpstr>2_Office Theme</vt:lpstr>
      <vt:lpstr>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Title Slide </vt:lpstr>
      <vt:lpstr>Justification for Targeting Teen Vaping and Schools</vt:lpstr>
      <vt:lpstr>PowerPoint Presentation</vt:lpstr>
      <vt:lpstr>PowerPoint Presentation</vt:lpstr>
      <vt:lpstr>PowerPoint Presentation</vt:lpstr>
      <vt:lpstr>PowerPoint Presentation</vt:lpstr>
      <vt:lpstr>PowerPoint Presentation</vt:lpstr>
      <vt:lpstr>National Policy Context</vt:lpstr>
      <vt:lpstr>National Policy Context</vt:lpstr>
      <vt:lpstr>Schools as the Primary Setting</vt:lpstr>
      <vt:lpstr>Description and Rationale for the Intervention</vt:lpstr>
      <vt:lpstr>Why TikTok and Short-Form Video?</vt:lpstr>
      <vt:lpstr>Why Influencer and Health Educator Collaboration?</vt:lpstr>
      <vt:lpstr>Why Influencer and Health Educator Collaboration?</vt:lpstr>
      <vt:lpstr>School-Based Implementation</vt:lpstr>
      <vt:lpstr>Alignment with Evidence and Policy</vt:lpstr>
      <vt:lpstr>Group Member 2: APPLICATION Student Name - Aesha Patel  Student ID - 2432639</vt:lpstr>
      <vt:lpstr>Introduction to the Planning Model </vt:lpstr>
      <vt:lpstr>Why PRECEDE–PROCEED Was Selected</vt:lpstr>
      <vt:lpstr>Social Assessment </vt:lpstr>
      <vt:lpstr>Epidemiological Assessment </vt:lpstr>
      <vt:lpstr>Behavioural Assessment </vt:lpstr>
      <vt:lpstr>Environmental Assessment </vt:lpstr>
      <vt:lpstr>Educational and Ecological Assessment </vt:lpstr>
      <vt:lpstr>Administrative and Policy Assessment </vt:lpstr>
      <vt:lpstr>Implementation Strategy</vt:lpstr>
      <vt:lpstr>Process Evaluation</vt:lpstr>
      <vt:lpstr>Impact Evaluation </vt:lpstr>
      <vt:lpstr>Outcome Evaluation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Student name: Muskan Abderaheman Khalifa  Student id: 2432885</vt:lpstr>
      <vt:lpstr>GROUP MEMBER 4 – BENEFITS</vt:lpstr>
      <vt:lpstr>Introduction to Benefits </vt:lpstr>
      <vt:lpstr>High Engagement With Teen Audiences</vt:lpstr>
      <vt:lpstr>Effective Behaviour Change via Influencers </vt:lpstr>
      <vt:lpstr>Cost-Effectiveness of Digital Interventions</vt:lpstr>
      <vt:lpstr>Improved Health Awareness </vt:lpstr>
      <vt:lpstr>Peer-to-Peer Learning Benefits</vt:lpstr>
      <vt:lpstr>Benefits to School Settings </vt:lpstr>
      <vt:lpstr>Policy Implications </vt:lpstr>
      <vt:lpstr>Research Implications </vt:lpstr>
      <vt:lpstr>Educational Implications</vt:lpstr>
      <vt:lpstr>Conclusion – Overall Benefits</vt:lpstr>
      <vt:lpstr>PowerPoint Presentation</vt:lpstr>
      <vt:lpstr>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2025-11-13T18:46:18Z</dcterms:created>
  <dcterms:modified xsi:type="dcterms:W3CDTF">2025-12-11T09:19:37Z</dcterms:modified>
</cp:coreProperties>
</file>