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9" r:id="rId9"/>
    <p:sldId id="263" r:id="rId10"/>
    <p:sldId id="264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AD232A-2391-4FD4-A2A2-A172C0BB22CE}" v="141" dt="2026-01-31T10:44:05.4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61" autoAdjust="0"/>
    <p:restoredTop sz="95037" autoAdjust="0"/>
  </p:normalViewPr>
  <p:slideViewPr>
    <p:cSldViewPr snapToGrid="0">
      <p:cViewPr varScale="1">
        <p:scale>
          <a:sx n="93" d="100"/>
          <a:sy n="93" d="100"/>
        </p:scale>
        <p:origin x="56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88E5DE-F036-4A57-B36C-C6AF10C74D3C}" type="doc">
      <dgm:prSet loTypeId="urn:microsoft.com/office/officeart/2005/8/layout/vProcess5" loCatId="process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FC211153-591E-4F53-93B4-162DF2635BE4}">
      <dgm:prSet custT="1"/>
      <dgm:spPr/>
      <dgm:t>
        <a:bodyPr/>
        <a:lstStyle/>
        <a:p>
          <a:r>
            <a:rPr lang="en-GB" sz="2000"/>
            <a:t>The political and economic factors such as inflation are threats (BBC.com, 2026). </a:t>
          </a:r>
          <a:endParaRPr lang="en-US" sz="2000"/>
        </a:p>
      </dgm:t>
    </dgm:pt>
    <dgm:pt modelId="{160FB614-E26B-4607-BD23-64666B858A2E}" type="parTrans" cxnId="{6327455D-4E83-4F1A-8803-D91E2FCAB522}">
      <dgm:prSet/>
      <dgm:spPr/>
      <dgm:t>
        <a:bodyPr/>
        <a:lstStyle/>
        <a:p>
          <a:endParaRPr lang="en-US"/>
        </a:p>
      </dgm:t>
    </dgm:pt>
    <dgm:pt modelId="{C9758E93-509A-4BEC-8EC1-785CB796F426}" type="sibTrans" cxnId="{6327455D-4E83-4F1A-8803-D91E2FCAB522}">
      <dgm:prSet/>
      <dgm:spPr/>
      <dgm:t>
        <a:bodyPr/>
        <a:lstStyle/>
        <a:p>
          <a:endParaRPr lang="en-US"/>
        </a:p>
      </dgm:t>
    </dgm:pt>
    <dgm:pt modelId="{C084F177-1CF7-42A0-8312-ADD563170F2C}">
      <dgm:prSet custT="1"/>
      <dgm:spPr/>
      <dgm:t>
        <a:bodyPr/>
        <a:lstStyle/>
        <a:p>
          <a:r>
            <a:rPr lang="en-GB" sz="2000"/>
            <a:t>The social and technological aspects can be perceived as potential opportunities. </a:t>
          </a:r>
          <a:endParaRPr lang="en-US" sz="2000"/>
        </a:p>
      </dgm:t>
    </dgm:pt>
    <dgm:pt modelId="{C5A5ECC6-B9FC-4D51-98A6-A1A5D8AFF189}" type="parTrans" cxnId="{2102A90D-F69F-4DDA-AF5B-FAEDD984D6AC}">
      <dgm:prSet/>
      <dgm:spPr/>
      <dgm:t>
        <a:bodyPr/>
        <a:lstStyle/>
        <a:p>
          <a:endParaRPr lang="en-US"/>
        </a:p>
      </dgm:t>
    </dgm:pt>
    <dgm:pt modelId="{9119EC9C-48F9-4C6F-9761-49FEBE87E792}" type="sibTrans" cxnId="{2102A90D-F69F-4DDA-AF5B-FAEDD984D6AC}">
      <dgm:prSet/>
      <dgm:spPr/>
      <dgm:t>
        <a:bodyPr/>
        <a:lstStyle/>
        <a:p>
          <a:endParaRPr lang="en-US"/>
        </a:p>
      </dgm:t>
    </dgm:pt>
    <dgm:pt modelId="{5085878D-D0BF-482A-9DBD-2338584ACEE1}">
      <dgm:prSet/>
      <dgm:spPr/>
      <dgm:t>
        <a:bodyPr/>
        <a:lstStyle/>
        <a:p>
          <a:r>
            <a:rPr lang="en-GB" dirty="0"/>
            <a:t>The hotel can benefit from the use of AI and smart bins. </a:t>
          </a:r>
          <a:endParaRPr lang="en-US" dirty="0"/>
        </a:p>
      </dgm:t>
    </dgm:pt>
    <dgm:pt modelId="{1D3F8C80-1AF1-4682-A54B-6FC74F6ED392}" type="parTrans" cxnId="{011B46F1-4E6B-4D03-9D5B-2AA3B125072C}">
      <dgm:prSet/>
      <dgm:spPr/>
      <dgm:t>
        <a:bodyPr/>
        <a:lstStyle/>
        <a:p>
          <a:endParaRPr lang="en-US"/>
        </a:p>
      </dgm:t>
    </dgm:pt>
    <dgm:pt modelId="{A8F1E896-2D65-4308-A015-9B72AA18B005}" type="sibTrans" cxnId="{011B46F1-4E6B-4D03-9D5B-2AA3B125072C}">
      <dgm:prSet/>
      <dgm:spPr/>
      <dgm:t>
        <a:bodyPr/>
        <a:lstStyle/>
        <a:p>
          <a:endParaRPr lang="en-US"/>
        </a:p>
      </dgm:t>
    </dgm:pt>
    <dgm:pt modelId="{B3BFB5B2-2EE9-4F03-9C95-9F867322B53B}" type="pres">
      <dgm:prSet presAssocID="{9F88E5DE-F036-4A57-B36C-C6AF10C74D3C}" presName="outerComposite" presStyleCnt="0">
        <dgm:presLayoutVars>
          <dgm:chMax val="5"/>
          <dgm:dir/>
          <dgm:resizeHandles val="exact"/>
        </dgm:presLayoutVars>
      </dgm:prSet>
      <dgm:spPr/>
    </dgm:pt>
    <dgm:pt modelId="{DB98E30F-04EB-4DD8-8C81-E5AB4E003495}" type="pres">
      <dgm:prSet presAssocID="{9F88E5DE-F036-4A57-B36C-C6AF10C74D3C}" presName="dummyMaxCanvas" presStyleCnt="0">
        <dgm:presLayoutVars/>
      </dgm:prSet>
      <dgm:spPr/>
    </dgm:pt>
    <dgm:pt modelId="{0B86A154-4191-4499-A54F-374A3CD44662}" type="pres">
      <dgm:prSet presAssocID="{9F88E5DE-F036-4A57-B36C-C6AF10C74D3C}" presName="ThreeNodes_1" presStyleLbl="node1" presStyleIdx="0" presStyleCnt="3">
        <dgm:presLayoutVars>
          <dgm:bulletEnabled val="1"/>
        </dgm:presLayoutVars>
      </dgm:prSet>
      <dgm:spPr/>
    </dgm:pt>
    <dgm:pt modelId="{3171F7DB-B3D0-4F0D-9EC9-F9F62DF26B63}" type="pres">
      <dgm:prSet presAssocID="{9F88E5DE-F036-4A57-B36C-C6AF10C74D3C}" presName="ThreeNodes_2" presStyleLbl="node1" presStyleIdx="1" presStyleCnt="3">
        <dgm:presLayoutVars>
          <dgm:bulletEnabled val="1"/>
        </dgm:presLayoutVars>
      </dgm:prSet>
      <dgm:spPr/>
    </dgm:pt>
    <dgm:pt modelId="{FE372963-E81F-4ACE-841F-FBFD60292090}" type="pres">
      <dgm:prSet presAssocID="{9F88E5DE-F036-4A57-B36C-C6AF10C74D3C}" presName="ThreeNodes_3" presStyleLbl="node1" presStyleIdx="2" presStyleCnt="3">
        <dgm:presLayoutVars>
          <dgm:bulletEnabled val="1"/>
        </dgm:presLayoutVars>
      </dgm:prSet>
      <dgm:spPr/>
    </dgm:pt>
    <dgm:pt modelId="{5A947152-B66E-48E6-B231-C7DFB4E1017B}" type="pres">
      <dgm:prSet presAssocID="{9F88E5DE-F036-4A57-B36C-C6AF10C74D3C}" presName="ThreeConn_1-2" presStyleLbl="fgAccFollowNode1" presStyleIdx="0" presStyleCnt="2">
        <dgm:presLayoutVars>
          <dgm:bulletEnabled val="1"/>
        </dgm:presLayoutVars>
      </dgm:prSet>
      <dgm:spPr/>
    </dgm:pt>
    <dgm:pt modelId="{6BB27F3C-5404-432F-AF17-AB9EB731ACA7}" type="pres">
      <dgm:prSet presAssocID="{9F88E5DE-F036-4A57-B36C-C6AF10C74D3C}" presName="ThreeConn_2-3" presStyleLbl="fgAccFollowNode1" presStyleIdx="1" presStyleCnt="2">
        <dgm:presLayoutVars>
          <dgm:bulletEnabled val="1"/>
        </dgm:presLayoutVars>
      </dgm:prSet>
      <dgm:spPr/>
    </dgm:pt>
    <dgm:pt modelId="{44F35C76-32A1-4865-BAFA-F2AA0D90C70C}" type="pres">
      <dgm:prSet presAssocID="{9F88E5DE-F036-4A57-B36C-C6AF10C74D3C}" presName="ThreeNodes_1_text" presStyleLbl="node1" presStyleIdx="2" presStyleCnt="3">
        <dgm:presLayoutVars>
          <dgm:bulletEnabled val="1"/>
        </dgm:presLayoutVars>
      </dgm:prSet>
      <dgm:spPr/>
    </dgm:pt>
    <dgm:pt modelId="{54E5980E-FF6B-46AA-9C11-8468192B6CEB}" type="pres">
      <dgm:prSet presAssocID="{9F88E5DE-F036-4A57-B36C-C6AF10C74D3C}" presName="ThreeNodes_2_text" presStyleLbl="node1" presStyleIdx="2" presStyleCnt="3">
        <dgm:presLayoutVars>
          <dgm:bulletEnabled val="1"/>
        </dgm:presLayoutVars>
      </dgm:prSet>
      <dgm:spPr/>
    </dgm:pt>
    <dgm:pt modelId="{BEFBF2AF-C096-4813-A2D1-1FBB75CC091B}" type="pres">
      <dgm:prSet presAssocID="{9F88E5DE-F036-4A57-B36C-C6AF10C74D3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102A90D-F69F-4DDA-AF5B-FAEDD984D6AC}" srcId="{9F88E5DE-F036-4A57-B36C-C6AF10C74D3C}" destId="{C084F177-1CF7-42A0-8312-ADD563170F2C}" srcOrd="1" destOrd="0" parTransId="{C5A5ECC6-B9FC-4D51-98A6-A1A5D8AFF189}" sibTransId="{9119EC9C-48F9-4C6F-9761-49FEBE87E792}"/>
    <dgm:cxn modelId="{00B42322-0813-4C5F-A6D0-D18372D2531D}" type="presOf" srcId="{FC211153-591E-4F53-93B4-162DF2635BE4}" destId="{44F35C76-32A1-4865-BAFA-F2AA0D90C70C}" srcOrd="1" destOrd="0" presId="urn:microsoft.com/office/officeart/2005/8/layout/vProcess5"/>
    <dgm:cxn modelId="{D8AEB22B-E5A1-4FEB-902E-DDF006FF99E8}" type="presOf" srcId="{C9758E93-509A-4BEC-8EC1-785CB796F426}" destId="{5A947152-B66E-48E6-B231-C7DFB4E1017B}" srcOrd="0" destOrd="0" presId="urn:microsoft.com/office/officeart/2005/8/layout/vProcess5"/>
    <dgm:cxn modelId="{2499A536-688C-40B6-8271-D009C0E1CA36}" type="presOf" srcId="{FC211153-591E-4F53-93B4-162DF2635BE4}" destId="{0B86A154-4191-4499-A54F-374A3CD44662}" srcOrd="0" destOrd="0" presId="urn:microsoft.com/office/officeart/2005/8/layout/vProcess5"/>
    <dgm:cxn modelId="{D900995B-4699-4A72-B416-0CCD7308BD83}" type="presOf" srcId="{9F88E5DE-F036-4A57-B36C-C6AF10C74D3C}" destId="{B3BFB5B2-2EE9-4F03-9C95-9F867322B53B}" srcOrd="0" destOrd="0" presId="urn:microsoft.com/office/officeart/2005/8/layout/vProcess5"/>
    <dgm:cxn modelId="{6327455D-4E83-4F1A-8803-D91E2FCAB522}" srcId="{9F88E5DE-F036-4A57-B36C-C6AF10C74D3C}" destId="{FC211153-591E-4F53-93B4-162DF2635BE4}" srcOrd="0" destOrd="0" parTransId="{160FB614-E26B-4607-BD23-64666B858A2E}" sibTransId="{C9758E93-509A-4BEC-8EC1-785CB796F426}"/>
    <dgm:cxn modelId="{83449C8D-64B5-4688-8AE4-D6DFD7F059C2}" type="presOf" srcId="{C084F177-1CF7-42A0-8312-ADD563170F2C}" destId="{54E5980E-FF6B-46AA-9C11-8468192B6CEB}" srcOrd="1" destOrd="0" presId="urn:microsoft.com/office/officeart/2005/8/layout/vProcess5"/>
    <dgm:cxn modelId="{DC92B19A-D75B-42E0-A714-C0F09FA9A498}" type="presOf" srcId="{9119EC9C-48F9-4C6F-9761-49FEBE87E792}" destId="{6BB27F3C-5404-432F-AF17-AB9EB731ACA7}" srcOrd="0" destOrd="0" presId="urn:microsoft.com/office/officeart/2005/8/layout/vProcess5"/>
    <dgm:cxn modelId="{8B9BEBAA-9BCF-45AA-A43F-AD8AC3C015DB}" type="presOf" srcId="{C084F177-1CF7-42A0-8312-ADD563170F2C}" destId="{3171F7DB-B3D0-4F0D-9EC9-F9F62DF26B63}" srcOrd="0" destOrd="0" presId="urn:microsoft.com/office/officeart/2005/8/layout/vProcess5"/>
    <dgm:cxn modelId="{011B46F1-4E6B-4D03-9D5B-2AA3B125072C}" srcId="{9F88E5DE-F036-4A57-B36C-C6AF10C74D3C}" destId="{5085878D-D0BF-482A-9DBD-2338584ACEE1}" srcOrd="2" destOrd="0" parTransId="{1D3F8C80-1AF1-4682-A54B-6FC74F6ED392}" sibTransId="{A8F1E896-2D65-4308-A015-9B72AA18B005}"/>
    <dgm:cxn modelId="{77C547FA-61B2-450F-B0E9-C958B2232D46}" type="presOf" srcId="{5085878D-D0BF-482A-9DBD-2338584ACEE1}" destId="{FE372963-E81F-4ACE-841F-FBFD60292090}" srcOrd="0" destOrd="0" presId="urn:microsoft.com/office/officeart/2005/8/layout/vProcess5"/>
    <dgm:cxn modelId="{5DA6F8FF-2937-4B29-A647-48A8A7B4006E}" type="presOf" srcId="{5085878D-D0BF-482A-9DBD-2338584ACEE1}" destId="{BEFBF2AF-C096-4813-A2D1-1FBB75CC091B}" srcOrd="1" destOrd="0" presId="urn:microsoft.com/office/officeart/2005/8/layout/vProcess5"/>
    <dgm:cxn modelId="{FF76589C-4BDE-4818-83CF-79F3BD845E79}" type="presParOf" srcId="{B3BFB5B2-2EE9-4F03-9C95-9F867322B53B}" destId="{DB98E30F-04EB-4DD8-8C81-E5AB4E003495}" srcOrd="0" destOrd="0" presId="urn:microsoft.com/office/officeart/2005/8/layout/vProcess5"/>
    <dgm:cxn modelId="{BC892575-DBFF-4255-9B6E-48ABBD21CA5E}" type="presParOf" srcId="{B3BFB5B2-2EE9-4F03-9C95-9F867322B53B}" destId="{0B86A154-4191-4499-A54F-374A3CD44662}" srcOrd="1" destOrd="0" presId="urn:microsoft.com/office/officeart/2005/8/layout/vProcess5"/>
    <dgm:cxn modelId="{C90F1D99-7B04-4AB8-AFF9-50E1594A8269}" type="presParOf" srcId="{B3BFB5B2-2EE9-4F03-9C95-9F867322B53B}" destId="{3171F7DB-B3D0-4F0D-9EC9-F9F62DF26B63}" srcOrd="2" destOrd="0" presId="urn:microsoft.com/office/officeart/2005/8/layout/vProcess5"/>
    <dgm:cxn modelId="{C3A206C2-8ABE-4055-A574-4219001D91C5}" type="presParOf" srcId="{B3BFB5B2-2EE9-4F03-9C95-9F867322B53B}" destId="{FE372963-E81F-4ACE-841F-FBFD60292090}" srcOrd="3" destOrd="0" presId="urn:microsoft.com/office/officeart/2005/8/layout/vProcess5"/>
    <dgm:cxn modelId="{7D607DA0-15CE-4CEC-B754-E0AE1556D580}" type="presParOf" srcId="{B3BFB5B2-2EE9-4F03-9C95-9F867322B53B}" destId="{5A947152-B66E-48E6-B231-C7DFB4E1017B}" srcOrd="4" destOrd="0" presId="urn:microsoft.com/office/officeart/2005/8/layout/vProcess5"/>
    <dgm:cxn modelId="{777DDB32-523D-4F87-B1AB-EEC8D8C7536D}" type="presParOf" srcId="{B3BFB5B2-2EE9-4F03-9C95-9F867322B53B}" destId="{6BB27F3C-5404-432F-AF17-AB9EB731ACA7}" srcOrd="5" destOrd="0" presId="urn:microsoft.com/office/officeart/2005/8/layout/vProcess5"/>
    <dgm:cxn modelId="{C5C32C92-EEFB-4B7B-8ACC-16C0580FF941}" type="presParOf" srcId="{B3BFB5B2-2EE9-4F03-9C95-9F867322B53B}" destId="{44F35C76-32A1-4865-BAFA-F2AA0D90C70C}" srcOrd="6" destOrd="0" presId="urn:microsoft.com/office/officeart/2005/8/layout/vProcess5"/>
    <dgm:cxn modelId="{2ECF349C-8E80-4103-A99E-96F562E7B506}" type="presParOf" srcId="{B3BFB5B2-2EE9-4F03-9C95-9F867322B53B}" destId="{54E5980E-FF6B-46AA-9C11-8468192B6CEB}" srcOrd="7" destOrd="0" presId="urn:microsoft.com/office/officeart/2005/8/layout/vProcess5"/>
    <dgm:cxn modelId="{21216EB9-8F68-4934-92C3-5E766EA10DFD}" type="presParOf" srcId="{B3BFB5B2-2EE9-4F03-9C95-9F867322B53B}" destId="{BEFBF2AF-C096-4813-A2D1-1FBB75CC091B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DE59EDA-7617-4C01-B5E3-4AB8D4BE0A3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2C25725-ABCD-47D5-87FB-47DD5D9234E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Waste management and recycling are important sustainability concepts.</a:t>
          </a:r>
          <a:endParaRPr lang="en-US" dirty="0"/>
        </a:p>
      </dgm:t>
    </dgm:pt>
    <dgm:pt modelId="{25FB8E6A-7B2A-4421-A39A-CC6EEDDDD3E2}" type="parTrans" cxnId="{5F557092-52C1-4CB4-ADC1-B694BCB47333}">
      <dgm:prSet/>
      <dgm:spPr/>
      <dgm:t>
        <a:bodyPr/>
        <a:lstStyle/>
        <a:p>
          <a:endParaRPr lang="en-US"/>
        </a:p>
      </dgm:t>
    </dgm:pt>
    <dgm:pt modelId="{8730B61E-DA84-4B72-961F-5D5F59F59191}" type="sibTrans" cxnId="{5F557092-52C1-4CB4-ADC1-B694BCB47333}">
      <dgm:prSet/>
      <dgm:spPr/>
      <dgm:t>
        <a:bodyPr/>
        <a:lstStyle/>
        <a:p>
          <a:endParaRPr lang="en-US"/>
        </a:p>
      </dgm:t>
    </dgm:pt>
    <dgm:pt modelId="{7D98D9D2-9368-4C9B-B941-B9638AE0E08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Within the UK hotel industry, this can ensure a competent image. </a:t>
          </a:r>
          <a:endParaRPr lang="en-US" dirty="0"/>
        </a:p>
      </dgm:t>
    </dgm:pt>
    <dgm:pt modelId="{6969EF10-6D0D-41F8-9504-209AE79730C1}" type="parTrans" cxnId="{3EF7E82D-D0C8-4EF5-A43E-5F9377EE1D6E}">
      <dgm:prSet/>
      <dgm:spPr/>
      <dgm:t>
        <a:bodyPr/>
        <a:lstStyle/>
        <a:p>
          <a:endParaRPr lang="en-US"/>
        </a:p>
      </dgm:t>
    </dgm:pt>
    <dgm:pt modelId="{446DB78E-F993-4699-932E-1C86D0A551CB}" type="sibTrans" cxnId="{3EF7E82D-D0C8-4EF5-A43E-5F9377EE1D6E}">
      <dgm:prSet/>
      <dgm:spPr/>
      <dgm:t>
        <a:bodyPr/>
        <a:lstStyle/>
        <a:p>
          <a:endParaRPr lang="en-US"/>
        </a:p>
      </dgm:t>
    </dgm:pt>
    <dgm:pt modelId="{F13127C2-71A2-4A84-BE28-ADF4A97231D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company can develop partnerships for guidance on ethical practices. </a:t>
          </a:r>
          <a:endParaRPr lang="en-US" dirty="0"/>
        </a:p>
      </dgm:t>
    </dgm:pt>
    <dgm:pt modelId="{8E0241F2-9683-4950-8715-E922B8C5A669}" type="parTrans" cxnId="{DEA320B4-22C7-4235-B625-F07BEB7F59AB}">
      <dgm:prSet/>
      <dgm:spPr/>
      <dgm:t>
        <a:bodyPr/>
        <a:lstStyle/>
        <a:p>
          <a:endParaRPr lang="en-US"/>
        </a:p>
      </dgm:t>
    </dgm:pt>
    <dgm:pt modelId="{B01CA81F-17D5-4410-92AB-994FBCC9873E}" type="sibTrans" cxnId="{DEA320B4-22C7-4235-B625-F07BEB7F59AB}">
      <dgm:prSet/>
      <dgm:spPr/>
      <dgm:t>
        <a:bodyPr/>
        <a:lstStyle/>
        <a:p>
          <a:endParaRPr lang="en-US"/>
        </a:p>
      </dgm:t>
    </dgm:pt>
    <dgm:pt modelId="{22B358AA-DF12-4833-91FA-E74C4AD9C535}" type="pres">
      <dgm:prSet presAssocID="{0DE59EDA-7617-4C01-B5E3-4AB8D4BE0A38}" presName="root" presStyleCnt="0">
        <dgm:presLayoutVars>
          <dgm:dir/>
          <dgm:resizeHandles val="exact"/>
        </dgm:presLayoutVars>
      </dgm:prSet>
      <dgm:spPr/>
    </dgm:pt>
    <dgm:pt modelId="{A1534958-2819-4AFC-8409-E605999F9B20}" type="pres">
      <dgm:prSet presAssocID="{C2C25725-ABCD-47D5-87FB-47DD5D9234EB}" presName="compNode" presStyleCnt="0"/>
      <dgm:spPr/>
    </dgm:pt>
    <dgm:pt modelId="{B8EC64F9-123E-4D1A-A180-30524499CCE7}" type="pres">
      <dgm:prSet presAssocID="{C2C25725-ABCD-47D5-87FB-47DD5D9234EB}" presName="bgRect" presStyleLbl="bgShp" presStyleIdx="0" presStyleCnt="3"/>
      <dgm:spPr/>
    </dgm:pt>
    <dgm:pt modelId="{77415164-D12F-4555-9A1B-26E731E6C85E}" type="pres">
      <dgm:prSet presAssocID="{C2C25725-ABCD-47D5-87FB-47DD5D9234E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DF029D3F-F276-4EB4-B850-C2C69315784F}" type="pres">
      <dgm:prSet presAssocID="{C2C25725-ABCD-47D5-87FB-47DD5D9234EB}" presName="spaceRect" presStyleCnt="0"/>
      <dgm:spPr/>
    </dgm:pt>
    <dgm:pt modelId="{44F07394-88B4-4EFE-923F-D23D3EEB47E2}" type="pres">
      <dgm:prSet presAssocID="{C2C25725-ABCD-47D5-87FB-47DD5D9234EB}" presName="parTx" presStyleLbl="revTx" presStyleIdx="0" presStyleCnt="3">
        <dgm:presLayoutVars>
          <dgm:chMax val="0"/>
          <dgm:chPref val="0"/>
        </dgm:presLayoutVars>
      </dgm:prSet>
      <dgm:spPr/>
    </dgm:pt>
    <dgm:pt modelId="{04EC06F4-DAFE-44E5-B739-275AE565B8EB}" type="pres">
      <dgm:prSet presAssocID="{8730B61E-DA84-4B72-961F-5D5F59F59191}" presName="sibTrans" presStyleCnt="0"/>
      <dgm:spPr/>
    </dgm:pt>
    <dgm:pt modelId="{5A823E73-BD2F-4B8A-913E-96CA784AEABA}" type="pres">
      <dgm:prSet presAssocID="{7D98D9D2-9368-4C9B-B941-B9638AE0E08B}" presName="compNode" presStyleCnt="0"/>
      <dgm:spPr/>
    </dgm:pt>
    <dgm:pt modelId="{B2947B11-3B17-4AED-B5F2-3E471B7F7A10}" type="pres">
      <dgm:prSet presAssocID="{7D98D9D2-9368-4C9B-B941-B9638AE0E08B}" presName="bgRect" presStyleLbl="bgShp" presStyleIdx="1" presStyleCnt="3"/>
      <dgm:spPr/>
    </dgm:pt>
    <dgm:pt modelId="{7E0ECE90-BDFC-42A1-B4C4-4771380EF05E}" type="pres">
      <dgm:prSet presAssocID="{7D98D9D2-9368-4C9B-B941-B9638AE0E08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8EBB42D8-ACCB-4E0E-A6D5-B23AB43CE093}" type="pres">
      <dgm:prSet presAssocID="{7D98D9D2-9368-4C9B-B941-B9638AE0E08B}" presName="spaceRect" presStyleCnt="0"/>
      <dgm:spPr/>
    </dgm:pt>
    <dgm:pt modelId="{B8E51152-C17F-4DEA-9A41-EA57EE6B3567}" type="pres">
      <dgm:prSet presAssocID="{7D98D9D2-9368-4C9B-B941-B9638AE0E08B}" presName="parTx" presStyleLbl="revTx" presStyleIdx="1" presStyleCnt="3">
        <dgm:presLayoutVars>
          <dgm:chMax val="0"/>
          <dgm:chPref val="0"/>
        </dgm:presLayoutVars>
      </dgm:prSet>
      <dgm:spPr/>
    </dgm:pt>
    <dgm:pt modelId="{8EA5AB5D-346B-40DF-AFC2-46F619FC44C5}" type="pres">
      <dgm:prSet presAssocID="{446DB78E-F993-4699-932E-1C86D0A551CB}" presName="sibTrans" presStyleCnt="0"/>
      <dgm:spPr/>
    </dgm:pt>
    <dgm:pt modelId="{C71D7564-565F-4040-8362-874E0CE10876}" type="pres">
      <dgm:prSet presAssocID="{F13127C2-71A2-4A84-BE28-ADF4A97231DD}" presName="compNode" presStyleCnt="0"/>
      <dgm:spPr/>
    </dgm:pt>
    <dgm:pt modelId="{362684F8-A776-4122-8854-924227D06E4F}" type="pres">
      <dgm:prSet presAssocID="{F13127C2-71A2-4A84-BE28-ADF4A97231DD}" presName="bgRect" presStyleLbl="bgShp" presStyleIdx="2" presStyleCnt="3"/>
      <dgm:spPr/>
    </dgm:pt>
    <dgm:pt modelId="{30E91497-ABDA-4020-96A0-761B8711E1E2}" type="pres">
      <dgm:prSet presAssocID="{F13127C2-71A2-4A84-BE28-ADF4A97231D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EAE363A-CCA8-41BF-8379-E8316D8B047F}" type="pres">
      <dgm:prSet presAssocID="{F13127C2-71A2-4A84-BE28-ADF4A97231DD}" presName="spaceRect" presStyleCnt="0"/>
      <dgm:spPr/>
    </dgm:pt>
    <dgm:pt modelId="{545F1268-DB76-4147-B803-BF89B17CEEE7}" type="pres">
      <dgm:prSet presAssocID="{F13127C2-71A2-4A84-BE28-ADF4A97231D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EF7E82D-D0C8-4EF5-A43E-5F9377EE1D6E}" srcId="{0DE59EDA-7617-4C01-B5E3-4AB8D4BE0A38}" destId="{7D98D9D2-9368-4C9B-B941-B9638AE0E08B}" srcOrd="1" destOrd="0" parTransId="{6969EF10-6D0D-41F8-9504-209AE79730C1}" sibTransId="{446DB78E-F993-4699-932E-1C86D0A551CB}"/>
    <dgm:cxn modelId="{65B5CC6B-BA62-4E90-B87D-F27ED8F63F91}" type="presOf" srcId="{F13127C2-71A2-4A84-BE28-ADF4A97231DD}" destId="{545F1268-DB76-4147-B803-BF89B17CEEE7}" srcOrd="0" destOrd="0" presId="urn:microsoft.com/office/officeart/2018/2/layout/IconVerticalSolidList"/>
    <dgm:cxn modelId="{9BD53F6C-3EB7-4654-BA7C-F56E19819F0A}" type="presOf" srcId="{7D98D9D2-9368-4C9B-B941-B9638AE0E08B}" destId="{B8E51152-C17F-4DEA-9A41-EA57EE6B3567}" srcOrd="0" destOrd="0" presId="urn:microsoft.com/office/officeart/2018/2/layout/IconVerticalSolidList"/>
    <dgm:cxn modelId="{5F557092-52C1-4CB4-ADC1-B694BCB47333}" srcId="{0DE59EDA-7617-4C01-B5E3-4AB8D4BE0A38}" destId="{C2C25725-ABCD-47D5-87FB-47DD5D9234EB}" srcOrd="0" destOrd="0" parTransId="{25FB8E6A-7B2A-4421-A39A-CC6EEDDDD3E2}" sibTransId="{8730B61E-DA84-4B72-961F-5D5F59F59191}"/>
    <dgm:cxn modelId="{DEA320B4-22C7-4235-B625-F07BEB7F59AB}" srcId="{0DE59EDA-7617-4C01-B5E3-4AB8D4BE0A38}" destId="{F13127C2-71A2-4A84-BE28-ADF4A97231DD}" srcOrd="2" destOrd="0" parTransId="{8E0241F2-9683-4950-8715-E922B8C5A669}" sibTransId="{B01CA81F-17D5-4410-92AB-994FBCC9873E}"/>
    <dgm:cxn modelId="{F32044C9-BA62-4F8B-BAA0-7B06553DABA5}" type="presOf" srcId="{C2C25725-ABCD-47D5-87FB-47DD5D9234EB}" destId="{44F07394-88B4-4EFE-923F-D23D3EEB47E2}" srcOrd="0" destOrd="0" presId="urn:microsoft.com/office/officeart/2018/2/layout/IconVerticalSolidList"/>
    <dgm:cxn modelId="{23FDC1E4-AB63-4595-8DD6-FBD8C2D5A6A1}" type="presOf" srcId="{0DE59EDA-7617-4C01-B5E3-4AB8D4BE0A38}" destId="{22B358AA-DF12-4833-91FA-E74C4AD9C535}" srcOrd="0" destOrd="0" presId="urn:microsoft.com/office/officeart/2018/2/layout/IconVerticalSolidList"/>
    <dgm:cxn modelId="{912B3AB2-014F-49D7-A1A9-3E708FCA3FF1}" type="presParOf" srcId="{22B358AA-DF12-4833-91FA-E74C4AD9C535}" destId="{A1534958-2819-4AFC-8409-E605999F9B20}" srcOrd="0" destOrd="0" presId="urn:microsoft.com/office/officeart/2018/2/layout/IconVerticalSolidList"/>
    <dgm:cxn modelId="{2A6FE2B2-C1A3-4329-A006-DCE8A26EB87A}" type="presParOf" srcId="{A1534958-2819-4AFC-8409-E605999F9B20}" destId="{B8EC64F9-123E-4D1A-A180-30524499CCE7}" srcOrd="0" destOrd="0" presId="urn:microsoft.com/office/officeart/2018/2/layout/IconVerticalSolidList"/>
    <dgm:cxn modelId="{032E3C1A-4255-4211-AD56-5DA019F1D29C}" type="presParOf" srcId="{A1534958-2819-4AFC-8409-E605999F9B20}" destId="{77415164-D12F-4555-9A1B-26E731E6C85E}" srcOrd="1" destOrd="0" presId="urn:microsoft.com/office/officeart/2018/2/layout/IconVerticalSolidList"/>
    <dgm:cxn modelId="{8A4FFAAC-21B1-4C97-B6DD-0E23849C141A}" type="presParOf" srcId="{A1534958-2819-4AFC-8409-E605999F9B20}" destId="{DF029D3F-F276-4EB4-B850-C2C69315784F}" srcOrd="2" destOrd="0" presId="urn:microsoft.com/office/officeart/2018/2/layout/IconVerticalSolidList"/>
    <dgm:cxn modelId="{3D9A9009-3926-46D9-AE18-B8ABE5968F40}" type="presParOf" srcId="{A1534958-2819-4AFC-8409-E605999F9B20}" destId="{44F07394-88B4-4EFE-923F-D23D3EEB47E2}" srcOrd="3" destOrd="0" presId="urn:microsoft.com/office/officeart/2018/2/layout/IconVerticalSolidList"/>
    <dgm:cxn modelId="{94195F08-083D-4300-89C8-2EB056844558}" type="presParOf" srcId="{22B358AA-DF12-4833-91FA-E74C4AD9C535}" destId="{04EC06F4-DAFE-44E5-B739-275AE565B8EB}" srcOrd="1" destOrd="0" presId="urn:microsoft.com/office/officeart/2018/2/layout/IconVerticalSolidList"/>
    <dgm:cxn modelId="{BDC2292B-82D4-465F-A121-FA5E308E77D5}" type="presParOf" srcId="{22B358AA-DF12-4833-91FA-E74C4AD9C535}" destId="{5A823E73-BD2F-4B8A-913E-96CA784AEABA}" srcOrd="2" destOrd="0" presId="urn:microsoft.com/office/officeart/2018/2/layout/IconVerticalSolidList"/>
    <dgm:cxn modelId="{BFC881D4-3C6A-4EFA-BC90-CD415F4DA2BA}" type="presParOf" srcId="{5A823E73-BD2F-4B8A-913E-96CA784AEABA}" destId="{B2947B11-3B17-4AED-B5F2-3E471B7F7A10}" srcOrd="0" destOrd="0" presId="urn:microsoft.com/office/officeart/2018/2/layout/IconVerticalSolidList"/>
    <dgm:cxn modelId="{315BC1A5-768C-4E7F-9332-7811C4DD7109}" type="presParOf" srcId="{5A823E73-BD2F-4B8A-913E-96CA784AEABA}" destId="{7E0ECE90-BDFC-42A1-B4C4-4771380EF05E}" srcOrd="1" destOrd="0" presId="urn:microsoft.com/office/officeart/2018/2/layout/IconVerticalSolidList"/>
    <dgm:cxn modelId="{9DC84FFA-A173-4782-A04F-A611A2D9A58C}" type="presParOf" srcId="{5A823E73-BD2F-4B8A-913E-96CA784AEABA}" destId="{8EBB42D8-ACCB-4E0E-A6D5-B23AB43CE093}" srcOrd="2" destOrd="0" presId="urn:microsoft.com/office/officeart/2018/2/layout/IconVerticalSolidList"/>
    <dgm:cxn modelId="{3C4EEDDC-97C5-4D84-8E6E-8C314DEA358C}" type="presParOf" srcId="{5A823E73-BD2F-4B8A-913E-96CA784AEABA}" destId="{B8E51152-C17F-4DEA-9A41-EA57EE6B3567}" srcOrd="3" destOrd="0" presId="urn:microsoft.com/office/officeart/2018/2/layout/IconVerticalSolidList"/>
    <dgm:cxn modelId="{CF38B4DE-F349-4166-BEF2-74BFAEC8D7E9}" type="presParOf" srcId="{22B358AA-DF12-4833-91FA-E74C4AD9C535}" destId="{8EA5AB5D-346B-40DF-AFC2-46F619FC44C5}" srcOrd="3" destOrd="0" presId="urn:microsoft.com/office/officeart/2018/2/layout/IconVerticalSolidList"/>
    <dgm:cxn modelId="{9991E9C4-ADB4-4B99-BE8A-C88419909B11}" type="presParOf" srcId="{22B358AA-DF12-4833-91FA-E74C4AD9C535}" destId="{C71D7564-565F-4040-8362-874E0CE10876}" srcOrd="4" destOrd="0" presId="urn:microsoft.com/office/officeart/2018/2/layout/IconVerticalSolidList"/>
    <dgm:cxn modelId="{7B549C69-5804-4BE6-9BBF-49162A5ECAF9}" type="presParOf" srcId="{C71D7564-565F-4040-8362-874E0CE10876}" destId="{362684F8-A776-4122-8854-924227D06E4F}" srcOrd="0" destOrd="0" presId="urn:microsoft.com/office/officeart/2018/2/layout/IconVerticalSolidList"/>
    <dgm:cxn modelId="{477150CC-A755-40BB-A69E-6DF42CB23311}" type="presParOf" srcId="{C71D7564-565F-4040-8362-874E0CE10876}" destId="{30E91497-ABDA-4020-96A0-761B8711E1E2}" srcOrd="1" destOrd="0" presId="urn:microsoft.com/office/officeart/2018/2/layout/IconVerticalSolidList"/>
    <dgm:cxn modelId="{B5F49EE2-9ED8-4E30-9AA5-CB6F8786451F}" type="presParOf" srcId="{C71D7564-565F-4040-8362-874E0CE10876}" destId="{9EAE363A-CCA8-41BF-8379-E8316D8B047F}" srcOrd="2" destOrd="0" presId="urn:microsoft.com/office/officeart/2018/2/layout/IconVerticalSolidList"/>
    <dgm:cxn modelId="{87179429-0C8A-403F-944B-D917CB2D881C}" type="presParOf" srcId="{C71D7564-565F-4040-8362-874E0CE10876}" destId="{545F1268-DB76-4147-B803-BF89B17CEEE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86A154-4191-4499-A54F-374A3CD44662}">
      <dsp:nvSpPr>
        <dsp:cNvPr id="0" name=""/>
        <dsp:cNvSpPr/>
      </dsp:nvSpPr>
      <dsp:spPr>
        <a:xfrm>
          <a:off x="0" y="0"/>
          <a:ext cx="4511843" cy="12508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political and economic factors such as inflation are threats (BBC.com, 2026). </a:t>
          </a:r>
          <a:endParaRPr lang="en-US" sz="2000" kern="1200"/>
        </a:p>
      </dsp:txBody>
      <dsp:txXfrm>
        <a:off x="36638" y="36638"/>
        <a:ext cx="3162024" cy="1177623"/>
      </dsp:txXfrm>
    </dsp:sp>
    <dsp:sp modelId="{3171F7DB-B3D0-4F0D-9EC9-F9F62DF26B63}">
      <dsp:nvSpPr>
        <dsp:cNvPr id="0" name=""/>
        <dsp:cNvSpPr/>
      </dsp:nvSpPr>
      <dsp:spPr>
        <a:xfrm>
          <a:off x="398103" y="1459382"/>
          <a:ext cx="4511843" cy="12508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social and technological aspects can be perceived as potential opportunities. </a:t>
          </a:r>
          <a:endParaRPr lang="en-US" sz="2000" kern="1200"/>
        </a:p>
      </dsp:txBody>
      <dsp:txXfrm>
        <a:off x="434741" y="1496020"/>
        <a:ext cx="3227379" cy="1177623"/>
      </dsp:txXfrm>
    </dsp:sp>
    <dsp:sp modelId="{FE372963-E81F-4ACE-841F-FBFD60292090}">
      <dsp:nvSpPr>
        <dsp:cNvPr id="0" name=""/>
        <dsp:cNvSpPr/>
      </dsp:nvSpPr>
      <dsp:spPr>
        <a:xfrm>
          <a:off x="796207" y="2918764"/>
          <a:ext cx="4511843" cy="12508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The hotel can benefit from the use of AI and smart bins. </a:t>
          </a:r>
          <a:endParaRPr lang="en-US" sz="2300" kern="1200" dirty="0"/>
        </a:p>
      </dsp:txBody>
      <dsp:txXfrm>
        <a:off x="832845" y="2955402"/>
        <a:ext cx="3227379" cy="1177623"/>
      </dsp:txXfrm>
    </dsp:sp>
    <dsp:sp modelId="{5A947152-B66E-48E6-B231-C7DFB4E1017B}">
      <dsp:nvSpPr>
        <dsp:cNvPr id="0" name=""/>
        <dsp:cNvSpPr/>
      </dsp:nvSpPr>
      <dsp:spPr>
        <a:xfrm>
          <a:off x="3698758" y="948598"/>
          <a:ext cx="813084" cy="813084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881702" y="948598"/>
        <a:ext cx="447196" cy="611846"/>
      </dsp:txXfrm>
    </dsp:sp>
    <dsp:sp modelId="{6BB27F3C-5404-432F-AF17-AB9EB731ACA7}">
      <dsp:nvSpPr>
        <dsp:cNvPr id="0" name=""/>
        <dsp:cNvSpPr/>
      </dsp:nvSpPr>
      <dsp:spPr>
        <a:xfrm>
          <a:off x="4096862" y="2399641"/>
          <a:ext cx="813084" cy="813084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279806" y="2399641"/>
        <a:ext cx="447196" cy="6118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EC64F9-123E-4D1A-A180-30524499CCE7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415164-D12F-4555-9A1B-26E731E6C85E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F07394-88B4-4EFE-923F-D23D3EEB47E2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Waste management and recycling are important sustainability concepts.</a:t>
          </a:r>
          <a:endParaRPr lang="en-US" sz="2500" kern="1200" dirty="0"/>
        </a:p>
      </dsp:txBody>
      <dsp:txXfrm>
        <a:off x="1435590" y="531"/>
        <a:ext cx="9080009" cy="1242935"/>
      </dsp:txXfrm>
    </dsp:sp>
    <dsp:sp modelId="{B2947B11-3B17-4AED-B5F2-3E471B7F7A10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0ECE90-BDFC-42A1-B4C4-4771380EF05E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E51152-C17F-4DEA-9A41-EA57EE6B3567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Within the UK hotel industry, this can ensure a competent image. </a:t>
          </a:r>
          <a:endParaRPr lang="en-US" sz="2500" kern="1200" dirty="0"/>
        </a:p>
      </dsp:txBody>
      <dsp:txXfrm>
        <a:off x="1435590" y="1554201"/>
        <a:ext cx="9080009" cy="1242935"/>
      </dsp:txXfrm>
    </dsp:sp>
    <dsp:sp modelId="{362684F8-A776-4122-8854-924227D06E4F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E91497-ABDA-4020-96A0-761B8711E1E2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5F1268-DB76-4147-B803-BF89B17CEEE7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The company can develop partnerships for guidance on ethical practices. </a:t>
          </a:r>
          <a:endParaRPr lang="en-US" sz="2500" kern="1200" dirty="0"/>
        </a:p>
      </dsp:txBody>
      <dsp:txXfrm>
        <a:off x="1435590" y="3107870"/>
        <a:ext cx="9080009" cy="1242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A40737-3E5E-48D3-9562-A9C657A063AA}" type="datetimeFigureOut">
              <a:t>2/24/26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A103FB-B8EB-41B6-B1DD-7D49F0CE652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0348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103FB-B8EB-41B6-B1DD-7D49F0CE652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750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103FB-B8EB-41B6-B1DD-7D49F0CE6524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2242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103FB-B8EB-41B6-B1DD-7D49F0CE6524}" type="slidenum"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237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103FB-B8EB-41B6-B1DD-7D49F0CE6524}" type="slidenum"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8900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103FB-B8EB-41B6-B1DD-7D49F0CE6524}" type="slidenum"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231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103FB-B8EB-41B6-B1DD-7D49F0CE6524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5436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103FB-B8EB-41B6-B1DD-7D49F0CE6524}" type="slidenum"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7436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103FB-B8EB-41B6-B1DD-7D49F0CE652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7129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103FB-B8EB-41B6-B1DD-7D49F0CE6524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4837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103FB-B8EB-41B6-B1DD-7D49F0CE6524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0346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103FB-B8EB-41B6-B1DD-7D49F0CE6524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94509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103FB-B8EB-41B6-B1DD-7D49F0CE6524}" type="slidenum">
              <a:rPr lang="en-GB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1826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9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ao.org.uk/wp-content/uploads/2023/06/governments-resources-and-waste-reforms.pdf" TargetMode="External"/><Relationship Id="rId3" Type="http://schemas.openxmlformats.org/officeDocument/2006/relationships/hyperlink" Target="https://www.bbc.com/news/articles/c17rgd8e9gjo" TargetMode="External"/><Relationship Id="rId7" Type="http://schemas.openxmlformats.org/officeDocument/2006/relationships/hyperlink" Target="https://media.travelodge.co.uk/image/upload/v1751539059/docs/Better%20Future%20Report%202025.pdf" TargetMode="External"/><Relationship Id="rId12" Type="http://schemas.openxmlformats.org/officeDocument/2006/relationships/hyperlink" Target="https://www.wrap.ngo/what-we-do/future-proof-food/reducing-food-waste" TargetMode="External"/><Relationship Id="rId2" Type="http://schemas.openxmlformats.org/officeDocument/2006/relationships/hyperlink" Target="https://www.axaconnect.co.uk/siteassets/commercial-lines/mid-corporate/mid-corporate-hospitality-risk-management-guide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ukpga/2021/30/contents" TargetMode="External"/><Relationship Id="rId11" Type="http://schemas.openxmlformats.org/officeDocument/2006/relationships/hyperlink" Target="https://uplink.weforum.org/uplink/s/uplink-contribution/a012o00001pUThwAAG/the-waste-analytics-platform-for-the-circular-economy" TargetMode="External"/><Relationship Id="rId5" Type="http://schemas.openxmlformats.org/officeDocument/2006/relationships/hyperlink" Target="https://doi.org/10.3390/su142417010" TargetMode="External"/><Relationship Id="rId10" Type="http://schemas.openxmlformats.org/officeDocument/2006/relationships/hyperlink" Target="https://www.trikonclinicalwaste.co.uk/" TargetMode="External"/><Relationship Id="rId4" Type="http://schemas.openxmlformats.org/officeDocument/2006/relationships/hyperlink" Target="https://www.british-business-bank.co.uk/business-guidance/guidance-articles/sustainability/sustainable-accommodation-hotel#:~:text=emissions%20by%202050.-,Benefits%20of%20becoming%20a%20sustainable%20accommodation%20business,Government's%20increasing%20focus%20on%20sustainability" TargetMode="External"/><Relationship Id="rId9" Type="http://schemas.openxmlformats.org/officeDocument/2006/relationships/hyperlink" Target="https://doi.org/10.1002/csr.2398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A person inside a glass house surrounded by plants">
            <a:extLst>
              <a:ext uri="{FF2B5EF4-FFF2-40B4-BE49-F238E27FC236}">
                <a16:creationId xmlns:a16="http://schemas.microsoft.com/office/drawing/2014/main" id="{F520C3C9-4684-6FDB-2F30-5A2D714B0B1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946" b="-10"/>
          <a:stretch>
            <a:fillRect/>
          </a:stretch>
        </p:blipFill>
        <p:spPr>
          <a:xfrm>
            <a:off x="3901440" y="10"/>
            <a:ext cx="8290560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tx1"/>
              </a:gs>
              <a:gs pos="35000">
                <a:schemeClr val="tx1">
                  <a:alpha val="77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3050" y="386559"/>
            <a:ext cx="7409690" cy="3348472"/>
          </a:xfrm>
          <a:noFill/>
        </p:spPr>
        <p:txBody>
          <a:bodyPr>
            <a:noAutofit/>
          </a:bodyPr>
          <a:lstStyle/>
          <a:p>
            <a:pPr algn="l"/>
            <a:r>
              <a:rPr lang="en-GB" sz="4000" b="1" dirty="0">
                <a:solidFill>
                  <a:schemeClr val="bg1"/>
                </a:solidFill>
                <a:ea typeface="+mj-lt"/>
                <a:cs typeface="+mj-lt"/>
              </a:rPr>
              <a:t>CONTEMPORARY THEMES IN THE HOTEL AND HOSPITALITY SECTOR</a:t>
            </a:r>
            <a:br>
              <a:rPr lang="en-GB" sz="4000" b="1" dirty="0">
                <a:solidFill>
                  <a:schemeClr val="bg1"/>
                </a:solidFill>
                <a:ea typeface="+mj-lt"/>
                <a:cs typeface="+mj-lt"/>
              </a:rPr>
            </a:br>
            <a:br>
              <a:rPr lang="en-GB" sz="4000" b="1" dirty="0">
                <a:solidFill>
                  <a:schemeClr val="bg1"/>
                </a:solidFill>
                <a:ea typeface="+mj-lt"/>
                <a:cs typeface="+mj-lt"/>
              </a:rPr>
            </a:br>
            <a:r>
              <a:rPr lang="en-GB" sz="4000" b="1" dirty="0">
                <a:solidFill>
                  <a:schemeClr val="bg1"/>
                </a:solidFill>
                <a:latin typeface="Times New Roman"/>
                <a:cs typeface="Times New Roman"/>
              </a:rPr>
              <a:t>Title: Sustainability in terms of food waste and its efficacy</a:t>
            </a:r>
            <a:endParaRPr lang="en-US" sz="4000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A4B49F-3BD5-B161-9BCE-CA69D746D66E}"/>
              </a:ext>
            </a:extLst>
          </p:cNvPr>
          <p:cNvSpPr txBox="1"/>
          <p:nvPr/>
        </p:nvSpPr>
        <p:spPr>
          <a:xfrm>
            <a:off x="0" y="3826471"/>
            <a:ext cx="7409690" cy="29510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AI Declaration:</a:t>
            </a:r>
            <a:endParaRPr lang="en-GB" sz="18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 confirm I have used of Grammarly for spelling correction.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 confirm that I have not presented any AI generated text as my own work. I confirm I have copies of my drafts, notes and other resources I used before, and after the use of AI tools which I may be asked to provide in evidence.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ANELIYA KARAMANOVA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2235641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1E4515-5E21-7327-32BC-968BACBF21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b="1" dirty="0">
                <a:latin typeface="Times New Roman"/>
                <a:cs typeface="Times New Roman"/>
              </a:rPr>
              <a:t>Introduction</a:t>
            </a:r>
            <a:endParaRPr lang="en-US" b="1" dirty="0"/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07ECFF-CD5F-9961-5C40-A21AAFBD8E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8"/>
            <a:ext cx="4670097" cy="343646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 dirty="0">
                <a:ea typeface="+mn-lt"/>
                <a:cs typeface="+mn-lt"/>
              </a:rPr>
              <a:t>The chosen theme highlights the role of sustainability and its efficacy. </a:t>
            </a:r>
            <a:endParaRPr lang="en-GB" sz="2200" dirty="0"/>
          </a:p>
          <a:p>
            <a:r>
              <a:rPr lang="en-GB" sz="2200" dirty="0">
                <a:ea typeface="+mn-lt"/>
                <a:cs typeface="+mn-lt"/>
              </a:rPr>
              <a:t>Smaller hotels may find it difficult to implement these due to limited budgets. </a:t>
            </a:r>
            <a:endParaRPr lang="en-GB" sz="2200" dirty="0"/>
          </a:p>
          <a:p>
            <a:r>
              <a:rPr lang="en-GB" sz="2200" dirty="0">
                <a:ea typeface="+mn-lt"/>
                <a:cs typeface="+mn-lt"/>
              </a:rPr>
              <a:t>In this case, Mayfair Flemings has been selected as the case study company. </a:t>
            </a:r>
            <a:endParaRPr lang="en-GB" sz="2200" dirty="0"/>
          </a:p>
        </p:txBody>
      </p:sp>
      <p:pic>
        <p:nvPicPr>
          <p:cNvPr id="5" name="Picture 4" descr="Curved building">
            <a:extLst>
              <a:ext uri="{FF2B5EF4-FFF2-40B4-BE49-F238E27FC236}">
                <a16:creationId xmlns:a16="http://schemas.microsoft.com/office/drawing/2014/main" id="{6CD35006-B918-539A-C9D9-C48C1F0A7DB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971" r="20075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656370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2CBC6C-4AFC-D6F9-8492-C28F8FFBF0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latin typeface="Times New Roman"/>
                <a:cs typeface="Times New Roman"/>
              </a:rPr>
              <a:t>Literature Review</a:t>
            </a:r>
            <a:endParaRPr lang="en-US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00A9C2-7D54-E592-1147-5724AE715F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5029398" cy="3764604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>
              <a:buNone/>
            </a:pPr>
            <a:r>
              <a:rPr lang="en-GB" sz="2400" b="1" dirty="0">
                <a:ea typeface="+mn-lt"/>
                <a:cs typeface="+mn-lt"/>
              </a:rPr>
              <a:t>Concept of waste management and recycling</a:t>
            </a:r>
            <a:endParaRPr lang="en-US" sz="2400" dirty="0">
              <a:ea typeface="+mn-lt"/>
              <a:cs typeface="+mn-lt"/>
            </a:endParaRPr>
          </a:p>
          <a:p>
            <a:pPr>
              <a:buFont typeface="Arial"/>
            </a:pPr>
            <a:r>
              <a:rPr lang="en-GB" sz="2400" dirty="0">
                <a:ea typeface="+mn-lt"/>
                <a:cs typeface="+mn-lt"/>
              </a:rPr>
              <a:t>Waste management and recycling help ensure a sustainable brand image. </a:t>
            </a:r>
          </a:p>
          <a:p>
            <a:pPr>
              <a:buFont typeface="Arial"/>
            </a:pPr>
            <a:r>
              <a:rPr lang="en-GB" sz="2400" dirty="0">
                <a:ea typeface="+mn-lt"/>
                <a:cs typeface="+mn-lt"/>
              </a:rPr>
              <a:t>Leading brands such as Whitbread and Premier Inn have adopted recycling.</a:t>
            </a:r>
          </a:p>
          <a:p>
            <a:pPr>
              <a:buFont typeface="Arial"/>
            </a:pPr>
            <a:r>
              <a:rPr lang="en-GB" sz="2400" dirty="0">
                <a:ea typeface="+mn-lt"/>
                <a:cs typeface="+mn-lt"/>
              </a:rPr>
              <a:t>Materials such as glass and paper can be recycled and reused (Puntillo, 2023). </a:t>
            </a:r>
          </a:p>
          <a:p>
            <a:pPr>
              <a:buNone/>
            </a:pPr>
            <a:endParaRPr lang="en-GB" sz="2000" b="1" dirty="0"/>
          </a:p>
        </p:txBody>
      </p:sp>
      <p:pic>
        <p:nvPicPr>
          <p:cNvPr id="5" name="Picture 4" descr="Throwing empty plastic bottle into the rubbish">
            <a:extLst>
              <a:ext uri="{FF2B5EF4-FFF2-40B4-BE49-F238E27FC236}">
                <a16:creationId xmlns:a16="http://schemas.microsoft.com/office/drawing/2014/main" id="{3D46BFF2-CE39-5AB8-36B6-601F9C2BACB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689" r="24951" b="-10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903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A60558-89D1-8B43-0C7E-AC5F3D1F337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0689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BC239A-8910-C45C-0B31-B6416D62E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556760" cy="1899912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/>
                <a:cs typeface="Times New Roman"/>
              </a:rPr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9F4252-B902-F683-1554-84B464A58A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4556760" cy="4058674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>
              <a:buNone/>
            </a:pPr>
            <a:r>
              <a:rPr lang="en-GB" sz="2000" b="1" dirty="0">
                <a:ea typeface="+mn-lt"/>
                <a:cs typeface="+mn-lt"/>
              </a:rPr>
              <a:t>Relationship between sustainable practices and guest perception </a:t>
            </a:r>
            <a:endParaRPr lang="en-GB" sz="2000" dirty="0">
              <a:ea typeface="+mn-lt"/>
              <a:cs typeface="+mn-lt"/>
            </a:endParaRPr>
          </a:p>
          <a:p>
            <a:r>
              <a:rPr lang="en-GB" sz="2000" dirty="0">
                <a:ea typeface="+mn-lt"/>
                <a:cs typeface="+mn-lt"/>
              </a:rPr>
              <a:t>Guests within the UK hospitality industry prefer eco-friendly business practices (British-business-</a:t>
            </a:r>
            <a:r>
              <a:rPr lang="en-GB" sz="2000" dirty="0" err="1">
                <a:ea typeface="+mn-lt"/>
                <a:cs typeface="+mn-lt"/>
              </a:rPr>
              <a:t>bank.co.uk</a:t>
            </a:r>
            <a:r>
              <a:rPr lang="en-GB" sz="2000" dirty="0">
                <a:ea typeface="+mn-lt"/>
                <a:cs typeface="+mn-lt"/>
              </a:rPr>
              <a:t>, 2026). 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The majority of the tourism companies fall behind in strategic positioning planning (</a:t>
            </a:r>
            <a:r>
              <a:rPr lang="en-GB" sz="2000" dirty="0" err="1">
                <a:ea typeface="+mn-lt"/>
                <a:cs typeface="+mn-lt"/>
              </a:rPr>
              <a:t>Batabyal</a:t>
            </a:r>
            <a:r>
              <a:rPr lang="en-GB" sz="2000" dirty="0">
                <a:ea typeface="+mn-lt"/>
                <a:cs typeface="+mn-lt"/>
              </a:rPr>
              <a:t> and Das, 2019). </a:t>
            </a:r>
          </a:p>
          <a:p>
            <a:r>
              <a:rPr lang="en-GB" sz="2000" dirty="0">
                <a:ea typeface="+mn-lt"/>
                <a:cs typeface="+mn-lt"/>
              </a:rPr>
              <a:t>The presence of sustainability planning can ensure a competitive advantage. </a:t>
            </a:r>
          </a:p>
        </p:txBody>
      </p:sp>
    </p:spTree>
    <p:extLst>
      <p:ext uri="{BB962C8B-B14F-4D97-AF65-F5344CB8AC3E}">
        <p14:creationId xmlns:p14="http://schemas.microsoft.com/office/powerpoint/2010/main" val="34199591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F45AA9-246F-58C4-1698-7DB020BF4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55776"/>
            <a:ext cx="4968240" cy="1026434"/>
          </a:xfrm>
        </p:spPr>
        <p:txBody>
          <a:bodyPr anchor="b">
            <a:normAutofit/>
          </a:bodyPr>
          <a:lstStyle/>
          <a:p>
            <a:r>
              <a:rPr lang="en-GB" b="1" dirty="0">
                <a:latin typeface="Times New Roman"/>
                <a:cs typeface="Times New Roman"/>
              </a:rPr>
              <a:t>Literature Review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ADFE89-E190-5CB3-1CDD-9245332E6D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670097" cy="3521804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pPr>
              <a:buNone/>
            </a:pPr>
            <a:r>
              <a:rPr lang="en-GB" sz="2400" b="1" dirty="0">
                <a:ea typeface="+mn-lt"/>
                <a:cs typeface="+mn-lt"/>
              </a:rPr>
              <a:t>Impact of technology on waste management </a:t>
            </a:r>
            <a:endParaRPr lang="en-US" sz="2400" dirty="0"/>
          </a:p>
          <a:p>
            <a:pPr>
              <a:buFont typeface="Arial"/>
              <a:buChar char="•"/>
            </a:pPr>
            <a:r>
              <a:rPr lang="en-GB" sz="2400" dirty="0">
                <a:ea typeface="+mn-lt"/>
                <a:cs typeface="+mn-lt"/>
              </a:rPr>
              <a:t>Technology can be an important factor in waste management (Alexander M. </a:t>
            </a:r>
            <a:r>
              <a:rPr lang="en-GB" sz="2400" dirty="0" err="1">
                <a:ea typeface="+mn-lt"/>
                <a:cs typeface="+mn-lt"/>
              </a:rPr>
              <a:t>Danzer</a:t>
            </a:r>
            <a:r>
              <a:rPr lang="en-GB" sz="2400" dirty="0">
                <a:ea typeface="+mn-lt"/>
                <a:cs typeface="+mn-lt"/>
              </a:rPr>
              <a:t>, 2025). </a:t>
            </a:r>
          </a:p>
          <a:p>
            <a:pPr>
              <a:buFont typeface="Arial"/>
              <a:buChar char="•"/>
            </a:pPr>
            <a:r>
              <a:rPr lang="en-GB" sz="2400" dirty="0">
                <a:ea typeface="+mn-lt"/>
                <a:cs typeface="+mn-lt"/>
              </a:rPr>
              <a:t>AI and IoT can be used in tracking and eliminating waste in hotels. </a:t>
            </a:r>
            <a:endParaRPr lang="en-GB" sz="2400" dirty="0"/>
          </a:p>
          <a:p>
            <a:pPr>
              <a:buFont typeface="Arial"/>
              <a:buChar char="•"/>
            </a:pPr>
            <a:r>
              <a:rPr lang="en-GB" sz="2400" dirty="0">
                <a:ea typeface="+mn-lt"/>
                <a:cs typeface="+mn-lt"/>
              </a:rPr>
              <a:t>This can reduce waste contributing to landfills (</a:t>
            </a:r>
            <a:r>
              <a:rPr lang="en-GB" sz="2400" dirty="0" err="1">
                <a:ea typeface="+mn-lt"/>
                <a:cs typeface="+mn-lt"/>
              </a:rPr>
              <a:t>Socaci</a:t>
            </a:r>
            <a:r>
              <a:rPr lang="en-GB" sz="2400" dirty="0">
                <a:ea typeface="+mn-lt"/>
                <a:cs typeface="+mn-lt"/>
              </a:rPr>
              <a:t>, 2020). </a:t>
            </a:r>
            <a:endParaRPr lang="en-GB" sz="2400" dirty="0"/>
          </a:p>
          <a:p>
            <a:pPr>
              <a:buNone/>
            </a:pPr>
            <a:endParaRPr lang="en-GB" sz="2000" b="1" dirty="0"/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CFA38697-02EE-7592-B24D-19EB8B734E6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726" r="185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578068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1532B-0E50-9ABB-BA1D-D142F6560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latin typeface="Times New Roman"/>
                <a:cs typeface="Times New Roman"/>
              </a:rPr>
              <a:t>Literature Review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93F4BA-0F45-BB21-4500-B1208B963D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8" y="2688336"/>
            <a:ext cx="4896573" cy="38953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b="1" dirty="0">
                <a:ea typeface="+mn-lt"/>
                <a:cs typeface="+mn-lt"/>
              </a:rPr>
              <a:t>Theoretical underpinnings</a:t>
            </a:r>
            <a:endParaRPr lang="en-GB" sz="2400" dirty="0">
              <a:ea typeface="+mn-lt"/>
              <a:cs typeface="+mn-lt"/>
            </a:endParaRPr>
          </a:p>
          <a:p>
            <a:r>
              <a:rPr lang="en-GB" sz="2400" dirty="0">
                <a:ea typeface="+mn-lt"/>
                <a:cs typeface="+mn-lt"/>
              </a:rPr>
              <a:t>The circular economy model and triple bottom line theory can be considered (</a:t>
            </a:r>
            <a:r>
              <a:rPr lang="en-GB" sz="2400" dirty="0" err="1">
                <a:ea typeface="+mn-lt"/>
                <a:cs typeface="+mn-lt"/>
              </a:rPr>
              <a:t>Kazakova</a:t>
            </a:r>
            <a:r>
              <a:rPr lang="en-GB" sz="2400" dirty="0">
                <a:ea typeface="+mn-lt"/>
                <a:cs typeface="+mn-lt"/>
              </a:rPr>
              <a:t> and Lee, 2022). </a:t>
            </a:r>
          </a:p>
          <a:p>
            <a:r>
              <a:rPr lang="en-GB" sz="2400" dirty="0">
                <a:ea typeface="+mn-lt"/>
                <a:cs typeface="+mn-lt"/>
              </a:rPr>
              <a:t>The circular economy focuses on the reuse and recycling of resources. </a:t>
            </a:r>
          </a:p>
          <a:p>
            <a:r>
              <a:rPr lang="en-GB" sz="2400" dirty="0">
                <a:ea typeface="+mn-lt"/>
                <a:cs typeface="+mn-lt"/>
              </a:rPr>
              <a:t>Triple Bottom Line theory includes People, Planet and profit aspects. </a:t>
            </a:r>
          </a:p>
          <a:p>
            <a:endParaRPr lang="en-GB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0F47BB-F5F5-CD8C-0BDC-773F1C07D42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697" r="-1" b="-1"/>
          <a:stretch>
            <a:fillRect/>
          </a:stretch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588073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8752F0-6D99-FFD7-76C9-50E977A00B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latin typeface="Times New Roman"/>
                <a:cs typeface="Times New Roman"/>
              </a:rPr>
              <a:t>Literature Review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81DD01-3DA0-5C83-F065-28007B10B5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8" y="2688336"/>
            <a:ext cx="4896573" cy="358444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2400" b="1" dirty="0">
                <a:ea typeface="+mn-lt"/>
                <a:cs typeface="+mn-lt"/>
              </a:rPr>
              <a:t>Impact of technology on waste management </a:t>
            </a:r>
            <a:endParaRPr lang="en-US" sz="2400" dirty="0"/>
          </a:p>
          <a:p>
            <a:pPr>
              <a:buFont typeface="Arial"/>
              <a:buChar char="•"/>
            </a:pPr>
            <a:r>
              <a:rPr lang="en-GB" sz="2400" dirty="0">
                <a:ea typeface="+mn-lt"/>
                <a:cs typeface="+mn-lt"/>
              </a:rPr>
              <a:t>Technology can be an important factor in waste management (Alexander M. </a:t>
            </a:r>
            <a:r>
              <a:rPr lang="en-GB" sz="2400" dirty="0" err="1">
                <a:ea typeface="+mn-lt"/>
                <a:cs typeface="+mn-lt"/>
              </a:rPr>
              <a:t>Danzer</a:t>
            </a:r>
            <a:r>
              <a:rPr lang="en-GB" sz="2400" dirty="0">
                <a:ea typeface="+mn-lt"/>
                <a:cs typeface="+mn-lt"/>
              </a:rPr>
              <a:t>, 2025). </a:t>
            </a:r>
            <a:endParaRPr lang="en-GB" sz="2400" dirty="0"/>
          </a:p>
          <a:p>
            <a:pPr>
              <a:buFont typeface="Arial"/>
              <a:buChar char="•"/>
            </a:pPr>
            <a:r>
              <a:rPr lang="en-GB" sz="2400" dirty="0">
                <a:ea typeface="+mn-lt"/>
                <a:cs typeface="+mn-lt"/>
              </a:rPr>
              <a:t>AI and IoT can be used in tracking and eliminating waste in hotels. </a:t>
            </a:r>
            <a:endParaRPr lang="en-GB" sz="2400" dirty="0"/>
          </a:p>
          <a:p>
            <a:pPr>
              <a:buFont typeface="Arial"/>
              <a:buChar char="•"/>
            </a:pPr>
            <a:r>
              <a:rPr lang="en-GB" sz="2400" dirty="0">
                <a:ea typeface="+mn-lt"/>
                <a:cs typeface="+mn-lt"/>
              </a:rPr>
              <a:t>Waste can be eliminated by tracking the stocks. </a:t>
            </a:r>
            <a:endParaRPr lang="en-GB" sz="2400" dirty="0"/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15" name="Picture 14" descr="Old computer monitors">
            <a:extLst>
              <a:ext uri="{FF2B5EF4-FFF2-40B4-BE49-F238E27FC236}">
                <a16:creationId xmlns:a16="http://schemas.microsoft.com/office/drawing/2014/main" id="{E0E98514-F72E-0EE2-7AA1-0F8BDD5C0A5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220" r="20529" b="-1"/>
          <a:stretch>
            <a:fillRect/>
          </a:stretch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615144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325881-1BFB-3159-4383-82FBF2277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64531"/>
            <a:ext cx="5455920" cy="881639"/>
          </a:xfrm>
        </p:spPr>
        <p:txBody>
          <a:bodyPr anchor="b"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Methods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971225-AF5D-0B2A-014D-31D80EC874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670097" cy="3659732"/>
          </a:xfrm>
        </p:spPr>
        <p:txBody>
          <a:bodyPr>
            <a:noAutofit/>
          </a:bodyPr>
          <a:lstStyle/>
          <a:p>
            <a:pPr lvl="0"/>
            <a:r>
              <a:rPr lang="en-GB" sz="2400" dirty="0"/>
              <a:t>Secondary data collection process was used to develop the conference research paper.</a:t>
            </a:r>
          </a:p>
          <a:p>
            <a:pPr lvl="0"/>
            <a:r>
              <a:rPr lang="en-GB" sz="2400" dirty="0"/>
              <a:t>Further, theme impact analysis technique was used analyse the collected data.</a:t>
            </a:r>
          </a:p>
          <a:p>
            <a:pPr lvl="0"/>
            <a:r>
              <a:rPr lang="en-GB" sz="2400" dirty="0"/>
              <a:t>Tools such as PESTLE is used under theme impact analysis.</a:t>
            </a:r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9B5362CC-EE5F-6E17-324B-5A359CEE84A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42" r="31805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249254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C15808-1450-16B0-D9F7-9ADD2C076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pPr lvl="0"/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points from PESTLE analysis and industry examples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24C4454-C09C-B53C-BE14-72B32D9DDCA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4716"/>
          <a:stretch>
            <a:fillRect/>
          </a:stretch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F9F87A-CA16-1E76-F80A-B1F6A029AA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8081954"/>
              </p:ext>
            </p:extLst>
          </p:nvPr>
        </p:nvGraphicFramePr>
        <p:xfrm>
          <a:off x="0" y="2688336"/>
          <a:ext cx="5308051" cy="4169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850496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60AFAAC-EA6C-45A9-9E03-C9C9F0193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Environment Bill becomes law in the UK">
            <a:extLst>
              <a:ext uri="{FF2B5EF4-FFF2-40B4-BE49-F238E27FC236}">
                <a16:creationId xmlns:a16="http://schemas.microsoft.com/office/drawing/2014/main" id="{18EEEED6-1273-A084-0526-3EBEC56A991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945" r="15914" b="-1"/>
          <a:stretch>
            <a:fillRect/>
          </a:stretch>
        </p:blipFill>
        <p:spPr>
          <a:xfrm>
            <a:off x="4883022" y="10"/>
            <a:ext cx="7308978" cy="6857990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83549E37-C86B-4401-90BD-D8BF83859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3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3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3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3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8A17784E-76D8-4521-A77D-0D2EBB923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6857" cy="6858000"/>
          </a:xfrm>
          <a:custGeom>
            <a:avLst/>
            <a:gdLst>
              <a:gd name="connsiteX0" fmla="*/ 0 w 6086857"/>
              <a:gd name="connsiteY0" fmla="*/ 0 h 6858000"/>
              <a:gd name="connsiteX1" fmla="*/ 4873879 w 6086857"/>
              <a:gd name="connsiteY1" fmla="*/ 0 h 6858000"/>
              <a:gd name="connsiteX2" fmla="*/ 4936862 w 6086857"/>
              <a:gd name="connsiteY2" fmla="*/ 69271 h 6858000"/>
              <a:gd name="connsiteX3" fmla="*/ 6086857 w 6086857"/>
              <a:gd name="connsiteY3" fmla="*/ 3429000 h 6858000"/>
              <a:gd name="connsiteX4" fmla="*/ 4936862 w 6086857"/>
              <a:gd name="connsiteY4" fmla="*/ 6788730 h 6858000"/>
              <a:gd name="connsiteX5" fmla="*/ 4873879 w 6086857"/>
              <a:gd name="connsiteY5" fmla="*/ 6858000 h 6858000"/>
              <a:gd name="connsiteX6" fmla="*/ 0 w 608685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6857" h="6858000">
                <a:moveTo>
                  <a:pt x="0" y="0"/>
                </a:moveTo>
                <a:lnTo>
                  <a:pt x="4873879" y="0"/>
                </a:lnTo>
                <a:lnTo>
                  <a:pt x="4936862" y="69271"/>
                </a:lnTo>
                <a:cubicBezTo>
                  <a:pt x="5647388" y="929100"/>
                  <a:pt x="6086857" y="2116944"/>
                  <a:pt x="6086857" y="3429000"/>
                </a:cubicBezTo>
                <a:cubicBezTo>
                  <a:pt x="6086857" y="4741056"/>
                  <a:pt x="5647388" y="5928900"/>
                  <a:pt x="4936862" y="6788730"/>
                </a:cubicBezTo>
                <a:lnTo>
                  <a:pt x="487387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F832B0-E235-559B-B0F7-29AC345054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904" y="856488"/>
            <a:ext cx="5065776" cy="1243584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Strengths and limitations</a:t>
            </a:r>
            <a:endParaRPr lang="en-US" sz="4000" dirty="0">
              <a:latin typeface="Times New Roman" panose="02020603050405020304" pitchFamily="18" charset="0"/>
              <a:ea typeface="+mn-lt"/>
              <a:cs typeface="Times New Roman" panose="02020603050405020304" pitchFamily="18" charset="0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0036C6B-F09C-4EAB-AE02-8D056EE74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325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C8D5885-2804-4D3C-BE31-902E4D32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769" y="2195336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BAE72-C055-97DB-8947-D61541DAE4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904" y="2522949"/>
            <a:ext cx="5065776" cy="384127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</a:pPr>
            <a:r>
              <a:rPr lang="en-GB" sz="2400" dirty="0">
                <a:ea typeface="+mn-lt"/>
                <a:cs typeface="+mn-lt"/>
              </a:rPr>
              <a:t>Initiatives adopted by the leading companies can encourage smaller businesses. </a:t>
            </a:r>
          </a:p>
          <a:p>
            <a:pPr>
              <a:buFont typeface="Arial"/>
            </a:pPr>
            <a:r>
              <a:rPr lang="en-GB" sz="2400" dirty="0">
                <a:ea typeface="+mn-lt"/>
                <a:cs typeface="+mn-lt"/>
              </a:rPr>
              <a:t>The government has provided provisions in acts such as the Environment Act 2021 (Legislation.gov.uk, 2026). </a:t>
            </a:r>
          </a:p>
          <a:p>
            <a:pPr>
              <a:buFont typeface="Arial"/>
            </a:pPr>
            <a:r>
              <a:rPr lang="en-GB" sz="2400" dirty="0">
                <a:ea typeface="+mn-lt"/>
                <a:cs typeface="+mn-lt"/>
              </a:rPr>
              <a:t>There are independent service providers within the UK who can form partnerships. 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456741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B5CA7-F7AE-041B-142E-2B115036EF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  <a:endParaRPr lang="en-US" b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67D6CD3-9B14-6A20-6C9F-48A9775E342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414008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AB3929-15DD-1C95-4BAD-48231633B23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429" t="640" r="18925" b="-1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03BCE9-70D9-3201-EF35-961320784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4627626" cy="1124712"/>
          </a:xfrm>
        </p:spPr>
        <p:txBody>
          <a:bodyPr anchor="b">
            <a:noAutofit/>
          </a:bodyPr>
          <a:lstStyle/>
          <a:p>
            <a:r>
              <a:rPr lang="en-GB" sz="4000" b="1" dirty="0"/>
              <a:t>Recommendations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560E53-C308-FC6C-A145-94A779260A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4018026" cy="36949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dirty="0">
                <a:ea typeface="+mn-lt"/>
                <a:cs typeface="+mn-lt"/>
              </a:rPr>
              <a:t>Flemings Mayfair can develop a strategic partnership with </a:t>
            </a:r>
            <a:r>
              <a:rPr lang="en-GB" sz="2000" dirty="0" err="1">
                <a:ea typeface="+mn-lt"/>
                <a:cs typeface="+mn-lt"/>
              </a:rPr>
              <a:t>GreyParrot</a:t>
            </a:r>
            <a:r>
              <a:rPr lang="en-GB" sz="2000" dirty="0">
                <a:ea typeface="+mn-lt"/>
                <a:cs typeface="+mn-lt"/>
              </a:rPr>
              <a:t> and Biffa (</a:t>
            </a:r>
            <a:r>
              <a:rPr lang="en-GB" sz="2000" dirty="0" err="1">
                <a:ea typeface="+mn-lt"/>
                <a:cs typeface="+mn-lt"/>
              </a:rPr>
              <a:t>Uplink.weforum.org</a:t>
            </a:r>
            <a:r>
              <a:rPr lang="en-GB" sz="2000" dirty="0">
                <a:ea typeface="+mn-lt"/>
                <a:cs typeface="+mn-lt"/>
              </a:rPr>
              <a:t>, 2026). </a:t>
            </a:r>
          </a:p>
          <a:p>
            <a:r>
              <a:rPr lang="en-GB" sz="2000" dirty="0">
                <a:ea typeface="+mn-lt"/>
                <a:cs typeface="+mn-lt"/>
              </a:rPr>
              <a:t>This can help in using AI analytics and waste management solutions. </a:t>
            </a:r>
          </a:p>
          <a:p>
            <a:r>
              <a:rPr lang="en-GB" sz="2000" dirty="0">
                <a:ea typeface="+mn-lt"/>
                <a:cs typeface="+mn-lt"/>
              </a:rPr>
              <a:t>The company can place easily accessible smart bins for composting. </a:t>
            </a:r>
          </a:p>
        </p:txBody>
      </p:sp>
    </p:spTree>
    <p:extLst>
      <p:ext uri="{BB962C8B-B14F-4D97-AF65-F5344CB8AC3E}">
        <p14:creationId xmlns:p14="http://schemas.microsoft.com/office/powerpoint/2010/main" val="30774254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93567E-DD66-C6F9-7314-5B786FDBA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9" name="Arc 18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A27C5-2C23-66D0-ADF2-6F78AEA54E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None/>
            </a:pPr>
            <a:r>
              <a:rPr lang="en-GB" sz="700" dirty="0">
                <a:ea typeface="+mn-lt"/>
                <a:cs typeface="+mn-lt"/>
              </a:rPr>
              <a:t>Alexander M. Danzer (2025) Food Waste and Dynamic Inconsistency: A </a:t>
            </a:r>
            <a:r>
              <a:rPr lang="en-GB" sz="700" dirty="0" err="1">
                <a:ea typeface="+mn-lt"/>
                <a:cs typeface="+mn-lt"/>
              </a:rPr>
              <a:t>Behavioral</a:t>
            </a:r>
            <a:r>
              <a:rPr lang="en-GB" sz="700" dirty="0">
                <a:ea typeface="+mn-lt"/>
                <a:cs typeface="+mn-lt"/>
              </a:rPr>
              <a:t> Economics Perspective. IZA -Institute of Labor Economics.</a:t>
            </a:r>
            <a:endParaRPr lang="en-US" sz="700" dirty="0"/>
          </a:p>
          <a:p>
            <a:pPr>
              <a:buNone/>
            </a:pPr>
            <a:r>
              <a:rPr lang="en-GB" sz="700" dirty="0">
                <a:ea typeface="+mn-lt"/>
                <a:cs typeface="+mn-lt"/>
              </a:rPr>
              <a:t>Axaconnect.co.uk (2026) </a:t>
            </a:r>
            <a:r>
              <a:rPr lang="en-GB" sz="700" i="1" dirty="0">
                <a:ea typeface="+mn-lt"/>
                <a:cs typeface="+mn-lt"/>
              </a:rPr>
              <a:t>UK Hospitality landscape. </a:t>
            </a:r>
            <a:r>
              <a:rPr lang="en-GB" sz="700" dirty="0">
                <a:ea typeface="+mn-lt"/>
                <a:cs typeface="+mn-lt"/>
              </a:rPr>
              <a:t>Available at: </a:t>
            </a:r>
            <a:r>
              <a:rPr lang="en-GB" sz="700" dirty="0">
                <a:ea typeface="+mn-lt"/>
                <a:cs typeface="+mn-lt"/>
                <a:hlinkClick r:id="rId2"/>
              </a:rPr>
              <a:t>https://www.axaconnect.co.uk/siteassets/commercial-lines/mid-corporate/mid-corporate-hospitality-risk-management-guide.pdf</a:t>
            </a:r>
            <a:r>
              <a:rPr lang="en-GB" sz="700" dirty="0">
                <a:ea typeface="+mn-lt"/>
                <a:cs typeface="+mn-lt"/>
              </a:rPr>
              <a:t> (Accessed: 29 January 2026)</a:t>
            </a:r>
            <a:endParaRPr lang="en-GB" sz="700" dirty="0"/>
          </a:p>
          <a:p>
            <a:pPr>
              <a:buNone/>
            </a:pPr>
            <a:r>
              <a:rPr lang="en-GB" sz="700" dirty="0" err="1">
                <a:ea typeface="+mn-lt"/>
                <a:cs typeface="+mn-lt"/>
              </a:rPr>
              <a:t>Batabyal</a:t>
            </a:r>
            <a:r>
              <a:rPr lang="en-GB" sz="700" dirty="0">
                <a:ea typeface="+mn-lt"/>
                <a:cs typeface="+mn-lt"/>
              </a:rPr>
              <a:t>, D. and Das, D.K. (eds) (2019) Global trends, practices, and challenges in contemporary tourism and hospitality management. Hershey, Pennsylvania: Business Science Reference, an imprint of IGI Global.</a:t>
            </a:r>
            <a:endParaRPr lang="en-GB" sz="700" dirty="0"/>
          </a:p>
          <a:p>
            <a:pPr>
              <a:buNone/>
            </a:pPr>
            <a:r>
              <a:rPr lang="en-GB" sz="700" dirty="0">
                <a:ea typeface="+mn-lt"/>
                <a:cs typeface="+mn-lt"/>
              </a:rPr>
              <a:t>BBC.com (2026) </a:t>
            </a:r>
            <a:r>
              <a:rPr lang="en-GB" sz="700" i="1" dirty="0">
                <a:ea typeface="+mn-lt"/>
                <a:cs typeface="+mn-lt"/>
              </a:rPr>
              <a:t>Why are UK prices still rising? </a:t>
            </a:r>
            <a:r>
              <a:rPr lang="en-GB" sz="700" dirty="0">
                <a:ea typeface="+mn-lt"/>
                <a:cs typeface="+mn-lt"/>
              </a:rPr>
              <a:t>Available at: </a:t>
            </a:r>
            <a:r>
              <a:rPr lang="en-GB" sz="700" dirty="0">
                <a:ea typeface="+mn-lt"/>
                <a:cs typeface="+mn-lt"/>
                <a:hlinkClick r:id="rId3"/>
              </a:rPr>
              <a:t>https://www.bbc.com/news/articles/c17rgd8e9gjo</a:t>
            </a:r>
            <a:r>
              <a:rPr lang="en-GB" sz="700" dirty="0">
                <a:ea typeface="+mn-lt"/>
                <a:cs typeface="+mn-lt"/>
              </a:rPr>
              <a:t> (Accessed 31 January 2026). </a:t>
            </a:r>
            <a:endParaRPr lang="en-GB" sz="700" dirty="0"/>
          </a:p>
          <a:p>
            <a:pPr>
              <a:buNone/>
            </a:pPr>
            <a:r>
              <a:rPr lang="en-GB" sz="700" dirty="0">
                <a:ea typeface="+mn-lt"/>
                <a:cs typeface="+mn-lt"/>
              </a:rPr>
              <a:t>British-business-bank.co.uk (2026) </a:t>
            </a:r>
            <a:r>
              <a:rPr lang="en-GB" sz="700" i="1" dirty="0">
                <a:ea typeface="+mn-lt"/>
                <a:cs typeface="+mn-lt"/>
              </a:rPr>
              <a:t>Becoming a sustainable hotel, B&amp;B, or guest house</a:t>
            </a:r>
            <a:r>
              <a:rPr lang="en-GB" sz="700" dirty="0">
                <a:ea typeface="+mn-lt"/>
                <a:cs typeface="+mn-lt"/>
              </a:rPr>
              <a:t> Available at: </a:t>
            </a:r>
            <a:r>
              <a:rPr lang="en-GB" sz="700" dirty="0">
                <a:ea typeface="+mn-lt"/>
                <a:cs typeface="+mn-lt"/>
                <a:hlinkClick r:id="rId4"/>
              </a:rPr>
              <a:t>https://www.british-business-bank.co.uk/business-guidance/guidance-articles/sustainability/sustainable-accommodation-hotel#:~:text=emissions%20by%202050.-,Benefits%20of%20becoming%20a%20sustainable%20accommodation%20business,Government's%20increasing%20focus%20on%20sustainability</a:t>
            </a:r>
            <a:r>
              <a:rPr lang="en-GB" sz="700" dirty="0">
                <a:ea typeface="+mn-lt"/>
                <a:cs typeface="+mn-lt"/>
              </a:rPr>
              <a:t>. (Accessed: 31 January 2026) </a:t>
            </a:r>
            <a:endParaRPr lang="en-GB" sz="700" dirty="0"/>
          </a:p>
          <a:p>
            <a:pPr>
              <a:buNone/>
            </a:pPr>
            <a:r>
              <a:rPr lang="en-GB" sz="700" dirty="0">
                <a:ea typeface="+mn-lt"/>
                <a:cs typeface="+mn-lt"/>
              </a:rPr>
              <a:t>Ivanov, S., and Webster, C. (Eds.). (2019). Robots, artificial intelligence, and service automation in travel, tourism and hospitality (1st ed.). Emerald Publishing.</a:t>
            </a:r>
            <a:endParaRPr lang="en-GB" sz="700" dirty="0"/>
          </a:p>
          <a:p>
            <a:pPr>
              <a:buNone/>
            </a:pPr>
            <a:r>
              <a:rPr lang="en-GB" sz="700" dirty="0">
                <a:ea typeface="+mn-lt"/>
                <a:cs typeface="+mn-lt"/>
              </a:rPr>
              <a:t>Kazakova, E. and Lee, J., (2022). ‘Sustainable manufacturing for a circular economy’. </a:t>
            </a:r>
            <a:r>
              <a:rPr lang="en-GB" sz="700" i="1" dirty="0">
                <a:ea typeface="+mn-lt"/>
                <a:cs typeface="+mn-lt"/>
              </a:rPr>
              <a:t>Sustainability</a:t>
            </a:r>
            <a:r>
              <a:rPr lang="en-GB" sz="700" dirty="0">
                <a:ea typeface="+mn-lt"/>
                <a:cs typeface="+mn-lt"/>
              </a:rPr>
              <a:t>, </a:t>
            </a:r>
            <a:r>
              <a:rPr lang="en-GB" sz="700" i="1" dirty="0">
                <a:ea typeface="+mn-lt"/>
                <a:cs typeface="+mn-lt"/>
              </a:rPr>
              <a:t>14</a:t>
            </a:r>
            <a:r>
              <a:rPr lang="en-GB" sz="700" dirty="0">
                <a:ea typeface="+mn-lt"/>
                <a:cs typeface="+mn-lt"/>
              </a:rPr>
              <a:t>(24), p.17010. Available at: </a:t>
            </a:r>
            <a:r>
              <a:rPr lang="en-GB" sz="700" dirty="0">
                <a:ea typeface="+mn-lt"/>
                <a:cs typeface="+mn-lt"/>
                <a:hlinkClick r:id="rId5"/>
              </a:rPr>
              <a:t>https://doi.org/10.3390/su142417010</a:t>
            </a:r>
            <a:endParaRPr lang="en-GB" sz="700" dirty="0"/>
          </a:p>
          <a:p>
            <a:pPr>
              <a:buNone/>
            </a:pPr>
            <a:r>
              <a:rPr lang="en-GB" sz="700" dirty="0">
                <a:ea typeface="+mn-lt"/>
                <a:cs typeface="+mn-lt"/>
              </a:rPr>
              <a:t>Legislation.gov.uk (2026) </a:t>
            </a:r>
            <a:r>
              <a:rPr lang="en-GB" sz="700" i="1" dirty="0">
                <a:ea typeface="+mn-lt"/>
                <a:cs typeface="+mn-lt"/>
              </a:rPr>
              <a:t>Environment Act 2021</a:t>
            </a:r>
            <a:r>
              <a:rPr lang="en-GB" sz="700" dirty="0">
                <a:ea typeface="+mn-lt"/>
                <a:cs typeface="+mn-lt"/>
              </a:rPr>
              <a:t>. Available at: </a:t>
            </a:r>
            <a:r>
              <a:rPr lang="en-GB" sz="700" dirty="0">
                <a:ea typeface="+mn-lt"/>
                <a:cs typeface="+mn-lt"/>
                <a:hlinkClick r:id="rId6"/>
              </a:rPr>
              <a:t>https://www.legislation.gov.uk/ukpga/2021/30/contents</a:t>
            </a:r>
            <a:r>
              <a:rPr lang="en-GB" sz="700" dirty="0">
                <a:ea typeface="+mn-lt"/>
                <a:cs typeface="+mn-lt"/>
              </a:rPr>
              <a:t> (Accessed: 30 January 2026) </a:t>
            </a:r>
            <a:endParaRPr lang="en-GB" sz="700" dirty="0"/>
          </a:p>
          <a:p>
            <a:pPr>
              <a:buNone/>
            </a:pPr>
            <a:r>
              <a:rPr lang="en-GB" sz="700" dirty="0">
                <a:ea typeface="+mn-lt"/>
                <a:cs typeface="+mn-lt"/>
              </a:rPr>
              <a:t>Media.travelodge.co.uk (2026) </a:t>
            </a:r>
            <a:r>
              <a:rPr lang="en-GB" sz="700" i="1" dirty="0">
                <a:ea typeface="+mn-lt"/>
                <a:cs typeface="+mn-lt"/>
              </a:rPr>
              <a:t>Better Future Our Sustainability Report for the year ended 2024</a:t>
            </a:r>
            <a:r>
              <a:rPr lang="en-GB" sz="700" dirty="0">
                <a:ea typeface="+mn-lt"/>
                <a:cs typeface="+mn-lt"/>
              </a:rPr>
              <a:t>. Available at: </a:t>
            </a:r>
            <a:r>
              <a:rPr lang="en-GB" sz="700" dirty="0">
                <a:ea typeface="+mn-lt"/>
                <a:cs typeface="+mn-lt"/>
                <a:hlinkClick r:id="rId7"/>
              </a:rPr>
              <a:t>https://media.travelodge.co.uk/image/upload/v1751539059/docs/Better%20Future%20Report%202025.pdf</a:t>
            </a:r>
            <a:r>
              <a:rPr lang="en-GB" sz="700" dirty="0">
                <a:ea typeface="+mn-lt"/>
                <a:cs typeface="+mn-lt"/>
              </a:rPr>
              <a:t> (Accessed: 29 January 2026)</a:t>
            </a:r>
            <a:endParaRPr lang="en-GB" sz="700" dirty="0"/>
          </a:p>
          <a:p>
            <a:pPr>
              <a:buNone/>
            </a:pPr>
            <a:r>
              <a:rPr lang="en-GB" sz="700" dirty="0">
                <a:ea typeface="+mn-lt"/>
                <a:cs typeface="+mn-lt"/>
              </a:rPr>
              <a:t>NAO.org.uk (2026) </a:t>
            </a:r>
            <a:r>
              <a:rPr lang="en-GB" sz="700" i="1" dirty="0">
                <a:ea typeface="+mn-lt"/>
                <a:cs typeface="+mn-lt"/>
              </a:rPr>
              <a:t>The government’s resources and waste reforms for England. </a:t>
            </a:r>
            <a:r>
              <a:rPr lang="en-GB" sz="700" dirty="0">
                <a:ea typeface="+mn-lt"/>
                <a:cs typeface="+mn-lt"/>
              </a:rPr>
              <a:t>Available at: </a:t>
            </a:r>
            <a:r>
              <a:rPr lang="en-GB" sz="700" dirty="0">
                <a:ea typeface="+mn-lt"/>
                <a:cs typeface="+mn-lt"/>
                <a:hlinkClick r:id="rId8"/>
              </a:rPr>
              <a:t>https://www.nao.org.uk/wp-content/uploads/2023/06/governments-resources-and-waste-reforms.pdf</a:t>
            </a:r>
            <a:r>
              <a:rPr lang="en-GB" sz="700" dirty="0">
                <a:ea typeface="+mn-lt"/>
                <a:cs typeface="+mn-lt"/>
              </a:rPr>
              <a:t> (Accessed: 30 January 2026). </a:t>
            </a:r>
            <a:endParaRPr lang="en-GB" sz="700" dirty="0"/>
          </a:p>
          <a:p>
            <a:pPr>
              <a:buNone/>
            </a:pPr>
            <a:r>
              <a:rPr lang="en-GB" sz="700" dirty="0">
                <a:ea typeface="+mn-lt"/>
                <a:cs typeface="+mn-lt"/>
              </a:rPr>
              <a:t>Puntillo, P., (2023). ‘Circular economy business models: Towards achieving sustainable development goals in the waste management sector—Empirical evidence and theoretical implications’. </a:t>
            </a:r>
            <a:r>
              <a:rPr lang="en-GB" sz="700" i="1" dirty="0">
                <a:ea typeface="+mn-lt"/>
                <a:cs typeface="+mn-lt"/>
              </a:rPr>
              <a:t>Corporate Social Responsibility and Environmental Management</a:t>
            </a:r>
            <a:r>
              <a:rPr lang="en-GB" sz="700" dirty="0">
                <a:ea typeface="+mn-lt"/>
                <a:cs typeface="+mn-lt"/>
              </a:rPr>
              <a:t>, </a:t>
            </a:r>
            <a:r>
              <a:rPr lang="en-GB" sz="700" i="1" dirty="0">
                <a:ea typeface="+mn-lt"/>
                <a:cs typeface="+mn-lt"/>
              </a:rPr>
              <a:t>30</a:t>
            </a:r>
            <a:r>
              <a:rPr lang="en-GB" sz="700" dirty="0">
                <a:ea typeface="+mn-lt"/>
                <a:cs typeface="+mn-lt"/>
              </a:rPr>
              <a:t>(2), pp.941-954. Available at: </a:t>
            </a:r>
            <a:r>
              <a:rPr lang="en-GB" sz="700" dirty="0">
                <a:ea typeface="+mn-lt"/>
                <a:cs typeface="+mn-lt"/>
                <a:hlinkClick r:id="rId9"/>
              </a:rPr>
              <a:t>https://doi.org/10.1002/csr.2398</a:t>
            </a:r>
            <a:endParaRPr lang="en-GB" sz="700" dirty="0"/>
          </a:p>
          <a:p>
            <a:pPr>
              <a:buNone/>
            </a:pPr>
            <a:r>
              <a:rPr lang="en-GB" sz="700" dirty="0">
                <a:ea typeface="+mn-lt"/>
                <a:cs typeface="+mn-lt"/>
              </a:rPr>
              <a:t>Sharma, M., Singh, A.K. and Tyagi, P. (2024) Proceedings of the International Conference on Innovation and Regenerative Trends in Tourism and Hospitality Industry (IRTTHI 2024). 1st ed. Dordrecht: Atlantis Press Zeger Karssen.</a:t>
            </a:r>
            <a:endParaRPr lang="en-GB" sz="700" dirty="0"/>
          </a:p>
          <a:p>
            <a:pPr>
              <a:buNone/>
            </a:pPr>
            <a:r>
              <a:rPr lang="en-GB" sz="700" dirty="0" err="1">
                <a:ea typeface="+mn-lt"/>
                <a:cs typeface="+mn-lt"/>
              </a:rPr>
              <a:t>Socaci</a:t>
            </a:r>
            <a:r>
              <a:rPr lang="en-GB" sz="700" dirty="0">
                <a:ea typeface="+mn-lt"/>
                <a:cs typeface="+mn-lt"/>
              </a:rPr>
              <a:t>, S.A. (ed.) (2020) Food preservation and waste exploitation. London, England: </a:t>
            </a:r>
            <a:r>
              <a:rPr lang="en-GB" sz="700" dirty="0" err="1">
                <a:ea typeface="+mn-lt"/>
                <a:cs typeface="+mn-lt"/>
              </a:rPr>
              <a:t>IntechOpen</a:t>
            </a:r>
            <a:r>
              <a:rPr lang="en-GB" sz="700" dirty="0">
                <a:ea typeface="+mn-lt"/>
                <a:cs typeface="+mn-lt"/>
              </a:rPr>
              <a:t>.</a:t>
            </a:r>
            <a:endParaRPr lang="en-GB" sz="700" dirty="0"/>
          </a:p>
          <a:p>
            <a:pPr>
              <a:buNone/>
            </a:pPr>
            <a:r>
              <a:rPr lang="en-GB" sz="700" dirty="0">
                <a:ea typeface="+mn-lt"/>
                <a:cs typeface="+mn-lt"/>
              </a:rPr>
              <a:t>Trikon.co.uk (2026)  </a:t>
            </a:r>
            <a:r>
              <a:rPr lang="en-GB" sz="700" i="1" dirty="0">
                <a:ea typeface="+mn-lt"/>
                <a:cs typeface="+mn-lt"/>
              </a:rPr>
              <a:t>Sustainable Waste Management for Hotels &amp; Restaurants: Reduce, Reuse, Recycle!</a:t>
            </a:r>
            <a:r>
              <a:rPr lang="en-GB" sz="700" dirty="0">
                <a:ea typeface="+mn-lt"/>
                <a:cs typeface="+mn-lt"/>
              </a:rPr>
              <a:t> Available at: </a:t>
            </a:r>
            <a:r>
              <a:rPr lang="en-GB" sz="700" dirty="0">
                <a:ea typeface="+mn-lt"/>
                <a:cs typeface="+mn-lt"/>
                <a:hlinkClick r:id="rId10"/>
              </a:rPr>
              <a:t>https://www.trikonclinicalwaste.co.uk/</a:t>
            </a:r>
            <a:r>
              <a:rPr lang="en-GB" sz="700" dirty="0">
                <a:ea typeface="+mn-lt"/>
                <a:cs typeface="+mn-lt"/>
              </a:rPr>
              <a:t> (Accessed: 30 January 2026) </a:t>
            </a:r>
            <a:endParaRPr lang="en-GB" sz="700" dirty="0"/>
          </a:p>
          <a:p>
            <a:pPr>
              <a:buNone/>
            </a:pPr>
            <a:r>
              <a:rPr lang="en-GB" sz="700" dirty="0">
                <a:ea typeface="+mn-lt"/>
                <a:cs typeface="+mn-lt"/>
              </a:rPr>
              <a:t>Uplink.weforum.org (2026) </a:t>
            </a:r>
            <a:r>
              <a:rPr lang="en-GB" sz="700" dirty="0" err="1">
                <a:ea typeface="+mn-lt"/>
                <a:cs typeface="+mn-lt"/>
              </a:rPr>
              <a:t>Greyparrot</a:t>
            </a:r>
            <a:r>
              <a:rPr lang="en-GB" sz="700" dirty="0">
                <a:ea typeface="+mn-lt"/>
                <a:cs typeface="+mn-lt"/>
              </a:rPr>
              <a:t>: </a:t>
            </a:r>
            <a:r>
              <a:rPr lang="en-GB" sz="700" i="1" dirty="0">
                <a:ea typeface="+mn-lt"/>
                <a:cs typeface="+mn-lt"/>
              </a:rPr>
              <a:t>The waste analytics platform for the circular </a:t>
            </a:r>
            <a:r>
              <a:rPr lang="en-GB" sz="700" i="1" dirty="0" err="1">
                <a:ea typeface="+mn-lt"/>
                <a:cs typeface="+mn-lt"/>
              </a:rPr>
              <a:t>economy</a:t>
            </a:r>
            <a:r>
              <a:rPr lang="en-GB" sz="700" dirty="0" err="1">
                <a:ea typeface="+mn-lt"/>
                <a:cs typeface="+mn-lt"/>
              </a:rPr>
              <a:t>.Available</a:t>
            </a:r>
            <a:r>
              <a:rPr lang="en-GB" sz="700" dirty="0">
                <a:ea typeface="+mn-lt"/>
                <a:cs typeface="+mn-lt"/>
              </a:rPr>
              <a:t> at: </a:t>
            </a:r>
            <a:r>
              <a:rPr lang="en-GB" sz="700" dirty="0">
                <a:ea typeface="+mn-lt"/>
                <a:cs typeface="+mn-lt"/>
                <a:hlinkClick r:id="rId11"/>
              </a:rPr>
              <a:t>https://uplink.weforum.org/uplink/s/uplink-contribution/a012o00001pUThwAAG/the-waste-analytics-platform-for-the-circular-economy</a:t>
            </a:r>
            <a:r>
              <a:rPr lang="en-GB" sz="700" dirty="0">
                <a:ea typeface="+mn-lt"/>
                <a:cs typeface="+mn-lt"/>
              </a:rPr>
              <a:t> (Accessed: 29 January 2026).</a:t>
            </a:r>
            <a:endParaRPr lang="en-GB" sz="700" dirty="0"/>
          </a:p>
          <a:p>
            <a:pPr>
              <a:buNone/>
            </a:pPr>
            <a:r>
              <a:rPr lang="en-GB" sz="700" dirty="0" err="1">
                <a:ea typeface="+mn-lt"/>
                <a:cs typeface="+mn-lt"/>
              </a:rPr>
              <a:t>Wrap.ngo</a:t>
            </a:r>
            <a:r>
              <a:rPr lang="en-GB" sz="700" dirty="0">
                <a:ea typeface="+mn-lt"/>
                <a:cs typeface="+mn-lt"/>
              </a:rPr>
              <a:t> (2026) </a:t>
            </a:r>
            <a:r>
              <a:rPr lang="en-GB" sz="700" i="1" dirty="0">
                <a:ea typeface="+mn-lt"/>
                <a:cs typeface="+mn-lt"/>
              </a:rPr>
              <a:t>Reducing food waste. </a:t>
            </a:r>
            <a:r>
              <a:rPr lang="en-GB" sz="700" dirty="0">
                <a:ea typeface="+mn-lt"/>
                <a:cs typeface="+mn-lt"/>
              </a:rPr>
              <a:t>Available at: </a:t>
            </a:r>
            <a:r>
              <a:rPr lang="en-GB" sz="700" dirty="0">
                <a:ea typeface="+mn-lt"/>
                <a:cs typeface="+mn-lt"/>
                <a:hlinkClick r:id="rId12"/>
              </a:rPr>
              <a:t>https://www.wrap.ngo/what-we-do/future-proof-food/reducing-food-waste</a:t>
            </a:r>
            <a:r>
              <a:rPr lang="en-GB" sz="700" dirty="0">
                <a:ea typeface="+mn-lt"/>
                <a:cs typeface="+mn-lt"/>
              </a:rPr>
              <a:t> (Accessed 22 January 2026). </a:t>
            </a:r>
            <a:endParaRPr lang="en-GB" sz="700" dirty="0"/>
          </a:p>
        </p:txBody>
      </p:sp>
    </p:spTree>
    <p:extLst>
      <p:ext uri="{BB962C8B-B14F-4D97-AF65-F5344CB8AC3E}">
        <p14:creationId xmlns:p14="http://schemas.microsoft.com/office/powerpoint/2010/main" val="19676662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8E1785-C5DE-68DA-02A1-E666EF3111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1381"/>
            <a:ext cx="10512552" cy="40665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endParaRPr lang="en-US" sz="66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4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59825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50</TotalTime>
  <Words>1303</Words>
  <Application>Microsoft Macintosh PowerPoint</Application>
  <PresentationFormat>Widescreen</PresentationFormat>
  <Paragraphs>85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Times New Roman</vt:lpstr>
      <vt:lpstr>office theme</vt:lpstr>
      <vt:lpstr>CONTEMPORARY THEMES IN THE HOTEL AND HOSPITALITY SECTOR  Title: Sustainability in terms of food waste and its efficacy</vt:lpstr>
      <vt:lpstr>Introduction</vt:lpstr>
      <vt:lpstr>Literature Review</vt:lpstr>
      <vt:lpstr>Literature Review</vt:lpstr>
      <vt:lpstr>Literature Review</vt:lpstr>
      <vt:lpstr>Literature Review</vt:lpstr>
      <vt:lpstr>Literature Review</vt:lpstr>
      <vt:lpstr>Research Methods</vt:lpstr>
      <vt:lpstr>Key points from PESTLE analysis and industry examples</vt:lpstr>
      <vt:lpstr>Strengths and limitations</vt:lpstr>
      <vt:lpstr>Conclusion</vt:lpstr>
      <vt:lpstr>Recommendations</vt:lpstr>
      <vt:lpstr>References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CONTEMPORARY THEMES IN THE HOTEL AND HOSPITALITY SECTOR THEME: SUSTAINABILITY IN TERMS OF FOOD WASTE AND ITS EFFICACY</dc:title>
  <dc:creator>U U</dc:creator>
  <cp:lastModifiedBy>Dimitar Karamanov</cp:lastModifiedBy>
  <cp:revision>94</cp:revision>
  <dcterms:created xsi:type="dcterms:W3CDTF">2026-01-31T09:28:30Z</dcterms:created>
  <dcterms:modified xsi:type="dcterms:W3CDTF">2026-02-24T12:33:11Z</dcterms:modified>
</cp:coreProperties>
</file>