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61" r:id="rId4"/>
    <p:sldId id="442" r:id="rId5"/>
    <p:sldId id="463" r:id="rId6"/>
    <p:sldId id="462" r:id="rId7"/>
    <p:sldId id="458" r:id="rId8"/>
    <p:sldId id="457" r:id="rId9"/>
    <p:sldId id="464" r:id="rId10"/>
    <p:sldId id="452" r:id="rId11"/>
    <p:sldId id="459" r:id="rId12"/>
    <p:sldId id="465" r:id="rId13"/>
    <p:sldId id="454" r:id="rId14"/>
    <p:sldId id="450" r:id="rId15"/>
    <p:sldId id="466"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0" autoAdjust="0"/>
    <p:restoredTop sz="93594" autoAdjust="0"/>
  </p:normalViewPr>
  <p:slideViewPr>
    <p:cSldViewPr>
      <p:cViewPr varScale="1">
        <p:scale>
          <a:sx n="86" d="100"/>
          <a:sy n="86" d="100"/>
        </p:scale>
        <p:origin x="1195"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name of the patient who I will be developing the care plan for is Rose. She is suffering from an ischemic stroke. This type of stroke happens when part of the brain is deprived of blood supply as a result of blockage or reduction in the supply (Brown, 2024). </a:t>
            </a:r>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52889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2099170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the relevant system that this disease attacks is the Cerebrovascular System which is made up of the brain and its blood vessels. Ischemic stroke when there is inadequate supply of blood to the cerebral tissues of the brain, which also blocks oxygen and nutrients from getting to the brain (</a:t>
            </a:r>
            <a:r>
              <a:rPr lang="en-US" dirty="0" err="1"/>
              <a:t>Hui</a:t>
            </a:r>
            <a:r>
              <a:rPr lang="en-US" dirty="0"/>
              <a:t> et al., 2024). It begins with destruction of the body’s electrical function, and then moves to disturb the membrane, cause inflow of calcium resulting in </a:t>
            </a:r>
            <a:r>
              <a:rPr lang="en-US" dirty="0" err="1"/>
              <a:t>excitotoxicity</a:t>
            </a:r>
            <a:r>
              <a:rPr lang="en-US" dirty="0"/>
              <a:t>, and finally destroying the cell (</a:t>
            </a:r>
            <a:r>
              <a:rPr lang="en-US" dirty="0" err="1"/>
              <a:t>Feske</a:t>
            </a:r>
            <a:r>
              <a:rPr lang="en-US" dirty="0"/>
              <a:t>, 2021). </a:t>
            </a:r>
          </a:p>
          <a:p>
            <a:r>
              <a:rPr lang="en-US" dirty="0"/>
              <a:t>Physiologically, in ischemic stroke, arterial blockage prevents blood from flowing to certain areas of the brain (</a:t>
            </a:r>
            <a:r>
              <a:rPr lang="en-US" dirty="0" err="1"/>
              <a:t>Hui</a:t>
            </a:r>
            <a:r>
              <a:rPr lang="en-US" dirty="0"/>
              <a:t> et al., 2024), resulting in the death of a tissue area of the brain (</a:t>
            </a:r>
            <a:r>
              <a:rPr lang="en-US" dirty="0" err="1"/>
              <a:t>Razaaq</a:t>
            </a:r>
            <a:r>
              <a:rPr lang="en-US" dirty="0"/>
              <a:t>, 2021). When this happens, transportation of oxygen and nutrients by the blood is also affected and therefore the brain does not get sufficient oxygen and nutrients. The brain does not function well in such situation, and cells of the brain start to die as soon as blood or oxygen ceases to reach the brain (Singh et al., 2023). The portion of the brain which suffers the most damage is ischemic core. The ischemic penumbra which surrounds the core is reversible if blood flow returns quickly in the damaged cells. However, if blood flow does not occur the ischemic penumbra will in the end progress to infarction (Singh et al., 2023). </a:t>
            </a:r>
          </a:p>
          <a:p>
            <a:r>
              <a:rPr lang="en-US" dirty="0"/>
              <a:t>In terms of the anatomy, the brain is in charge of controlling every function of the body via a complex neural network, and arteries supply oxygen and nutrients to the brain to perform its neuronal function. Also, the brain performs its functions by relying on constant blood flow. Thus, when there is a disruption in the blood flow, it can result in neuronal death and loss of function. </a:t>
            </a:r>
          </a:p>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3381985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1625094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ice.org.uk/guidance/NG136" TargetMode="External"/><Relationship Id="rId2" Type="http://schemas.openxmlformats.org/officeDocument/2006/relationships/hyperlink" Target="https://www.nhs.uk/live-well/eat-well/food-guidelines-and-food-labels/the-eatwell-guid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2330907</a:t>
            </a:r>
          </a:p>
          <a:p>
            <a:pPr algn="l" eaLnBrk="1" hangingPunct="1"/>
            <a:r>
              <a:rPr lang="en-GB" altLang="en-US" sz="2800" b="1" dirty="0">
                <a:solidFill>
                  <a:schemeClr val="bg1"/>
                </a:solidFill>
              </a:rPr>
              <a:t>Student name: Ernestina Owusu Frimpong</a:t>
            </a:r>
          </a:p>
          <a:p>
            <a:pPr algn="l" eaLnBrk="1" hangingPunct="1"/>
            <a:r>
              <a:rPr lang="en-GB" altLang="en-US" sz="2800" b="1" dirty="0">
                <a:solidFill>
                  <a:schemeClr val="bg1"/>
                </a:solidFill>
              </a:rPr>
              <a:t>Lecturer Name: </a:t>
            </a:r>
            <a:r>
              <a:rPr lang="en-US" altLang="en-US" sz="2800" b="1" dirty="0">
                <a:solidFill>
                  <a:schemeClr val="bg1"/>
                </a:solidFill>
              </a:rPr>
              <a:t>G1 and G2: </a:t>
            </a:r>
            <a:r>
              <a:rPr lang="en-US" altLang="en-US" sz="2800" b="1" dirty="0" err="1">
                <a:solidFill>
                  <a:schemeClr val="bg1"/>
                </a:solidFill>
              </a:rPr>
              <a:t>Shaila</a:t>
            </a:r>
            <a:r>
              <a:rPr lang="en-US" altLang="en-US" sz="2800" b="1" dirty="0">
                <a:solidFill>
                  <a:schemeClr val="bg1"/>
                </a:solidFill>
              </a:rPr>
              <a:t> </a:t>
            </a:r>
            <a:r>
              <a:rPr lang="en-US" altLang="en-US" sz="2800" b="1" dirty="0" err="1">
                <a:solidFill>
                  <a:schemeClr val="bg1"/>
                </a:solidFill>
              </a:rPr>
              <a:t>Hussain</a:t>
            </a:r>
            <a:r>
              <a:rPr lang="en-US" altLang="en-US" sz="2800" b="1" dirty="0">
                <a:solidFill>
                  <a:schemeClr val="bg1"/>
                </a:solidFill>
              </a:rPr>
              <a:t> </a:t>
            </a:r>
          </a:p>
          <a:p>
            <a:pPr algn="l" eaLnBrk="1" hangingPunct="1"/>
            <a:r>
              <a:rPr lang="en-US" altLang="en-US" sz="2800" b="1" dirty="0">
                <a:solidFill>
                  <a:schemeClr val="bg1"/>
                </a:solidFill>
              </a:rPr>
              <a:t>(module leader) </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 name="Recorded Sound">
            <a:hlinkClick r:id="" action="ppaction://media"/>
            <a:extLst>
              <a:ext uri="{FF2B5EF4-FFF2-40B4-BE49-F238E27FC236}">
                <a16:creationId xmlns:a16="http://schemas.microsoft.com/office/drawing/2014/main" id="{7E1702A8-0112-4F88-9E71-C0305536BA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7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a:lnSpc>
                <a:spcPct val="150000"/>
              </a:lnSpc>
              <a:buFont typeface="Wingdings" pitchFamily="2" charset="2"/>
              <a:buChar char="§"/>
            </a:pPr>
            <a:r>
              <a:rPr lang="en-US" sz="2800" dirty="0">
                <a:solidFill>
                  <a:srgbClr val="0070C0"/>
                </a:solidFill>
              </a:rPr>
              <a:t>The patient is Rose. </a:t>
            </a:r>
          </a:p>
          <a:p>
            <a:pPr>
              <a:lnSpc>
                <a:spcPct val="150000"/>
              </a:lnSpc>
              <a:buFont typeface="Wingdings" pitchFamily="2" charset="2"/>
              <a:buChar char="§"/>
            </a:pPr>
            <a:r>
              <a:rPr lang="en-US" sz="2800" dirty="0">
                <a:solidFill>
                  <a:srgbClr val="0070C0"/>
                </a:solidFill>
              </a:rPr>
              <a:t>She is suffering from an ischemic stroke.</a:t>
            </a:r>
          </a:p>
          <a:p>
            <a:pPr>
              <a:lnSpc>
                <a:spcPct val="150000"/>
              </a:lnSpc>
              <a:buFont typeface="Wingdings" pitchFamily="2" charset="2"/>
              <a:buChar char="§"/>
            </a:pPr>
            <a:r>
              <a:rPr lang="en-US" sz="2800" dirty="0">
                <a:solidFill>
                  <a:srgbClr val="0070C0"/>
                </a:solidFill>
              </a:rPr>
              <a:t>This type of ischemic stroke happens when part of the brain is deprived of blood supply as a result of blockage or reduction in the supply (Campbell et al.,2019).</a:t>
            </a:r>
            <a:endParaRPr lang="en-GB" sz="28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Recorded Sound">
            <a:hlinkClick r:id="" action="ppaction://media"/>
            <a:extLst>
              <a:ext uri="{FF2B5EF4-FFF2-40B4-BE49-F238E27FC236}">
                <a16:creationId xmlns:a16="http://schemas.microsoft.com/office/drawing/2014/main" id="{0CAACEAF-7440-A175-D59F-3179FCD474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04402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1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Information about Rose</a:t>
            </a:r>
          </a:p>
        </p:txBody>
      </p:sp>
      <p:sp>
        <p:nvSpPr>
          <p:cNvPr id="3" name="Content Placeholder 2"/>
          <p:cNvSpPr>
            <a:spLocks noGrp="1"/>
          </p:cNvSpPr>
          <p:nvPr>
            <p:ph sz="half" idx="1"/>
          </p:nvPr>
        </p:nvSpPr>
        <p:spPr>
          <a:xfrm>
            <a:off x="457200" y="1600201"/>
            <a:ext cx="4114800" cy="3989040"/>
          </a:xfrm>
        </p:spPr>
        <p:txBody>
          <a:bodyPr/>
          <a:lstStyle/>
          <a:p>
            <a:pPr marL="0" indent="0">
              <a:buNone/>
            </a:pPr>
            <a:r>
              <a:rPr lang="en-GB" sz="2400" b="1" dirty="0"/>
              <a:t>Demographics information</a:t>
            </a:r>
          </a:p>
          <a:p>
            <a:r>
              <a:rPr lang="en-US" sz="2000" dirty="0"/>
              <a:t>Age: 68 years</a:t>
            </a:r>
          </a:p>
          <a:p>
            <a:r>
              <a:rPr lang="en-US" sz="2000" dirty="0"/>
              <a:t>Ethnicity or race: African American </a:t>
            </a:r>
          </a:p>
          <a:p>
            <a:r>
              <a:rPr lang="en-US" sz="2000" dirty="0"/>
              <a:t>Sex: Female</a:t>
            </a:r>
          </a:p>
          <a:p>
            <a:r>
              <a:rPr lang="en-US" sz="2000" dirty="0"/>
              <a:t>Work status: Retiree</a:t>
            </a:r>
          </a:p>
          <a:p>
            <a:endParaRPr lang="en-GB" dirty="0"/>
          </a:p>
        </p:txBody>
      </p:sp>
      <p:sp>
        <p:nvSpPr>
          <p:cNvPr id="4" name="Content Placeholder 3"/>
          <p:cNvSpPr>
            <a:spLocks noGrp="1"/>
          </p:cNvSpPr>
          <p:nvPr>
            <p:ph sz="half" idx="2"/>
          </p:nvPr>
        </p:nvSpPr>
        <p:spPr>
          <a:xfrm>
            <a:off x="4788024" y="1600201"/>
            <a:ext cx="3898776" cy="3989040"/>
          </a:xfrm>
        </p:spPr>
        <p:txBody>
          <a:bodyPr/>
          <a:lstStyle/>
          <a:p>
            <a:pPr marL="0" indent="0">
              <a:buNone/>
            </a:pPr>
            <a:r>
              <a:rPr lang="en-GB" sz="2400" b="1" dirty="0"/>
              <a:t>Health measurements</a:t>
            </a:r>
          </a:p>
          <a:p>
            <a:pPr marL="0" indent="0">
              <a:buNone/>
            </a:pPr>
            <a:r>
              <a:rPr lang="en-US" sz="2000" dirty="0"/>
              <a:t>Vital signs: blood pressure </a:t>
            </a:r>
            <a:r>
              <a:rPr lang="en-US" sz="2000"/>
              <a:t>is 175/95 </a:t>
            </a:r>
            <a:r>
              <a:rPr lang="en-US" sz="2000" dirty="0"/>
              <a:t>mmHg, and heart rate is 89 beats per minute.</a:t>
            </a:r>
          </a:p>
          <a:p>
            <a:pPr marL="0" indent="0">
              <a:buNone/>
            </a:pPr>
            <a:r>
              <a:rPr lang="en-US" sz="2000" dirty="0"/>
              <a:t>Blood Tests: Blood glucose = 7.3 </a:t>
            </a:r>
            <a:r>
              <a:rPr lang="en-US" sz="2000" dirty="0" err="1"/>
              <a:t>mmol</a:t>
            </a:r>
            <a:r>
              <a:rPr lang="en-US" sz="2000" dirty="0"/>
              <a:t>/L, and a high cholesterol.</a:t>
            </a:r>
          </a:p>
          <a:p>
            <a:pPr marL="0" indent="0">
              <a:buNone/>
            </a:pPr>
            <a:r>
              <a:rPr lang="en-US" sz="2000" dirty="0"/>
              <a:t>NIH Stroke Scale score = 15</a:t>
            </a:r>
          </a:p>
          <a:p>
            <a:pPr marL="0" indent="0">
              <a:buNone/>
            </a:pPr>
            <a:r>
              <a:rPr lang="en-US" sz="2000" dirty="0"/>
              <a:t>Functional Status: Difficulty in speaking, weakness in her left leg and arm, inability to perform daily activities on her own.</a:t>
            </a:r>
          </a:p>
          <a:p>
            <a:pPr marL="0" indent="0">
              <a:buNone/>
            </a:pPr>
            <a:endParaRPr lang="en-GB" sz="2400" b="1" dirty="0"/>
          </a:p>
          <a:p>
            <a:pPr marL="0" indent="0">
              <a:buNone/>
            </a:pPr>
            <a:endParaRPr lang="en-GB" sz="2400" b="1" dirty="0"/>
          </a:p>
        </p:txBody>
      </p:sp>
      <p:sp>
        <p:nvSpPr>
          <p:cNvPr id="5" name="Date Placeholder 4"/>
          <p:cNvSpPr>
            <a:spLocks noGrp="1"/>
          </p:cNvSpPr>
          <p:nvPr>
            <p:ph type="dt" sz="half" idx="10"/>
          </p:nvPr>
        </p:nvSpPr>
        <p:spPr/>
        <p:txBody>
          <a:bodyPr/>
          <a:lstStyle/>
          <a:p>
            <a:pPr>
              <a:defRPr/>
            </a:pPr>
            <a:fld id="{F7614AD2-EBEE-4B9C-B8EB-7B45076136C4}" type="datetime1">
              <a:rPr lang="en-GB" altLang="en-US" smtClean="0"/>
              <a:pPr>
                <a:defRPr/>
              </a:pPr>
              <a:t>19/12/2025</a:t>
            </a:fld>
            <a:endParaRPr lang="en-GB" altLang="en-US"/>
          </a:p>
        </p:txBody>
      </p:sp>
      <p:sp>
        <p:nvSpPr>
          <p:cNvPr id="6" name="Slide Number Placeholder 5"/>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a:p>
        </p:txBody>
      </p:sp>
      <p:pic>
        <p:nvPicPr>
          <p:cNvPr id="7" name="Recorded Sound">
            <a:hlinkClick r:id="" action="ppaction://media"/>
            <a:extLst>
              <a:ext uri="{FF2B5EF4-FFF2-40B4-BE49-F238E27FC236}">
                <a16:creationId xmlns:a16="http://schemas.microsoft.com/office/drawing/2014/main" id="{9192A7B6-7C3A-8093-1F6B-A8B065522C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135136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52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600200"/>
            <a:ext cx="8291264" cy="4061047"/>
          </a:xfrm>
        </p:spPr>
        <p:txBody>
          <a:bodyPr/>
          <a:lstStyle/>
          <a:p>
            <a:r>
              <a:rPr lang="en-US" sz="2200" dirty="0">
                <a:solidFill>
                  <a:srgbClr val="0070C0"/>
                </a:solidFill>
              </a:rPr>
              <a:t>One relevant system that ischemic stroke attacks is the Cerebrovascular System.</a:t>
            </a:r>
          </a:p>
          <a:p>
            <a:r>
              <a:rPr lang="en-US" sz="2200" dirty="0">
                <a:solidFill>
                  <a:srgbClr val="0070C0"/>
                </a:solidFill>
              </a:rPr>
              <a:t>This system is made up of the brain and its blood vessels</a:t>
            </a:r>
          </a:p>
          <a:p>
            <a:r>
              <a:rPr lang="en-US" sz="2200" dirty="0">
                <a:solidFill>
                  <a:srgbClr val="0070C0"/>
                </a:solidFill>
              </a:rPr>
              <a:t>Anatomically, the system comprise of brain, arteries, veins, and capillaries.</a:t>
            </a:r>
          </a:p>
          <a:p>
            <a:r>
              <a:rPr lang="en-US" sz="2200" dirty="0">
                <a:solidFill>
                  <a:srgbClr val="0070C0"/>
                </a:solidFill>
              </a:rPr>
              <a:t>Circle of Willis occurs when an anterior circulation  interconnects a posterior circulation of blood</a:t>
            </a:r>
          </a:p>
          <a:p>
            <a:r>
              <a:rPr lang="en-US" sz="2400" dirty="0">
                <a:solidFill>
                  <a:srgbClr val="0070C0"/>
                </a:solidFill>
              </a:rPr>
              <a:t>The internal carotid arteries are in charge of the anterior circulation, while the vertebral arteries are responsible for the posterior circulation.</a:t>
            </a:r>
            <a:r>
              <a:rPr lang="pt-BR" sz="2400" dirty="0">
                <a:solidFill>
                  <a:srgbClr val="0070C0"/>
                </a:solidFill>
              </a:rPr>
              <a:t> (Hu </a:t>
            </a:r>
            <a:r>
              <a:rPr lang="pt-BR" sz="2400" i="1" dirty="0">
                <a:solidFill>
                  <a:srgbClr val="0070C0"/>
                </a:solidFill>
              </a:rPr>
              <a:t>et al., </a:t>
            </a:r>
            <a:r>
              <a:rPr lang="pt-BR" sz="2400" dirty="0">
                <a:solidFill>
                  <a:srgbClr val="0070C0"/>
                </a:solidFill>
              </a:rPr>
              <a:t>2017).</a:t>
            </a:r>
            <a:endParaRPr lang="en-US" sz="2400" dirty="0">
              <a:solidFill>
                <a:srgbClr val="0070C0"/>
              </a:solidFill>
            </a:endParaRPr>
          </a:p>
          <a:p>
            <a:endParaRPr lang="en-US" sz="2400" dirty="0">
              <a:solidFill>
                <a:srgbClr val="0070C0"/>
              </a:solidFill>
            </a:endParaRPr>
          </a:p>
          <a:p>
            <a:endParaRPr lang="en-US" sz="2400" dirty="0">
              <a:solidFill>
                <a:srgbClr val="0070C0"/>
              </a:solidFill>
            </a:endParaRPr>
          </a:p>
        </p:txBody>
      </p:sp>
      <p:pic>
        <p:nvPicPr>
          <p:cNvPr id="4" name="Recorded Sound">
            <a:hlinkClick r:id="" action="ppaction://media"/>
            <a:extLst>
              <a:ext uri="{FF2B5EF4-FFF2-40B4-BE49-F238E27FC236}">
                <a16:creationId xmlns:a16="http://schemas.microsoft.com/office/drawing/2014/main" id="{20870CB5-0C6B-6923-6A61-3D1F9D8154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711734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2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Anatomy and Physiology</a:t>
            </a:r>
          </a:p>
        </p:txBody>
      </p:sp>
      <p:sp>
        <p:nvSpPr>
          <p:cNvPr id="3" name="Content Placeholder 2"/>
          <p:cNvSpPr>
            <a:spLocks noGrp="1"/>
          </p:cNvSpPr>
          <p:nvPr>
            <p:ph idx="1"/>
          </p:nvPr>
        </p:nvSpPr>
        <p:spPr/>
        <p:txBody>
          <a:bodyPr/>
          <a:lstStyle/>
          <a:p>
            <a:r>
              <a:rPr lang="en-US" sz="2400" dirty="0"/>
              <a:t>The physiology of the cerebrovascular system: regulation of cerebral blood flow.</a:t>
            </a:r>
          </a:p>
          <a:p>
            <a:r>
              <a:rPr lang="en-US" sz="2400" dirty="0"/>
              <a:t>Maintenance of homeostasis to sustain constant blood flow </a:t>
            </a:r>
          </a:p>
          <a:p>
            <a:r>
              <a:rPr lang="en-US" sz="2400" dirty="0"/>
              <a:t>The brain is protected by the blood-brain barrier which is responsible for controlling the movement of substances between blood and neural tissue. (</a:t>
            </a:r>
            <a:r>
              <a:rPr lang="en-US" sz="2400" dirty="0" err="1"/>
              <a:t>Claassen</a:t>
            </a:r>
            <a:r>
              <a:rPr lang="en-US" sz="2400" dirty="0"/>
              <a:t> </a:t>
            </a:r>
            <a:r>
              <a:rPr lang="en-US" sz="2400" i="1" dirty="0"/>
              <a:t>et al., </a:t>
            </a:r>
            <a:r>
              <a:rPr lang="en-US" sz="2400" dirty="0"/>
              <a:t>2021)</a:t>
            </a:r>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042156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the system is affected by the disease condition </a:t>
            </a:r>
          </a:p>
        </p:txBody>
      </p:sp>
      <p:sp>
        <p:nvSpPr>
          <p:cNvPr id="3" name="Content Placeholder 2"/>
          <p:cNvSpPr>
            <a:spLocks noGrp="1"/>
          </p:cNvSpPr>
          <p:nvPr>
            <p:ph idx="1"/>
          </p:nvPr>
        </p:nvSpPr>
        <p:spPr/>
        <p:txBody>
          <a:bodyPr/>
          <a:lstStyle/>
          <a:p>
            <a:r>
              <a:rPr lang="en-US" sz="2000" dirty="0"/>
              <a:t>Ischemic stroke blocks oxygen and nutrients from getting to the brain (</a:t>
            </a:r>
            <a:r>
              <a:rPr lang="en-US" sz="2000" dirty="0" err="1"/>
              <a:t>Hui</a:t>
            </a:r>
            <a:r>
              <a:rPr lang="en-US" sz="2000" dirty="0"/>
              <a:t> </a:t>
            </a:r>
            <a:r>
              <a:rPr lang="en-US" sz="2000" i="1" dirty="0"/>
              <a:t>et al., </a:t>
            </a:r>
            <a:r>
              <a:rPr lang="en-US" sz="2000" dirty="0"/>
              <a:t>2024). </a:t>
            </a:r>
          </a:p>
          <a:p>
            <a:r>
              <a:rPr lang="en-US" sz="2000" dirty="0"/>
              <a:t>It begins with destruction of the body’s electrical function, and then moves to disturb the membrane, and finally destroying the cell (</a:t>
            </a:r>
            <a:r>
              <a:rPr lang="en-US" sz="2000" dirty="0" err="1"/>
              <a:t>Feske</a:t>
            </a:r>
            <a:r>
              <a:rPr lang="en-US" sz="2000" dirty="0"/>
              <a:t>, 2021). </a:t>
            </a:r>
          </a:p>
          <a:p>
            <a:r>
              <a:rPr lang="en-US" sz="2000" dirty="0"/>
              <a:t>The arterial blockage prevents blood from flowing to certain areas of the brain (</a:t>
            </a:r>
            <a:r>
              <a:rPr lang="en-US" sz="2000" dirty="0" err="1"/>
              <a:t>Hui</a:t>
            </a:r>
            <a:r>
              <a:rPr lang="en-US" sz="2000" dirty="0"/>
              <a:t> </a:t>
            </a:r>
            <a:r>
              <a:rPr lang="en-US" sz="2000" i="1" dirty="0"/>
              <a:t>et al., </a:t>
            </a:r>
            <a:r>
              <a:rPr lang="en-US" sz="2000" dirty="0"/>
              <a:t>2024), resulting in the death of a tissue area of the brain (</a:t>
            </a:r>
            <a:r>
              <a:rPr lang="en-US" sz="2000" dirty="0" err="1"/>
              <a:t>Razaaq</a:t>
            </a:r>
            <a:r>
              <a:rPr lang="en-US" sz="2000" dirty="0"/>
              <a:t>, 2021). </a:t>
            </a:r>
          </a:p>
          <a:p>
            <a:r>
              <a:rPr lang="en-US" sz="2000" dirty="0"/>
              <a:t>The brain does not function well in such situation, and cells of the brain start to die as soon as blood or oxygen ceases to reach the brain (Singh et al., 2023).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Recorded Sound">
            <a:hlinkClick r:id="" action="ppaction://media"/>
            <a:extLst>
              <a:ext uri="{FF2B5EF4-FFF2-40B4-BE49-F238E27FC236}">
                <a16:creationId xmlns:a16="http://schemas.microsoft.com/office/drawing/2014/main" id="{FA4E310E-4A52-8362-182A-A5C45545A4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057546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62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br>
              <a:rPr lang="en-US" sz="3200" b="1" dirty="0"/>
            </a:br>
            <a:r>
              <a:rPr lang="en-US" sz="3200" b="1" dirty="0"/>
              <a:t>Lifestyle and health behaviour of Rose</a:t>
            </a:r>
            <a:br>
              <a:rPr lang="en-US" sz="3600" b="1" dirty="0"/>
            </a:br>
            <a:endParaRPr lang="en-GB" sz="3600" b="1" dirty="0"/>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pPr>
              <a:lnSpc>
                <a:spcPct val="150000"/>
              </a:lnSpc>
              <a:buFont typeface="Wingdings" pitchFamily="2" charset="2"/>
              <a:buChar char="§"/>
            </a:pPr>
            <a:r>
              <a:rPr lang="en-US" sz="2400" dirty="0">
                <a:solidFill>
                  <a:srgbClr val="0070C0"/>
                </a:solidFill>
              </a:rPr>
              <a:t>Physical Activity: Rose is mostly physically  inactive.</a:t>
            </a:r>
          </a:p>
          <a:p>
            <a:pPr>
              <a:lnSpc>
                <a:spcPct val="150000"/>
              </a:lnSpc>
              <a:buFont typeface="Wingdings" pitchFamily="2" charset="2"/>
              <a:buChar char="§"/>
            </a:pPr>
            <a:r>
              <a:rPr lang="en-US" sz="2400" dirty="0">
                <a:solidFill>
                  <a:srgbClr val="0070C0"/>
                </a:solidFill>
              </a:rPr>
              <a:t>Diet: she likes eating more of red and processed meats, butter, full-fat dairy, and salty snacks. </a:t>
            </a:r>
          </a:p>
          <a:p>
            <a:pPr>
              <a:lnSpc>
                <a:spcPct val="150000"/>
              </a:lnSpc>
              <a:buFont typeface="Wingdings" pitchFamily="2" charset="2"/>
              <a:buChar char="§"/>
            </a:pPr>
            <a:r>
              <a:rPr lang="en-US" sz="2400" dirty="0">
                <a:solidFill>
                  <a:srgbClr val="0070C0"/>
                </a:solidFill>
              </a:rPr>
              <a:t>Management of other conditions: Rose managed her diabetes condition poorly by skipping medications</a:t>
            </a:r>
          </a:p>
          <a:p>
            <a:pPr>
              <a:buFont typeface="Wingdings" pitchFamily="2" charset="2"/>
              <a:buChar char="§"/>
            </a:pPr>
            <a:r>
              <a:rPr lang="en-GB" sz="2400" dirty="0">
                <a:solidFill>
                  <a:srgbClr val="0070C0"/>
                </a:solidFill>
              </a:rPr>
              <a:t>Stress and social life: she faced a lot of family and work- related stress.</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Recorded Sound">
            <a:hlinkClick r:id="" action="ppaction://media"/>
            <a:extLst>
              <a:ext uri="{FF2B5EF4-FFF2-40B4-BE49-F238E27FC236}">
                <a16:creationId xmlns:a16="http://schemas.microsoft.com/office/drawing/2014/main" id="{941044FA-DFA8-7B97-DDF1-DCF41D9DD73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07094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2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600201"/>
            <a:ext cx="8363272" cy="3917032"/>
          </a:xfrm>
        </p:spPr>
        <p:txBody>
          <a:bodyPr/>
          <a:lstStyle/>
          <a:p>
            <a:r>
              <a:rPr lang="en-US" sz="2500" dirty="0">
                <a:solidFill>
                  <a:srgbClr val="0070C0"/>
                </a:solidFill>
              </a:rPr>
              <a:t>Morning: Rose usually skips breakfast, and she often sits or lies on her bed for long hours.</a:t>
            </a:r>
          </a:p>
          <a:p>
            <a:r>
              <a:rPr lang="en-US" sz="2500" dirty="0">
                <a:solidFill>
                  <a:srgbClr val="0070C0"/>
                </a:solidFill>
              </a:rPr>
              <a:t>Daytime: Her day is characterized by sitting for long hours watching TV, and her lunch is typically convenience food made up salty or fried snacks</a:t>
            </a:r>
          </a:p>
          <a:p>
            <a:r>
              <a:rPr lang="en-US" sz="2500" dirty="0">
                <a:solidFill>
                  <a:srgbClr val="0070C0"/>
                </a:solidFill>
              </a:rPr>
              <a:t>Evening: Rose’s dinner is often late and heavy containing processed meat</a:t>
            </a:r>
          </a:p>
          <a:p>
            <a:r>
              <a:rPr lang="en-US" sz="2500" dirty="0">
                <a:solidFill>
                  <a:srgbClr val="0070C0"/>
                </a:solidFill>
              </a:rPr>
              <a:t>In all, physical activity is almost absent from Rose’s day.</a:t>
            </a:r>
          </a:p>
          <a:p>
            <a:endParaRPr lang="en-GB" sz="24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7" name="Recorded Sound">
            <a:hlinkClick r:id="" action="ppaction://media"/>
            <a:extLst>
              <a:ext uri="{FF2B5EF4-FFF2-40B4-BE49-F238E27FC236}">
                <a16:creationId xmlns:a16="http://schemas.microsoft.com/office/drawing/2014/main" id="{867B2194-77C4-7DAC-18ED-2022C5FBCB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42548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74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Communication and ethical considerations </a:t>
            </a:r>
          </a:p>
        </p:txBody>
      </p:sp>
      <p:sp>
        <p:nvSpPr>
          <p:cNvPr id="3" name="Content Placeholder 2"/>
          <p:cNvSpPr>
            <a:spLocks noGrp="1"/>
          </p:cNvSpPr>
          <p:nvPr>
            <p:ph sz="half" idx="1"/>
          </p:nvPr>
        </p:nvSpPr>
        <p:spPr/>
        <p:txBody>
          <a:bodyPr/>
          <a:lstStyle/>
          <a:p>
            <a:pPr marL="0" indent="0">
              <a:buNone/>
            </a:pPr>
            <a:r>
              <a:rPr lang="en-GB" b="1" dirty="0"/>
              <a:t>Communication</a:t>
            </a:r>
          </a:p>
          <a:p>
            <a:pPr>
              <a:buFont typeface="Wingdings" pitchFamily="2" charset="2"/>
              <a:buChar char="§"/>
            </a:pPr>
            <a:r>
              <a:rPr lang="en-GB" sz="2000" dirty="0"/>
              <a:t>Use simple and clear language</a:t>
            </a:r>
          </a:p>
          <a:p>
            <a:pPr>
              <a:buFont typeface="Wingdings" pitchFamily="2" charset="2"/>
              <a:buChar char="§"/>
            </a:pPr>
            <a:r>
              <a:rPr lang="en-US" sz="2000" dirty="0"/>
              <a:t>Speech and language therapist should be </a:t>
            </a:r>
          </a:p>
          <a:p>
            <a:pPr>
              <a:buFont typeface="Wingdings" pitchFamily="2" charset="2"/>
              <a:buChar char="§"/>
            </a:pPr>
            <a:r>
              <a:rPr lang="en-US" sz="2000" dirty="0"/>
              <a:t>Provide communication aids to Rose.</a:t>
            </a:r>
          </a:p>
          <a:p>
            <a:pPr>
              <a:buFont typeface="Wingdings" pitchFamily="2" charset="2"/>
              <a:buChar char="§"/>
            </a:pPr>
            <a:r>
              <a:rPr lang="en-US" sz="2000" dirty="0"/>
              <a:t>Her family members or caregivers should be involved in decisions on her care. </a:t>
            </a:r>
          </a:p>
          <a:p>
            <a:pPr>
              <a:buFont typeface="Wingdings" pitchFamily="2" charset="2"/>
              <a:buChar char="§"/>
            </a:pPr>
            <a:r>
              <a:rPr lang="en-US" sz="2000" dirty="0"/>
              <a:t>Offer training in communication skills (slowing down, using gestures).</a:t>
            </a:r>
            <a:endParaRPr lang="en-GB" sz="2000" dirty="0"/>
          </a:p>
        </p:txBody>
      </p:sp>
      <p:sp>
        <p:nvSpPr>
          <p:cNvPr id="4" name="Content Placeholder 3"/>
          <p:cNvSpPr>
            <a:spLocks noGrp="1"/>
          </p:cNvSpPr>
          <p:nvPr>
            <p:ph sz="half" idx="2"/>
          </p:nvPr>
        </p:nvSpPr>
        <p:spPr/>
        <p:txBody>
          <a:bodyPr/>
          <a:lstStyle/>
          <a:p>
            <a:pPr marL="457200" lvl="1" indent="0">
              <a:buNone/>
            </a:pPr>
            <a:r>
              <a:rPr lang="en-GB" b="1" dirty="0"/>
              <a:t>Ethical</a:t>
            </a:r>
          </a:p>
          <a:p>
            <a:pPr lvl="1">
              <a:buFont typeface="Wingdings" pitchFamily="2" charset="2"/>
              <a:buChar char="§"/>
            </a:pPr>
            <a:r>
              <a:rPr lang="en-US" sz="2000" dirty="0"/>
              <a:t>principle of Autonomy</a:t>
            </a:r>
          </a:p>
          <a:p>
            <a:pPr lvl="1">
              <a:buFont typeface="Wingdings" pitchFamily="2" charset="2"/>
              <a:buChar char="§"/>
            </a:pPr>
            <a:r>
              <a:rPr lang="en-US" sz="2000" dirty="0"/>
              <a:t>informed consent. </a:t>
            </a:r>
          </a:p>
          <a:p>
            <a:pPr lvl="1">
              <a:buFont typeface="Wingdings" pitchFamily="2" charset="2"/>
              <a:buChar char="§"/>
            </a:pPr>
            <a:r>
              <a:rPr lang="en-GB" sz="2000" dirty="0"/>
              <a:t>Shared decisions</a:t>
            </a:r>
          </a:p>
        </p:txBody>
      </p:sp>
      <p:sp>
        <p:nvSpPr>
          <p:cNvPr id="5" name="Date Placeholder 4"/>
          <p:cNvSpPr>
            <a:spLocks noGrp="1"/>
          </p:cNvSpPr>
          <p:nvPr>
            <p:ph type="dt" sz="half" idx="10"/>
          </p:nvPr>
        </p:nvSpPr>
        <p:spPr/>
        <p:txBody>
          <a:bodyPr/>
          <a:lstStyle/>
          <a:p>
            <a:pPr>
              <a:defRPr/>
            </a:pPr>
            <a:fld id="{F7614AD2-EBEE-4B9C-B8EB-7B45076136C4}" type="datetime1">
              <a:rPr lang="en-GB" altLang="en-US" smtClean="0"/>
              <a:pPr>
                <a:defRPr/>
              </a:pPr>
              <a:t>19/12/2025</a:t>
            </a:fld>
            <a:endParaRPr lang="en-GB" altLang="en-US"/>
          </a:p>
        </p:txBody>
      </p:sp>
      <p:sp>
        <p:nvSpPr>
          <p:cNvPr id="6" name="Slide Number Placeholder 5"/>
          <p:cNvSpPr>
            <a:spLocks noGrp="1"/>
          </p:cNvSpPr>
          <p:nvPr>
            <p:ph type="sldNum" sz="quarter" idx="11"/>
          </p:nvPr>
        </p:nvSpPr>
        <p:spPr/>
        <p:txBody>
          <a:bodyPr/>
          <a:lstStyle/>
          <a:p>
            <a:pPr>
              <a:defRPr/>
            </a:pPr>
            <a:fld id="{386495F9-B3F5-4DDF-9323-6CEC80C52C17}" type="slidenum">
              <a:rPr lang="en-GB" altLang="en-US" smtClean="0"/>
              <a:pPr>
                <a:defRPr/>
              </a:pPr>
              <a:t>9</a:t>
            </a:fld>
            <a:endParaRPr lang="en-GB" altLang="en-US"/>
          </a:p>
        </p:txBody>
      </p:sp>
      <p:pic>
        <p:nvPicPr>
          <p:cNvPr id="7" name="Recorded Sound">
            <a:hlinkClick r:id="" action="ppaction://media"/>
            <a:extLst>
              <a:ext uri="{FF2B5EF4-FFF2-40B4-BE49-F238E27FC236}">
                <a16:creationId xmlns:a16="http://schemas.microsoft.com/office/drawing/2014/main" id="{1874F8D1-734A-4EDF-2A32-7CF1E93ED1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482652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92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r>
              <a:rPr lang="en-US" sz="2000" dirty="0">
                <a:solidFill>
                  <a:srgbClr val="0070C0"/>
                </a:solidFill>
              </a:rPr>
              <a:t>Sedentary lifestyle: Not moving enough can lead to weak muscles, poor blood flow, heart problems, and slower stroke recovery.</a:t>
            </a:r>
          </a:p>
          <a:p>
            <a:r>
              <a:rPr lang="en-US" sz="2000" dirty="0">
                <a:solidFill>
                  <a:srgbClr val="0070C0"/>
                </a:solidFill>
              </a:rPr>
              <a:t>Unhealthy Diet: Eating too much red meat, processed foods, butter, and full-fat dairy can raise blood pressure and cholesterol, increasing stroke risk.</a:t>
            </a:r>
          </a:p>
          <a:p>
            <a:r>
              <a:rPr lang="en-US" sz="2000" dirty="0">
                <a:solidFill>
                  <a:srgbClr val="0070C0"/>
                </a:solidFill>
              </a:rPr>
              <a:t>High Blood Pressure: Rose’s blood pressure is high (175/95), which raises the chance of having another stroke or heart problems.</a:t>
            </a:r>
          </a:p>
          <a:p>
            <a:r>
              <a:rPr lang="en-US" sz="2000" dirty="0">
                <a:solidFill>
                  <a:srgbClr val="0070C0"/>
                </a:solidFill>
              </a:rPr>
              <a:t>Uncontrolled Diabetes: High blood sugar (7.3 </a:t>
            </a:r>
            <a:r>
              <a:rPr lang="en-US" sz="2000" dirty="0" err="1">
                <a:solidFill>
                  <a:srgbClr val="0070C0"/>
                </a:solidFill>
              </a:rPr>
              <a:t>mmol</a:t>
            </a:r>
            <a:r>
              <a:rPr lang="en-US" sz="2000" dirty="0">
                <a:solidFill>
                  <a:srgbClr val="0070C0"/>
                </a:solidFill>
              </a:rPr>
              <a:t>/L) can harm blood vessels and slow healing, making stroke recovery harder</a:t>
            </a:r>
            <a:r>
              <a:rPr lang="en-US" sz="2400" dirty="0">
                <a:solidFill>
                  <a:srgbClr val="0070C0"/>
                </a:solidFill>
              </a:rPr>
              <a:t>.</a:t>
            </a:r>
          </a:p>
          <a:p>
            <a:pPr marL="0" indent="0">
              <a:buNone/>
            </a:pPr>
            <a:endParaRPr lang="en-GB" sz="2400" dirty="0">
              <a:solidFill>
                <a:srgbClr val="0070C0"/>
              </a:solidFill>
            </a:endParaRPr>
          </a:p>
        </p:txBody>
      </p:sp>
      <p:pic>
        <p:nvPicPr>
          <p:cNvPr id="5" name="Recorded Sound">
            <a:hlinkClick r:id="" action="ppaction://media"/>
            <a:extLst>
              <a:ext uri="{FF2B5EF4-FFF2-40B4-BE49-F238E27FC236}">
                <a16:creationId xmlns:a16="http://schemas.microsoft.com/office/drawing/2014/main" id="{9CCA8C53-F970-DD0A-ADA0-82D3D3CF1E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68872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7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 (Based on NHS and NICE guidelines)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600201"/>
            <a:ext cx="8795320" cy="3917032"/>
          </a:xfrm>
        </p:spPr>
        <p:txBody>
          <a:bodyPr/>
          <a:lstStyle/>
          <a:p>
            <a:pPr marL="0" indent="0">
              <a:buNone/>
            </a:pPr>
            <a:r>
              <a:rPr lang="en-US" sz="2000" dirty="0">
                <a:solidFill>
                  <a:srgbClr val="0070C0"/>
                </a:solidFill>
              </a:rPr>
              <a:t>Care Routine:</a:t>
            </a:r>
          </a:p>
          <a:p>
            <a:pPr marL="0" indent="0">
              <a:buNone/>
            </a:pPr>
            <a:r>
              <a:rPr lang="en-US" sz="2000" dirty="0">
                <a:solidFill>
                  <a:srgbClr val="0070C0"/>
                </a:solidFill>
              </a:rPr>
              <a:t>Physical Activity:</a:t>
            </a:r>
          </a:p>
          <a:p>
            <a:pPr marL="0" indent="0">
              <a:buNone/>
            </a:pPr>
            <a:r>
              <a:rPr lang="en-US" sz="2000" dirty="0">
                <a:solidFill>
                  <a:srgbClr val="0070C0"/>
                </a:solidFill>
              </a:rPr>
              <a:t>There should be gradual, physical activity to help improve mobility, strength, balance, and coordination post-stroke. </a:t>
            </a:r>
          </a:p>
          <a:p>
            <a:pPr marL="0" indent="0">
              <a:buNone/>
            </a:pPr>
            <a:r>
              <a:rPr lang="en-US" sz="2000" dirty="0">
                <a:solidFill>
                  <a:srgbClr val="0070C0"/>
                </a:solidFill>
              </a:rPr>
              <a:t>Rose’s diet should contain rich in fruits, vegetables, whole grains, lean proteins, and low-fat dairy to reduce cardiovascular risks. </a:t>
            </a:r>
          </a:p>
          <a:p>
            <a:pPr marL="0" indent="0">
              <a:buNone/>
            </a:pPr>
            <a:r>
              <a:rPr lang="en-US" sz="2000" dirty="0">
                <a:solidFill>
                  <a:srgbClr val="0070C0"/>
                </a:solidFill>
              </a:rPr>
              <a:t>There should be reduction of saturated fats, salt, and processed foods in her diet to manage blood pressure and cholesterol levels.</a:t>
            </a:r>
          </a:p>
          <a:p>
            <a:pPr marL="0" indent="0">
              <a:buNone/>
            </a:pPr>
            <a:r>
              <a:rPr lang="en-US" sz="2000" dirty="0">
                <a:solidFill>
                  <a:srgbClr val="0070C0"/>
                </a:solidFill>
              </a:rPr>
              <a:t>Medical Care:</a:t>
            </a:r>
          </a:p>
          <a:p>
            <a:pPr marL="0" indent="0">
              <a:buNone/>
            </a:pPr>
            <a:r>
              <a:rPr lang="en-US" sz="2000" dirty="0">
                <a:solidFill>
                  <a:srgbClr val="0070C0"/>
                </a:solidFill>
              </a:rPr>
              <a:t>Her blood pressure should be managed below 140/90 mmHg to reduce stroke recurrence. Also, she should adhere to her medication (NICE, 2019).</a:t>
            </a:r>
          </a:p>
          <a:p>
            <a:pPr marL="0" indent="0">
              <a:buNone/>
            </a:pPr>
            <a:endParaRPr lang="en-US" sz="2000" dirty="0">
              <a:solidFill>
                <a:srgbClr val="0070C0"/>
              </a:solidFill>
            </a:endParaRPr>
          </a:p>
          <a:p>
            <a:endParaRPr lang="en-GB"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6" name="Recorded Sound">
            <a:hlinkClick r:id="" action="ppaction://media"/>
            <a:extLst>
              <a:ext uri="{FF2B5EF4-FFF2-40B4-BE49-F238E27FC236}">
                <a16:creationId xmlns:a16="http://schemas.microsoft.com/office/drawing/2014/main" id="{91875465-BAF9-FD04-CAA3-B4A82CDE7A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87276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16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a:t>
            </a:r>
          </a:p>
        </p:txBody>
      </p:sp>
      <p:sp>
        <p:nvSpPr>
          <p:cNvPr id="3" name="Content Placeholder 2"/>
          <p:cNvSpPr>
            <a:spLocks noGrp="1"/>
          </p:cNvSpPr>
          <p:nvPr>
            <p:ph idx="1"/>
          </p:nvPr>
        </p:nvSpPr>
        <p:spPr/>
        <p:txBody>
          <a:bodyPr/>
          <a:lstStyle/>
          <a:p>
            <a:pPr marL="0" indent="0">
              <a:buNone/>
            </a:pPr>
            <a:r>
              <a:rPr lang="en-US" sz="2000" dirty="0"/>
              <a:t>Collaboration with speech and language therapy to address communication difficulties </a:t>
            </a:r>
          </a:p>
          <a:p>
            <a:pPr marL="0" indent="0">
              <a:buNone/>
            </a:pPr>
            <a:r>
              <a:rPr lang="en-US" sz="2000" dirty="0"/>
              <a:t>Monitoring:</a:t>
            </a:r>
          </a:p>
          <a:p>
            <a:pPr marL="0" indent="0">
              <a:buNone/>
            </a:pPr>
            <a:r>
              <a:rPr lang="en-US" sz="2000" dirty="0"/>
              <a:t>There should be regular assessments of mobility, fall risk, skin integrity, and nutrition.</a:t>
            </a:r>
          </a:p>
          <a:p>
            <a:pPr marL="0" indent="0">
              <a:buNone/>
            </a:pPr>
            <a:r>
              <a:rPr lang="en-US" sz="2000" dirty="0"/>
              <a:t>Care Planning:</a:t>
            </a:r>
          </a:p>
          <a:p>
            <a:pPr marL="0" indent="0">
              <a:buNone/>
            </a:pPr>
            <a:r>
              <a:rPr lang="en-US" sz="2000" dirty="0"/>
              <a:t>Person-centered care plans should be in place with clear goals </a:t>
            </a:r>
          </a:p>
          <a:p>
            <a:pPr marL="0" indent="0">
              <a:buNone/>
            </a:pPr>
            <a:r>
              <a:rPr lang="en-US" sz="2000" dirty="0"/>
              <a:t>Also, there should be education of her medication and lifestyles to help managed her condition.</a:t>
            </a:r>
          </a:p>
          <a:p>
            <a:pPr marL="0" indent="0">
              <a:buNone/>
            </a:pPr>
            <a:endParaRPr lang="en-US" sz="2000" dirty="0"/>
          </a:p>
          <a:p>
            <a:endParaRPr lang="en-US"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6" name="Recorded Sound">
            <a:hlinkClick r:id="" action="ppaction://media"/>
            <a:extLst>
              <a:ext uri="{FF2B5EF4-FFF2-40B4-BE49-F238E27FC236}">
                <a16:creationId xmlns:a16="http://schemas.microsoft.com/office/drawing/2014/main" id="{6AC4A711-CB10-C3E3-1161-2391955491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071109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75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r>
              <a:rPr lang="en-US" sz="2800" dirty="0">
                <a:solidFill>
                  <a:srgbClr val="0070C0"/>
                </a:solidFill>
              </a:rPr>
              <a:t>The patient is suffering from ischemic stroke.</a:t>
            </a:r>
          </a:p>
          <a:p>
            <a:r>
              <a:rPr lang="en-US" sz="2800" dirty="0">
                <a:solidFill>
                  <a:srgbClr val="0070C0"/>
                </a:solidFill>
              </a:rPr>
              <a:t>It affects the cerebrovascular system of the body.</a:t>
            </a:r>
          </a:p>
          <a:p>
            <a:r>
              <a:rPr lang="en-US" sz="2800" dirty="0">
                <a:solidFill>
                  <a:srgbClr val="0070C0"/>
                </a:solidFill>
              </a:rPr>
              <a:t>A person’s lifestyles contributes to the disease.</a:t>
            </a:r>
          </a:p>
          <a:p>
            <a:r>
              <a:rPr lang="en-US" sz="2800" dirty="0">
                <a:solidFill>
                  <a:srgbClr val="0070C0"/>
                </a:solidFill>
              </a:rPr>
              <a:t>The NHS and NICE guidelines should be followed to help managed the condition</a:t>
            </a:r>
            <a:r>
              <a:rPr lang="en-US" dirty="0">
                <a:solidFill>
                  <a:srgbClr val="0070C0"/>
                </a:solidFill>
              </a:rPr>
              <a:t>.</a:t>
            </a:r>
          </a:p>
          <a:p>
            <a:endParaRPr lang="en-GB"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7" name="Recorded Sound">
            <a:hlinkClick r:id="" action="ppaction://media"/>
            <a:extLst>
              <a:ext uri="{FF2B5EF4-FFF2-40B4-BE49-F238E27FC236}">
                <a16:creationId xmlns:a16="http://schemas.microsoft.com/office/drawing/2014/main" id="{6C319F01-DB96-E790-B717-290296AD06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27854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33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p:txBody>
          <a:bodyPr/>
          <a:lstStyle/>
          <a:p>
            <a:r>
              <a:rPr lang="en-GB" sz="1600" dirty="0" err="1">
                <a:solidFill>
                  <a:srgbClr val="0070C0"/>
                </a:solidFill>
              </a:rPr>
              <a:t>Feske</a:t>
            </a:r>
            <a:r>
              <a:rPr lang="en-GB" sz="1600" dirty="0">
                <a:solidFill>
                  <a:srgbClr val="0070C0"/>
                </a:solidFill>
              </a:rPr>
              <a:t>, S.K. (2021) ‘Ischemic stroke’, The American journal of medicine, 134(12), pp.1457-1464. Available at: https://doi.org/10.1016/j.amjmed.2021.07.027 </a:t>
            </a:r>
          </a:p>
          <a:p>
            <a:r>
              <a:rPr lang="en-GB" sz="1600" dirty="0" err="1">
                <a:solidFill>
                  <a:srgbClr val="0070C0"/>
                </a:solidFill>
              </a:rPr>
              <a:t>Hui</a:t>
            </a:r>
            <a:r>
              <a:rPr lang="en-GB" sz="1600" dirty="0">
                <a:solidFill>
                  <a:srgbClr val="0070C0"/>
                </a:solidFill>
              </a:rPr>
              <a:t>, C., </a:t>
            </a:r>
            <a:r>
              <a:rPr lang="en-GB" sz="1600" dirty="0" err="1">
                <a:solidFill>
                  <a:srgbClr val="0070C0"/>
                </a:solidFill>
              </a:rPr>
              <a:t>Tadi</a:t>
            </a:r>
            <a:r>
              <a:rPr lang="en-GB" sz="1600" dirty="0">
                <a:solidFill>
                  <a:srgbClr val="0070C0"/>
                </a:solidFill>
              </a:rPr>
              <a:t>, P., </a:t>
            </a:r>
            <a:r>
              <a:rPr lang="en-GB" sz="1600" dirty="0" err="1">
                <a:solidFill>
                  <a:srgbClr val="0070C0"/>
                </a:solidFill>
              </a:rPr>
              <a:t>Suheb</a:t>
            </a:r>
            <a:r>
              <a:rPr lang="en-GB" sz="1600" dirty="0">
                <a:solidFill>
                  <a:srgbClr val="0070C0"/>
                </a:solidFill>
              </a:rPr>
              <a:t>, M.Z.K. and Patti, L. (2024) ‘Ischemic stroke’, In </a:t>
            </a:r>
            <a:r>
              <a:rPr lang="en-GB" sz="1600" dirty="0" err="1">
                <a:solidFill>
                  <a:srgbClr val="0070C0"/>
                </a:solidFill>
              </a:rPr>
              <a:t>StatPearls</a:t>
            </a:r>
            <a:r>
              <a:rPr lang="en-GB" sz="1600" dirty="0">
                <a:solidFill>
                  <a:srgbClr val="0070C0"/>
                </a:solidFill>
              </a:rPr>
              <a:t> [Internet]. </a:t>
            </a:r>
            <a:r>
              <a:rPr lang="en-GB" sz="1600" dirty="0" err="1">
                <a:solidFill>
                  <a:srgbClr val="0070C0"/>
                </a:solidFill>
              </a:rPr>
              <a:t>StatPearls</a:t>
            </a:r>
            <a:r>
              <a:rPr lang="en-GB" sz="1600" dirty="0">
                <a:solidFill>
                  <a:srgbClr val="0070C0"/>
                </a:solidFill>
              </a:rPr>
              <a:t> Publishing. Available at: https://www.ncbi.nlm.nih.gov/sites/books/NBK499997/ </a:t>
            </a:r>
          </a:p>
          <a:p>
            <a:r>
              <a:rPr lang="en-GB" sz="1600" dirty="0" err="1">
                <a:solidFill>
                  <a:srgbClr val="0070C0"/>
                </a:solidFill>
              </a:rPr>
              <a:t>Razaaq</a:t>
            </a:r>
            <a:r>
              <a:rPr lang="en-GB" sz="1600" dirty="0">
                <a:solidFill>
                  <a:srgbClr val="0070C0"/>
                </a:solidFill>
              </a:rPr>
              <a:t>, H.A.A. (2021) ‘A Short Review: Genetic Risk Factors of Stroke’, Journal of university of Anbar for Pure science, 15(2). Available at:  DOI:  10.37652/juaps.2022.172447   </a:t>
            </a:r>
          </a:p>
          <a:p>
            <a:r>
              <a:rPr lang="en-GB" sz="1600" dirty="0">
                <a:solidFill>
                  <a:srgbClr val="0070C0"/>
                </a:solidFill>
              </a:rPr>
              <a:t>Singh, R.K., Sachin, S.S., </a:t>
            </a:r>
            <a:r>
              <a:rPr lang="en-GB" sz="1600" dirty="0" err="1">
                <a:solidFill>
                  <a:srgbClr val="0070C0"/>
                </a:solidFill>
              </a:rPr>
              <a:t>Yunus</a:t>
            </a:r>
            <a:r>
              <a:rPr lang="en-GB" sz="1600" dirty="0">
                <a:solidFill>
                  <a:srgbClr val="0070C0"/>
                </a:solidFill>
              </a:rPr>
              <a:t>, N., Kumar, M. and </a:t>
            </a:r>
            <a:r>
              <a:rPr lang="en-GB" sz="1600" dirty="0" err="1">
                <a:solidFill>
                  <a:srgbClr val="0070C0"/>
                </a:solidFill>
              </a:rPr>
              <a:t>Sinha</a:t>
            </a:r>
            <a:r>
              <a:rPr lang="en-GB" sz="1600" dirty="0">
                <a:solidFill>
                  <a:srgbClr val="0070C0"/>
                </a:solidFill>
              </a:rPr>
              <a:t>, R.I. (2023) ‘Acute ischemic stroke: management approach’ </a:t>
            </a:r>
            <a:r>
              <a:rPr lang="en-GB" sz="1600" dirty="0" err="1">
                <a:solidFill>
                  <a:srgbClr val="0070C0"/>
                </a:solidFill>
              </a:rPr>
              <a:t>Int</a:t>
            </a:r>
            <a:r>
              <a:rPr lang="en-GB" sz="1600" dirty="0">
                <a:solidFill>
                  <a:srgbClr val="0070C0"/>
                </a:solidFill>
              </a:rPr>
              <a:t> J Basic </a:t>
            </a:r>
            <a:r>
              <a:rPr lang="en-GB" sz="1600" dirty="0" err="1">
                <a:solidFill>
                  <a:srgbClr val="0070C0"/>
                </a:solidFill>
              </a:rPr>
              <a:t>Clin</a:t>
            </a:r>
            <a:r>
              <a:rPr lang="en-GB" sz="1600" dirty="0">
                <a:solidFill>
                  <a:srgbClr val="0070C0"/>
                </a:solidFill>
              </a:rPr>
              <a:t> </a:t>
            </a:r>
            <a:r>
              <a:rPr lang="en-GB" sz="1600" dirty="0" err="1">
                <a:solidFill>
                  <a:srgbClr val="0070C0"/>
                </a:solidFill>
              </a:rPr>
              <a:t>Pharmacol</a:t>
            </a:r>
            <a:r>
              <a:rPr lang="en-GB" sz="1600" dirty="0">
                <a:solidFill>
                  <a:srgbClr val="0070C0"/>
                </a:solidFill>
              </a:rPr>
              <a:t>, 12(2), p.324. Available at: https://dx.doi.org/10.18203/2319-2003.ijbcp20230408  </a:t>
            </a:r>
          </a:p>
          <a:p>
            <a:r>
              <a:rPr lang="en-US" sz="1600" dirty="0" err="1">
                <a:solidFill>
                  <a:srgbClr val="0070C0"/>
                </a:solidFill>
              </a:rPr>
              <a:t>Claassen</a:t>
            </a:r>
            <a:r>
              <a:rPr lang="en-US" sz="1600" dirty="0">
                <a:solidFill>
                  <a:srgbClr val="0070C0"/>
                </a:solidFill>
              </a:rPr>
              <a:t>, J.A., </a:t>
            </a:r>
            <a:r>
              <a:rPr lang="en-US" sz="1600" dirty="0" err="1">
                <a:solidFill>
                  <a:srgbClr val="0070C0"/>
                </a:solidFill>
              </a:rPr>
              <a:t>Thijssen</a:t>
            </a:r>
            <a:r>
              <a:rPr lang="en-US" sz="1600" dirty="0">
                <a:solidFill>
                  <a:srgbClr val="0070C0"/>
                </a:solidFill>
              </a:rPr>
              <a:t>, D.H., </a:t>
            </a:r>
            <a:r>
              <a:rPr lang="en-US" sz="1600" dirty="0" err="1">
                <a:solidFill>
                  <a:srgbClr val="0070C0"/>
                </a:solidFill>
              </a:rPr>
              <a:t>Panerai</a:t>
            </a:r>
            <a:r>
              <a:rPr lang="en-US" sz="1600" dirty="0">
                <a:solidFill>
                  <a:srgbClr val="0070C0"/>
                </a:solidFill>
              </a:rPr>
              <a:t>, R.B. and </a:t>
            </a:r>
            <a:r>
              <a:rPr lang="en-US" sz="1600" dirty="0" err="1">
                <a:solidFill>
                  <a:srgbClr val="0070C0"/>
                </a:solidFill>
              </a:rPr>
              <a:t>Faraci</a:t>
            </a:r>
            <a:r>
              <a:rPr lang="en-US" sz="1600" dirty="0">
                <a:solidFill>
                  <a:srgbClr val="0070C0"/>
                </a:solidFill>
              </a:rPr>
              <a:t>, F.M., (2021) ‘Regulation of cerebral blood flow in humans: physiology and clinical implications of </a:t>
            </a:r>
            <a:r>
              <a:rPr lang="en-US" sz="1600" dirty="0" err="1">
                <a:solidFill>
                  <a:srgbClr val="0070C0"/>
                </a:solidFill>
              </a:rPr>
              <a:t>autoregulation</a:t>
            </a:r>
            <a:r>
              <a:rPr lang="en-US" sz="1600" dirty="0">
                <a:solidFill>
                  <a:srgbClr val="0070C0"/>
                </a:solidFill>
              </a:rPr>
              <a:t>. Physiological reviews’, 101(4), pp.1487-1559. </a:t>
            </a:r>
            <a:endParaRPr lang="en-GB" sz="16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sz="1800" dirty="0"/>
              <a:t>National Institute for Health and Care Excellence (2023) </a:t>
            </a:r>
            <a:r>
              <a:rPr lang="en-GB" sz="1800" i="1" dirty="0"/>
              <a:t>‘Stroke rehabilitation in adults’ </a:t>
            </a:r>
            <a:r>
              <a:rPr lang="en-GB" sz="1800" dirty="0"/>
              <a:t>Available at: https://www.nice.org.uk/guidance/NG236 </a:t>
            </a:r>
          </a:p>
          <a:p>
            <a:r>
              <a:rPr lang="en-GB" sz="1800" dirty="0"/>
              <a:t>National Health Service (2023) ‘</a:t>
            </a:r>
            <a:r>
              <a:rPr lang="en-GB" sz="1800" i="1" dirty="0" err="1"/>
              <a:t>Eatwell</a:t>
            </a:r>
            <a:r>
              <a:rPr lang="en-GB" sz="1800" i="1" dirty="0"/>
              <a:t> Guide</a:t>
            </a:r>
            <a:r>
              <a:rPr lang="en-GB" sz="1800" i="1" dirty="0">
                <a:hlinkClick r:id="rId2"/>
              </a:rPr>
              <a:t>’ </a:t>
            </a:r>
            <a:r>
              <a:rPr lang="en-GB" sz="1800" dirty="0">
                <a:hlinkClick r:id="rId2"/>
              </a:rPr>
              <a:t>https://www.nhs.uk/live-well/eat-well/food-guidelines-and-food-labels/the-eatwell-guide/</a:t>
            </a:r>
            <a:r>
              <a:rPr lang="en-GB" sz="1800" dirty="0"/>
              <a:t> </a:t>
            </a:r>
          </a:p>
          <a:p>
            <a:r>
              <a:rPr lang="en-US" sz="1800" dirty="0"/>
              <a:t>National Institute for Health and Care Excellence (2019) ‘</a:t>
            </a:r>
            <a:r>
              <a:rPr lang="en-GB" sz="1800" i="1" dirty="0"/>
              <a:t>Hypertension in adults: diagnosis and management’ </a:t>
            </a:r>
            <a:r>
              <a:rPr lang="en-GB" sz="1800" dirty="0"/>
              <a:t>Available at: </a:t>
            </a:r>
            <a:r>
              <a:rPr lang="en-GB" sz="1800" dirty="0">
                <a:hlinkClick r:id="rId3"/>
              </a:rPr>
              <a:t>https://www.nice.org.uk/guidance/NG136</a:t>
            </a:r>
            <a:r>
              <a:rPr lang="en-GB" sz="1800" dirty="0"/>
              <a:t>  </a:t>
            </a:r>
          </a:p>
          <a:p>
            <a:r>
              <a:rPr lang="en-GB" sz="1800" dirty="0"/>
              <a:t>Campbell, B.C., De Silva, D.A., Macleod, M.R., Coutts, S.B., </a:t>
            </a:r>
            <a:r>
              <a:rPr lang="en-GB" sz="1800" dirty="0" err="1"/>
              <a:t>Schwamm</a:t>
            </a:r>
            <a:r>
              <a:rPr lang="en-GB" sz="1800" dirty="0"/>
              <a:t>, L.H., Davis, S.M. and </a:t>
            </a:r>
            <a:r>
              <a:rPr lang="en-GB" sz="1800" dirty="0" err="1"/>
              <a:t>Donnan</a:t>
            </a:r>
            <a:r>
              <a:rPr lang="en-GB" sz="1800" dirty="0"/>
              <a:t>, G.A., 2019. Ischaemic stroke. Nature reviews Disease primers, 5(1), p.70.</a:t>
            </a:r>
          </a:p>
          <a:p>
            <a:r>
              <a:rPr lang="en-GB" sz="1800" dirty="0"/>
              <a:t>Hu, X., De Silva, T.M., Chen, J. and </a:t>
            </a:r>
            <a:r>
              <a:rPr lang="en-GB" sz="1800" dirty="0" err="1"/>
              <a:t>Faraci</a:t>
            </a:r>
            <a:r>
              <a:rPr lang="en-GB" sz="1800" dirty="0"/>
              <a:t>, F.M. (2017) ‘Cerebral vascular disease and neurovascular injury in ischemic stroke. Circulation research’, 120(3), pp.449-471.</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19/12/2025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643984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740</TotalTime>
  <Words>1824</Words>
  <Application>Microsoft Office PowerPoint</Application>
  <PresentationFormat>On-screen Show (4:3)</PresentationFormat>
  <Paragraphs>130</Paragraphs>
  <Slides>15</Slides>
  <Notes>4</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Myriad Pro</vt:lpstr>
      <vt:lpstr>Verdana</vt:lpstr>
      <vt:lpstr>Wingdings</vt:lpstr>
      <vt:lpstr>20140311PresentationUWTSDTemplate</vt:lpstr>
      <vt:lpstr>PowerPoint Presentation</vt:lpstr>
      <vt:lpstr>Introduction</vt:lpstr>
      <vt:lpstr>Information about Rose</vt:lpstr>
      <vt:lpstr>Anatomy and Physiology</vt:lpstr>
      <vt:lpstr>Anatomy and Physiology</vt:lpstr>
      <vt:lpstr>How the system is affected by the disease condition </vt:lpstr>
      <vt:lpstr> Lifestyle and health behaviour of Rose </vt:lpstr>
      <vt:lpstr>Routine</vt:lpstr>
      <vt:lpstr>Communication and ethical considerations </vt:lpstr>
      <vt:lpstr>Risk factors</vt:lpstr>
      <vt:lpstr>Recommendations (Based on NHS and NICE guidelines)</vt:lpstr>
      <vt:lpstr>Recommendations </vt:lpstr>
      <vt:lpstr>Conclusion</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Ernestia Owusu Frimpong (2330907)</cp:lastModifiedBy>
  <cp:revision>303</cp:revision>
  <cp:lastPrinted>2018-07-09T15:27:01Z</cp:lastPrinted>
  <dcterms:created xsi:type="dcterms:W3CDTF">2002-10-07T19:43:58Z</dcterms:created>
  <dcterms:modified xsi:type="dcterms:W3CDTF">2025-12-19T13:12:23Z</dcterms:modified>
</cp:coreProperties>
</file>