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6617A-D94C-441E-AA36-EDDE07419A44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B20177-9D32-49C6-8A45-1F2C31559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22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195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76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3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81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27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8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9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855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2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4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6DD95-126C-4E8E-AB17-575B3FFAEEB6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93B3A-BA9E-47C3-832F-045DA6C2E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2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4220504-40BA-4E41-B54C-80D14B539BAB}"/>
              </a:ext>
            </a:extLst>
          </p:cNvPr>
          <p:cNvSpPr/>
          <p:nvPr/>
        </p:nvSpPr>
        <p:spPr>
          <a:xfrm>
            <a:off x="5273040" y="3054474"/>
            <a:ext cx="1645920" cy="5591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29F073-7D2E-4268-AFEA-72CBDBAC7B73}"/>
              </a:ext>
            </a:extLst>
          </p:cNvPr>
          <p:cNvSpPr txBox="1"/>
          <p:nvPr/>
        </p:nvSpPr>
        <p:spPr>
          <a:xfrm>
            <a:off x="5135115" y="2935351"/>
            <a:ext cx="178384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</a:t>
            </a:r>
          </a:p>
          <a:p>
            <a:r>
              <a:rPr lang="en-GB" dirty="0"/>
              <a:t>        </a:t>
            </a:r>
            <a:r>
              <a:rPr lang="en-GB" sz="2000" b="1" dirty="0"/>
              <a:t>Key ideas</a:t>
            </a:r>
            <a:r>
              <a:rPr lang="en-GB" dirty="0"/>
              <a:t>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14AF482-8F95-47DB-A996-0634AD82734B}"/>
              </a:ext>
            </a:extLst>
          </p:cNvPr>
          <p:cNvSpPr/>
          <p:nvPr/>
        </p:nvSpPr>
        <p:spPr>
          <a:xfrm>
            <a:off x="7673009" y="1564325"/>
            <a:ext cx="1585096" cy="887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5BE8B0F-8B97-499D-A8C4-8AE30FF1590E}"/>
              </a:ext>
            </a:extLst>
          </p:cNvPr>
          <p:cNvSpPr/>
          <p:nvPr/>
        </p:nvSpPr>
        <p:spPr>
          <a:xfrm>
            <a:off x="7673009" y="4532243"/>
            <a:ext cx="1577008" cy="8878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DD1DED-648B-476B-880F-E9C8C5B75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3503" y="4532243"/>
            <a:ext cx="1585097" cy="9022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2D2020-6B89-4629-ACB8-E341949F8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3502" y="1549935"/>
            <a:ext cx="1585097" cy="902286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2D58243A-57BF-4230-8D9C-A7BBE56F27D0}"/>
              </a:ext>
            </a:extLst>
          </p:cNvPr>
          <p:cNvSpPr/>
          <p:nvPr/>
        </p:nvSpPr>
        <p:spPr>
          <a:xfrm>
            <a:off x="8163339" y="2782957"/>
            <a:ext cx="980661" cy="1311965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Up 15">
            <a:extLst>
              <a:ext uri="{FF2B5EF4-FFF2-40B4-BE49-F238E27FC236}">
                <a16:creationId xmlns:a16="http://schemas.microsoft.com/office/drawing/2014/main" id="{DBDDDFDF-C0B7-412C-8852-16DE861CC07A}"/>
              </a:ext>
            </a:extLst>
          </p:cNvPr>
          <p:cNvSpPr/>
          <p:nvPr/>
        </p:nvSpPr>
        <p:spPr>
          <a:xfrm>
            <a:off x="2875719" y="2680252"/>
            <a:ext cx="980661" cy="1497496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A5B502A3-9818-4DFF-B502-947EE39936D3}"/>
              </a:ext>
            </a:extLst>
          </p:cNvPr>
          <p:cNvSpPr/>
          <p:nvPr/>
        </p:nvSpPr>
        <p:spPr>
          <a:xfrm>
            <a:off x="4749613" y="4532243"/>
            <a:ext cx="2332383" cy="75537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13A2987-FADD-40FF-BDDB-FF9CC7D3C009}"/>
              </a:ext>
            </a:extLst>
          </p:cNvPr>
          <p:cNvSpPr/>
          <p:nvPr/>
        </p:nvSpPr>
        <p:spPr>
          <a:xfrm>
            <a:off x="4969565" y="1444487"/>
            <a:ext cx="2112431" cy="64633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0C5E36-4840-4FD6-BFDD-2CEE07C90D0C}"/>
              </a:ext>
            </a:extLst>
          </p:cNvPr>
          <p:cNvSpPr txBox="1"/>
          <p:nvPr/>
        </p:nvSpPr>
        <p:spPr>
          <a:xfrm>
            <a:off x="7754017" y="1765084"/>
            <a:ext cx="13438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Explaining</a:t>
            </a:r>
            <a:r>
              <a:rPr lang="en-GB" dirty="0"/>
              <a:t>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4C38F1-2F44-4DDF-B95F-03A09106856A}"/>
              </a:ext>
            </a:extLst>
          </p:cNvPr>
          <p:cNvSpPr txBox="1"/>
          <p:nvPr/>
        </p:nvSpPr>
        <p:spPr>
          <a:xfrm>
            <a:off x="7793038" y="4730282"/>
            <a:ext cx="1371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Analysing</a:t>
            </a:r>
            <a:r>
              <a:rPr lang="en-GB" dirty="0"/>
              <a:t>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62C835-FD31-473F-8BD1-922517B23B05}"/>
              </a:ext>
            </a:extLst>
          </p:cNvPr>
          <p:cNvSpPr txBox="1"/>
          <p:nvPr/>
        </p:nvSpPr>
        <p:spPr>
          <a:xfrm>
            <a:off x="2446490" y="1762539"/>
            <a:ext cx="1897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Self-regulation</a:t>
            </a:r>
            <a:r>
              <a:rPr lang="en-GB" sz="2000" dirty="0"/>
              <a:t>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CA9FFDD-E638-402C-A654-46C6947BA3CA}"/>
              </a:ext>
            </a:extLst>
          </p:cNvPr>
          <p:cNvSpPr txBox="1"/>
          <p:nvPr/>
        </p:nvSpPr>
        <p:spPr>
          <a:xfrm>
            <a:off x="2680983" y="4709875"/>
            <a:ext cx="14286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Evaluation</a:t>
            </a:r>
            <a:r>
              <a:rPr lang="en-GB" dirty="0"/>
              <a:t>.</a:t>
            </a:r>
          </a:p>
        </p:txBody>
      </p:sp>
      <p:sp>
        <p:nvSpPr>
          <p:cNvPr id="25" name="Thought Bubble: Cloud 24">
            <a:extLst>
              <a:ext uri="{FF2B5EF4-FFF2-40B4-BE49-F238E27FC236}">
                <a16:creationId xmlns:a16="http://schemas.microsoft.com/office/drawing/2014/main" id="{A682AC44-DF20-4A7E-AC8D-D562B10468FF}"/>
              </a:ext>
            </a:extLst>
          </p:cNvPr>
          <p:cNvSpPr/>
          <p:nvPr/>
        </p:nvSpPr>
        <p:spPr>
          <a:xfrm>
            <a:off x="0" y="3225104"/>
            <a:ext cx="3016332" cy="1905288"/>
          </a:xfrm>
          <a:prstGeom prst="cloudCallout">
            <a:avLst>
              <a:gd name="adj1" fmla="val 40236"/>
              <a:gd name="adj2" fmla="val 49980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12CD9EE-B981-4C3C-86AE-CFC6566873CF}"/>
              </a:ext>
            </a:extLst>
          </p:cNvPr>
          <p:cNvSpPr txBox="1"/>
          <p:nvPr/>
        </p:nvSpPr>
        <p:spPr>
          <a:xfrm>
            <a:off x="215632" y="3523588"/>
            <a:ext cx="29103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we believe influences what we think, and we base our beliefs on evidence we have evaluated (Dewey, 1910, p.5).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9E32E9C-8823-4C77-8461-4DC4A1025667}"/>
              </a:ext>
            </a:extLst>
          </p:cNvPr>
          <p:cNvSpPr txBox="1"/>
          <p:nvPr/>
        </p:nvSpPr>
        <p:spPr>
          <a:xfrm>
            <a:off x="2546998" y="68441"/>
            <a:ext cx="6888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Critical thinking. </a:t>
            </a:r>
          </a:p>
        </p:txBody>
      </p:sp>
      <p:sp>
        <p:nvSpPr>
          <p:cNvPr id="28" name="Thought Bubble: Cloud 27">
            <a:extLst>
              <a:ext uri="{FF2B5EF4-FFF2-40B4-BE49-F238E27FC236}">
                <a16:creationId xmlns:a16="http://schemas.microsoft.com/office/drawing/2014/main" id="{88C2A3DB-830B-436D-BE75-524E91F7C065}"/>
              </a:ext>
            </a:extLst>
          </p:cNvPr>
          <p:cNvSpPr/>
          <p:nvPr/>
        </p:nvSpPr>
        <p:spPr>
          <a:xfrm>
            <a:off x="9199761" y="94926"/>
            <a:ext cx="2928731" cy="1852279"/>
          </a:xfrm>
          <a:prstGeom prst="cloudCallout">
            <a:avLst>
              <a:gd name="adj1" fmla="val -46085"/>
              <a:gd name="adj2" fmla="val 56978"/>
            </a:avLst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Thought Bubble: Cloud 28">
            <a:extLst>
              <a:ext uri="{FF2B5EF4-FFF2-40B4-BE49-F238E27FC236}">
                <a16:creationId xmlns:a16="http://schemas.microsoft.com/office/drawing/2014/main" id="{56F82F74-805F-4C66-B04E-961265EA3B8A}"/>
              </a:ext>
            </a:extLst>
          </p:cNvPr>
          <p:cNvSpPr/>
          <p:nvPr/>
        </p:nvSpPr>
        <p:spPr>
          <a:xfrm>
            <a:off x="9199761" y="4910797"/>
            <a:ext cx="2928731" cy="1852278"/>
          </a:xfrm>
          <a:prstGeom prst="cloudCallout">
            <a:avLst>
              <a:gd name="adj1" fmla="val -52960"/>
              <a:gd name="adj2" fmla="val -36754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hought Bubble: Cloud 29">
            <a:extLst>
              <a:ext uri="{FF2B5EF4-FFF2-40B4-BE49-F238E27FC236}">
                <a16:creationId xmlns:a16="http://schemas.microsoft.com/office/drawing/2014/main" id="{67C12EC8-4BB1-47B8-83CC-91C7B9105FCC}"/>
              </a:ext>
            </a:extLst>
          </p:cNvPr>
          <p:cNvSpPr/>
          <p:nvPr/>
        </p:nvSpPr>
        <p:spPr>
          <a:xfrm>
            <a:off x="-66920" y="-64571"/>
            <a:ext cx="3269356" cy="2220357"/>
          </a:xfrm>
          <a:prstGeom prst="cloudCallout">
            <a:avLst>
              <a:gd name="adj1" fmla="val 35086"/>
              <a:gd name="adj2" fmla="val 66339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6E8BCC4-397E-4E00-8FFA-85F0A64E9512}"/>
              </a:ext>
            </a:extLst>
          </p:cNvPr>
          <p:cNvSpPr txBox="1"/>
          <p:nvPr/>
        </p:nvSpPr>
        <p:spPr>
          <a:xfrm>
            <a:off x="5096922" y="1549935"/>
            <a:ext cx="19493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Interpretation.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E39CD5-FD0F-4930-855E-79B9F28F306B}"/>
              </a:ext>
            </a:extLst>
          </p:cNvPr>
          <p:cNvSpPr txBox="1"/>
          <p:nvPr/>
        </p:nvSpPr>
        <p:spPr>
          <a:xfrm>
            <a:off x="5440573" y="4725264"/>
            <a:ext cx="1982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Inference</a:t>
            </a:r>
            <a:r>
              <a:rPr lang="en-GB" dirty="0"/>
              <a:t>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980EC8C-4158-4DCD-B204-2AF20EB84580}"/>
              </a:ext>
            </a:extLst>
          </p:cNvPr>
          <p:cNvSpPr txBox="1"/>
          <p:nvPr/>
        </p:nvSpPr>
        <p:spPr>
          <a:xfrm>
            <a:off x="265197" y="264804"/>
            <a:ext cx="27511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development process that calls for practice, effort, and support over a period of time (Ignatavicius, 2001).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02F7B2F-1FBF-450A-957D-8C9378123CD3}"/>
              </a:ext>
            </a:extLst>
          </p:cNvPr>
          <p:cNvSpPr txBox="1"/>
          <p:nvPr/>
        </p:nvSpPr>
        <p:spPr>
          <a:xfrm>
            <a:off x="862005" y="5723548"/>
            <a:ext cx="69310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Critical thinking is necessary for making sense and meaning of our lives and our world. Without it we risk being mere receivers and consumers of others’ knowledge (Roche, 2014, p11).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31DAAC7-A2CD-4339-8EDB-E2A5E28E30FA}"/>
              </a:ext>
            </a:extLst>
          </p:cNvPr>
          <p:cNvSpPr txBox="1"/>
          <p:nvPr/>
        </p:nvSpPr>
        <p:spPr>
          <a:xfrm>
            <a:off x="9759492" y="5056976"/>
            <a:ext cx="23563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“We’ve thought ourselves to death, sir.</a:t>
            </a:r>
          </a:p>
          <a:p>
            <a:r>
              <a:rPr lang="en-GB" dirty="0"/>
              <a:t>With ‘what? And ‘where? And ‘who?” (</a:t>
            </a:r>
            <a:r>
              <a:rPr lang="en-GB" dirty="0" err="1"/>
              <a:t>Ahlberg</a:t>
            </a:r>
            <a:r>
              <a:rPr lang="en-GB" dirty="0"/>
              <a:t>, 1989, p18).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28F561B3-D6E2-4534-9CCA-BFBBC02A0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2012" y="2628900"/>
            <a:ext cx="2847975" cy="16002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9782C668-AA69-4A60-A112-FEFBA3FA0E73}"/>
              </a:ext>
            </a:extLst>
          </p:cNvPr>
          <p:cNvSpPr txBox="1"/>
          <p:nvPr/>
        </p:nvSpPr>
        <p:spPr>
          <a:xfrm>
            <a:off x="9645002" y="391606"/>
            <a:ext cx="22818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Sharing information, that has been critically researched and backed up.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933CB50-3CF5-40EF-9336-3661C6FE207B}"/>
              </a:ext>
            </a:extLst>
          </p:cNvPr>
          <p:cNvSpPr txBox="1"/>
          <p:nvPr/>
        </p:nvSpPr>
        <p:spPr>
          <a:xfrm>
            <a:off x="5096922" y="4275671"/>
            <a:ext cx="24568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Insightsintoimpact.com (2018) </a:t>
            </a:r>
          </a:p>
        </p:txBody>
      </p:sp>
    </p:spTree>
    <p:extLst>
      <p:ext uri="{BB962C8B-B14F-4D97-AF65-F5344CB8AC3E}">
        <p14:creationId xmlns:p14="http://schemas.microsoft.com/office/powerpoint/2010/main" val="759207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982E90-4B0C-4BF5-AC75-1A5865069E19}"/>
              </a:ext>
            </a:extLst>
          </p:cNvPr>
          <p:cNvSpPr txBox="1"/>
          <p:nvPr/>
        </p:nvSpPr>
        <p:spPr>
          <a:xfrm>
            <a:off x="0" y="185530"/>
            <a:ext cx="1219200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Reference list.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Chaskin</a:t>
            </a:r>
            <a:r>
              <a:rPr lang="en-GB" sz="2000" dirty="0"/>
              <a:t>, Robert J., &amp; </a:t>
            </a:r>
            <a:r>
              <a:rPr lang="en-GB" sz="2000" dirty="0" err="1"/>
              <a:t>Rauner</a:t>
            </a:r>
            <a:r>
              <a:rPr lang="en-GB" sz="2000" dirty="0"/>
              <a:t>, Diana </a:t>
            </a:r>
            <a:r>
              <a:rPr lang="en-GB" sz="2000" dirty="0" err="1"/>
              <a:t>Mendley</a:t>
            </a:r>
            <a:r>
              <a:rPr lang="en-GB" sz="2000" dirty="0"/>
              <a:t>. (1995). Youth and Caring: An Introduction. Phi Delta </a:t>
            </a:r>
            <a:r>
              <a:rPr lang="en-GB" sz="2000" dirty="0" err="1"/>
              <a:t>Kappan</a:t>
            </a:r>
            <a:r>
              <a:rPr lang="en-GB" sz="2000" dirty="0"/>
              <a:t>, 76(9), 667-74</a:t>
            </a:r>
          </a:p>
          <a:p>
            <a:endParaRPr lang="en-GB" sz="2000" dirty="0"/>
          </a:p>
          <a:p>
            <a:r>
              <a:rPr lang="en-GB" sz="2000" dirty="0"/>
              <a:t>Insightsintoimpact.com (2018) Thinking and awareness.</a:t>
            </a:r>
          </a:p>
          <a:p>
            <a:endParaRPr lang="en-GB" sz="2000" dirty="0"/>
          </a:p>
          <a:p>
            <a:r>
              <a:rPr lang="en-GB" sz="2000" dirty="0"/>
              <a:t>McGregor, D. (2007). Developing thinking; developing learning : A guide to thinking skills in education. Maidenhead: Open University Press.</a:t>
            </a:r>
          </a:p>
          <a:p>
            <a:endParaRPr lang="en-GB" sz="2000" dirty="0"/>
          </a:p>
          <a:p>
            <a:r>
              <a:rPr lang="en-GB" sz="2000" dirty="0"/>
              <a:t>McCreery, Eales-Reynolds, Judge, Jones, McCreery, Elaine, Eales-Reynolds, Lesley-Jane, . . . Jones, Patrick. (2013). Critical thinking skills for education students (Second edition / Brenda Judge and Elaine McCreery, both at Manchester Metropolitan University (Manchester). ed., Study skills in education)</a:t>
            </a:r>
          </a:p>
          <a:p>
            <a:r>
              <a:rPr lang="en-GB" sz="2000" dirty="0"/>
              <a:t> </a:t>
            </a:r>
          </a:p>
          <a:p>
            <a:r>
              <a:rPr lang="en-GB" sz="2000" i="1" dirty="0"/>
              <a:t>Roche, M. (2014). Developing children's critical thinking through </a:t>
            </a:r>
            <a:r>
              <a:rPr lang="en-GB" sz="2000" i="1" dirty="0" err="1"/>
              <a:t>picturebooks</a:t>
            </a:r>
            <a:r>
              <a:rPr lang="en-GB" sz="2000" i="1" dirty="0"/>
              <a:t> : A guide for primary and early years students and teachers / Mary Roche.</a:t>
            </a:r>
          </a:p>
          <a:p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31234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305</Words>
  <Application>Microsoft Office PowerPoint</Application>
  <PresentationFormat>Widescreen</PresentationFormat>
  <Paragraphs>29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adrianne roberts</dc:creator>
  <cp:lastModifiedBy>adrianne roberts</cp:lastModifiedBy>
  <cp:revision>19</cp:revision>
  <dcterms:created xsi:type="dcterms:W3CDTF">2018-10-22T16:00:31Z</dcterms:created>
  <dcterms:modified xsi:type="dcterms:W3CDTF">2018-10-22T19:10:49Z</dcterms:modified>
</cp:coreProperties>
</file>