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13"/>
  </p:notesMasterIdLst>
  <p:handoutMasterIdLst>
    <p:handoutMasterId r:id="rId14"/>
  </p:handoutMasterIdLst>
  <p:sldIdLst>
    <p:sldId id="256" r:id="rId4"/>
    <p:sldId id="257" r:id="rId5"/>
    <p:sldId id="270" r:id="rId6"/>
    <p:sldId id="272" r:id="rId7"/>
    <p:sldId id="273" r:id="rId8"/>
    <p:sldId id="271" r:id="rId9"/>
    <p:sldId id="274" r:id="rId10"/>
    <p:sldId id="275" r:id="rId11"/>
    <p:sldId id="268" r:id="rId12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7205" autoAdjust="0"/>
  </p:normalViewPr>
  <p:slideViewPr>
    <p:cSldViewPr>
      <p:cViewPr varScale="1">
        <p:scale>
          <a:sx n="106" d="100"/>
          <a:sy n="106" d="100"/>
        </p:scale>
        <p:origin x="1764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Master" Target="slideMasters/slide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presProps" Target="pres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73" tIns="44887" rIns="89773" bIns="44887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73" tIns="44887" rIns="89773" bIns="44887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12/02/2018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73" tIns="44887" rIns="89773" bIns="44887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73" tIns="44887" rIns="89773" bIns="44887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73" tIns="44887" rIns="89773" bIns="44887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73" tIns="44887" rIns="89773" bIns="44887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2/12/2018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73" tIns="44887" rIns="89773" bIns="44887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73" tIns="44887" rIns="89773" bIns="44887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73" tIns="44887" rIns="89773" bIns="44887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73" tIns="44887" rIns="89773" bIns="44887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30608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https://cordova.apache.org/docs/en/latest/reference/cordova-plugin-geolocation/index.html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98870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Look at the </a:t>
            </a:r>
            <a:r>
              <a:rPr lang="en-GB" dirty="0" err="1" smtClean="0"/>
              <a:t>position.coords</a:t>
            </a:r>
            <a:r>
              <a:rPr lang="en-GB" dirty="0" smtClean="0"/>
              <a:t> property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71346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2/12/2018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2/12/2018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2/12/2018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2/12/2018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2/12/2018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2/12/2018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2/12/2018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cordova.apache.org/docs/en/latest/guide/appdev/privacy/index.html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ordova.apache.org/docs/en/latest/reference/cordova-plugin-geolocation/index.html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Cross-Platform Apps With Apache Cordova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/>
              <a:t>Lecture 8: </a:t>
            </a:r>
            <a:r>
              <a:rPr lang="en-GB" dirty="0"/>
              <a:t>Responsive Web Design and Development (RWDD)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05-Feb-2018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dirty="0" err="1"/>
              <a:t>GeoLocation</a:t>
            </a:r>
            <a:r>
              <a:rPr lang="en-GB" dirty="0"/>
              <a:t> Plugin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2205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Geolocation Plugin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Provides information about the device’s location</a:t>
            </a:r>
          </a:p>
          <a:p>
            <a:r>
              <a:rPr lang="en-GB" dirty="0"/>
              <a:t>Note: The use of geolocation data has important privacy issues.</a:t>
            </a:r>
          </a:p>
          <a:p>
            <a:pPr lvl="1"/>
            <a:r>
              <a:rPr lang="en-GB" dirty="0"/>
              <a:t>For example, it can reveal the user’s whereabouts, and if stored, the history of where they have been.</a:t>
            </a:r>
          </a:p>
          <a:p>
            <a:r>
              <a:rPr lang="en-GB" dirty="0"/>
              <a:t>It is recommended that:</a:t>
            </a:r>
          </a:p>
          <a:p>
            <a:pPr lvl="1"/>
            <a:r>
              <a:rPr lang="en-GB" dirty="0"/>
              <a:t>Your </a:t>
            </a:r>
            <a:r>
              <a:rPr lang="en-GB" dirty="0">
                <a:hlinkClick r:id="rId3"/>
              </a:rPr>
              <a:t>app’s policy</a:t>
            </a:r>
            <a:r>
              <a:rPr lang="en-GB" dirty="0"/>
              <a:t> discusses how it uses geolocation data.</a:t>
            </a:r>
          </a:p>
          <a:p>
            <a:pPr lvl="1"/>
            <a:r>
              <a:rPr lang="en-GB" dirty="0"/>
              <a:t>Consider providing a just-in-time notification before the app accesses geolocation data if not provided by the OS.</a:t>
            </a:r>
          </a:p>
          <a:p>
            <a:r>
              <a:rPr lang="en-GB" dirty="0"/>
              <a:t>Features provided by the </a:t>
            </a:r>
            <a:r>
              <a:rPr lang="en-GB" dirty="0">
                <a:hlinkClick r:id="rId4"/>
              </a:rPr>
              <a:t>plugin</a:t>
            </a:r>
            <a:r>
              <a:rPr lang="en-GB" dirty="0"/>
              <a:t> become available after the </a:t>
            </a:r>
            <a:r>
              <a:rPr lang="en-GB" dirty="0" err="1"/>
              <a:t>deviceready</a:t>
            </a:r>
            <a:r>
              <a:rPr lang="en-GB" dirty="0"/>
              <a:t> event.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5692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Geolocation Plugin Methods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Features provided by the plugin become available after the </a:t>
            </a:r>
            <a:r>
              <a:rPr lang="en-GB" dirty="0" err="1"/>
              <a:t>deviceready</a:t>
            </a:r>
            <a:r>
              <a:rPr lang="en-GB" dirty="0"/>
              <a:t> event.</a:t>
            </a:r>
          </a:p>
          <a:p>
            <a:r>
              <a:rPr lang="en-GB" dirty="0"/>
              <a:t>It provides the following methods:</a:t>
            </a:r>
          </a:p>
          <a:p>
            <a:pPr lvl="1"/>
            <a:r>
              <a:rPr lang="en-GB" dirty="0" err="1"/>
              <a:t>navigator.geolocation.</a:t>
            </a:r>
            <a:r>
              <a:rPr lang="en-GB" b="1" dirty="0" err="1"/>
              <a:t>getCurrentPosition</a:t>
            </a:r>
            <a:r>
              <a:rPr lang="en-GB" dirty="0"/>
              <a:t>: returns the current position.</a:t>
            </a:r>
          </a:p>
          <a:p>
            <a:pPr lvl="1"/>
            <a:r>
              <a:rPr lang="en-GB" dirty="0" err="1"/>
              <a:t>navigator.geolocation.</a:t>
            </a:r>
            <a:r>
              <a:rPr lang="en-GB" b="1" dirty="0" err="1"/>
              <a:t>watchPosition</a:t>
            </a:r>
            <a:r>
              <a:rPr lang="en-GB" dirty="0"/>
              <a:t>: returns the device’s current location when a change in position occurs.</a:t>
            </a:r>
          </a:p>
          <a:p>
            <a:pPr lvl="1"/>
            <a:r>
              <a:rPr lang="en-GB" dirty="0" err="1"/>
              <a:t>navigator.geolocation.</a:t>
            </a:r>
            <a:r>
              <a:rPr lang="en-GB" b="1" dirty="0" err="1"/>
              <a:t>clearWatch</a:t>
            </a:r>
            <a:r>
              <a:rPr lang="en-GB" dirty="0"/>
              <a:t>: stops watching (checking) for changes to the device’s location.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11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Geolocation Objects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plugin provides the following objects, which give more information about the current location:</a:t>
            </a:r>
          </a:p>
          <a:p>
            <a:pPr lvl="1"/>
            <a:r>
              <a:rPr lang="en-GB" b="1" dirty="0"/>
              <a:t>Position</a:t>
            </a:r>
            <a:r>
              <a:rPr lang="en-GB" dirty="0"/>
              <a:t>: contains position coordinates and timestamp.</a:t>
            </a:r>
          </a:p>
          <a:p>
            <a:pPr lvl="1"/>
            <a:r>
              <a:rPr lang="en-GB" b="1" dirty="0"/>
              <a:t>Coordinates</a:t>
            </a:r>
            <a:r>
              <a:rPr lang="en-GB" dirty="0"/>
              <a:t>: a set of properties describing the geographic coordinates of a position.</a:t>
            </a:r>
          </a:p>
          <a:p>
            <a:pPr lvl="1"/>
            <a:r>
              <a:rPr lang="en-GB" b="1" dirty="0" err="1"/>
              <a:t>PositionError</a:t>
            </a:r>
            <a:r>
              <a:rPr lang="en-GB" dirty="0"/>
              <a:t>: passed to error </a:t>
            </a:r>
            <a:r>
              <a:rPr lang="en-GB" dirty="0" err="1"/>
              <a:t>callback</a:t>
            </a:r>
            <a:r>
              <a:rPr lang="en-GB" dirty="0"/>
              <a:t> functions when an error occurs when using the geolocation methods.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08020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getCurrentPosition</a:t>
            </a:r>
            <a:r>
              <a:rPr lang="en-GB" dirty="0"/>
              <a:t> Method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Returns the device’s current position.</a:t>
            </a:r>
          </a:p>
          <a:p>
            <a:r>
              <a:rPr lang="en-GB" dirty="0"/>
              <a:t>The syntax is:</a:t>
            </a:r>
          </a:p>
          <a:p>
            <a:pPr marL="365760" lvl="1" indent="0">
              <a:buNone/>
            </a:pPr>
            <a:r>
              <a:rPr lang="en-GB" dirty="0" err="1"/>
              <a:t>navigator.geolocation.</a:t>
            </a:r>
            <a:r>
              <a:rPr lang="en-GB" b="1" dirty="0" err="1"/>
              <a:t>getCurrentPosition</a:t>
            </a:r>
            <a:r>
              <a:rPr lang="en-GB" dirty="0"/>
              <a:t>(</a:t>
            </a:r>
            <a:br>
              <a:rPr lang="en-GB" dirty="0"/>
            </a:br>
            <a:r>
              <a:rPr lang="en-GB" dirty="0"/>
              <a:t>	</a:t>
            </a:r>
            <a:r>
              <a:rPr lang="en-GB" dirty="0" err="1"/>
              <a:t>successCallback</a:t>
            </a:r>
            <a:r>
              <a:rPr lang="en-GB" dirty="0"/>
              <a:t>, [</a:t>
            </a:r>
            <a:r>
              <a:rPr lang="en-GB" dirty="0" err="1"/>
              <a:t>errorCallback</a:t>
            </a:r>
            <a:r>
              <a:rPr lang="en-GB" dirty="0"/>
              <a:t>], </a:t>
            </a:r>
            <a:br>
              <a:rPr lang="en-GB" dirty="0"/>
            </a:br>
            <a:r>
              <a:rPr lang="en-GB" dirty="0"/>
              <a:t>	</a:t>
            </a:r>
            <a:r>
              <a:rPr lang="en-GB" dirty="0" err="1"/>
              <a:t>geolocationOptions</a:t>
            </a:r>
            <a:r>
              <a:rPr lang="en-GB" dirty="0"/>
              <a:t>);</a:t>
            </a:r>
          </a:p>
          <a:p>
            <a:pPr lvl="1"/>
            <a:r>
              <a:rPr lang="en-GB" b="1" dirty="0" err="1"/>
              <a:t>successCallback</a:t>
            </a:r>
            <a:r>
              <a:rPr lang="en-GB" dirty="0"/>
              <a:t>: </a:t>
            </a:r>
            <a:r>
              <a:rPr lang="en-GB" dirty="0" err="1"/>
              <a:t>callback</a:t>
            </a:r>
            <a:r>
              <a:rPr lang="en-GB" dirty="0"/>
              <a:t> function to pass device’s current position</a:t>
            </a:r>
          </a:p>
          <a:p>
            <a:pPr lvl="1"/>
            <a:r>
              <a:rPr lang="en-GB" b="1" dirty="0" err="1"/>
              <a:t>errorCallback</a:t>
            </a:r>
            <a:r>
              <a:rPr lang="en-GB" dirty="0"/>
              <a:t>: </a:t>
            </a:r>
            <a:r>
              <a:rPr lang="en-GB" dirty="0" err="1"/>
              <a:t>callback</a:t>
            </a:r>
            <a:r>
              <a:rPr lang="en-GB" dirty="0"/>
              <a:t> function to execute if an error occurs.</a:t>
            </a:r>
          </a:p>
          <a:p>
            <a:pPr lvl="1"/>
            <a:r>
              <a:rPr lang="en-GB" b="1" dirty="0" err="1" smtClean="0"/>
              <a:t>geolocationOptions</a:t>
            </a:r>
            <a:r>
              <a:rPr lang="en-GB" dirty="0" smtClean="0"/>
              <a:t>: </a:t>
            </a:r>
            <a:r>
              <a:rPr lang="en-GB" dirty="0"/>
              <a:t>options to use </a:t>
            </a:r>
            <a:r>
              <a:rPr lang="en-GB" dirty="0" smtClean="0"/>
              <a:t>for </a:t>
            </a:r>
            <a:r>
              <a:rPr lang="en-GB" smtClean="0"/>
              <a:t>the method as </a:t>
            </a:r>
            <a:r>
              <a:rPr lang="en-GB" dirty="0"/>
              <a:t>a JSON object.</a:t>
            </a:r>
            <a:r>
              <a:rPr lang="en-GB" b="1" dirty="0"/>
              <a:t>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63434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watchPosition</a:t>
            </a:r>
            <a:r>
              <a:rPr lang="en-GB" dirty="0"/>
              <a:t> and </a:t>
            </a:r>
            <a:r>
              <a:rPr lang="en-GB" dirty="0" err="1"/>
              <a:t>clearWatch</a:t>
            </a:r>
            <a:r>
              <a:rPr lang="en-GB" dirty="0"/>
              <a:t> Methods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Returns the device’s current position whenever it detects a change in location.</a:t>
            </a:r>
          </a:p>
          <a:p>
            <a:pPr marL="365760" lvl="1" indent="0">
              <a:buNone/>
            </a:pPr>
            <a:r>
              <a:rPr lang="en-GB" dirty="0" err="1"/>
              <a:t>var</a:t>
            </a:r>
            <a:r>
              <a:rPr lang="en-GB" dirty="0"/>
              <a:t> </a:t>
            </a:r>
            <a:r>
              <a:rPr lang="en-GB" dirty="0" err="1"/>
              <a:t>watchId</a:t>
            </a:r>
            <a:r>
              <a:rPr lang="en-GB" dirty="0"/>
              <a:t> = </a:t>
            </a:r>
            <a:r>
              <a:rPr lang="en-GB" dirty="0" err="1"/>
              <a:t>navigator.geolocation.</a:t>
            </a:r>
            <a:r>
              <a:rPr lang="en-GB" b="1" dirty="0" err="1"/>
              <a:t>watchPosition</a:t>
            </a:r>
            <a:r>
              <a:rPr lang="en-GB" dirty="0"/>
              <a:t>(</a:t>
            </a:r>
            <a:br>
              <a:rPr lang="en-GB" dirty="0"/>
            </a:br>
            <a:r>
              <a:rPr lang="en-GB" dirty="0"/>
              <a:t>	</a:t>
            </a:r>
            <a:r>
              <a:rPr lang="en-GB" dirty="0" err="1"/>
              <a:t>successCallback</a:t>
            </a:r>
            <a:r>
              <a:rPr lang="en-GB" dirty="0"/>
              <a:t>, [</a:t>
            </a:r>
            <a:r>
              <a:rPr lang="en-GB" dirty="0" err="1"/>
              <a:t>errorCallback</a:t>
            </a:r>
            <a:r>
              <a:rPr lang="en-GB" dirty="0"/>
              <a:t>], </a:t>
            </a:r>
            <a:br>
              <a:rPr lang="en-GB" dirty="0"/>
            </a:br>
            <a:r>
              <a:rPr lang="en-GB" dirty="0"/>
              <a:t>	</a:t>
            </a:r>
            <a:r>
              <a:rPr lang="en-GB" dirty="0" err="1"/>
              <a:t>geolocationOptions</a:t>
            </a:r>
            <a:r>
              <a:rPr lang="en-GB" dirty="0"/>
              <a:t>);</a:t>
            </a:r>
          </a:p>
          <a:p>
            <a:r>
              <a:rPr lang="en-GB" dirty="0"/>
              <a:t>The method returns a </a:t>
            </a:r>
            <a:r>
              <a:rPr lang="en-GB" b="1" dirty="0" err="1"/>
              <a:t>watchId</a:t>
            </a:r>
            <a:r>
              <a:rPr lang="en-GB" dirty="0"/>
              <a:t> that references the current watch position interval.</a:t>
            </a:r>
          </a:p>
          <a:p>
            <a:pPr lvl="1"/>
            <a:r>
              <a:rPr lang="en-GB" dirty="0"/>
              <a:t>The </a:t>
            </a:r>
            <a:r>
              <a:rPr lang="en-GB" dirty="0" err="1"/>
              <a:t>watchid</a:t>
            </a:r>
            <a:r>
              <a:rPr lang="en-GB" dirty="0"/>
              <a:t> is used by the </a:t>
            </a:r>
            <a:r>
              <a:rPr lang="en-GB" dirty="0" err="1"/>
              <a:t>clearWatch</a:t>
            </a:r>
            <a:r>
              <a:rPr lang="en-GB" dirty="0"/>
              <a:t> to stop watching for changes to the device’s position.</a:t>
            </a:r>
          </a:p>
          <a:p>
            <a:pPr marL="365760" lvl="1" indent="0">
              <a:buNone/>
            </a:pPr>
            <a:r>
              <a:rPr lang="en-GB" dirty="0" err="1"/>
              <a:t>navigator.geolocation.</a:t>
            </a:r>
            <a:r>
              <a:rPr lang="en-GB" b="1" dirty="0" err="1"/>
              <a:t>clearWatch</a:t>
            </a:r>
            <a:r>
              <a:rPr lang="en-GB" dirty="0"/>
              <a:t>(</a:t>
            </a:r>
            <a:r>
              <a:rPr lang="en-GB" dirty="0" err="1"/>
              <a:t>watchId</a:t>
            </a:r>
            <a:r>
              <a:rPr lang="en-GB" dirty="0"/>
              <a:t>);</a:t>
            </a:r>
          </a:p>
          <a:p>
            <a:pPr marL="365760" lvl="1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9727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Geolocation Options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pPr marL="0" indent="0" algn="ctr">
              <a:buNone/>
            </a:pPr>
            <a:r>
              <a:rPr lang="en-GB" sz="2200" dirty="0"/>
              <a:t>{ </a:t>
            </a:r>
            <a:r>
              <a:rPr lang="en-GB" sz="2200" dirty="0" err="1"/>
              <a:t>maximumAge</a:t>
            </a:r>
            <a:r>
              <a:rPr lang="en-GB" sz="2200" dirty="0"/>
              <a:t>: 3000, timeout: 5000, </a:t>
            </a:r>
            <a:r>
              <a:rPr lang="en-GB" sz="2200" dirty="0" err="1"/>
              <a:t>enableHighAccuracy</a:t>
            </a:r>
            <a:r>
              <a:rPr lang="en-GB" sz="2200" dirty="0"/>
              <a:t>: true };</a:t>
            </a:r>
          </a:p>
          <a:p>
            <a:r>
              <a:rPr lang="en-GB" b="1" dirty="0" err="1"/>
              <a:t>enableHighAccuracy</a:t>
            </a:r>
            <a:r>
              <a:rPr lang="en-GB" dirty="0"/>
              <a:t>: application needs the best possible results.</a:t>
            </a:r>
          </a:p>
          <a:p>
            <a:pPr lvl="1"/>
            <a:r>
              <a:rPr lang="en-GB" dirty="0"/>
              <a:t>By default uses network-based methods. If this is true, will use more accurate methods e.g. satellite positioning.</a:t>
            </a:r>
          </a:p>
          <a:p>
            <a:r>
              <a:rPr lang="en-GB" b="1" dirty="0"/>
              <a:t>timeout</a:t>
            </a:r>
            <a:r>
              <a:rPr lang="en-GB" dirty="0"/>
              <a:t>: maximum duration (milliseconds) to pass position to </a:t>
            </a:r>
            <a:r>
              <a:rPr lang="en-GB" dirty="0" err="1"/>
              <a:t>getCurrentPostion</a:t>
            </a:r>
            <a:r>
              <a:rPr lang="en-GB" dirty="0"/>
              <a:t> or </a:t>
            </a:r>
            <a:r>
              <a:rPr lang="en-GB" dirty="0" err="1"/>
              <a:t>watchPosition</a:t>
            </a:r>
            <a:r>
              <a:rPr lang="en-GB" dirty="0"/>
              <a:t>, otherwise report an error.</a:t>
            </a:r>
          </a:p>
          <a:p>
            <a:r>
              <a:rPr lang="en-GB" b="1" dirty="0" err="1"/>
              <a:t>maximumAge</a:t>
            </a:r>
            <a:r>
              <a:rPr lang="en-GB" dirty="0"/>
              <a:t>: accept a cached position no older than the specified time in milliseconds.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7309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Download Instructions from Moodle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818126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15698</TotalTime>
  <Words>360</Words>
  <Application>Microsoft Office PowerPoint</Application>
  <PresentationFormat>On-screen Show (4:3)</PresentationFormat>
  <Paragraphs>52</Paragraphs>
  <Slides>9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Calibri</vt:lpstr>
      <vt:lpstr>Cambria</vt:lpstr>
      <vt:lpstr>Wingdings</vt:lpstr>
      <vt:lpstr>Wingdings 2</vt:lpstr>
      <vt:lpstr>Median</vt:lpstr>
      <vt:lpstr>Cross-Platform Apps With Apache Cordova</vt:lpstr>
      <vt:lpstr>Today’s Lecture</vt:lpstr>
      <vt:lpstr>Geolocation Plugin</vt:lpstr>
      <vt:lpstr>Geolocation Plugin Methods</vt:lpstr>
      <vt:lpstr>Geolocation Objects</vt:lpstr>
      <vt:lpstr>getCurrentPosition Method</vt:lpstr>
      <vt:lpstr>watchPosition and clearWatch Methods</vt:lpstr>
      <vt:lpstr>Geolocation Options</vt:lpstr>
      <vt:lpstr>Lab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1513</cp:revision>
  <cp:lastPrinted>2017-10-30T06:43:17Z</cp:lastPrinted>
  <dcterms:created xsi:type="dcterms:W3CDTF">2013-09-18T07:00:31Z</dcterms:created>
  <dcterms:modified xsi:type="dcterms:W3CDTF">2018-02-12T07:14:34Z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