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7" r:id="rId4"/>
    <p:sldId id="394" r:id="rId5"/>
    <p:sldId id="395" r:id="rId6"/>
    <p:sldId id="396" r:id="rId7"/>
    <p:sldId id="402" r:id="rId8"/>
    <p:sldId id="403" r:id="rId9"/>
    <p:sldId id="399" r:id="rId10"/>
    <p:sldId id="40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p:scale>
          <a:sx n="78" d="100"/>
          <a:sy n="78" d="100"/>
        </p:scale>
        <p:origin x="192" y="-1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batiko Seme" userId="81631b72bba2a481" providerId="LiveId" clId="{40D58FC0-E76E-47C8-B126-D768450315C3}"/>
    <pc:docChg chg="undo custSel addSld delSld modSld">
      <pc:chgData name="Lubatiko Seme" userId="81631b72bba2a481" providerId="LiveId" clId="{40D58FC0-E76E-47C8-B126-D768450315C3}" dt="2026-03-19T20:13:54.399" v="9411" actId="20577"/>
      <pc:docMkLst>
        <pc:docMk/>
      </pc:docMkLst>
      <pc:sldChg chg="addSp delSp modSp mod modClrScheme chgLayout">
        <pc:chgData name="Lubatiko Seme" userId="81631b72bba2a481" providerId="LiveId" clId="{40D58FC0-E76E-47C8-B126-D768450315C3}" dt="2026-03-17T18:50:09.991" v="6545" actId="14100"/>
        <pc:sldMkLst>
          <pc:docMk/>
          <pc:sldMk cId="0" sldId="364"/>
        </pc:sldMkLst>
        <pc:spChg chg="mod">
          <ac:chgData name="Lubatiko Seme" userId="81631b72bba2a481" providerId="LiveId" clId="{40D58FC0-E76E-47C8-B126-D768450315C3}" dt="2026-03-17T18:47:10.749" v="6529" actId="26606"/>
          <ac:spMkLst>
            <pc:docMk/>
            <pc:sldMk cId="0" sldId="364"/>
            <ac:spMk id="4" creationId="{344A3CB8-39FD-9F8F-CD33-5E2118C6E66C}"/>
          </ac:spMkLst>
        </pc:spChg>
        <pc:spChg chg="mod">
          <ac:chgData name="Lubatiko Seme" userId="81631b72bba2a481" providerId="LiveId" clId="{40D58FC0-E76E-47C8-B126-D768450315C3}" dt="2026-03-17T18:47:10.749" v="6529" actId="26606"/>
          <ac:spMkLst>
            <pc:docMk/>
            <pc:sldMk cId="0" sldId="364"/>
            <ac:spMk id="6147" creationId="{447FB185-B91D-14EC-A199-C064D51D1DD2}"/>
          </ac:spMkLst>
        </pc:spChg>
        <pc:spChg chg="mod">
          <ac:chgData name="Lubatiko Seme" userId="81631b72bba2a481" providerId="LiveId" clId="{40D58FC0-E76E-47C8-B126-D768450315C3}" dt="2026-03-17T18:47:37.159" v="6530" actId="255"/>
          <ac:spMkLst>
            <pc:docMk/>
            <pc:sldMk cId="0" sldId="364"/>
            <ac:spMk id="6148" creationId="{CE5AE962-C88D-3F0C-B15E-30348E09C8AE}"/>
          </ac:spMkLst>
        </pc:spChg>
        <pc:spChg chg="add mod">
          <ac:chgData name="Lubatiko Seme" userId="81631b72bba2a481" providerId="LiveId" clId="{40D58FC0-E76E-47C8-B126-D768450315C3}" dt="2026-03-17T18:50:09.991" v="6545" actId="14100"/>
          <ac:spMkLst>
            <pc:docMk/>
            <pc:sldMk cId="0" sldId="364"/>
            <ac:spMk id="6176" creationId="{66C723B9-3C16-E48E-A0D3-BDAE02331980}"/>
          </ac:spMkLst>
        </pc:spChg>
        <pc:picChg chg="add mod ord">
          <ac:chgData name="Lubatiko Seme" userId="81631b72bba2a481" providerId="LiveId" clId="{40D58FC0-E76E-47C8-B126-D768450315C3}" dt="2026-03-17T18:47:10.749" v="6529" actId="26606"/>
          <ac:picMkLst>
            <pc:docMk/>
            <pc:sldMk cId="0" sldId="364"/>
            <ac:picMk id="5" creationId="{234A787F-83B1-DCD9-2BAA-BC8F78C96E9F}"/>
          </ac:picMkLst>
        </pc:picChg>
        <pc:picChg chg="add mod">
          <ac:chgData name="Lubatiko Seme" userId="81631b72bba2a481" providerId="LiveId" clId="{40D58FC0-E76E-47C8-B126-D768450315C3}" dt="2026-03-17T18:49:40.114" v="6542" actId="1076"/>
          <ac:picMkLst>
            <pc:docMk/>
            <pc:sldMk cId="0" sldId="364"/>
            <ac:picMk id="7" creationId="{4032A0FC-1850-6022-E929-9DD534B0925B}"/>
          </ac:picMkLst>
        </pc:picChg>
      </pc:sldChg>
      <pc:sldChg chg="addSp delSp modSp mod modClrScheme chgLayout">
        <pc:chgData name="Lubatiko Seme" userId="81631b72bba2a481" providerId="LiveId" clId="{40D58FC0-E76E-47C8-B126-D768450315C3}" dt="2026-03-16T12:50:22.289" v="2548" actId="255"/>
        <pc:sldMkLst>
          <pc:docMk/>
          <pc:sldMk cId="1287151132" sldId="383"/>
        </pc:sldMkLst>
        <pc:spChg chg="mod">
          <ac:chgData name="Lubatiko Seme" userId="81631b72bba2a481" providerId="LiveId" clId="{40D58FC0-E76E-47C8-B126-D768450315C3}" dt="2026-03-16T12:50:22.289" v="2548" actId="255"/>
          <ac:spMkLst>
            <pc:docMk/>
            <pc:sldMk cId="1287151132" sldId="383"/>
            <ac:spMk id="2" creationId="{7A5DAAE8-78AF-37D0-1EA1-6BE7641CF449}"/>
          </ac:spMkLst>
        </pc:spChg>
        <pc:spChg chg="mod">
          <ac:chgData name="Lubatiko Seme" userId="81631b72bba2a481" providerId="LiveId" clId="{40D58FC0-E76E-47C8-B126-D768450315C3}" dt="2026-03-16T12:50:12.685" v="2547" actId="255"/>
          <ac:spMkLst>
            <pc:docMk/>
            <pc:sldMk cId="1287151132" sldId="383"/>
            <ac:spMk id="3" creationId="{327D09FF-04AE-863D-9637-E0C72C8D8B8E}"/>
          </ac:spMkLst>
        </pc:spChg>
        <pc:spChg chg="mod">
          <ac:chgData name="Lubatiko Seme" userId="81631b72bba2a481" providerId="LiveId" clId="{40D58FC0-E76E-47C8-B126-D768450315C3}" dt="2026-03-16T09:25:01.710" v="25" actId="26606"/>
          <ac:spMkLst>
            <pc:docMk/>
            <pc:sldMk cId="1287151132" sldId="383"/>
            <ac:spMk id="4" creationId="{6E6D42E4-AC46-C008-2447-7CBA08E08782}"/>
          </ac:spMkLst>
        </pc:spChg>
        <pc:spChg chg="mod">
          <ac:chgData name="Lubatiko Seme" userId="81631b72bba2a481" providerId="LiveId" clId="{40D58FC0-E76E-47C8-B126-D768450315C3}" dt="2026-03-16T09:25:01.710" v="25" actId="26606"/>
          <ac:spMkLst>
            <pc:docMk/>
            <pc:sldMk cId="1287151132" sldId="383"/>
            <ac:spMk id="5" creationId="{E8171439-ACFD-5D74-0A8F-A1BDCC81D859}"/>
          </ac:spMkLst>
        </pc:spChg>
        <pc:picChg chg="add mod ord">
          <ac:chgData name="Lubatiko Seme" userId="81631b72bba2a481" providerId="LiveId" clId="{40D58FC0-E76E-47C8-B126-D768450315C3}" dt="2026-03-16T12:49:37.130" v="2545" actId="26606"/>
          <ac:picMkLst>
            <pc:docMk/>
            <pc:sldMk cId="1287151132" sldId="383"/>
            <ac:picMk id="14" creationId="{AFCBA33D-441C-B404-1691-EC67E5C76649}"/>
          </ac:picMkLst>
        </pc:picChg>
      </pc:sldChg>
      <pc:sldChg chg="addSp delSp modSp mod">
        <pc:chgData name="Lubatiko Seme" userId="81631b72bba2a481" providerId="LiveId" clId="{40D58FC0-E76E-47C8-B126-D768450315C3}" dt="2026-03-19T18:11:59.586" v="9095" actId="20577"/>
        <pc:sldMkLst>
          <pc:docMk/>
          <pc:sldMk cId="0" sldId="387"/>
        </pc:sldMkLst>
        <pc:spChg chg="mod">
          <ac:chgData name="Lubatiko Seme" userId="81631b72bba2a481" providerId="LiveId" clId="{40D58FC0-E76E-47C8-B126-D768450315C3}" dt="2026-03-19T18:11:20.460" v="9080" actId="20577"/>
          <ac:spMkLst>
            <pc:docMk/>
            <pc:sldMk cId="0" sldId="387"/>
            <ac:spMk id="2" creationId="{A2FCF950-4012-15F0-B279-1361A6BD7D3F}"/>
          </ac:spMkLst>
        </pc:spChg>
        <pc:spChg chg="mod">
          <ac:chgData name="Lubatiko Seme" userId="81631b72bba2a481" providerId="LiveId" clId="{40D58FC0-E76E-47C8-B126-D768450315C3}" dt="2026-03-19T18:11:59.586" v="9095" actId="20577"/>
          <ac:spMkLst>
            <pc:docMk/>
            <pc:sldMk cId="0" sldId="387"/>
            <ac:spMk id="18441" creationId="{DBD940E3-0A85-C227-1BBA-9ACC783D6712}"/>
          </ac:spMkLst>
        </pc:spChg>
      </pc:sldChg>
      <pc:sldChg chg="addSp delSp modSp mod">
        <pc:chgData name="Lubatiko Seme" userId="81631b72bba2a481" providerId="LiveId" clId="{40D58FC0-E76E-47C8-B126-D768450315C3}" dt="2026-03-16T10:51:10.639" v="776" actId="14100"/>
        <pc:sldMkLst>
          <pc:docMk/>
          <pc:sldMk cId="0" sldId="394"/>
        </pc:sldMkLst>
        <pc:spChg chg="mod">
          <ac:chgData name="Lubatiko Seme" userId="81631b72bba2a481" providerId="LiveId" clId="{40D58FC0-E76E-47C8-B126-D768450315C3}" dt="2026-03-16T10:51:10.639" v="776" actId="14100"/>
          <ac:spMkLst>
            <pc:docMk/>
            <pc:sldMk cId="0" sldId="394"/>
            <ac:spMk id="5" creationId="{028FA0CD-6774-EDEB-7901-7CC84D67FB82}"/>
          </ac:spMkLst>
        </pc:spChg>
        <pc:spChg chg="mod">
          <ac:chgData name="Lubatiko Seme" userId="81631b72bba2a481" providerId="LiveId" clId="{40D58FC0-E76E-47C8-B126-D768450315C3}" dt="2026-03-16T10:36:28.360" v="169" actId="14100"/>
          <ac:spMkLst>
            <pc:docMk/>
            <pc:sldMk cId="0" sldId="394"/>
            <ac:spMk id="9218" creationId="{1C5FB738-49DC-34AE-A0B2-E0926CAB7A9B}"/>
          </ac:spMkLst>
        </pc:spChg>
        <pc:spChg chg="add mod">
          <ac:chgData name="Lubatiko Seme" userId="81631b72bba2a481" providerId="LiveId" clId="{40D58FC0-E76E-47C8-B126-D768450315C3}" dt="2026-03-16T10:35:41.337" v="162" actId="113"/>
          <ac:spMkLst>
            <pc:docMk/>
            <pc:sldMk cId="0" sldId="394"/>
            <ac:spMk id="19471" creationId="{D5D404CD-0000-9F49-4E2C-317F128B06A4}"/>
          </ac:spMkLst>
        </pc:spChg>
        <pc:picChg chg="add mod ord">
          <ac:chgData name="Lubatiko Seme" userId="81631b72bba2a481" providerId="LiveId" clId="{40D58FC0-E76E-47C8-B126-D768450315C3}" dt="2026-03-16T10:35:51.953" v="163" actId="14100"/>
          <ac:picMkLst>
            <pc:docMk/>
            <pc:sldMk cId="0" sldId="394"/>
            <ac:picMk id="3" creationId="{4A4D1E53-7BBE-9D48-89CB-51B88CA610A3}"/>
          </ac:picMkLst>
        </pc:picChg>
      </pc:sldChg>
      <pc:sldChg chg="modSp mod">
        <pc:chgData name="Lubatiko Seme" userId="81631b72bba2a481" providerId="LiveId" clId="{40D58FC0-E76E-47C8-B126-D768450315C3}" dt="2026-03-19T18:22:29.463" v="9408" actId="20577"/>
        <pc:sldMkLst>
          <pc:docMk/>
          <pc:sldMk cId="0" sldId="395"/>
        </pc:sldMkLst>
        <pc:spChg chg="mod">
          <ac:chgData name="Lubatiko Seme" userId="81631b72bba2a481" providerId="LiveId" clId="{40D58FC0-E76E-47C8-B126-D768450315C3}" dt="2026-03-17T16:52:34.214" v="3646" actId="14100"/>
          <ac:spMkLst>
            <pc:docMk/>
            <pc:sldMk cId="0" sldId="395"/>
            <ac:spMk id="2" creationId="{1FE8F138-5F23-B989-7BFD-71F5C33065F6}"/>
          </ac:spMkLst>
        </pc:spChg>
        <pc:spChg chg="mod">
          <ac:chgData name="Lubatiko Seme" userId="81631b72bba2a481" providerId="LiveId" clId="{40D58FC0-E76E-47C8-B126-D768450315C3}" dt="2026-03-19T18:22:29.463" v="9408" actId="20577"/>
          <ac:spMkLst>
            <pc:docMk/>
            <pc:sldMk cId="0" sldId="395"/>
            <ac:spMk id="10" creationId="{E32E3400-4CF7-D76F-91E6-1E97593C4D9A}"/>
          </ac:spMkLst>
        </pc:spChg>
      </pc:sldChg>
      <pc:sldChg chg="addSp modSp mod modClrScheme chgLayout">
        <pc:chgData name="Lubatiko Seme" userId="81631b72bba2a481" providerId="LiveId" clId="{40D58FC0-E76E-47C8-B126-D768450315C3}" dt="2026-03-16T12:43:22.126" v="2540" actId="20577"/>
        <pc:sldMkLst>
          <pc:docMk/>
          <pc:sldMk cId="1663974967" sldId="396"/>
        </pc:sldMkLst>
        <pc:spChg chg="mod">
          <ac:chgData name="Lubatiko Seme" userId="81631b72bba2a481" providerId="LiveId" clId="{40D58FC0-E76E-47C8-B126-D768450315C3}" dt="2026-03-16T12:40:23.368" v="2528" actId="26606"/>
          <ac:spMkLst>
            <pc:docMk/>
            <pc:sldMk cId="1663974967" sldId="396"/>
            <ac:spMk id="2" creationId="{F7A33847-0493-6DAA-A30C-328C54DCD8B6}"/>
          </ac:spMkLst>
        </pc:spChg>
        <pc:spChg chg="mod">
          <ac:chgData name="Lubatiko Seme" userId="81631b72bba2a481" providerId="LiveId" clId="{40D58FC0-E76E-47C8-B126-D768450315C3}" dt="2026-03-16T12:43:22.126" v="2540" actId="20577"/>
          <ac:spMkLst>
            <pc:docMk/>
            <pc:sldMk cId="1663974967" sldId="396"/>
            <ac:spMk id="3" creationId="{857BFAFA-1A27-74B0-A7A9-13BBFEBEE86C}"/>
          </ac:spMkLst>
        </pc:spChg>
        <pc:spChg chg="mod">
          <ac:chgData name="Lubatiko Seme" userId="81631b72bba2a481" providerId="LiveId" clId="{40D58FC0-E76E-47C8-B126-D768450315C3}" dt="2026-03-16T12:40:23.368" v="2528" actId="26606"/>
          <ac:spMkLst>
            <pc:docMk/>
            <pc:sldMk cId="1663974967" sldId="396"/>
            <ac:spMk id="4" creationId="{394D8B0A-6FA0-E26A-E62C-349A3F6B6F73}"/>
          </ac:spMkLst>
        </pc:spChg>
        <pc:spChg chg="mod">
          <ac:chgData name="Lubatiko Seme" userId="81631b72bba2a481" providerId="LiveId" clId="{40D58FC0-E76E-47C8-B126-D768450315C3}" dt="2026-03-16T12:40:23.368" v="2528" actId="26606"/>
          <ac:spMkLst>
            <pc:docMk/>
            <pc:sldMk cId="1663974967" sldId="396"/>
            <ac:spMk id="5" creationId="{2D480500-54FD-83EA-2C4B-B1193A4970F2}"/>
          </ac:spMkLst>
        </pc:spChg>
        <pc:picChg chg="add mod ord">
          <ac:chgData name="Lubatiko Seme" userId="81631b72bba2a481" providerId="LiveId" clId="{40D58FC0-E76E-47C8-B126-D768450315C3}" dt="2026-03-16T12:43:18.099" v="2539" actId="14100"/>
          <ac:picMkLst>
            <pc:docMk/>
            <pc:sldMk cId="1663974967" sldId="396"/>
            <ac:picMk id="7" creationId="{000C892D-BC7D-E0DD-D028-590339B3D291}"/>
          </ac:picMkLst>
        </pc:picChg>
      </pc:sldChg>
      <pc:sldChg chg="addSp delSp modSp mod">
        <pc:chgData name="Lubatiko Seme" userId="81631b72bba2a481" providerId="LiveId" clId="{40D58FC0-E76E-47C8-B126-D768450315C3}" dt="2026-03-17T18:40:53.520" v="6386" actId="14100"/>
        <pc:sldMkLst>
          <pc:docMk/>
          <pc:sldMk cId="0" sldId="399"/>
        </pc:sldMkLst>
        <pc:spChg chg="mod">
          <ac:chgData name="Lubatiko Seme" userId="81631b72bba2a481" providerId="LiveId" clId="{40D58FC0-E76E-47C8-B126-D768450315C3}" dt="2026-03-17T18:40:44.614" v="6385" actId="14100"/>
          <ac:spMkLst>
            <pc:docMk/>
            <pc:sldMk cId="0" sldId="399"/>
            <ac:spMk id="12290" creationId="{0BAAAF84-50A1-E0F8-EF89-8F44E2FA1ACC}"/>
          </ac:spMkLst>
        </pc:spChg>
        <pc:spChg chg="mod">
          <ac:chgData name="Lubatiko Seme" userId="81631b72bba2a481" providerId="LiveId" clId="{40D58FC0-E76E-47C8-B126-D768450315C3}" dt="2026-03-17T18:40:23.168" v="6380" actId="255"/>
          <ac:spMkLst>
            <pc:docMk/>
            <pc:sldMk cId="0" sldId="399"/>
            <ac:spMk id="12291" creationId="{DA8DF68F-34C4-285F-B4A1-B6E08AE08A8B}"/>
          </ac:spMkLst>
        </pc:spChg>
        <pc:picChg chg="add mod ord">
          <ac:chgData name="Lubatiko Seme" userId="81631b72bba2a481" providerId="LiveId" clId="{40D58FC0-E76E-47C8-B126-D768450315C3}" dt="2026-03-17T18:40:53.520" v="6386" actId="14100"/>
          <ac:picMkLst>
            <pc:docMk/>
            <pc:sldMk cId="0" sldId="399"/>
            <ac:picMk id="5" creationId="{5ADCFEAD-1419-C04A-B349-E636A3BD0A0A}"/>
          </ac:picMkLst>
        </pc:picChg>
      </pc:sldChg>
      <pc:sldChg chg="modSp mod">
        <pc:chgData name="Lubatiko Seme" userId="81631b72bba2a481" providerId="LiveId" clId="{40D58FC0-E76E-47C8-B126-D768450315C3}" dt="2026-03-17T16:45:03.442" v="3405" actId="20577"/>
        <pc:sldMkLst>
          <pc:docMk/>
          <pc:sldMk cId="0" sldId="400"/>
        </pc:sldMkLst>
        <pc:spChg chg="mod">
          <ac:chgData name="Lubatiko Seme" userId="81631b72bba2a481" providerId="LiveId" clId="{40D58FC0-E76E-47C8-B126-D768450315C3}" dt="2026-03-17T16:45:03.442" v="3405" actId="20577"/>
          <ac:spMkLst>
            <pc:docMk/>
            <pc:sldMk cId="0" sldId="400"/>
            <ac:spMk id="13315" creationId="{50070DAB-396E-DF77-4036-1E44F9E2CD8C}"/>
          </ac:spMkLst>
        </pc:spChg>
      </pc:sldChg>
      <pc:sldChg chg="addSp delSp modSp mod modClrScheme chgLayout">
        <pc:chgData name="Lubatiko Seme" userId="81631b72bba2a481" providerId="LiveId" clId="{40D58FC0-E76E-47C8-B126-D768450315C3}" dt="2026-03-17T19:10:35.527" v="7499" actId="113"/>
        <pc:sldMkLst>
          <pc:docMk/>
          <pc:sldMk cId="1557286457" sldId="402"/>
        </pc:sldMkLst>
        <pc:spChg chg="mod ord">
          <ac:chgData name="Lubatiko Seme" userId="81631b72bba2a481" providerId="LiveId" clId="{40D58FC0-E76E-47C8-B126-D768450315C3}" dt="2026-03-17T19:09:58.033" v="7495" actId="14100"/>
          <ac:spMkLst>
            <pc:docMk/>
            <pc:sldMk cId="1557286457" sldId="402"/>
            <ac:spMk id="2" creationId="{C2E158EF-D71F-2BDF-B057-3B59AB77B65C}"/>
          </ac:spMkLst>
        </pc:spChg>
        <pc:spChg chg="mod ord">
          <ac:chgData name="Lubatiko Seme" userId="81631b72bba2a481" providerId="LiveId" clId="{40D58FC0-E76E-47C8-B126-D768450315C3}" dt="2026-03-17T19:10:35.527" v="7499" actId="113"/>
          <ac:spMkLst>
            <pc:docMk/>
            <pc:sldMk cId="1557286457" sldId="402"/>
            <ac:spMk id="3" creationId="{D269A12E-089F-65A6-1AAB-F01DB5F08F07}"/>
          </ac:spMkLst>
        </pc:spChg>
        <pc:spChg chg="mod ord">
          <ac:chgData name="Lubatiko Seme" userId="81631b72bba2a481" providerId="LiveId" clId="{40D58FC0-E76E-47C8-B126-D768450315C3}" dt="2026-03-17T17:42:49.169" v="4703" actId="6264"/>
          <ac:spMkLst>
            <pc:docMk/>
            <pc:sldMk cId="1557286457" sldId="402"/>
            <ac:spMk id="4" creationId="{43505478-C626-3663-665D-AC19DC80AA4E}"/>
          </ac:spMkLst>
        </pc:spChg>
        <pc:spChg chg="mod ord">
          <ac:chgData name="Lubatiko Seme" userId="81631b72bba2a481" providerId="LiveId" clId="{40D58FC0-E76E-47C8-B126-D768450315C3}" dt="2026-03-17T17:42:49.169" v="4703" actId="6264"/>
          <ac:spMkLst>
            <pc:docMk/>
            <pc:sldMk cId="1557286457" sldId="402"/>
            <ac:spMk id="5" creationId="{C64B2B4C-291A-E39F-7662-184F83BAF735}"/>
          </ac:spMkLst>
        </pc:spChg>
        <pc:graphicFrameChg chg="add mod modGraphic">
          <ac:chgData name="Lubatiko Seme" userId="81631b72bba2a481" providerId="LiveId" clId="{40D58FC0-E76E-47C8-B126-D768450315C3}" dt="2026-03-17T17:44:47.617" v="4725" actId="14100"/>
          <ac:graphicFrameMkLst>
            <pc:docMk/>
            <pc:sldMk cId="1557286457" sldId="402"/>
            <ac:graphicFrameMk id="8" creationId="{2E7AC822-EF8C-A7F7-3AB8-18EF993BD5FA}"/>
          </ac:graphicFrameMkLst>
        </pc:graphicFrameChg>
        <pc:graphicFrameChg chg="add mod modGraphic">
          <ac:chgData name="Lubatiko Seme" userId="81631b72bba2a481" providerId="LiveId" clId="{40D58FC0-E76E-47C8-B126-D768450315C3}" dt="2026-03-17T17:39:06.038" v="4671" actId="14100"/>
          <ac:graphicFrameMkLst>
            <pc:docMk/>
            <pc:sldMk cId="1557286457" sldId="402"/>
            <ac:graphicFrameMk id="9" creationId="{CE31178B-F895-A563-4FD1-9854109E5119}"/>
          </ac:graphicFrameMkLst>
        </pc:graphicFrameChg>
        <pc:graphicFrameChg chg="add mod ord modGraphic">
          <ac:chgData name="Lubatiko Seme" userId="81631b72bba2a481" providerId="LiveId" clId="{40D58FC0-E76E-47C8-B126-D768450315C3}" dt="2026-03-17T17:42:49.169" v="4703" actId="6264"/>
          <ac:graphicFrameMkLst>
            <pc:docMk/>
            <pc:sldMk cId="1557286457" sldId="402"/>
            <ac:graphicFrameMk id="17" creationId="{6D0C98B9-8CC1-046B-83C0-E6B90031B7EA}"/>
          </ac:graphicFrameMkLst>
        </pc:graphicFrameChg>
        <pc:picChg chg="add mod">
          <ac:chgData name="Lubatiko Seme" userId="81631b72bba2a481" providerId="LiveId" clId="{40D58FC0-E76E-47C8-B126-D768450315C3}" dt="2026-03-17T19:09:41.298" v="7492" actId="14100"/>
          <ac:picMkLst>
            <pc:docMk/>
            <pc:sldMk cId="1557286457" sldId="402"/>
            <ac:picMk id="24" creationId="{E84EB85D-9829-7C6D-46BE-915D75475545}"/>
          </ac:picMkLst>
        </pc:picChg>
      </pc:sldChg>
      <pc:sldChg chg="addSp modSp new mod">
        <pc:chgData name="Lubatiko Seme" userId="81631b72bba2a481" providerId="LiveId" clId="{40D58FC0-E76E-47C8-B126-D768450315C3}" dt="2026-03-19T20:13:54.399" v="9411" actId="20577"/>
        <pc:sldMkLst>
          <pc:docMk/>
          <pc:sldMk cId="262140309" sldId="403"/>
        </pc:sldMkLst>
        <pc:spChg chg="mod">
          <ac:chgData name="Lubatiko Seme" userId="81631b72bba2a481" providerId="LiveId" clId="{40D58FC0-E76E-47C8-B126-D768450315C3}" dt="2026-03-17T18:43:05.306" v="6469" actId="14100"/>
          <ac:spMkLst>
            <pc:docMk/>
            <pc:sldMk cId="262140309" sldId="403"/>
            <ac:spMk id="2" creationId="{84BD1C07-A118-BEED-3F2D-8C77FC9326EB}"/>
          </ac:spMkLst>
        </pc:spChg>
        <pc:spChg chg="mod">
          <ac:chgData name="Lubatiko Seme" userId="81631b72bba2a481" providerId="LiveId" clId="{40D58FC0-E76E-47C8-B126-D768450315C3}" dt="2026-03-19T17:45:35.267" v="7985" actId="5793"/>
          <ac:spMkLst>
            <pc:docMk/>
            <pc:sldMk cId="262140309" sldId="403"/>
            <ac:spMk id="3" creationId="{73BA0A86-5180-85FC-FF31-150A2ABF53DA}"/>
          </ac:spMkLst>
        </pc:spChg>
        <pc:graphicFrameChg chg="add mod modGraphic">
          <ac:chgData name="Lubatiko Seme" userId="81631b72bba2a481" providerId="LiveId" clId="{40D58FC0-E76E-47C8-B126-D768450315C3}" dt="2026-03-19T20:13:54.399" v="9411" actId="20577"/>
          <ac:graphicFrameMkLst>
            <pc:docMk/>
            <pc:sldMk cId="262140309" sldId="403"/>
            <ac:graphicFrameMk id="6" creationId="{6F4E2CFF-8C10-DE10-4F6E-4EF9B9CE1DE5}"/>
          </ac:graphicFrameMkLst>
        </pc:graphicFrame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16/03/2026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16/03/2026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16/03/2026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16/03/2026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16/03/2026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16/03/2026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16/03/2026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16/03/2026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16/03/2026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16/03/2026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16/03/2026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16/03/2026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citethemrightonline-com.uwtsd.idm.oclc.org/sourcetype?docid=b-9781350927964&amp;tocid=b-9781350927964-34" TargetMode="External"/><Relationship Id="rId2" Type="http://schemas.openxmlformats.org/officeDocument/2006/relationships/hyperlink" Target="https://uk.indeed.com/career-advice/career-development/communication-skills" TargetMode="External"/><Relationship Id="rId1" Type="http://schemas.openxmlformats.org/officeDocument/2006/relationships/slideLayout" Target="../slideLayouts/slideLayout2.xml"/><Relationship Id="rId6" Type="http://schemas.openxmlformats.org/officeDocument/2006/relationships/hyperlink" Target="https://www.theknowledgeacademy.com/blog/verbal-communication/" TargetMode="External"/><Relationship Id="rId5" Type="http://schemas.openxmlformats.org/officeDocument/2006/relationships/hyperlink" Target="https://www.simplypsychology.org/gibbs-reflective-cycle.html" TargetMode="External"/><Relationship Id="rId4" Type="http://schemas.openxmlformats.org/officeDocument/2006/relationships/hyperlink" Target="https://www.theaccessgroup.com/en-gb/blog/hsc-effective-communication-health-and-social-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76" name="Title 1">
            <a:extLst>
              <a:ext uri="{FF2B5EF4-FFF2-40B4-BE49-F238E27FC236}">
                <a16:creationId xmlns:a16="http://schemas.microsoft.com/office/drawing/2014/main" id="{66C723B9-3C16-E48E-A0D3-BDAE02331980}"/>
              </a:ext>
            </a:extLst>
          </p:cNvPr>
          <p:cNvSpPr>
            <a:spLocks noGrp="1"/>
          </p:cNvSpPr>
          <p:nvPr>
            <p:ph type="title"/>
          </p:nvPr>
        </p:nvSpPr>
        <p:spPr>
          <a:xfrm>
            <a:off x="6629400" y="-938892"/>
            <a:ext cx="4580163" cy="674226"/>
          </a:xfrm>
        </p:spPr>
        <p:txBody>
          <a:bodyPr/>
          <a:lstStyle/>
          <a:p>
            <a:endParaRPr lang="en-US" dirty="0"/>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sz="half" idx="1"/>
          </p:nvPr>
        </p:nvSpPr>
        <p:spPr>
          <a:xfrm>
            <a:off x="609600" y="1600201"/>
            <a:ext cx="5384800" cy="3989040"/>
          </a:xfrm>
        </p:spPr>
        <p:txBody>
          <a:bodyPr wrap="square" anchor="t">
            <a:normAutofit/>
          </a:bodyPr>
          <a:lstStyle/>
          <a:p>
            <a:pPr>
              <a:lnSpc>
                <a:spcPct val="90000"/>
              </a:lnSpc>
            </a:pPr>
            <a:r>
              <a:rPr lang="en-GB" altLang="en-US" sz="1800" dirty="0"/>
              <a:t>Module Title: </a:t>
            </a:r>
            <a:r>
              <a:rPr lang="en-GB" altLang="en-US" sz="1800" b="1" i="1" dirty="0"/>
              <a:t>Professional Career Development within H&amp;SC</a:t>
            </a:r>
          </a:p>
          <a:p>
            <a:pPr>
              <a:lnSpc>
                <a:spcPct val="90000"/>
              </a:lnSpc>
            </a:pPr>
            <a:r>
              <a:rPr lang="en-GB" altLang="en-US" sz="1800" u="sng" dirty="0"/>
              <a:t>Module Number</a:t>
            </a:r>
            <a:r>
              <a:rPr lang="en-GB" altLang="en-US" sz="1800" dirty="0"/>
              <a:t>: </a:t>
            </a:r>
            <a:r>
              <a:rPr lang="en-GB" altLang="en-US" sz="1800" b="1" i="1" dirty="0"/>
              <a:t>LCHS 4009 (LON)</a:t>
            </a:r>
          </a:p>
          <a:p>
            <a:pPr>
              <a:lnSpc>
                <a:spcPct val="90000"/>
              </a:lnSpc>
            </a:pPr>
            <a:r>
              <a:rPr lang="en-GB" altLang="en-US" sz="1800" u="sng" dirty="0"/>
              <a:t>Assignment No</a:t>
            </a:r>
            <a:r>
              <a:rPr lang="en-GB" altLang="en-US" sz="1800" b="1" i="1" dirty="0"/>
              <a:t>:     ASSIGNMENT 1</a:t>
            </a:r>
          </a:p>
          <a:p>
            <a:pPr>
              <a:lnSpc>
                <a:spcPct val="90000"/>
              </a:lnSpc>
            </a:pPr>
            <a:r>
              <a:rPr lang="en-GB" altLang="en-US" sz="1800" u="sng" dirty="0"/>
              <a:t>Student Name</a:t>
            </a:r>
            <a:r>
              <a:rPr lang="en-GB" altLang="en-US" sz="1800" b="1" i="1" dirty="0"/>
              <a:t>: Lubatiko Edwin Seme</a:t>
            </a:r>
          </a:p>
          <a:p>
            <a:pPr>
              <a:lnSpc>
                <a:spcPct val="90000"/>
              </a:lnSpc>
            </a:pPr>
            <a:r>
              <a:rPr lang="en-GB" altLang="en-US" sz="1800" u="sng" dirty="0"/>
              <a:t>Student ID: </a:t>
            </a:r>
            <a:r>
              <a:rPr lang="en-GB" altLang="en-US" sz="1800" b="1" u="sng" dirty="0"/>
              <a:t>2442423</a:t>
            </a:r>
            <a:endParaRPr lang="en-GB" altLang="en-US" sz="1800" b="1" i="1" dirty="0"/>
          </a:p>
          <a:p>
            <a:pPr>
              <a:lnSpc>
                <a:spcPct val="90000"/>
              </a:lnSpc>
            </a:pPr>
            <a:r>
              <a:rPr lang="en-GB" altLang="en-US" sz="1800" u="sng" dirty="0"/>
              <a:t>Lecturer’s Name</a:t>
            </a:r>
            <a:r>
              <a:rPr lang="en-GB" altLang="en-US" sz="1800" b="1" i="1" dirty="0"/>
              <a:t>: Dr. Christopher </a:t>
            </a:r>
            <a:r>
              <a:rPr lang="en-GB" altLang="en-US" sz="1800" b="1" i="1" dirty="0" err="1"/>
              <a:t>Mafuva</a:t>
            </a:r>
            <a:endParaRPr lang="en-GB" altLang="en-US" sz="1800" b="1" i="1" dirty="0"/>
          </a:p>
        </p:txBody>
      </p:sp>
      <p:pic>
        <p:nvPicPr>
          <p:cNvPr id="5" name="Picture 4" descr="Smiling students chatting in school corridor">
            <a:extLst>
              <a:ext uri="{FF2B5EF4-FFF2-40B4-BE49-F238E27FC236}">
                <a16:creationId xmlns:a16="http://schemas.microsoft.com/office/drawing/2014/main" id="{234A787F-83B1-DCD9-2BAA-BC8F78C96E9F}"/>
              </a:ext>
            </a:extLst>
          </p:cNvPr>
          <p:cNvPicPr>
            <a:picLocks noChangeAspect="1"/>
          </p:cNvPicPr>
          <p:nvPr/>
        </p:nvPicPr>
        <p:blipFill>
          <a:blip r:embed="rId2"/>
          <a:srcRect r="9893" b="-2"/>
          <a:stretch>
            <a:fillRect/>
          </a:stretch>
        </p:blipFill>
        <p:spPr>
          <a:xfrm>
            <a:off x="6197600" y="1600201"/>
            <a:ext cx="5384800" cy="3989040"/>
          </a:xfrm>
          <a:prstGeom prst="rect">
            <a:avLst/>
          </a:prstGeom>
          <a:noFill/>
        </p:spPr>
      </p:pic>
      <p:sp>
        <p:nvSpPr>
          <p:cNvPr id="4" name="Date Placeholder 3">
            <a:extLst>
              <a:ext uri="{FF2B5EF4-FFF2-40B4-BE49-F238E27FC236}">
                <a16:creationId xmlns:a16="http://schemas.microsoft.com/office/drawing/2014/main" id="{344A3CB8-39FD-9F8F-CD33-5E2118C6E66C}"/>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C9D1F96-3DE6-40B6-9DCF-E50C656CAE8D}" type="datetime1">
              <a:rPr lang="en-GB" altLang="en-US" sz="900"/>
              <a:pPr>
                <a:lnSpc>
                  <a:spcPct val="90000"/>
                </a:lnSpc>
                <a:spcAft>
                  <a:spcPts val="600"/>
                </a:spcAft>
                <a:defRPr/>
              </a:pPr>
              <a:t>16/03/2026</a:t>
            </a:fld>
            <a:endParaRPr lang="en-GB" altLang="en-US" sz="900"/>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ts val="600"/>
              </a:spcAft>
              <a:buNone/>
            </a:pPr>
            <a:fld id="{AE6B05AB-4810-4491-ACB1-BBF1B714F398}" type="slidenum">
              <a:rPr lang="en-GB" altLang="en-US" sz="1200">
                <a:solidFill>
                  <a:srgbClr val="898989"/>
                </a:solidFill>
              </a:rPr>
              <a:pPr fontAlgn="base">
                <a:spcBef>
                  <a:spcPct val="0"/>
                </a:spcBef>
                <a:spcAft>
                  <a:spcPts val="600"/>
                </a:spcAft>
                <a:buNone/>
              </a:pPr>
              <a:t>1</a:t>
            </a:fld>
            <a:endParaRPr lang="en-GB" altLang="en-US" sz="1200">
              <a:solidFill>
                <a:srgbClr val="898989"/>
              </a:solidFill>
            </a:endParaRPr>
          </a:p>
        </p:txBody>
      </p:sp>
      <p:pic>
        <p:nvPicPr>
          <p:cNvPr id="7" name="Picture 6" descr="A white rectangular sign with black text">
            <a:extLst>
              <a:ext uri="{FF2B5EF4-FFF2-40B4-BE49-F238E27FC236}">
                <a16:creationId xmlns:a16="http://schemas.microsoft.com/office/drawing/2014/main" id="{4032A0FC-1850-6022-E929-9DD534B0925B}"/>
              </a:ext>
            </a:extLst>
          </p:cNvPr>
          <p:cNvPicPr>
            <a:picLocks noChangeAspect="1"/>
          </p:cNvPicPr>
          <p:nvPr/>
        </p:nvPicPr>
        <p:blipFill>
          <a:blip r:embed="rId3"/>
          <a:stretch>
            <a:fillRect/>
          </a:stretch>
        </p:blipFill>
        <p:spPr>
          <a:xfrm>
            <a:off x="7772146" y="-264666"/>
            <a:ext cx="3437417" cy="214471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a:xfrm>
            <a:off x="609600" y="274638"/>
            <a:ext cx="10972800" cy="1143000"/>
          </a:xfrm>
        </p:spPr>
        <p:txBody>
          <a:bodyPr wrap="square" anchor="ctr">
            <a:normAutofit/>
          </a:bodyPr>
          <a:lstStyle/>
          <a:p>
            <a:r>
              <a:rPr lang="en-GB" sz="2800" b="1" dirty="0"/>
              <a:t>Acknowledge use of AI</a:t>
            </a:r>
          </a:p>
        </p:txBody>
      </p:sp>
      <p:pic>
        <p:nvPicPr>
          <p:cNvPr id="14" name="Picture 13" descr="View of skyscrapers">
            <a:extLst>
              <a:ext uri="{FF2B5EF4-FFF2-40B4-BE49-F238E27FC236}">
                <a16:creationId xmlns:a16="http://schemas.microsoft.com/office/drawing/2014/main" id="{AFCBA33D-441C-B404-1691-EC67E5C76649}"/>
              </a:ext>
            </a:extLst>
          </p:cNvPr>
          <p:cNvPicPr>
            <a:picLocks noChangeAspect="1"/>
          </p:cNvPicPr>
          <p:nvPr/>
        </p:nvPicPr>
        <p:blipFill>
          <a:blip r:embed="rId2"/>
          <a:srcRect l="9894" r="-2" b="-2"/>
          <a:stretch>
            <a:fillRect/>
          </a:stretch>
        </p:blipFill>
        <p:spPr>
          <a:xfrm>
            <a:off x="609600" y="1600201"/>
            <a:ext cx="5384800" cy="3989040"/>
          </a:xfrm>
          <a:prstGeom prst="rect">
            <a:avLst/>
          </a:prstGeom>
          <a:noFill/>
        </p:spPr>
      </p:pic>
      <p:sp>
        <p:nvSpPr>
          <p:cNvPr id="3" name="Content Placeholder 2">
            <a:extLst>
              <a:ext uri="{FF2B5EF4-FFF2-40B4-BE49-F238E27FC236}">
                <a16:creationId xmlns:a16="http://schemas.microsoft.com/office/drawing/2014/main" id="{327D09FF-04AE-863D-9637-E0C72C8D8B8E}"/>
              </a:ext>
            </a:extLst>
          </p:cNvPr>
          <p:cNvSpPr>
            <a:spLocks noGrp="1"/>
          </p:cNvSpPr>
          <p:nvPr>
            <p:ph sz="half" idx="2"/>
          </p:nvPr>
        </p:nvSpPr>
        <p:spPr>
          <a:xfrm>
            <a:off x="6197600" y="1600201"/>
            <a:ext cx="5384800" cy="3989040"/>
          </a:xfrm>
        </p:spPr>
        <p:txBody>
          <a:bodyPr wrap="square" anchor="t">
            <a:normAutofit/>
          </a:bodyPr>
          <a:lstStyle/>
          <a:p>
            <a:pPr marL="0" indent="0">
              <a:lnSpc>
                <a:spcPct val="90000"/>
              </a:lnSpc>
              <a:buNone/>
            </a:pPr>
            <a:endParaRPr lang="en-GB" sz="2400" dirty="0"/>
          </a:p>
          <a:p>
            <a:pPr marL="0" indent="0">
              <a:lnSpc>
                <a:spcPct val="90000"/>
              </a:lnSpc>
              <a:buNone/>
            </a:pPr>
            <a:endParaRPr lang="en-GB" sz="2400" dirty="0"/>
          </a:p>
          <a:p>
            <a:pPr marL="0" indent="0">
              <a:lnSpc>
                <a:spcPct val="90000"/>
              </a:lnSpc>
              <a:buNone/>
            </a:pPr>
            <a:endParaRPr lang="en-GB" sz="2400" dirty="0"/>
          </a:p>
          <a:p>
            <a:pPr marL="0" indent="0">
              <a:lnSpc>
                <a:spcPct val="90000"/>
              </a:lnSpc>
              <a:buNone/>
            </a:pPr>
            <a:endParaRPr lang="en-GB" sz="2400" dirty="0"/>
          </a:p>
          <a:p>
            <a:pPr marL="0" indent="0">
              <a:lnSpc>
                <a:spcPct val="90000"/>
              </a:lnSpc>
              <a:buNone/>
            </a:pPr>
            <a:endParaRPr lang="en-GB" sz="2400" dirty="0"/>
          </a:p>
          <a:p>
            <a:pPr marL="0" indent="0">
              <a:lnSpc>
                <a:spcPct val="90000"/>
              </a:lnSpc>
              <a:buNone/>
            </a:pPr>
            <a:endParaRPr lang="en-GB" sz="2400" dirty="0"/>
          </a:p>
          <a:p>
            <a:pPr marL="0" indent="0">
              <a:lnSpc>
                <a:spcPct val="90000"/>
              </a:lnSpc>
              <a:buNone/>
            </a:pPr>
            <a:r>
              <a:rPr lang="en-GB" sz="1800" dirty="0"/>
              <a:t>I acknowledge that, I have not used an AI.</a:t>
            </a:r>
          </a:p>
          <a:p>
            <a:pPr marL="0" indent="0">
              <a:lnSpc>
                <a:spcPct val="90000"/>
              </a:lnSpc>
              <a:buNone/>
            </a:pPr>
            <a:endParaRPr lang="en-GB" sz="2400" dirty="0"/>
          </a:p>
          <a:p>
            <a:pPr marL="0" indent="0">
              <a:lnSpc>
                <a:spcPct val="90000"/>
              </a:lnSpc>
              <a:buNone/>
            </a:pPr>
            <a:r>
              <a:rPr lang="en-GB" sz="1100" dirty="0"/>
              <a:t>(Image adapted stoke image)</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16/03/2026</a:t>
            </a:fld>
            <a:endParaRPr lang="en-GB" altLang="en-US" sz="900"/>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609601" y="273050"/>
            <a:ext cx="4011084" cy="1162050"/>
          </a:xfrm>
        </p:spPr>
        <p:txBody>
          <a:bodyPr wrap="square" anchor="b">
            <a:normAutofit/>
          </a:bodyPr>
          <a:lstStyle/>
          <a:p>
            <a:r>
              <a:rPr lang="en-GB" altLang="en-US" b="1"/>
              <a:t>Introduction</a:t>
            </a:r>
            <a:endParaRPr lang="en-US" altLang="en-US" b="1"/>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4882243" y="273050"/>
            <a:ext cx="6700157" cy="5172173"/>
          </a:xfrm>
        </p:spPr>
        <p:txBody>
          <a:bodyPr wrap="square" anchor="t">
            <a:normAutofit lnSpcReduction="10000"/>
          </a:bodyPr>
          <a:lstStyle/>
          <a:p>
            <a:pPr>
              <a:lnSpc>
                <a:spcPct val="90000"/>
              </a:lnSpc>
              <a:defRPr/>
            </a:pPr>
            <a:endParaRPr lang="en-GB" sz="2500" dirty="0"/>
          </a:p>
          <a:p>
            <a:pPr>
              <a:lnSpc>
                <a:spcPct val="90000"/>
              </a:lnSpc>
              <a:defRPr/>
            </a:pPr>
            <a:endParaRPr lang="en-GB" sz="1800" dirty="0"/>
          </a:p>
          <a:p>
            <a:pPr>
              <a:lnSpc>
                <a:spcPct val="90000"/>
              </a:lnSpc>
              <a:defRPr/>
            </a:pPr>
            <a:r>
              <a:rPr lang="en-GB" sz="1800" dirty="0"/>
              <a:t>I am a care assistant working in the nursing home for elderly currently studying Health and Social Care Level 4 at University. I have Strong passion for supporting elderly and improving the quality of their lives. Through my role, I have developed valuable skills in Patience  communication and person – centred care.</a:t>
            </a:r>
          </a:p>
          <a:p>
            <a:pPr marL="0" indent="0">
              <a:lnSpc>
                <a:spcPct val="90000"/>
              </a:lnSpc>
              <a:buNone/>
              <a:defRPr/>
            </a:pPr>
            <a:r>
              <a:rPr lang="en-GB" sz="1800" dirty="0"/>
              <a:t>    My goal is to become a care home manager, where I can     lead a team and ensure high standards of care for residents. I am committed to continuing my learning and professional development to improve the best support for elderly.</a:t>
            </a:r>
          </a:p>
          <a:p>
            <a:pPr>
              <a:lnSpc>
                <a:spcPct val="90000"/>
              </a:lnSpc>
              <a:defRPr/>
            </a:pPr>
            <a:r>
              <a:rPr lang="en-GB" altLang="en-US" sz="1800" dirty="0"/>
              <a:t>The main objects of communication skills are </a:t>
            </a:r>
          </a:p>
          <a:p>
            <a:pPr marL="0" indent="0">
              <a:lnSpc>
                <a:spcPct val="90000"/>
              </a:lnSpc>
              <a:buNone/>
              <a:defRPr/>
            </a:pPr>
            <a:r>
              <a:rPr lang="en-GB" altLang="en-US" sz="1800" dirty="0"/>
              <a:t>    – </a:t>
            </a:r>
            <a:r>
              <a:rPr lang="en-GB" altLang="en-US" sz="1800" b="1" dirty="0"/>
              <a:t>to build a good relationship </a:t>
            </a:r>
            <a:r>
              <a:rPr lang="en-GB" altLang="en-US" sz="1800" dirty="0"/>
              <a:t>( good communication </a:t>
            </a:r>
          </a:p>
          <a:p>
            <a:pPr marL="0" indent="0">
              <a:lnSpc>
                <a:spcPct val="90000"/>
              </a:lnSpc>
              <a:buNone/>
              <a:defRPr/>
            </a:pPr>
            <a:r>
              <a:rPr lang="en-GB" altLang="en-US" sz="1800" dirty="0"/>
              <a:t>       strengthen trust, positive relationships between     individuals and cooperation.</a:t>
            </a:r>
          </a:p>
          <a:p>
            <a:pPr marL="0" indent="0">
              <a:lnSpc>
                <a:spcPct val="90000"/>
              </a:lnSpc>
              <a:buNone/>
              <a:defRPr/>
            </a:pPr>
            <a:r>
              <a:rPr lang="en-GB" altLang="en-US" sz="1800" dirty="0"/>
              <a:t> – </a:t>
            </a:r>
            <a:r>
              <a:rPr lang="en-GB" altLang="en-US" sz="1800" b="1" dirty="0"/>
              <a:t>to promote understanding </a:t>
            </a:r>
            <a:r>
              <a:rPr lang="en-GB" altLang="en-US" sz="1800" dirty="0"/>
              <a:t>( communication helps people to understand each other viewpoints and feelings.</a:t>
            </a:r>
          </a:p>
          <a:p>
            <a:pPr marL="0" indent="0">
              <a:lnSpc>
                <a:spcPct val="90000"/>
              </a:lnSpc>
              <a:buNone/>
              <a:defRPr/>
            </a:pPr>
            <a:r>
              <a:rPr lang="en-GB" altLang="en-US" sz="1800" dirty="0"/>
              <a:t>- </a:t>
            </a:r>
          </a:p>
          <a:p>
            <a:pPr marL="0" indent="0">
              <a:lnSpc>
                <a:spcPct val="90000"/>
              </a:lnSpc>
              <a:buNone/>
              <a:defRPr/>
            </a:pPr>
            <a:endParaRPr lang="en-GB" sz="1800" b="1" dirty="0"/>
          </a:p>
          <a:p>
            <a:pPr>
              <a:lnSpc>
                <a:spcPct val="90000"/>
              </a:lnSpc>
              <a:defRPr/>
            </a:pPr>
            <a:endParaRPr lang="en-GB" sz="2500" b="1" dirty="0"/>
          </a:p>
        </p:txBody>
      </p:sp>
      <p:sp>
        <p:nvSpPr>
          <p:cNvPr id="18441" name="Text Placeholder 3">
            <a:extLst>
              <a:ext uri="{FF2B5EF4-FFF2-40B4-BE49-F238E27FC236}">
                <a16:creationId xmlns:a16="http://schemas.microsoft.com/office/drawing/2014/main" id="{DBD940E3-0A85-C227-1BBA-9ACC783D6712}"/>
              </a:ext>
            </a:extLst>
          </p:cNvPr>
          <p:cNvSpPr>
            <a:spLocks noGrp="1"/>
          </p:cNvSpPr>
          <p:nvPr>
            <p:ph type="body" sz="half" idx="2"/>
          </p:nvPr>
        </p:nvSpPr>
        <p:spPr>
          <a:xfrm>
            <a:off x="609601" y="1435101"/>
            <a:ext cx="4011084" cy="4029891"/>
          </a:xfrm>
        </p:spPr>
        <p:txBody>
          <a:bodyPr/>
          <a:lstStyle/>
          <a:p>
            <a:r>
              <a:rPr lang="en-US" sz="1800" dirty="0"/>
              <a:t>Contents :</a:t>
            </a:r>
          </a:p>
          <a:p>
            <a:pPr marL="285750" indent="-285750">
              <a:buFont typeface="Arial" panose="020B0604020202020204" pitchFamily="34" charset="0"/>
              <a:buChar char="•"/>
            </a:pPr>
            <a:r>
              <a:rPr lang="en-US" sz="1800" dirty="0"/>
              <a:t>The brief explanation of communication skills.</a:t>
            </a:r>
          </a:p>
          <a:p>
            <a:pPr marL="285750" indent="-285750">
              <a:buFont typeface="Arial" panose="020B0604020202020204" pitchFamily="34" charset="0"/>
              <a:buChar char="•"/>
            </a:pPr>
            <a:r>
              <a:rPr lang="en-US" sz="1800" dirty="0"/>
              <a:t>Importance of communication Skill in professional practice.</a:t>
            </a:r>
          </a:p>
          <a:p>
            <a:pPr marL="285750" indent="-285750">
              <a:buFont typeface="Arial" panose="020B0604020202020204" pitchFamily="34" charset="0"/>
              <a:buChar char="•"/>
            </a:pPr>
            <a:r>
              <a:rPr lang="en-US" sz="1800" dirty="0"/>
              <a:t>The meaning of communication skills.</a:t>
            </a:r>
          </a:p>
          <a:p>
            <a:pPr marL="285750" indent="-285750">
              <a:buFont typeface="Arial" panose="020B0604020202020204" pitchFamily="34" charset="0"/>
              <a:buChar char="•"/>
            </a:pPr>
            <a:endParaRPr lang="en-US" sz="1800" dirty="0"/>
          </a:p>
          <a:p>
            <a:pPr marL="285750" indent="-285750">
              <a:buFont typeface="Arial" panose="020B0604020202020204" pitchFamily="34" charset="0"/>
              <a:buChar char="•"/>
            </a:pPr>
            <a:endParaRPr lang="en-US" sz="1800"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C9D1F96-3DE6-40B6-9DCF-E50C656CAE8D}" type="datetime1">
              <a:rPr lang="en-GB" altLang="en-US" sz="900" smtClean="0"/>
              <a:pPr>
                <a:lnSpc>
                  <a:spcPct val="90000"/>
                </a:lnSpc>
                <a:spcAft>
                  <a:spcPts val="600"/>
                </a:spcAft>
                <a:defRPr/>
              </a:pPr>
              <a:t>16/03/2026</a:t>
            </a:fld>
            <a:endParaRPr lang="en-GB" altLang="en-US" sz="900"/>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09D677E-A245-6143-BFA3-B4B2737C38D0}" type="slidenum">
              <a:rPr lang="en-GB" altLang="en-US" sz="1200" smtClean="0">
                <a:solidFill>
                  <a:srgbClr val="898989"/>
                </a:solidFill>
              </a:rPr>
              <a:pPr>
                <a:spcBef>
                  <a:spcPct val="0"/>
                </a:spcBef>
                <a:spcAft>
                  <a:spcPts val="600"/>
                </a:spcAft>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706968" y="392111"/>
            <a:ext cx="9310972" cy="1143000"/>
          </a:xfrm>
        </p:spPr>
        <p:style>
          <a:lnRef idx="2">
            <a:schemeClr val="dk1"/>
          </a:lnRef>
          <a:fillRef idx="1">
            <a:schemeClr val="lt1"/>
          </a:fillRef>
          <a:effectRef idx="0">
            <a:schemeClr val="dk1"/>
          </a:effectRef>
          <a:fontRef idx="minor">
            <a:schemeClr val="dk1"/>
          </a:fontRef>
        </p:style>
        <p:txBody>
          <a:bodyPr vert="horz" wrap="square" lIns="91440" tIns="45720" rIns="91440" bIns="45720" numCol="1" anchor="ctr" anchorCtr="0" compatLnSpc="1">
            <a:prstTxWarp prst="textNoShape">
              <a:avLst/>
            </a:prstTxWarp>
            <a:normAutofit/>
          </a:bodyPr>
          <a:lstStyle/>
          <a:p>
            <a:r>
              <a:rPr lang="en-GB" altLang="en-US" sz="3200" b="1" dirty="0">
                <a:solidFill>
                  <a:schemeClr val="tx1"/>
                </a:solidFill>
                <a:latin typeface="+mj-lt"/>
                <a:ea typeface="+mj-ea"/>
                <a:cs typeface="+mj-cs"/>
              </a:rPr>
              <a:t>Communication Skills.</a:t>
            </a: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type="body" idx="1"/>
          </p:nvPr>
        </p:nvSpPr>
        <p:spPr>
          <a:xfrm>
            <a:off x="609600" y="1535113"/>
            <a:ext cx="5386917" cy="639762"/>
          </a:xfrm>
        </p:spPr>
        <p:txBody>
          <a:bodyPr vert="horz" wrap="square" lIns="91440" tIns="45720" rIns="91440" bIns="45720" numCol="1" anchor="b" anchorCtr="0" compatLnSpc="1">
            <a:prstTxWarp prst="textNoShape">
              <a:avLst/>
            </a:prstTxWarp>
            <a:normAutofit/>
          </a:bodyPr>
          <a:lstStyle/>
          <a:p>
            <a:pPr>
              <a:defRPr/>
            </a:pPr>
            <a:endParaRPr lang="en-US" altLang="en-US" b="1" kern="1200">
              <a:latin typeface="+mn-lt"/>
              <a:ea typeface="+mn-ea"/>
              <a:cs typeface="+mn-cs"/>
            </a:endParaRPr>
          </a:p>
          <a:p>
            <a:pPr>
              <a:defRPr/>
            </a:pPr>
            <a:endParaRPr lang="en-US" altLang="en-US" b="1" kern="1200">
              <a:latin typeface="+mn-lt"/>
              <a:ea typeface="+mn-ea"/>
              <a:cs typeface="+mn-cs"/>
            </a:endParaRPr>
          </a:p>
        </p:txBody>
      </p:sp>
      <p:sp>
        <p:nvSpPr>
          <p:cNvPr id="5" name="TextBox 4">
            <a:extLst>
              <a:ext uri="{FF2B5EF4-FFF2-40B4-BE49-F238E27FC236}">
                <a16:creationId xmlns:a16="http://schemas.microsoft.com/office/drawing/2014/main" id="{028FA0CD-6774-EDEB-7901-7CC84D67FB82}"/>
              </a:ext>
            </a:extLst>
          </p:cNvPr>
          <p:cNvSpPr txBox="1"/>
          <p:nvPr/>
        </p:nvSpPr>
        <p:spPr bwMode="auto">
          <a:xfrm>
            <a:off x="609601" y="2257678"/>
            <a:ext cx="5313770" cy="3331563"/>
          </a:xfrm>
          <a:prstGeom prst="rect">
            <a:avLst/>
          </a:prstGeom>
          <a:noFill/>
          <a:ln>
            <a:noFill/>
          </a:ln>
        </p:spPr>
        <p:txBody>
          <a:bodyPr vert="horz" wrap="square" lIns="91440" tIns="45720" rIns="91440" bIns="45720" numCol="1" anchor="t" anchorCtr="0" compatLnSpc="1">
            <a:prstTxWarp prst="textNoShape">
              <a:avLst/>
            </a:prstTxWarp>
            <a:normAutofit lnSpcReduction="10000"/>
          </a:bodyPr>
          <a:lstStyle/>
          <a:p>
            <a:pPr marL="342900" lvl="1" indent="-342900" eaLnBrk="0" fontAlgn="base" hangingPunct="0">
              <a:lnSpc>
                <a:spcPct val="90000"/>
              </a:lnSpc>
              <a:spcBef>
                <a:spcPct val="20000"/>
              </a:spcBef>
              <a:spcAft>
                <a:spcPct val="0"/>
              </a:spcAft>
              <a:buFont typeface="Arial" panose="020B0604020202020204" pitchFamily="34" charset="0"/>
              <a:buChar char="•"/>
            </a:pPr>
            <a:r>
              <a:rPr lang="en-US" sz="1500" dirty="0"/>
              <a:t>Communication Skills are the abilities you use to share information clearly and be able to understand  others according to Indeed Editorial Team ( Nov. 2025)</a:t>
            </a:r>
          </a:p>
          <a:p>
            <a:pPr marL="342900" lvl="1" indent="-342900" eaLnBrk="0" fontAlgn="base" hangingPunct="0">
              <a:lnSpc>
                <a:spcPct val="90000"/>
              </a:lnSpc>
              <a:spcBef>
                <a:spcPct val="20000"/>
              </a:spcBef>
              <a:spcAft>
                <a:spcPct val="0"/>
              </a:spcAft>
              <a:buFont typeface="Arial" panose="020B0604020202020204" pitchFamily="34" charset="0"/>
              <a:buChar char="•"/>
            </a:pPr>
            <a:r>
              <a:rPr lang="en-US" sz="1500" dirty="0"/>
              <a:t>Communication Skills simply are ability to speak, listen, write and understand others. </a:t>
            </a:r>
          </a:p>
          <a:p>
            <a:pPr marL="342900" lvl="1" indent="-342900" eaLnBrk="0" fontAlgn="base" hangingPunct="0">
              <a:lnSpc>
                <a:spcPct val="90000"/>
              </a:lnSpc>
              <a:spcBef>
                <a:spcPct val="20000"/>
              </a:spcBef>
              <a:spcAft>
                <a:spcPct val="0"/>
              </a:spcAft>
              <a:buFont typeface="Arial" panose="020B0604020202020204" pitchFamily="34" charset="0"/>
              <a:buChar char="•"/>
            </a:pPr>
            <a:r>
              <a:rPr lang="en-US" sz="1500" dirty="0"/>
              <a:t>Communication Skills are essential in many areas especially in Education, workplace in healthcare because it help to improve the teamwork, relationships and understanding.</a:t>
            </a:r>
          </a:p>
          <a:p>
            <a:pPr marL="342900" lvl="1" indent="-342900" eaLnBrk="0" fontAlgn="base" hangingPunct="0">
              <a:lnSpc>
                <a:spcPct val="90000"/>
              </a:lnSpc>
              <a:spcBef>
                <a:spcPct val="20000"/>
              </a:spcBef>
              <a:spcAft>
                <a:spcPct val="0"/>
              </a:spcAft>
              <a:buFont typeface="Arial" panose="020B0604020202020204" pitchFamily="34" charset="0"/>
              <a:buChar char="•"/>
            </a:pPr>
            <a:r>
              <a:rPr lang="en-US" sz="1500" dirty="0"/>
              <a:t>I have developed my communication skills in several areas of my life  including involving joining debate club, team projects, class discussions, group and individual presentations and talking with my clients at my workplace. I have also developed my communication skills through interacting with colleagues, classmates and teachers</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500" b="1" i="1" dirty="0"/>
          </a:p>
        </p:txBody>
      </p:sp>
      <p:sp>
        <p:nvSpPr>
          <p:cNvPr id="19471" name="Text Placeholder 4">
            <a:extLst>
              <a:ext uri="{FF2B5EF4-FFF2-40B4-BE49-F238E27FC236}">
                <a16:creationId xmlns:a16="http://schemas.microsoft.com/office/drawing/2014/main" id="{D5D404CD-0000-9F49-4E2C-317F128B06A4}"/>
              </a:ext>
            </a:extLst>
          </p:cNvPr>
          <p:cNvSpPr>
            <a:spLocks noGrp="1"/>
          </p:cNvSpPr>
          <p:nvPr>
            <p:ph type="body" sz="quarter" idx="3"/>
          </p:nvPr>
        </p:nvSpPr>
        <p:spPr>
          <a:xfrm>
            <a:off x="6193368" y="1535113"/>
            <a:ext cx="5389033" cy="639762"/>
          </a:xfrm>
        </p:spPr>
        <p:txBody>
          <a:bodyPr/>
          <a:lstStyle/>
          <a:p>
            <a:r>
              <a:rPr lang="en-US" sz="1000" b="0" dirty="0"/>
              <a:t>Images adapted from stock images</a:t>
            </a:r>
          </a:p>
        </p:txBody>
      </p:sp>
      <p:pic>
        <p:nvPicPr>
          <p:cNvPr id="3" name="Picture 2" descr="Red megaphone">
            <a:extLst>
              <a:ext uri="{FF2B5EF4-FFF2-40B4-BE49-F238E27FC236}">
                <a16:creationId xmlns:a16="http://schemas.microsoft.com/office/drawing/2014/main" id="{4A4D1E53-7BBE-9D48-89CB-51B88CA610A3}"/>
              </a:ext>
            </a:extLst>
          </p:cNvPr>
          <p:cNvPicPr>
            <a:picLocks noChangeAspect="1"/>
          </p:cNvPicPr>
          <p:nvPr/>
        </p:nvPicPr>
        <p:blipFill>
          <a:blip r:embed="rId2"/>
          <a:srcRect t="14013" r="3" b="22632"/>
          <a:stretch>
            <a:fillRect/>
          </a:stretch>
        </p:blipFill>
        <p:spPr>
          <a:xfrm>
            <a:off x="6360340" y="2174877"/>
            <a:ext cx="4332677" cy="2745082"/>
          </a:xfrm>
          <a:prstGeom prst="rect">
            <a:avLst/>
          </a:prstGeom>
          <a:noFill/>
        </p:spPr>
      </p:pic>
      <p:sp>
        <p:nvSpPr>
          <p:cNvPr id="4" name="Date Placeholder 3">
            <a:extLst>
              <a:ext uri="{FF2B5EF4-FFF2-40B4-BE49-F238E27FC236}">
                <a16:creationId xmlns:a16="http://schemas.microsoft.com/office/drawing/2014/main" id="{6B9032B6-384C-9F9E-8665-A5655B1A5781}"/>
              </a:ext>
            </a:extLst>
          </p:cNvPr>
          <p:cNvSpPr>
            <a:spLocks noGrp="1"/>
          </p:cNvSpPr>
          <p:nvPr>
            <p:ph type="dt" sz="half" idx="10"/>
          </p:nvPr>
        </p:nvSpPr>
        <p:spPr>
          <a:xfrm>
            <a:off x="334433" y="6524626"/>
            <a:ext cx="1295400" cy="219075"/>
          </a:xfrm>
        </p:spPr>
        <p:txBody>
          <a:bodyPr vert="horz" lIns="91440" tIns="45720" rIns="91440" bIns="45720" rtlCol="0" anchor="ctr">
            <a:normAutofit/>
          </a:bodyPr>
          <a:lstStyle/>
          <a:p>
            <a:pPr>
              <a:lnSpc>
                <a:spcPct val="90000"/>
              </a:lnSpc>
              <a:spcAft>
                <a:spcPts val="600"/>
              </a:spcAft>
              <a:defRPr/>
            </a:pPr>
            <a:fld id="{BF746479-5A54-43D8-9985-034223541E15}" type="datetime1">
              <a:rPr lang="en-GB" altLang="en-US" sz="900" kern="1200">
                <a:latin typeface="+mn-lt"/>
                <a:ea typeface="+mn-ea"/>
                <a:cs typeface="+mn-cs"/>
              </a:rPr>
              <a:pPr>
                <a:lnSpc>
                  <a:spcPct val="90000"/>
                </a:lnSpc>
                <a:spcAft>
                  <a:spcPts val="600"/>
                </a:spcAft>
                <a:defRPr/>
              </a:pPr>
              <a:t>16/03/2026</a:t>
            </a:fld>
            <a:endParaRPr lang="en-GB" altLang="en-US" sz="900" kern="1200">
              <a:latin typeface="+mn-lt"/>
              <a:ea typeface="+mn-ea"/>
              <a:cs typeface="+mn-cs"/>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defRPr/>
            </a:pPr>
            <a:fld id="{4B904670-820E-47CC-86D8-CF3D7CD14D9E}" type="slidenum">
              <a:rPr lang="en-GB" altLang="en-US" sz="1200" kern="1200">
                <a:solidFill>
                  <a:srgbClr val="898989"/>
                </a:solidFill>
                <a:latin typeface="Myriad Pro"/>
                <a:ea typeface="+mn-ea"/>
                <a:cs typeface="+mn-cs"/>
              </a:rPr>
              <a:pPr fontAlgn="base">
                <a:spcBef>
                  <a:spcPct val="0"/>
                </a:spcBef>
                <a:spcAft>
                  <a:spcPts val="600"/>
                </a:spcAft>
                <a:buNone/>
                <a:defRPr/>
              </a:pPr>
              <a:t>4</a:t>
            </a:fld>
            <a:endParaRPr lang="en-GB" altLang="en-US" sz="1200" kern="1200">
              <a:solidFill>
                <a:srgbClr val="898989"/>
              </a:solidFill>
              <a:latin typeface="Myriad Pro"/>
              <a:ea typeface="+mn-ea"/>
              <a:cs typeface="+mn-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609601" y="273050"/>
            <a:ext cx="7312502" cy="641350"/>
          </a:xfrm>
        </p:spPr>
        <p:txBody>
          <a:bodyPr vert="horz" wrap="square" lIns="91440" tIns="45720" rIns="91440" bIns="45720" numCol="1" anchor="b" anchorCtr="0" compatLnSpc="1">
            <a:prstTxWarp prst="textNoShape">
              <a:avLst/>
            </a:prstTxWarp>
            <a:normAutofit/>
          </a:bodyPr>
          <a:lstStyle/>
          <a:p>
            <a:r>
              <a:rPr lang="en-GB" dirty="0"/>
              <a:t>Importance of communication skills in professional practice</a:t>
            </a:r>
          </a:p>
        </p:txBody>
      </p:sp>
      <p:pic>
        <p:nvPicPr>
          <p:cNvPr id="5" name="Picture 4" descr="Team working together in the office">
            <a:extLst>
              <a:ext uri="{FF2B5EF4-FFF2-40B4-BE49-F238E27FC236}">
                <a16:creationId xmlns:a16="http://schemas.microsoft.com/office/drawing/2014/main" id="{FC6ADCA0-A765-3860-778B-0FBAF3D187E0}"/>
              </a:ext>
            </a:extLst>
          </p:cNvPr>
          <p:cNvPicPr>
            <a:picLocks noChangeAspect="1"/>
          </p:cNvPicPr>
          <p:nvPr/>
        </p:nvPicPr>
        <p:blipFill>
          <a:blip r:embed="rId2"/>
          <a:srcRect l="12040" r="-2" b="-2"/>
          <a:stretch>
            <a:fillRect/>
          </a:stretch>
        </p:blipFill>
        <p:spPr>
          <a:xfrm>
            <a:off x="6039952" y="1239253"/>
            <a:ext cx="5542447" cy="4205970"/>
          </a:xfrm>
          <a:prstGeom prst="rect">
            <a:avLst/>
          </a:prstGeom>
          <a:noFill/>
        </p:spPr>
      </p:pic>
      <p:sp>
        <p:nvSpPr>
          <p:cNvPr id="10" name="TextBox 9">
            <a:extLst>
              <a:ext uri="{FF2B5EF4-FFF2-40B4-BE49-F238E27FC236}">
                <a16:creationId xmlns:a16="http://schemas.microsoft.com/office/drawing/2014/main" id="{E32E3400-4CF7-D76F-91E6-1E97593C4D9A}"/>
              </a:ext>
            </a:extLst>
          </p:cNvPr>
          <p:cNvSpPr txBox="1"/>
          <p:nvPr/>
        </p:nvSpPr>
        <p:spPr bwMode="auto">
          <a:xfrm>
            <a:off x="391885" y="1239253"/>
            <a:ext cx="5648067" cy="4026711"/>
          </a:xfrm>
          <a:prstGeom prst="rect">
            <a:avLst/>
          </a:prstGeom>
          <a:noFill/>
          <a:ln>
            <a:noFill/>
          </a:ln>
        </p:spPr>
        <p:txBody>
          <a:bodyPr vert="horz" wrap="square" lIns="91440" tIns="45720" rIns="91440" bIns="45720" numCol="1" anchor="t" anchorCtr="0" compatLnSpc="1">
            <a:prstTxWarp prst="textNoShape">
              <a:avLst/>
            </a:prstTxWarp>
            <a:noAutofit/>
          </a:bodyPr>
          <a:lstStyle/>
          <a:p>
            <a:pPr marL="285750" indent="-285750" eaLnBrk="0" fontAlgn="base" hangingPunct="0">
              <a:lnSpc>
                <a:spcPct val="90000"/>
              </a:lnSpc>
              <a:spcBef>
                <a:spcPct val="20000"/>
              </a:spcBef>
              <a:spcAft>
                <a:spcPct val="0"/>
              </a:spcAft>
              <a:buFont typeface="Arial" panose="020B0604020202020204" pitchFamily="34" charset="0"/>
              <a:buChar char="•"/>
            </a:pPr>
            <a:r>
              <a:rPr lang="en-US" kern="1200" dirty="0">
                <a:latin typeface="+mn-lt"/>
                <a:ea typeface="+mn-ea"/>
                <a:cs typeface="+mn-cs"/>
              </a:rPr>
              <a:t>Person – centered care: allows workers to understand individual needs and respect.</a:t>
            </a:r>
          </a:p>
          <a:p>
            <a:pPr marL="285750" indent="-285750" eaLnBrk="0" fontAlgn="base" hangingPunct="0">
              <a:lnSpc>
                <a:spcPct val="90000"/>
              </a:lnSpc>
              <a:spcBef>
                <a:spcPct val="20000"/>
              </a:spcBef>
              <a:spcAft>
                <a:spcPct val="0"/>
              </a:spcAft>
              <a:buFont typeface="Arial" panose="020B0604020202020204" pitchFamily="34" charset="0"/>
              <a:buChar char="•"/>
            </a:pPr>
            <a:r>
              <a:rPr lang="en-US" kern="1200" dirty="0">
                <a:latin typeface="+mn-lt"/>
                <a:ea typeface="+mn-ea"/>
                <a:cs typeface="+mn-cs"/>
              </a:rPr>
              <a:t>Safety: Good communication motivates patients to follow treatment plans, manage their conditions and reduces the risk of medical mistakes.</a:t>
            </a:r>
          </a:p>
          <a:p>
            <a:pPr marL="285750" indent="-285750" eaLnBrk="0" fontAlgn="base" hangingPunct="0">
              <a:lnSpc>
                <a:spcPct val="90000"/>
              </a:lnSpc>
              <a:spcBef>
                <a:spcPct val="20000"/>
              </a:spcBef>
              <a:spcAft>
                <a:spcPct val="0"/>
              </a:spcAft>
              <a:buFont typeface="Arial" panose="020B0604020202020204" pitchFamily="34" charset="0"/>
              <a:buChar char="•"/>
            </a:pPr>
            <a:r>
              <a:rPr lang="en-US" kern="1200" dirty="0">
                <a:latin typeface="+mn-lt"/>
                <a:ea typeface="+mn-ea"/>
                <a:cs typeface="+mn-cs"/>
              </a:rPr>
              <a:t>Trust and Relationship Building: clear and compassionate communication creates a supportive and safe environment where patients feels valued and heard.</a:t>
            </a:r>
          </a:p>
          <a:p>
            <a:pPr eaLnBrk="0" fontAlgn="base" hangingPunct="0">
              <a:lnSpc>
                <a:spcPct val="90000"/>
              </a:lnSpc>
              <a:spcBef>
                <a:spcPct val="20000"/>
              </a:spcBef>
              <a:spcAft>
                <a:spcPct val="0"/>
              </a:spcAft>
            </a:pPr>
            <a:endParaRPr lang="en-US" kern="1200" dirty="0">
              <a:latin typeface="+mn-lt"/>
              <a:ea typeface="+mn-ea"/>
              <a:cs typeface="+mn-cs"/>
            </a:endParaRPr>
          </a:p>
          <a:p>
            <a:pPr eaLnBrk="0" fontAlgn="base" hangingPunct="0">
              <a:lnSpc>
                <a:spcPct val="90000"/>
              </a:lnSpc>
              <a:spcBef>
                <a:spcPct val="20000"/>
              </a:spcBef>
              <a:spcAft>
                <a:spcPct val="0"/>
              </a:spcAft>
            </a:pPr>
            <a:endParaRPr lang="en-US" kern="1200" dirty="0">
              <a:latin typeface="+mn-lt"/>
              <a:ea typeface="+mn-ea"/>
              <a:cs typeface="+mn-cs"/>
            </a:endParaRPr>
          </a:p>
          <a:p>
            <a:pPr eaLnBrk="0" fontAlgn="base" hangingPunct="0">
              <a:lnSpc>
                <a:spcPct val="90000"/>
              </a:lnSpc>
              <a:spcBef>
                <a:spcPct val="20000"/>
              </a:spcBef>
              <a:spcAft>
                <a:spcPct val="0"/>
              </a:spcAft>
            </a:pPr>
            <a:endParaRPr lang="en-US" kern="1200" dirty="0">
              <a:latin typeface="+mn-lt"/>
              <a:ea typeface="+mn-ea"/>
              <a:cs typeface="+mn-cs"/>
            </a:endParaRPr>
          </a:p>
          <a:p>
            <a:pPr eaLnBrk="0" fontAlgn="base" hangingPunct="0">
              <a:lnSpc>
                <a:spcPct val="90000"/>
              </a:lnSpc>
              <a:spcBef>
                <a:spcPct val="20000"/>
              </a:spcBef>
              <a:spcAft>
                <a:spcPct val="0"/>
              </a:spcAft>
            </a:pPr>
            <a:endParaRPr lang="en-US" kern="1200" dirty="0">
              <a:latin typeface="+mn-lt"/>
              <a:ea typeface="+mn-ea"/>
              <a:cs typeface="+mn-cs"/>
            </a:endParaRPr>
          </a:p>
          <a:p>
            <a:pPr eaLnBrk="0" fontAlgn="base" hangingPunct="0">
              <a:lnSpc>
                <a:spcPct val="90000"/>
              </a:lnSpc>
              <a:spcBef>
                <a:spcPct val="20000"/>
              </a:spcBef>
              <a:spcAft>
                <a:spcPct val="0"/>
              </a:spcAft>
            </a:pPr>
            <a:r>
              <a:rPr lang="en-US" kern="1200" dirty="0">
                <a:latin typeface="+mn-lt"/>
                <a:ea typeface="+mn-ea"/>
                <a:cs typeface="+mn-cs"/>
              </a:rPr>
              <a:t> </a:t>
            </a:r>
          </a:p>
          <a:p>
            <a:pPr eaLnBrk="0" fontAlgn="base" hangingPunct="0">
              <a:lnSpc>
                <a:spcPct val="90000"/>
              </a:lnSpc>
              <a:spcBef>
                <a:spcPct val="20000"/>
              </a:spcBef>
              <a:spcAft>
                <a:spcPct val="0"/>
              </a:spcAft>
            </a:pPr>
            <a:r>
              <a:rPr lang="en-US" i="1" kern="1200" dirty="0">
                <a:latin typeface="+mn-lt"/>
                <a:ea typeface="+mn-ea"/>
                <a:cs typeface="+mn-cs"/>
              </a:rPr>
              <a:t>   </a:t>
            </a:r>
          </a:p>
        </p:txBody>
      </p:sp>
      <p:sp>
        <p:nvSpPr>
          <p:cNvPr id="4" name="Date Placeholder 3">
            <a:extLst>
              <a:ext uri="{FF2B5EF4-FFF2-40B4-BE49-F238E27FC236}">
                <a16:creationId xmlns:a16="http://schemas.microsoft.com/office/drawing/2014/main" id="{EE708A69-4880-E756-CF1A-621EA0BA900A}"/>
              </a:ext>
            </a:extLst>
          </p:cNvPr>
          <p:cNvSpPr>
            <a:spLocks noGrp="1"/>
          </p:cNvSpPr>
          <p:nvPr>
            <p:ph type="dt" sz="half" idx="10"/>
          </p:nvPr>
        </p:nvSpPr>
        <p:spPr>
          <a:xfrm>
            <a:off x="334433" y="6524626"/>
            <a:ext cx="1295400" cy="219075"/>
          </a:xfrm>
        </p:spPr>
        <p:txBody>
          <a:bodyPr vert="horz" lIns="91440" tIns="45720" rIns="91440" bIns="45720" rtlCol="0" anchor="ctr">
            <a:normAutofit/>
          </a:bodyPr>
          <a:lstStyle/>
          <a:p>
            <a:pPr>
              <a:lnSpc>
                <a:spcPct val="90000"/>
              </a:lnSpc>
              <a:spcAft>
                <a:spcPts val="600"/>
              </a:spcAft>
              <a:defRPr/>
            </a:pPr>
            <a:fld id="{9F458A58-9170-4293-9FCB-97B777C99F2B}" type="datetime1">
              <a:rPr lang="en-GB" altLang="en-US" sz="900" kern="1200">
                <a:latin typeface="+mn-lt"/>
                <a:ea typeface="+mn-ea"/>
                <a:cs typeface="+mn-cs"/>
              </a:rPr>
              <a:pPr>
                <a:lnSpc>
                  <a:spcPct val="90000"/>
                </a:lnSpc>
                <a:spcAft>
                  <a:spcPts val="600"/>
                </a:spcAft>
                <a:defRPr/>
              </a:pPr>
              <a:t>16/03/2026</a:t>
            </a:fld>
            <a:endParaRPr lang="en-GB" altLang="en-US" sz="900" kern="1200">
              <a:latin typeface="+mn-lt"/>
              <a:ea typeface="+mn-ea"/>
              <a:cs typeface="+mn-cs"/>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defRPr/>
            </a:pPr>
            <a:fld id="{04BA63B0-57B7-4749-A8AB-75E15FE4EF80}" type="slidenum">
              <a:rPr lang="en-GB" altLang="en-US" sz="1200" kern="1200">
                <a:solidFill>
                  <a:srgbClr val="898989"/>
                </a:solidFill>
                <a:latin typeface="Myriad Pro"/>
                <a:ea typeface="+mn-ea"/>
                <a:cs typeface="+mn-cs"/>
              </a:rPr>
              <a:pPr fontAlgn="base">
                <a:spcBef>
                  <a:spcPct val="0"/>
                </a:spcBef>
                <a:spcAft>
                  <a:spcPts val="600"/>
                </a:spcAft>
                <a:buNone/>
                <a:defRPr/>
              </a:pPr>
              <a:t>5</a:t>
            </a:fld>
            <a:endParaRPr lang="en-GB" altLang="en-US" sz="1200" kern="1200">
              <a:solidFill>
                <a:srgbClr val="898989"/>
              </a:solidFill>
              <a:latin typeface="Myriad Pro"/>
              <a:ea typeface="+mn-ea"/>
              <a:cs typeface="+mn-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a:t>  How Communication Skills linked to Gibbs’ Reflective Cycle Model </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sz="half" idx="1"/>
          </p:nvPr>
        </p:nvSpPr>
        <p:spPr>
          <a:xfrm>
            <a:off x="609599" y="1600201"/>
            <a:ext cx="6519484" cy="3657598"/>
          </a:xfrm>
        </p:spPr>
        <p:txBody>
          <a:bodyPr wrap="square" anchor="t">
            <a:normAutofit/>
          </a:bodyPr>
          <a:lstStyle/>
          <a:p>
            <a:pPr>
              <a:lnSpc>
                <a:spcPct val="90000"/>
              </a:lnSpc>
            </a:pPr>
            <a:r>
              <a:rPr lang="en-GB" sz="1800" dirty="0"/>
              <a:t>Gibbs’ reflective Cycle model was created by Graham Gibbs to provide structure framework for experimental through structured  six stage process of reflection according to Evans (2025).</a:t>
            </a:r>
          </a:p>
          <a:p>
            <a:pPr lvl="1">
              <a:lnSpc>
                <a:spcPct val="90000"/>
              </a:lnSpc>
            </a:pPr>
            <a:r>
              <a:rPr lang="en-GB" sz="1800" dirty="0"/>
              <a:t>In communication studies, a model explains how messages are </a:t>
            </a:r>
            <a:r>
              <a:rPr lang="en-GB" sz="1800" b="1" dirty="0"/>
              <a:t>sent,</a:t>
            </a:r>
            <a:r>
              <a:rPr lang="en-GB" sz="1800" dirty="0"/>
              <a:t> </a:t>
            </a:r>
            <a:r>
              <a:rPr lang="en-GB" sz="1800" b="1" dirty="0"/>
              <a:t>received</a:t>
            </a:r>
            <a:r>
              <a:rPr lang="en-GB" sz="1800" dirty="0"/>
              <a:t> and </a:t>
            </a:r>
            <a:r>
              <a:rPr lang="en-GB" sz="1800" b="1" dirty="0"/>
              <a:t>understood</a:t>
            </a:r>
            <a:r>
              <a:rPr lang="en-GB" sz="1800" dirty="0"/>
              <a:t> between people.</a:t>
            </a:r>
          </a:p>
          <a:p>
            <a:pPr lvl="1">
              <a:lnSpc>
                <a:spcPct val="90000"/>
              </a:lnSpc>
            </a:pPr>
            <a:r>
              <a:rPr lang="en-GB" sz="1800" dirty="0"/>
              <a:t>The key features of model are as follows – it shows the </a:t>
            </a:r>
            <a:r>
              <a:rPr lang="en-GB" sz="1800" b="1" dirty="0"/>
              <a:t>relationships between different elements</a:t>
            </a:r>
            <a:r>
              <a:rPr lang="en-GB" sz="1800" dirty="0"/>
              <a:t>. – it explains </a:t>
            </a:r>
            <a:r>
              <a:rPr lang="en-GB" sz="1800" b="1" dirty="0"/>
              <a:t>how communication happens</a:t>
            </a:r>
            <a:r>
              <a:rPr lang="en-GB" sz="1800" dirty="0"/>
              <a:t>. – It makes the </a:t>
            </a:r>
            <a:r>
              <a:rPr lang="en-GB" sz="1800" b="1" dirty="0"/>
              <a:t>process easier to understand.</a:t>
            </a:r>
          </a:p>
          <a:p>
            <a:pPr lvl="1">
              <a:lnSpc>
                <a:spcPct val="90000"/>
              </a:lnSpc>
            </a:pPr>
            <a:endParaRPr lang="en-GB" sz="1800" b="1" dirty="0"/>
          </a:p>
          <a:p>
            <a:pPr marL="0" indent="0">
              <a:lnSpc>
                <a:spcPct val="90000"/>
              </a:lnSpc>
              <a:buNone/>
            </a:pPr>
            <a:endParaRPr lang="en-GB" sz="1800" i="1" dirty="0"/>
          </a:p>
          <a:p>
            <a:pPr>
              <a:lnSpc>
                <a:spcPct val="90000"/>
              </a:lnSpc>
            </a:pPr>
            <a:endParaRPr lang="en-GB" sz="1800" dirty="0"/>
          </a:p>
        </p:txBody>
      </p:sp>
      <p:pic>
        <p:nvPicPr>
          <p:cNvPr id="7" name="Picture 6" descr="A diagram of a diagram">
            <a:extLst>
              <a:ext uri="{FF2B5EF4-FFF2-40B4-BE49-F238E27FC236}">
                <a16:creationId xmlns:a16="http://schemas.microsoft.com/office/drawing/2014/main" id="{000C892D-BC7D-E0DD-D028-590339B3D291}"/>
              </a:ext>
            </a:extLst>
          </p:cNvPr>
          <p:cNvPicPr>
            <a:picLocks noChangeAspect="1"/>
          </p:cNvPicPr>
          <p:nvPr/>
        </p:nvPicPr>
        <p:blipFill>
          <a:blip r:embed="rId2"/>
          <a:srcRect l="12037" r="12031"/>
          <a:stretch>
            <a:fillRect/>
          </a:stretch>
        </p:blipFill>
        <p:spPr>
          <a:xfrm>
            <a:off x="7242372" y="1189529"/>
            <a:ext cx="4340028" cy="4068271"/>
          </a:xfrm>
          <a:prstGeom prst="rect">
            <a:avLst/>
          </a:prstGeom>
          <a:noFill/>
        </p:spPr>
      </p:pic>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16/03/2026</a:t>
            </a:fld>
            <a:endParaRPr lang="en-GB" altLang="en-US" sz="900"/>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163286" y="342674"/>
            <a:ext cx="11127921" cy="596219"/>
          </a:xfrm>
        </p:spPr>
        <p:txBody>
          <a:bodyPr wrap="square" anchor="ctr">
            <a:normAutofit fontScale="90000"/>
          </a:bodyPr>
          <a:lstStyle/>
          <a:p>
            <a:r>
              <a:rPr lang="en-GB" sz="2800" b="1" dirty="0"/>
              <a:t>Communication Skills in care home as care assistant.</a:t>
            </a:r>
            <a:br>
              <a:rPr lang="en-GB" sz="2800" b="1" dirty="0"/>
            </a:br>
            <a:endParaRPr lang="en-GB" sz="2800" b="1" dirty="0"/>
          </a:p>
        </p:txBody>
      </p:sp>
      <p:graphicFrame>
        <p:nvGraphicFramePr>
          <p:cNvPr id="17" name="Content Placeholder 16">
            <a:extLst>
              <a:ext uri="{FF2B5EF4-FFF2-40B4-BE49-F238E27FC236}">
                <a16:creationId xmlns:a16="http://schemas.microsoft.com/office/drawing/2014/main" id="{6D0C98B9-8CC1-046B-83C0-E6B90031B7EA}"/>
              </a:ext>
            </a:extLst>
          </p:cNvPr>
          <p:cNvGraphicFramePr>
            <a:graphicFrameLocks noGrp="1"/>
          </p:cNvGraphicFramePr>
          <p:nvPr>
            <p:ph sz="half" idx="1"/>
            <p:extLst>
              <p:ext uri="{D42A27DB-BD31-4B8C-83A1-F6EECF244321}">
                <p14:modId xmlns:p14="http://schemas.microsoft.com/office/powerpoint/2010/main" val="2641909446"/>
              </p:ext>
            </p:extLst>
          </p:nvPr>
        </p:nvGraphicFramePr>
        <p:xfrm>
          <a:off x="609600" y="1600200"/>
          <a:ext cx="1041400" cy="365760"/>
        </p:xfrm>
        <a:graphic>
          <a:graphicData uri="http://schemas.openxmlformats.org/drawingml/2006/table">
            <a:tbl>
              <a:tblPr firstRow="1" bandRow="1">
                <a:tableStyleId>{5C22544A-7EE6-4342-B048-85BDC9FD1C3A}</a:tableStyleId>
              </a:tblPr>
              <a:tblGrid>
                <a:gridCol w="208280">
                  <a:extLst>
                    <a:ext uri="{9D8B030D-6E8A-4147-A177-3AD203B41FA5}">
                      <a16:colId xmlns:a16="http://schemas.microsoft.com/office/drawing/2014/main" val="712181734"/>
                    </a:ext>
                  </a:extLst>
                </a:gridCol>
                <a:gridCol w="208280">
                  <a:extLst>
                    <a:ext uri="{9D8B030D-6E8A-4147-A177-3AD203B41FA5}">
                      <a16:colId xmlns:a16="http://schemas.microsoft.com/office/drawing/2014/main" val="910986334"/>
                    </a:ext>
                  </a:extLst>
                </a:gridCol>
                <a:gridCol w="208280">
                  <a:extLst>
                    <a:ext uri="{9D8B030D-6E8A-4147-A177-3AD203B41FA5}">
                      <a16:colId xmlns:a16="http://schemas.microsoft.com/office/drawing/2014/main" val="1355561351"/>
                    </a:ext>
                  </a:extLst>
                </a:gridCol>
                <a:gridCol w="208280">
                  <a:extLst>
                    <a:ext uri="{9D8B030D-6E8A-4147-A177-3AD203B41FA5}">
                      <a16:colId xmlns:a16="http://schemas.microsoft.com/office/drawing/2014/main" val="520634600"/>
                    </a:ext>
                  </a:extLst>
                </a:gridCol>
                <a:gridCol w="208280">
                  <a:extLst>
                    <a:ext uri="{9D8B030D-6E8A-4147-A177-3AD203B41FA5}">
                      <a16:colId xmlns:a16="http://schemas.microsoft.com/office/drawing/2014/main" val="632531663"/>
                    </a:ext>
                  </a:extLst>
                </a:gridCol>
              </a:tblGrid>
              <a:tr h="0">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770492406"/>
                  </a:ext>
                </a:extLst>
              </a:tr>
            </a:tbl>
          </a:graphicData>
        </a:graphic>
      </p:graphicFrame>
      <p:sp>
        <p:nvSpPr>
          <p:cNvPr id="3" name="Content Placeholder 2">
            <a:extLst>
              <a:ext uri="{FF2B5EF4-FFF2-40B4-BE49-F238E27FC236}">
                <a16:creationId xmlns:a16="http://schemas.microsoft.com/office/drawing/2014/main" id="{D269A12E-089F-65A6-1AAB-F01DB5F08F07}"/>
              </a:ext>
            </a:extLst>
          </p:cNvPr>
          <p:cNvSpPr>
            <a:spLocks noGrp="1"/>
          </p:cNvSpPr>
          <p:nvPr>
            <p:ph sz="half" idx="2"/>
          </p:nvPr>
        </p:nvSpPr>
        <p:spPr>
          <a:xfrm>
            <a:off x="334963" y="1134836"/>
            <a:ext cx="11535908" cy="4454752"/>
          </a:xfrm>
        </p:spPr>
        <p:txBody>
          <a:bodyPr wrap="square" anchor="t">
            <a:normAutofit fontScale="40000" lnSpcReduction="20000"/>
          </a:bodyPr>
          <a:lstStyle/>
          <a:p>
            <a:r>
              <a:rPr lang="en-GB" sz="5500" b="1" dirty="0"/>
              <a:t>Verbal communication</a:t>
            </a:r>
            <a:r>
              <a:rPr lang="en-GB" sz="5500" dirty="0"/>
              <a:t>: C. Wilson (2025) stated that is the exchange of ideas, information and emotions trough written or spoken words. Verbal communication is one of most direct and commonly used forms of communication in everyday life.</a:t>
            </a:r>
          </a:p>
          <a:p>
            <a:r>
              <a:rPr lang="en-GB" sz="5500" dirty="0"/>
              <a:t> </a:t>
            </a:r>
            <a:r>
              <a:rPr lang="en-GB" sz="5500" b="1" dirty="0"/>
              <a:t>Verbal communication skill</a:t>
            </a:r>
            <a:r>
              <a:rPr lang="en-GB" sz="5500" dirty="0"/>
              <a:t> is need when working as a care assistant in the care home . N . </a:t>
            </a:r>
            <a:r>
              <a:rPr lang="en-GB" sz="5500" dirty="0" err="1"/>
              <a:t>Toersen</a:t>
            </a:r>
            <a:r>
              <a:rPr lang="en-GB" sz="5500" dirty="0"/>
              <a:t> (2026) suggested that Care assistant need a select set of skills to be successful when communicating with clients. These skills develop during their time in the care home and they must always be present in their roles.</a:t>
            </a:r>
          </a:p>
          <a:p>
            <a:r>
              <a:rPr lang="en-GB" sz="5500" dirty="0"/>
              <a:t>When working in care home with the client or co-workers the following tools are useful :</a:t>
            </a:r>
          </a:p>
          <a:p>
            <a:pPr marL="0" indent="0">
              <a:buNone/>
            </a:pPr>
            <a:r>
              <a:rPr lang="en-GB" sz="5500" dirty="0"/>
              <a:t>      -by speaking clearly and respectfully,  listening attentively,  giving             Instructions   and explanations, by adapting communication,   communicating with colleagues.</a:t>
            </a:r>
          </a:p>
          <a:p>
            <a:r>
              <a:rPr lang="en-GB" sz="5500" dirty="0"/>
              <a:t>What is the impact on care?</a:t>
            </a:r>
          </a:p>
          <a:p>
            <a:pPr lvl="1"/>
            <a:r>
              <a:rPr lang="en-GB" sz="5500" dirty="0"/>
              <a:t>Patient/service user experience</a:t>
            </a:r>
          </a:p>
          <a:p>
            <a:pPr lvl="1"/>
            <a:r>
              <a:rPr lang="en-GB" sz="5500" dirty="0"/>
              <a:t>Safety, quality of care, or outcomes</a:t>
            </a:r>
          </a:p>
          <a:p>
            <a:endParaRPr lang="en-GB"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a:xfrm>
            <a:off x="334433" y="6524626"/>
            <a:ext cx="1295400" cy="219075"/>
          </a:xfrm>
        </p:spPr>
        <p:txBody>
          <a:bodyPr anchor="ctr">
            <a:normAutofit fontScale="92500" lnSpcReduction="20000"/>
          </a:bodyPr>
          <a:lstStyle/>
          <a:p>
            <a:fld id="{30226994-B490-4403-8CE4-43D4FD570BBD}" type="datetime1">
              <a:rPr lang="en-GB" altLang="en-US" smtClean="0"/>
              <a:pPr/>
              <a:t>17/03/2026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1"/>
          </p:nvPr>
        </p:nvSpPr>
        <p:spPr>
          <a:xfrm>
            <a:off x="10608733" y="6381751"/>
            <a:ext cx="973667" cy="339725"/>
          </a:xfrm>
        </p:spPr>
        <p:txBody>
          <a:bodyPr wrap="square" anchor="ctr">
            <a:normAutofit/>
          </a:bodyPr>
          <a:lstStyle/>
          <a:p>
            <a:fld id="{9AFB928A-D6AD-4F2A-B2DD-923741E90643}" type="slidenum">
              <a:rPr lang="en-GB" altLang="en-US" smtClean="0"/>
              <a:pPr/>
              <a:t>7</a:t>
            </a:fld>
            <a:endParaRPr lang="en-GB" altLang="en-US"/>
          </a:p>
        </p:txBody>
      </p:sp>
      <p:graphicFrame>
        <p:nvGraphicFramePr>
          <p:cNvPr id="8" name="Table 7">
            <a:extLst>
              <a:ext uri="{FF2B5EF4-FFF2-40B4-BE49-F238E27FC236}">
                <a16:creationId xmlns:a16="http://schemas.microsoft.com/office/drawing/2014/main" id="{2E7AC822-EF8C-A7F7-3AB8-18EF993BD5FA}"/>
              </a:ext>
            </a:extLst>
          </p:cNvPr>
          <p:cNvGraphicFramePr>
            <a:graphicFrameLocks noGrp="1"/>
          </p:cNvGraphicFramePr>
          <p:nvPr>
            <p:extLst>
              <p:ext uri="{D42A27DB-BD31-4B8C-83A1-F6EECF244321}">
                <p14:modId xmlns:p14="http://schemas.microsoft.com/office/powerpoint/2010/main" val="2095111164"/>
              </p:ext>
            </p:extLst>
          </p:nvPr>
        </p:nvGraphicFramePr>
        <p:xfrm>
          <a:off x="11983719" y="1222585"/>
          <a:ext cx="208280" cy="365760"/>
        </p:xfrm>
        <a:graphic>
          <a:graphicData uri="http://schemas.openxmlformats.org/drawingml/2006/table">
            <a:tbl>
              <a:tblPr firstRow="1" bandRow="1">
                <a:tableStyleId>{5C22544A-7EE6-4342-B048-85BDC9FD1C3A}</a:tableStyleId>
              </a:tblPr>
              <a:tblGrid>
                <a:gridCol w="208280">
                  <a:extLst>
                    <a:ext uri="{9D8B030D-6E8A-4147-A177-3AD203B41FA5}">
                      <a16:colId xmlns:a16="http://schemas.microsoft.com/office/drawing/2014/main" val="2470256092"/>
                    </a:ext>
                  </a:extLst>
                </a:gridCol>
              </a:tblGrid>
              <a:tr h="0">
                <a:tc>
                  <a:txBody>
                    <a:bodyPr/>
                    <a:lstStyle/>
                    <a:p>
                      <a:endParaRPr lang="en-GB" dirty="0"/>
                    </a:p>
                  </a:txBody>
                  <a:tcPr/>
                </a:tc>
                <a:extLst>
                  <a:ext uri="{0D108BD9-81ED-4DB2-BD59-A6C34878D82A}">
                    <a16:rowId xmlns:a16="http://schemas.microsoft.com/office/drawing/2014/main" val="3683981614"/>
                  </a:ext>
                </a:extLst>
              </a:tr>
            </a:tbl>
          </a:graphicData>
        </a:graphic>
      </p:graphicFrame>
      <p:graphicFrame>
        <p:nvGraphicFramePr>
          <p:cNvPr id="9" name="Table 8">
            <a:extLst>
              <a:ext uri="{FF2B5EF4-FFF2-40B4-BE49-F238E27FC236}">
                <a16:creationId xmlns:a16="http://schemas.microsoft.com/office/drawing/2014/main" id="{CE31178B-F895-A563-4FD1-9854109E5119}"/>
              </a:ext>
            </a:extLst>
          </p:cNvPr>
          <p:cNvGraphicFramePr>
            <a:graphicFrameLocks noGrp="1"/>
          </p:cNvGraphicFramePr>
          <p:nvPr>
            <p:extLst>
              <p:ext uri="{D42A27DB-BD31-4B8C-83A1-F6EECF244321}">
                <p14:modId xmlns:p14="http://schemas.microsoft.com/office/powerpoint/2010/main" val="3954216689"/>
              </p:ext>
            </p:extLst>
          </p:nvPr>
        </p:nvGraphicFramePr>
        <p:xfrm>
          <a:off x="1960987" y="6583362"/>
          <a:ext cx="1043470" cy="1828800"/>
        </p:xfrm>
        <a:graphic>
          <a:graphicData uri="http://schemas.openxmlformats.org/drawingml/2006/table">
            <a:tbl>
              <a:tblPr firstRow="1" bandRow="1">
                <a:tableStyleId>{5C22544A-7EE6-4342-B048-85BDC9FD1C3A}</a:tableStyleId>
              </a:tblPr>
              <a:tblGrid>
                <a:gridCol w="208694">
                  <a:extLst>
                    <a:ext uri="{9D8B030D-6E8A-4147-A177-3AD203B41FA5}">
                      <a16:colId xmlns:a16="http://schemas.microsoft.com/office/drawing/2014/main" val="3078943661"/>
                    </a:ext>
                  </a:extLst>
                </a:gridCol>
                <a:gridCol w="208694">
                  <a:extLst>
                    <a:ext uri="{9D8B030D-6E8A-4147-A177-3AD203B41FA5}">
                      <a16:colId xmlns:a16="http://schemas.microsoft.com/office/drawing/2014/main" val="2243268383"/>
                    </a:ext>
                  </a:extLst>
                </a:gridCol>
                <a:gridCol w="208694">
                  <a:extLst>
                    <a:ext uri="{9D8B030D-6E8A-4147-A177-3AD203B41FA5}">
                      <a16:colId xmlns:a16="http://schemas.microsoft.com/office/drawing/2014/main" val="2583880288"/>
                    </a:ext>
                  </a:extLst>
                </a:gridCol>
                <a:gridCol w="208694">
                  <a:extLst>
                    <a:ext uri="{9D8B030D-6E8A-4147-A177-3AD203B41FA5}">
                      <a16:colId xmlns:a16="http://schemas.microsoft.com/office/drawing/2014/main" val="1841235772"/>
                    </a:ext>
                  </a:extLst>
                </a:gridCol>
                <a:gridCol w="208694">
                  <a:extLst>
                    <a:ext uri="{9D8B030D-6E8A-4147-A177-3AD203B41FA5}">
                      <a16:colId xmlns:a16="http://schemas.microsoft.com/office/drawing/2014/main" val="1414714543"/>
                    </a:ext>
                  </a:extLst>
                </a:gridCol>
              </a:tblGrid>
              <a:tr h="181311">
                <a:tc>
                  <a:txBody>
                    <a:bodyPr/>
                    <a:lstStyle/>
                    <a:p>
                      <a:endParaRPr lang="en-GB" dirty="0"/>
                    </a:p>
                  </a:txBody>
                  <a:tcPr/>
                </a:tc>
                <a:tc rowSpan="4">
                  <a:txBody>
                    <a:bodyPr/>
                    <a:lstStyle/>
                    <a:p>
                      <a:endParaRPr lang="en-GB" dirty="0"/>
                    </a:p>
                  </a:txBody>
                  <a:tcPr/>
                </a:tc>
                <a:tc rowSpan="4">
                  <a:txBody>
                    <a:bodyPr/>
                    <a:lstStyle/>
                    <a:p>
                      <a:endParaRPr lang="en-GB" dirty="0"/>
                    </a:p>
                  </a:txBody>
                  <a:tcPr/>
                </a:tc>
                <a:tc rowSpan="4">
                  <a:txBody>
                    <a:bodyPr/>
                    <a:lstStyle/>
                    <a:p>
                      <a:endParaRPr lang="en-GB" dirty="0"/>
                    </a:p>
                  </a:txBody>
                  <a:tcPr/>
                </a:tc>
                <a:tc rowSpan="4">
                  <a:txBody>
                    <a:bodyPr/>
                    <a:lstStyle/>
                    <a:p>
                      <a:endParaRPr lang="en-GB" dirty="0"/>
                    </a:p>
                  </a:txBody>
                  <a:tcPr/>
                </a:tc>
                <a:extLst>
                  <a:ext uri="{0D108BD9-81ED-4DB2-BD59-A6C34878D82A}">
                    <a16:rowId xmlns:a16="http://schemas.microsoft.com/office/drawing/2014/main" val="1192912888"/>
                  </a:ext>
                </a:extLst>
              </a:tr>
              <a:tr h="181311">
                <a:tc>
                  <a:txBody>
                    <a:bodyPr/>
                    <a:lstStyle/>
                    <a:p>
                      <a:endParaRPr lang="en-GB" dirty="0"/>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15540248"/>
                  </a:ext>
                </a:extLst>
              </a:tr>
              <a:tr h="181311">
                <a:tc>
                  <a:txBody>
                    <a:bodyPr/>
                    <a:lstStyle/>
                    <a:p>
                      <a:endParaRPr lang="en-GB" dirty="0"/>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467817268"/>
                  </a:ext>
                </a:extLst>
              </a:tr>
              <a:tr h="181311">
                <a:tc>
                  <a:txBody>
                    <a:bodyPr/>
                    <a:lstStyle/>
                    <a:p>
                      <a:endParaRPr lang="en-GB" dirty="0"/>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3756832923"/>
                  </a:ext>
                </a:extLst>
              </a:tr>
              <a:tr h="181311">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995555636"/>
                  </a:ext>
                </a:extLst>
              </a:tr>
            </a:tbl>
          </a:graphicData>
        </a:graphic>
      </p:graphicFrame>
      <p:pic>
        <p:nvPicPr>
          <p:cNvPr id="24" name="Picture 23" descr="Adult and child reading tablet in tent">
            <a:extLst>
              <a:ext uri="{FF2B5EF4-FFF2-40B4-BE49-F238E27FC236}">
                <a16:creationId xmlns:a16="http://schemas.microsoft.com/office/drawing/2014/main" id="{E84EB85D-9829-7C6D-46BE-915D75475545}"/>
              </a:ext>
            </a:extLst>
          </p:cNvPr>
          <p:cNvPicPr>
            <a:picLocks noChangeAspect="1"/>
          </p:cNvPicPr>
          <p:nvPr/>
        </p:nvPicPr>
        <p:blipFill>
          <a:blip r:embed="rId2"/>
          <a:stretch>
            <a:fillRect/>
          </a:stretch>
        </p:blipFill>
        <p:spPr>
          <a:xfrm>
            <a:off x="9609364" y="4074600"/>
            <a:ext cx="2179865" cy="1444457"/>
          </a:xfrm>
          <a:prstGeom prst="rect">
            <a:avLst/>
          </a:prstGeom>
        </p:spPr>
      </p:pic>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D1C07-A118-BEED-3F2D-8C77FC9326EB}"/>
              </a:ext>
            </a:extLst>
          </p:cNvPr>
          <p:cNvSpPr>
            <a:spLocks noGrp="1"/>
          </p:cNvSpPr>
          <p:nvPr>
            <p:ph type="title"/>
          </p:nvPr>
        </p:nvSpPr>
        <p:spPr>
          <a:xfrm>
            <a:off x="609600" y="274638"/>
            <a:ext cx="10673443" cy="688748"/>
          </a:xfrm>
        </p:spPr>
        <p:txBody>
          <a:bodyPr/>
          <a:lstStyle/>
          <a:p>
            <a:r>
              <a:rPr lang="en-GB" sz="2800" b="1" dirty="0"/>
              <a:t>How does communication Skills support my future Career</a:t>
            </a:r>
            <a:r>
              <a:rPr lang="en-GB" sz="2800" dirty="0"/>
              <a:t>.</a:t>
            </a:r>
          </a:p>
        </p:txBody>
      </p:sp>
      <p:sp>
        <p:nvSpPr>
          <p:cNvPr id="3" name="Content Placeholder 2">
            <a:extLst>
              <a:ext uri="{FF2B5EF4-FFF2-40B4-BE49-F238E27FC236}">
                <a16:creationId xmlns:a16="http://schemas.microsoft.com/office/drawing/2014/main" id="{73BA0A86-5180-85FC-FF31-150A2ABF53DA}"/>
              </a:ext>
            </a:extLst>
          </p:cNvPr>
          <p:cNvSpPr>
            <a:spLocks noGrp="1"/>
          </p:cNvSpPr>
          <p:nvPr>
            <p:ph idx="1"/>
          </p:nvPr>
        </p:nvSpPr>
        <p:spPr/>
        <p:txBody>
          <a:bodyPr/>
          <a:lstStyle/>
          <a:p>
            <a:pPr marL="1371600" lvl="3" indent="0">
              <a:buNone/>
            </a:pPr>
            <a:endParaRPr lang="en-GB" sz="1800" dirty="0"/>
          </a:p>
        </p:txBody>
      </p:sp>
      <p:sp>
        <p:nvSpPr>
          <p:cNvPr id="4" name="Date Placeholder 3">
            <a:extLst>
              <a:ext uri="{FF2B5EF4-FFF2-40B4-BE49-F238E27FC236}">
                <a16:creationId xmlns:a16="http://schemas.microsoft.com/office/drawing/2014/main" id="{538B02ED-B29F-5657-1739-5BFEE003DE34}"/>
              </a:ext>
            </a:extLst>
          </p:cNvPr>
          <p:cNvSpPr>
            <a:spLocks noGrp="1"/>
          </p:cNvSpPr>
          <p:nvPr>
            <p:ph type="dt" sz="half" idx="10"/>
          </p:nvPr>
        </p:nvSpPr>
        <p:spPr/>
        <p:txBody>
          <a:bodyPr/>
          <a:lstStyle/>
          <a:p>
            <a:pPr>
              <a:defRPr/>
            </a:pPr>
            <a:fld id="{30226994-B490-4403-8CE4-43D4FD570BBD}" type="datetime1">
              <a:rPr lang="en-GB" altLang="en-US" smtClean="0"/>
              <a:pPr>
                <a:defRPr/>
              </a:pPr>
              <a:t>17/03/2026</a:t>
            </a:fld>
            <a:endParaRPr lang="en-GB" altLang="en-US"/>
          </a:p>
        </p:txBody>
      </p:sp>
      <p:sp>
        <p:nvSpPr>
          <p:cNvPr id="5" name="Slide Number Placeholder 4">
            <a:extLst>
              <a:ext uri="{FF2B5EF4-FFF2-40B4-BE49-F238E27FC236}">
                <a16:creationId xmlns:a16="http://schemas.microsoft.com/office/drawing/2014/main" id="{EE872345-D283-A357-4A2E-5B0EE79D48FE}"/>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graphicFrame>
        <p:nvGraphicFramePr>
          <p:cNvPr id="6" name="Table 5">
            <a:extLst>
              <a:ext uri="{FF2B5EF4-FFF2-40B4-BE49-F238E27FC236}">
                <a16:creationId xmlns:a16="http://schemas.microsoft.com/office/drawing/2014/main" id="{6F4E2CFF-8C10-DE10-4F6E-4EF9B9CE1DE5}"/>
              </a:ext>
            </a:extLst>
          </p:cNvPr>
          <p:cNvGraphicFramePr>
            <a:graphicFrameLocks noGrp="1"/>
          </p:cNvGraphicFramePr>
          <p:nvPr>
            <p:extLst>
              <p:ext uri="{D42A27DB-BD31-4B8C-83A1-F6EECF244321}">
                <p14:modId xmlns:p14="http://schemas.microsoft.com/office/powerpoint/2010/main" val="1407632530"/>
              </p:ext>
            </p:extLst>
          </p:nvPr>
        </p:nvGraphicFramePr>
        <p:xfrm>
          <a:off x="506186" y="1167491"/>
          <a:ext cx="11144250" cy="4572000"/>
        </p:xfrm>
        <a:graphic>
          <a:graphicData uri="http://schemas.openxmlformats.org/drawingml/2006/table">
            <a:tbl>
              <a:tblPr firstRow="1" bandRow="1">
                <a:tableStyleId>{5C22544A-7EE6-4342-B048-85BDC9FD1C3A}</a:tableStyleId>
              </a:tblPr>
              <a:tblGrid>
                <a:gridCol w="11144250">
                  <a:extLst>
                    <a:ext uri="{9D8B030D-6E8A-4147-A177-3AD203B41FA5}">
                      <a16:colId xmlns:a16="http://schemas.microsoft.com/office/drawing/2014/main" val="3697145597"/>
                    </a:ext>
                  </a:extLst>
                </a:gridCol>
              </a:tblGrid>
              <a:tr h="2473453">
                <a:tc>
                  <a:txBody>
                    <a:bodyPr/>
                    <a:lstStyle/>
                    <a:p>
                      <a:pPr marL="0" indent="0">
                        <a:buFont typeface="Arial" panose="020B0604020202020204" pitchFamily="34" charset="0"/>
                        <a:buNone/>
                      </a:pPr>
                      <a:r>
                        <a:rPr lang="en-GB" b="1" dirty="0"/>
                        <a:t>Communication Skill important for :  </a:t>
                      </a:r>
                    </a:p>
                    <a:p>
                      <a:pPr marL="0" indent="0">
                        <a:buFont typeface="Arial" panose="020B0604020202020204" pitchFamily="34" charset="0"/>
                        <a:buNone/>
                      </a:pPr>
                      <a:endParaRPr lang="en-GB" b="1" dirty="0"/>
                    </a:p>
                    <a:p>
                      <a:pPr marL="285750" indent="-285750">
                        <a:buFont typeface="Arial" panose="020B0604020202020204" pitchFamily="34" charset="0"/>
                        <a:buChar char="•"/>
                      </a:pPr>
                      <a:r>
                        <a:rPr lang="en-GB" b="1" dirty="0"/>
                        <a:t>Your employability – Clear communication help the residents to feel safe and secured.</a:t>
                      </a:r>
                    </a:p>
                    <a:p>
                      <a:pPr marL="285750" indent="-285750">
                        <a:buFont typeface="Arial" panose="020B0604020202020204" pitchFamily="34" charset="0"/>
                        <a:buChar char="•"/>
                      </a:pPr>
                      <a:r>
                        <a:rPr lang="en-GB" b="1" dirty="0"/>
                        <a:t>Teamwork – clear communication between Doctors, nurses and care givers to ensure everyone work effectively.</a:t>
                      </a:r>
                    </a:p>
                    <a:p>
                      <a:pPr marL="285750" indent="-285750">
                        <a:buFont typeface="Arial" panose="020B0604020202020204" pitchFamily="34" charset="0"/>
                        <a:buChar char="•"/>
                      </a:pPr>
                      <a:r>
                        <a:rPr lang="en-GB" b="1" dirty="0"/>
                        <a:t>Future role in health and social care</a:t>
                      </a:r>
                    </a:p>
                    <a:p>
                      <a:pPr marL="285750" indent="-285750">
                        <a:buFont typeface="Arial" panose="020B0604020202020204" pitchFamily="34" charset="0"/>
                        <a:buChar char="•"/>
                      </a:pPr>
                      <a:r>
                        <a:rPr lang="en-GB" b="1" dirty="0"/>
                        <a:t>CQC  which requires safe practices.</a:t>
                      </a:r>
                    </a:p>
                    <a:p>
                      <a:pPr marL="0" indent="0">
                        <a:buFont typeface="Arial" panose="020B0604020202020204" pitchFamily="34" charset="0"/>
                        <a:buNone/>
                      </a:pPr>
                      <a:endParaRPr lang="en-GB" b="1" dirty="0"/>
                    </a:p>
                    <a:p>
                      <a:pPr marL="0" indent="0">
                        <a:buFont typeface="Arial" panose="020B0604020202020204" pitchFamily="34" charset="0"/>
                        <a:buNone/>
                      </a:pPr>
                      <a:endParaRPr lang="en-GB" b="1" dirty="0"/>
                    </a:p>
                  </a:txBody>
                  <a:tcPr/>
                </a:tc>
                <a:extLst>
                  <a:ext uri="{0D108BD9-81ED-4DB2-BD59-A6C34878D82A}">
                    <a16:rowId xmlns:a16="http://schemas.microsoft.com/office/drawing/2014/main" val="398987727"/>
                  </a:ext>
                </a:extLst>
              </a:tr>
              <a:tr h="353350">
                <a:tc>
                  <a:txBody>
                    <a:bodyPr/>
                    <a:lstStyle/>
                    <a:p>
                      <a:endParaRPr lang="en-GB" dirty="0"/>
                    </a:p>
                  </a:txBody>
                  <a:tcPr/>
                </a:tc>
                <a:extLst>
                  <a:ext uri="{0D108BD9-81ED-4DB2-BD59-A6C34878D82A}">
                    <a16:rowId xmlns:a16="http://schemas.microsoft.com/office/drawing/2014/main" val="1995382687"/>
                  </a:ext>
                </a:extLst>
              </a:tr>
              <a:tr h="618363">
                <a:tc>
                  <a:txBody>
                    <a:bodyPr/>
                    <a:lstStyle/>
                    <a:p>
                      <a:pPr marL="0" indent="0">
                        <a:buFont typeface="Arial" panose="020B0604020202020204" pitchFamily="34" charset="0"/>
                        <a:buNone/>
                      </a:pPr>
                      <a:r>
                        <a:rPr lang="en-GB" b="1" dirty="0"/>
                        <a:t>My Strength in Communication Skills : </a:t>
                      </a:r>
                      <a:r>
                        <a:rPr lang="en-GB" b="0" dirty="0"/>
                        <a:t>I am a good listener. I speak clearly and slow and </a:t>
                      </a:r>
                      <a:r>
                        <a:rPr lang="en-GB" b="0"/>
                        <a:t>I also </a:t>
                      </a:r>
                      <a:r>
                        <a:rPr lang="en-GB" b="0" dirty="0"/>
                        <a:t>respect people. I am very patient when communicating with dementia.</a:t>
                      </a:r>
                    </a:p>
                  </a:txBody>
                  <a:tcPr/>
                </a:tc>
                <a:extLst>
                  <a:ext uri="{0D108BD9-81ED-4DB2-BD59-A6C34878D82A}">
                    <a16:rowId xmlns:a16="http://schemas.microsoft.com/office/drawing/2014/main" val="1402444667"/>
                  </a:ext>
                </a:extLst>
              </a:tr>
              <a:tr h="353350">
                <a:tc>
                  <a:txBody>
                    <a:bodyPr/>
                    <a:lstStyle/>
                    <a:p>
                      <a:endParaRPr lang="en-GB" dirty="0"/>
                    </a:p>
                  </a:txBody>
                  <a:tcPr/>
                </a:tc>
                <a:extLst>
                  <a:ext uri="{0D108BD9-81ED-4DB2-BD59-A6C34878D82A}">
                    <a16:rowId xmlns:a16="http://schemas.microsoft.com/office/drawing/2014/main" val="2826837934"/>
                  </a:ext>
                </a:extLst>
              </a:tr>
              <a:tr h="618363">
                <a:tc>
                  <a:txBody>
                    <a:bodyPr/>
                    <a:lstStyle/>
                    <a:p>
                      <a:r>
                        <a:rPr lang="en-GB" b="1" dirty="0"/>
                        <a:t>Communication Skills development in my future  Career :  </a:t>
                      </a:r>
                      <a:r>
                        <a:rPr lang="en-GB" b="0" dirty="0"/>
                        <a:t>As a care assistant in the Nursing home, I will continue to develop my communication skill to meet individual needs.</a:t>
                      </a:r>
                    </a:p>
                  </a:txBody>
                  <a:tcPr/>
                </a:tc>
                <a:extLst>
                  <a:ext uri="{0D108BD9-81ED-4DB2-BD59-A6C34878D82A}">
                    <a16:rowId xmlns:a16="http://schemas.microsoft.com/office/drawing/2014/main" val="50556502"/>
                  </a:ext>
                </a:extLst>
              </a:tr>
            </a:tbl>
          </a:graphicData>
        </a:graphic>
      </p:graphicFrame>
    </p:spTree>
    <p:extLst>
      <p:ext uri="{BB962C8B-B14F-4D97-AF65-F5344CB8AC3E}">
        <p14:creationId xmlns:p14="http://schemas.microsoft.com/office/powerpoint/2010/main" val="262140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29833" y="224558"/>
            <a:ext cx="7685617" cy="1193079"/>
          </a:xfrm>
        </p:spPr>
        <p:txBody>
          <a:bodyPr wrap="square" anchor="ctr">
            <a:normAutofit/>
          </a:bodyPr>
          <a:lstStyle/>
          <a:p>
            <a:r>
              <a:rPr lang="en-GB" altLang="en-US" sz="2800" b="1" dirty="0"/>
              <a:t>Conclusion</a:t>
            </a:r>
            <a:endParaRPr lang="en-GB" altLang="en-US" sz="2800" b="1" i="1" dirty="0"/>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sz="half" idx="1"/>
          </p:nvPr>
        </p:nvSpPr>
        <p:spPr>
          <a:xfrm>
            <a:off x="391886" y="1417638"/>
            <a:ext cx="6523264" cy="4171603"/>
          </a:xfrm>
        </p:spPr>
        <p:txBody>
          <a:bodyPr wrap="square" anchor="t">
            <a:normAutofit/>
          </a:bodyPr>
          <a:lstStyle/>
          <a:p>
            <a:pPr marL="0" indent="0">
              <a:buNone/>
            </a:pPr>
            <a:r>
              <a:rPr lang="en-GB" altLang="en-US" sz="1800" dirty="0"/>
              <a:t>In conclusion, communication skills are important for a care assistant as they help provide effective, person- centred care and safety. Good communication allows care assistant to understand client’s needs, offer emotional support and build trust between them.</a:t>
            </a:r>
          </a:p>
          <a:p>
            <a:pPr marL="0" indent="0">
              <a:buNone/>
            </a:pPr>
            <a:r>
              <a:rPr lang="en-GB" altLang="en-US" sz="1800" dirty="0"/>
              <a:t>It also helps when supporting individuals with health conditions such as Dementia.</a:t>
            </a:r>
          </a:p>
          <a:p>
            <a:pPr marL="0" indent="0">
              <a:buNone/>
            </a:pPr>
            <a:r>
              <a:rPr lang="en-GB" altLang="en-US" sz="1800" dirty="0"/>
              <a:t>Overall, good and strong communication skills promote dignity and respect, improve the quality of care and support professional development, all these make a key part of being an effective, loving and compassionate care assistant.</a:t>
            </a:r>
          </a:p>
          <a:p>
            <a:pPr marL="0" indent="0">
              <a:buNone/>
            </a:pPr>
            <a:endParaRPr lang="en-GB" altLang="en-US" sz="1800" dirty="0"/>
          </a:p>
          <a:p>
            <a:pPr marL="0" indent="0">
              <a:buNone/>
            </a:pPr>
            <a:r>
              <a:rPr lang="en-GB" altLang="en-US" sz="800" dirty="0"/>
              <a:t>                                                                                                                                                                     (Image Adapted from stock images)</a:t>
            </a:r>
            <a:endParaRPr lang="en-GB" altLang="en-US" sz="1100" dirty="0"/>
          </a:p>
        </p:txBody>
      </p:sp>
      <p:pic>
        <p:nvPicPr>
          <p:cNvPr id="5" name="Picture 4" descr="Two people chatting">
            <a:extLst>
              <a:ext uri="{FF2B5EF4-FFF2-40B4-BE49-F238E27FC236}">
                <a16:creationId xmlns:a16="http://schemas.microsoft.com/office/drawing/2014/main" id="{5ADCFEAD-1419-C04A-B349-E636A3BD0A0A}"/>
              </a:ext>
            </a:extLst>
          </p:cNvPr>
          <p:cNvPicPr>
            <a:picLocks noChangeAspect="1"/>
          </p:cNvPicPr>
          <p:nvPr/>
        </p:nvPicPr>
        <p:blipFill>
          <a:blip r:embed="rId2"/>
          <a:stretch>
            <a:fillRect/>
          </a:stretch>
        </p:blipFill>
        <p:spPr>
          <a:xfrm>
            <a:off x="7071209" y="1494065"/>
            <a:ext cx="4965842" cy="3314700"/>
          </a:xfrm>
          <a:prstGeom prst="rect">
            <a:avLst/>
          </a:prstGeom>
          <a:noFill/>
        </p:spPr>
      </p:pic>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F458A58-9170-4293-9FCB-97B777C99F2B}" type="datetime1">
              <a:rPr lang="en-GB" altLang="en-US" sz="900"/>
              <a:pPr>
                <a:lnSpc>
                  <a:spcPct val="90000"/>
                </a:lnSpc>
                <a:spcAft>
                  <a:spcPts val="600"/>
                </a:spcAft>
                <a:defRPr/>
              </a:pPr>
              <a:t>16/03/2026</a:t>
            </a:fld>
            <a:endParaRPr lang="en-GB" altLang="en-US" sz="900"/>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pPr>
            <a:fld id="{2F02BF59-C96F-4ED8-9D13-E093DFC18094}" type="slidenum">
              <a:rPr lang="en-GB" altLang="en-US" sz="1200">
                <a:solidFill>
                  <a:srgbClr val="898989"/>
                </a:solidFill>
              </a:rPr>
              <a:pPr fontAlgn="base">
                <a:spcBef>
                  <a:spcPct val="0"/>
                </a:spcBef>
                <a:spcAft>
                  <a:spcPts val="600"/>
                </a:spcAft>
                <a:buNone/>
              </a:pPr>
              <a:t>9</a:t>
            </a:fld>
            <a:endParaRPr lang="en-GB" altLang="en-US" sz="12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629834" y="1246173"/>
            <a:ext cx="7441338" cy="3835625"/>
          </a:xfrm>
        </p:spPr>
        <p:txBody>
          <a:bodyPr/>
          <a:lstStyle/>
          <a:p>
            <a:r>
              <a:rPr lang="en-GB" sz="1400" dirty="0"/>
              <a:t>Indeed (25 November 2025) </a:t>
            </a:r>
          </a:p>
          <a:p>
            <a:pPr marL="0" indent="0">
              <a:buNone/>
            </a:pPr>
            <a:r>
              <a:rPr lang="en-GB" sz="1400" b="1" dirty="0"/>
              <a:t>What are communication skills?</a:t>
            </a:r>
          </a:p>
          <a:p>
            <a:pPr marL="0" indent="0">
              <a:buNone/>
            </a:pPr>
            <a:r>
              <a:rPr lang="en-GB" sz="1400" dirty="0"/>
              <a:t> Available at: </a:t>
            </a:r>
            <a:r>
              <a:rPr lang="en-GB" sz="1400" dirty="0">
                <a:hlinkClick r:id="rId2"/>
              </a:rPr>
              <a:t>What are communication skills? | Indeed.com UK</a:t>
            </a:r>
            <a:r>
              <a:rPr lang="en-GB" sz="1400" dirty="0"/>
              <a:t> </a:t>
            </a:r>
            <a:r>
              <a:rPr lang="en-GB" sz="1400" dirty="0">
                <a:hlinkClick r:id="rId3"/>
              </a:rPr>
              <a:t> authors</a:t>
            </a:r>
            <a:r>
              <a:rPr lang="en-GB" sz="1400" dirty="0"/>
              <a:t> (16/3/2026).</a:t>
            </a:r>
          </a:p>
          <a:p>
            <a:pPr marL="0" indent="0">
              <a:buNone/>
            </a:pPr>
            <a:r>
              <a:rPr lang="en-GB" sz="1400" dirty="0"/>
              <a:t>Access Product (23/2/2026  </a:t>
            </a:r>
          </a:p>
          <a:p>
            <a:r>
              <a:rPr lang="en-GB" sz="1400" b="1" dirty="0"/>
              <a:t>Effective Communication in Health and Social Care</a:t>
            </a:r>
          </a:p>
          <a:p>
            <a:pPr marL="0" indent="0">
              <a:buNone/>
            </a:pPr>
            <a:r>
              <a:rPr lang="en-GB" sz="1400" dirty="0"/>
              <a:t>Available at: </a:t>
            </a:r>
            <a:r>
              <a:rPr lang="en-GB" sz="1400" dirty="0">
                <a:hlinkClick r:id="rId4"/>
              </a:rPr>
              <a:t>Effective Communication in Health &amp; Social Care – Overcoming Barriers</a:t>
            </a:r>
            <a:r>
              <a:rPr lang="en-GB" sz="1400" dirty="0"/>
              <a:t> (16/3/2026).</a:t>
            </a:r>
          </a:p>
          <a:p>
            <a:r>
              <a:rPr lang="en-GB" sz="1400" dirty="0"/>
              <a:t>Simply Psychology (26/3/2025) </a:t>
            </a:r>
          </a:p>
          <a:p>
            <a:pPr marL="0" indent="0">
              <a:buNone/>
            </a:pPr>
            <a:r>
              <a:rPr lang="en-GB" sz="1400" b="1" dirty="0"/>
              <a:t>Gibbs Reflective Cycle</a:t>
            </a:r>
          </a:p>
          <a:p>
            <a:pPr marL="0" indent="0">
              <a:buNone/>
            </a:pPr>
            <a:r>
              <a:rPr lang="en-GB" sz="1400" dirty="0"/>
              <a:t>Available at: </a:t>
            </a:r>
            <a:r>
              <a:rPr lang="en-GB" sz="1400" dirty="0">
                <a:hlinkClick r:id="rId5"/>
              </a:rPr>
              <a:t>Gibbs Reflective Cycle</a:t>
            </a:r>
            <a:r>
              <a:rPr lang="en-GB" sz="1400" dirty="0"/>
              <a:t> (16/3/2026).</a:t>
            </a:r>
          </a:p>
          <a:p>
            <a:r>
              <a:rPr lang="en-GB" sz="1400" dirty="0"/>
              <a:t>The Knowledge Academy ( 21/11/2025) </a:t>
            </a:r>
          </a:p>
          <a:p>
            <a:pPr marL="0" indent="0">
              <a:buNone/>
            </a:pPr>
            <a:r>
              <a:rPr lang="en-GB" sz="1400" b="1" dirty="0"/>
              <a:t>What is Verbal Communication? A Complete Guide</a:t>
            </a:r>
          </a:p>
          <a:p>
            <a:pPr marL="0" indent="0">
              <a:buNone/>
            </a:pPr>
            <a:r>
              <a:rPr lang="en-GB" sz="1400" dirty="0"/>
              <a:t>Available at: </a:t>
            </a:r>
            <a:r>
              <a:rPr lang="en-GB" sz="1400" dirty="0">
                <a:hlinkClick r:id="rId6"/>
              </a:rPr>
              <a:t>What is Verbal Communication? Meaning, Types and Examples</a:t>
            </a:r>
            <a:r>
              <a:rPr lang="en-GB" sz="1400" dirty="0"/>
              <a:t> (17/3/2026).</a:t>
            </a:r>
            <a:endParaRPr lang="en-GB" altLang="en-US" sz="140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16/03/2026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27050</TotalTime>
  <Words>1039</Words>
  <Application>Microsoft Office PowerPoint</Application>
  <PresentationFormat>Widescreen</PresentationFormat>
  <Paragraphs>107</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Myriad Pro</vt:lpstr>
      <vt:lpstr>20140311PresentationUWTSDTemplate</vt:lpstr>
      <vt:lpstr>PowerPoint Presentation</vt:lpstr>
      <vt:lpstr>Acknowledge use of AI</vt:lpstr>
      <vt:lpstr>Introduction</vt:lpstr>
      <vt:lpstr>Communication Skills.</vt:lpstr>
      <vt:lpstr>Importance of communication skills in professional practice</vt:lpstr>
      <vt:lpstr>  How Communication Skills linked to Gibbs’ Reflective Cycle Model </vt:lpstr>
      <vt:lpstr>Communication Skills in care home as care assistant. </vt:lpstr>
      <vt:lpstr>How does communication Skills support my future Career.</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Lubatiko Seme</cp:lastModifiedBy>
  <cp:revision>28</cp:revision>
  <dcterms:created xsi:type="dcterms:W3CDTF">2025-02-21T18:28:54Z</dcterms:created>
  <dcterms:modified xsi:type="dcterms:W3CDTF">2026-03-19T20:14:02Z</dcterms:modified>
</cp:coreProperties>
</file>