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6" r:id="rId3"/>
    <p:sldId id="257" r:id="rId4"/>
    <p:sldId id="262" r:id="rId5"/>
    <p:sldId id="258" r:id="rId6"/>
    <p:sldId id="259" r:id="rId7"/>
    <p:sldId id="260" r:id="rId8"/>
    <p:sldId id="264" r:id="rId9"/>
    <p:sldId id="269" r:id="rId10"/>
    <p:sldId id="261" r:id="rId11"/>
    <p:sldId id="267" r:id="rId12"/>
    <p:sldId id="263" r:id="rId13"/>
    <p:sldId id="268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608"/>
    <p:restoredTop sz="94720"/>
  </p:normalViewPr>
  <p:slideViewPr>
    <p:cSldViewPr snapToGrid="0" snapToObjects="1">
      <p:cViewPr>
        <p:scale>
          <a:sx n="87" d="100"/>
          <a:sy n="87" d="100"/>
        </p:scale>
        <p:origin x="55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12/29/19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dtherapy.org/learn-about-therapy/types/emotion-focused-therap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35FF6-BA3A-B140-99E0-858ACAE284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br>
              <a:rPr lang="en-US" dirty="0"/>
            </a:br>
            <a:r>
              <a:rPr lang="en-US" dirty="0"/>
              <a:t>Humanistic Approach to Counselling.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97F45-D0AF-5041-8D02-62FC72376D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1025360"/>
          </a:xfrm>
        </p:spPr>
        <p:txBody>
          <a:bodyPr>
            <a:normAutofit/>
          </a:bodyPr>
          <a:lstStyle/>
          <a:p>
            <a:r>
              <a:rPr lang="en-US" sz="1600" dirty="0"/>
              <a:t>Freya Hughes</a:t>
            </a:r>
          </a:p>
          <a:p>
            <a:r>
              <a:rPr lang="en-US" sz="1600" dirty="0"/>
              <a:t>1707638</a:t>
            </a:r>
          </a:p>
        </p:txBody>
      </p:sp>
    </p:spTree>
    <p:extLst>
      <p:ext uri="{BB962C8B-B14F-4D97-AF65-F5344CB8AC3E}">
        <p14:creationId xmlns:p14="http://schemas.microsoft.com/office/powerpoint/2010/main" val="3343722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C7C14-A66F-8E4A-BE29-8CC9EF12A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Postmodernism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BB5598-EFAC-AC46-B9AF-5F644F73AD35}"/>
              </a:ext>
            </a:extLst>
          </p:cNvPr>
          <p:cNvSpPr txBox="1"/>
          <p:nvPr/>
        </p:nvSpPr>
        <p:spPr>
          <a:xfrm>
            <a:off x="1170038" y="3170903"/>
            <a:ext cx="985192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u="sng" dirty="0"/>
              <a:t>Benefits to having a Postmodern therapy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Improves insight and understanding of their </a:t>
            </a:r>
            <a:r>
              <a:rPr lang="en-US" dirty="0" err="1"/>
              <a:t>behaviours</a:t>
            </a:r>
            <a:r>
              <a:rPr lang="en-US" dirty="0"/>
              <a:t> and emotions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Conflict resolution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Greater sense of happiness after the course of therapy has ended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Stress reduced throughout the therapies.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8B7ABA-3392-8D4F-B251-0F7E4C34ECBE}"/>
              </a:ext>
            </a:extLst>
          </p:cNvPr>
          <p:cNvSpPr txBox="1"/>
          <p:nvPr/>
        </p:nvSpPr>
        <p:spPr>
          <a:xfrm>
            <a:off x="604684" y="2212258"/>
            <a:ext cx="109875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What is postmodern therapy?</a:t>
            </a:r>
          </a:p>
          <a:p>
            <a:r>
              <a:rPr lang="en-US" dirty="0"/>
              <a:t>Focuses on deconstructing common beliefs and examining value within an individuals life.</a:t>
            </a:r>
          </a:p>
        </p:txBody>
      </p:sp>
    </p:spTree>
    <p:extLst>
      <p:ext uri="{BB962C8B-B14F-4D97-AF65-F5344CB8AC3E}">
        <p14:creationId xmlns:p14="http://schemas.microsoft.com/office/powerpoint/2010/main" val="2468076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AB34E-0481-2249-A902-72E9DFD28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Emotion Focused Therapy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2A38BB-5F1F-FB43-98BB-20AB9F6D0B18}"/>
              </a:ext>
            </a:extLst>
          </p:cNvPr>
          <p:cNvSpPr txBox="1"/>
          <p:nvPr/>
        </p:nvSpPr>
        <p:spPr>
          <a:xfrm>
            <a:off x="599090" y="2333297"/>
            <a:ext cx="937067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Key to identity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Linked to an individuals choices and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Avoiding the focus of emotions causes harm to an individual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Qualified therapists allow individuals: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More aware of their inner emotions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Better at adapting their emotions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Cope more consistently with negative emotions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Therapist play the same significant role as the client.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Collaborate in an active process to help negative emotions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Equal contributors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Must take a non judgmental approach to clients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916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57BB0-2F91-954A-9DFF-1FBBF7E31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EFT for Depression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339290-A141-F34B-8437-567DFBF318F8}"/>
              </a:ext>
            </a:extLst>
          </p:cNvPr>
          <p:cNvSpPr txBox="1"/>
          <p:nvPr/>
        </p:nvSpPr>
        <p:spPr>
          <a:xfrm>
            <a:off x="471948" y="2374490"/>
            <a:ext cx="758067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Greenberg and Watson (2006) </a:t>
            </a:r>
          </a:p>
          <a:p>
            <a:endParaRPr lang="en-US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first three sessions used to offer person – centered emphatic relationship.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They then use a relational attitude of empathy, positive regard and congruence.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Therapist observe the style of emotional processing.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Once bond  has been made the therapist will then respond to particular verbal remarks and the suggests interventions.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Interventions such as: two – chair dialog, empty – chair dialog and focusing (</a:t>
            </a:r>
            <a:r>
              <a:rPr lang="en-US" dirty="0" err="1"/>
              <a:t>Gendlin</a:t>
            </a:r>
            <a:r>
              <a:rPr lang="en-US" dirty="0"/>
              <a:t>, 1996).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0827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82B34-4D0D-B34E-BBB1-95AD07C0C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and Context of EFT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E130DC-F056-6842-B0B1-8397D69B550A}"/>
              </a:ext>
            </a:extLst>
          </p:cNvPr>
          <p:cNvSpPr txBox="1"/>
          <p:nvPr/>
        </p:nvSpPr>
        <p:spPr>
          <a:xfrm>
            <a:off x="662153" y="2333685"/>
            <a:ext cx="926351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Developed from theories of human emotions and reiterate how emotions can have an effect on you by: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 future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Physiological changes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Experienced physically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Influence mentally and thinking</a:t>
            </a:r>
          </a:p>
          <a:p>
            <a:endParaRPr lang="en-US" dirty="0"/>
          </a:p>
          <a:p>
            <a:r>
              <a:rPr lang="en-US" b="1" dirty="0"/>
              <a:t>Techniques used: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Awareness and Acceptance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Transform emotions to avoid negative </a:t>
            </a:r>
            <a:r>
              <a:rPr lang="en-US" dirty="0" err="1"/>
              <a:t>behaviour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u="sng" dirty="0"/>
          </a:p>
          <a:p>
            <a:r>
              <a:rPr lang="en-US" u="sng" dirty="0"/>
              <a:t>What can it help with?</a:t>
            </a:r>
          </a:p>
          <a:p>
            <a:r>
              <a:rPr lang="en-US" b="1" dirty="0"/>
              <a:t>Depression     </a:t>
            </a:r>
            <a:r>
              <a:rPr lang="en-US" dirty="0"/>
              <a:t>                            Anxiety                      borderline personality</a:t>
            </a:r>
          </a:p>
          <a:p>
            <a:r>
              <a:rPr lang="en-US" dirty="0"/>
              <a:t>Childhood abuse/neglect       Eating disorders        Interpersonal issues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9902C1-DB8E-9040-A3E1-C5E893FB1217}"/>
              </a:ext>
            </a:extLst>
          </p:cNvPr>
          <p:cNvSpPr txBox="1"/>
          <p:nvPr/>
        </p:nvSpPr>
        <p:spPr>
          <a:xfrm>
            <a:off x="7492181" y="3377381"/>
            <a:ext cx="4159045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Therapists do not plan or structure sessions prior, they are reactive the clients momentary states.</a:t>
            </a:r>
          </a:p>
        </p:txBody>
      </p:sp>
    </p:spTree>
    <p:extLst>
      <p:ext uri="{BB962C8B-B14F-4D97-AF65-F5344CB8AC3E}">
        <p14:creationId xmlns:p14="http://schemas.microsoft.com/office/powerpoint/2010/main" val="2134581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FA998-EA1B-F14C-9960-9DE78419D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it works?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E010B6-E804-9447-8217-1B302F4AD83B}"/>
              </a:ext>
            </a:extLst>
          </p:cNvPr>
          <p:cNvSpPr txBox="1"/>
          <p:nvPr/>
        </p:nvSpPr>
        <p:spPr>
          <a:xfrm>
            <a:off x="1577241" y="2433484"/>
            <a:ext cx="76560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Making sense of ones emotions through: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Awareness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Expression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Regulation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Reflection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Transformation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057474-69FA-1343-B4EA-B8CA6A66C197}"/>
              </a:ext>
            </a:extLst>
          </p:cNvPr>
          <p:cNvSpPr txBox="1"/>
          <p:nvPr/>
        </p:nvSpPr>
        <p:spPr>
          <a:xfrm>
            <a:off x="486697" y="4439264"/>
            <a:ext cx="1190194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Individuals have the aim to become more aware of the emotions that they experience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Learn to welcome and regulate emotions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Describe emotions more clearly and accurately when experiences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 awareness of the emotional experiences </a:t>
            </a:r>
          </a:p>
        </p:txBody>
      </p:sp>
    </p:spTree>
    <p:extLst>
      <p:ext uri="{BB962C8B-B14F-4D97-AF65-F5344CB8AC3E}">
        <p14:creationId xmlns:p14="http://schemas.microsoft.com/office/powerpoint/2010/main" val="3086312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86BB3-15C0-9C46-8C73-09B2C918A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it works?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398C96-BECE-9047-8C14-4F995A78D1C1}"/>
              </a:ext>
            </a:extLst>
          </p:cNvPr>
          <p:cNvSpPr txBox="1"/>
          <p:nvPr/>
        </p:nvSpPr>
        <p:spPr>
          <a:xfrm>
            <a:off x="1106129" y="2684206"/>
            <a:ext cx="1027586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Provides personal goals for the client to take with them when therapy ends: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Alter negative emotions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Develop an alternative to coping with maladaptive thoughts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Identify the source which is causing the unhealthy emotions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Questions whether these emotions are irrational or rational when viewing a particular situation.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Overall, EFT allows clients to: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Experience their emotions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Not suppress them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 the emotions as a source of information 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3590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F1C73-046E-A44D-9EC6-AD3B40847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Postmodern use of EFT for families.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DC9314-EE2D-FB41-B8A7-CB84A703E23B}"/>
              </a:ext>
            </a:extLst>
          </p:cNvPr>
          <p:cNvSpPr txBox="1"/>
          <p:nvPr/>
        </p:nvSpPr>
        <p:spPr>
          <a:xfrm>
            <a:off x="1833134" y="3231142"/>
            <a:ext cx="852572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Emotional Focused therapy enhances traditional therapies such as family based.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intense desire to understand an individuals emotions is focused greatly throughout this therapy.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Future recognition of emotions are gained through the use of EFT.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Decreased risk of relapse into irrational  emotions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EFT within families allows for the entire family to encounter new paths to recovery.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247132-E77A-EE4A-B36B-94E46D560042}"/>
              </a:ext>
            </a:extLst>
          </p:cNvPr>
          <p:cNvSpPr txBox="1"/>
          <p:nvPr/>
        </p:nvSpPr>
        <p:spPr>
          <a:xfrm>
            <a:off x="810000" y="2290114"/>
            <a:ext cx="10133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Robinson, A. L., </a:t>
            </a:r>
            <a:r>
              <a:rPr lang="en-GB" sz="1400" b="1" dirty="0" err="1"/>
              <a:t>Dolhanty</a:t>
            </a:r>
            <a:r>
              <a:rPr lang="en-GB" sz="1400" b="1" dirty="0"/>
              <a:t>, J., &amp; Greenberg, L. (2015). Emotion‐focused family therapy for eating disorders in children and adolescents. </a:t>
            </a:r>
            <a:r>
              <a:rPr lang="en-GB" sz="1400" b="1" i="1" dirty="0"/>
              <a:t>Clinical psychology &amp; psychotherapy</a:t>
            </a:r>
            <a:r>
              <a:rPr lang="en-GB" sz="1400" b="1" dirty="0"/>
              <a:t>, </a:t>
            </a:r>
            <a:r>
              <a:rPr lang="en-GB" sz="1400" b="1" i="1" dirty="0"/>
              <a:t>22</a:t>
            </a:r>
            <a:r>
              <a:rPr lang="en-GB" sz="1400" b="1" dirty="0"/>
              <a:t>(1), 75-82.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3662100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D65AF-4066-CA44-8B14-1D6690E1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Cultural integration of EFT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5567CC-A65C-C74A-A8A8-91D7F747088B}"/>
              </a:ext>
            </a:extLst>
          </p:cNvPr>
          <p:cNvSpPr txBox="1"/>
          <p:nvPr/>
        </p:nvSpPr>
        <p:spPr>
          <a:xfrm>
            <a:off x="103240" y="2286000"/>
            <a:ext cx="1208876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Therapist should be culturally sensitive during assessment stage of EFT.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Therapist must understand each client’s attachment needs contingent on his or her specific cultural context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Some cultures discourage emotional expression, fewer words to describe emotions will be used.    </a:t>
            </a:r>
            <a:r>
              <a:rPr lang="en-US" b="1" u="sng" dirty="0"/>
              <a:t>Chinese culture </a:t>
            </a:r>
            <a:r>
              <a:rPr lang="en-US" dirty="0"/>
              <a:t>(Kleinman 1986) </a:t>
            </a:r>
            <a:endParaRPr lang="en-US" b="1" u="sng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The importance of an individual to feel a sense of belonging  is influenced through our well being of longing to be apart of cultural identity.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The importance can be transferred through cultural acknowledgment within our therapy sessions. Client won’t feel lost or misplaced, almost feel a sense of belonging when the therapist shows understanding.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EFT helps achieve this by: allowing sensitive interviewing to be surrounded by curiosity, humility and awareness of the cultural values that they are built up of and focusing on their underlying emotions.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205547-09AD-4947-9BE4-9D2F0DF41C9F}"/>
              </a:ext>
            </a:extLst>
          </p:cNvPr>
          <p:cNvSpPr txBox="1"/>
          <p:nvPr/>
        </p:nvSpPr>
        <p:spPr>
          <a:xfrm>
            <a:off x="7138220" y="217309"/>
            <a:ext cx="488171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Karakurt</a:t>
            </a:r>
            <a:r>
              <a:rPr lang="en-GB" dirty="0"/>
              <a:t>, G., &amp; </a:t>
            </a:r>
            <a:r>
              <a:rPr lang="en-GB" dirty="0" err="1"/>
              <a:t>Keiley</a:t>
            </a:r>
            <a:r>
              <a:rPr lang="en-GB" dirty="0"/>
              <a:t>, M. (2009). Integration of a cultural lens with emotionally focused therapy. </a:t>
            </a:r>
            <a:r>
              <a:rPr lang="en-GB" i="1" dirty="0"/>
              <a:t>Journal of couple &amp; relationship therapy</a:t>
            </a:r>
            <a:r>
              <a:rPr lang="en-GB" dirty="0"/>
              <a:t>, </a:t>
            </a:r>
            <a:r>
              <a:rPr lang="en-GB" i="1" dirty="0"/>
              <a:t>8</a:t>
            </a:r>
            <a:r>
              <a:rPr lang="en-GB" dirty="0"/>
              <a:t>(1), 4-14.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021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3E834-BFDF-E64C-B868-84EC96C52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 of EFT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212E63-7E3A-134E-A20C-82027532DB4C}"/>
              </a:ext>
            </a:extLst>
          </p:cNvPr>
          <p:cNvSpPr txBox="1"/>
          <p:nvPr/>
        </p:nvSpPr>
        <p:spPr>
          <a:xfrm>
            <a:off x="2580967" y="2536722"/>
            <a:ext cx="840658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Impulse controls/panic cannot be changed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Being open and honest is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Not effective in helping treat a specific issue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May not be suitable for everyone – profound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Complete focus on emotions – May neglect other </a:t>
            </a:r>
            <a:r>
              <a:rPr lang="en-US" dirty="0" err="1"/>
              <a:t>behaviour’s</a:t>
            </a:r>
            <a:r>
              <a:rPr lang="en-US" dirty="0"/>
              <a:t> that may contribute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Does not attack psychotherapeutic depth in therapy sessions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988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B2CAD-6B8E-D24B-9C4F-9B4248224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Comparing EFT to CBT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0B3819-B87B-7C46-8A55-E058106C623E}"/>
              </a:ext>
            </a:extLst>
          </p:cNvPr>
          <p:cNvSpPr txBox="1"/>
          <p:nvPr/>
        </p:nvSpPr>
        <p:spPr>
          <a:xfrm>
            <a:off x="810000" y="2619396"/>
            <a:ext cx="10333343" cy="3877985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The results of this study show that CBT is a well studied </a:t>
            </a:r>
            <a:r>
              <a:rPr lang="en-US" sz="1600" dirty="0" err="1"/>
              <a:t>efficent</a:t>
            </a:r>
            <a:r>
              <a:rPr lang="en-US" sz="1600" dirty="0"/>
              <a:t> form of therapy and contributes to all the goals needed to overcome GAD.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Whereas, the study highlights the establishment needed for EFT compared to the already existing levels of high performance outcomes of CBT.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endParaRPr lang="en-US" sz="1600" u="sng" dirty="0"/>
          </a:p>
          <a:p>
            <a:endParaRPr lang="en-US" sz="1600" u="sng" dirty="0"/>
          </a:p>
          <a:p>
            <a:endParaRPr lang="en-US" sz="1600" u="sng" dirty="0"/>
          </a:p>
          <a:p>
            <a:r>
              <a:rPr lang="en-US" sz="1600" u="sng" dirty="0"/>
              <a:t> Strengths of CBT – </a:t>
            </a:r>
          </a:p>
          <a:p>
            <a:r>
              <a:rPr lang="en-US" sz="1600" dirty="0"/>
              <a:t>As effective as medication, completed short space of time, focus on emotions and </a:t>
            </a:r>
            <a:r>
              <a:rPr lang="en-US" sz="1600" dirty="0" err="1"/>
              <a:t>behaviours</a:t>
            </a:r>
            <a:r>
              <a:rPr lang="en-US" sz="1600" dirty="0"/>
              <a:t>, re- training thoughts.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45A11A-6415-A746-8DA8-14D067CE72A7}"/>
              </a:ext>
            </a:extLst>
          </p:cNvPr>
          <p:cNvSpPr txBox="1"/>
          <p:nvPr/>
        </p:nvSpPr>
        <p:spPr>
          <a:xfrm>
            <a:off x="6386051" y="270693"/>
            <a:ext cx="5648633" cy="116955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err="1"/>
              <a:t>Timulak</a:t>
            </a:r>
            <a:r>
              <a:rPr lang="en-GB" sz="1400" dirty="0"/>
              <a:t>, L., Keogh, D., </a:t>
            </a:r>
            <a:r>
              <a:rPr lang="en-GB" sz="1400" dirty="0" err="1"/>
              <a:t>Chigwedere</a:t>
            </a:r>
            <a:r>
              <a:rPr lang="en-GB" sz="1400" dirty="0"/>
              <a:t>, C., Wilson, C., Ward, F., </a:t>
            </a:r>
            <a:r>
              <a:rPr lang="en-GB" sz="1400" dirty="0" err="1"/>
              <a:t>Hevey</a:t>
            </a:r>
            <a:r>
              <a:rPr lang="en-GB" sz="1400" dirty="0"/>
              <a:t>, D., ... &amp; Irwin, B. (2018). A comparison of emotion-focused therapy and cognitive-behavioural therapy in the treatment of generalised anxiety disorder: study protocol for a randomised controlled trial. </a:t>
            </a:r>
            <a:r>
              <a:rPr lang="en-GB" sz="1400" i="1" dirty="0"/>
              <a:t>Trials</a:t>
            </a:r>
            <a:r>
              <a:rPr lang="en-GB" sz="1400" dirty="0"/>
              <a:t>, </a:t>
            </a:r>
            <a:r>
              <a:rPr lang="en-GB" sz="1400" i="1" dirty="0"/>
              <a:t>19</a:t>
            </a:r>
            <a:r>
              <a:rPr lang="en-GB" sz="1400" dirty="0"/>
              <a:t>(1), 506.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287966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B18BE-45F6-5D49-9F76-810F0B962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Strengths of EFT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45A041-0418-884D-9F60-F762C6C33245}"/>
              </a:ext>
            </a:extLst>
          </p:cNvPr>
          <p:cNvSpPr txBox="1"/>
          <p:nvPr/>
        </p:nvSpPr>
        <p:spPr>
          <a:xfrm>
            <a:off x="2783688" y="2713703"/>
            <a:ext cx="859831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Collaborative and respectful of clients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Builds relationship and bond with clients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Applicable to many different kinds of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Very effective for marital distress due to the clear, explicit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26035874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08DDD-7F31-0E44-94B8-B0E8476DE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words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0D7884-390E-0F44-8B86-2116A846D3A9}"/>
              </a:ext>
            </a:extLst>
          </p:cNvPr>
          <p:cNvSpPr txBox="1"/>
          <p:nvPr/>
        </p:nvSpPr>
        <p:spPr>
          <a:xfrm>
            <a:off x="943897" y="2713703"/>
            <a:ext cx="1043810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Interactive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 integrative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 deepened analysis of an individual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 physiological understanding 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 emotions and behaviours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clients unique and personal potential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explore creativity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b="1" dirty="0"/>
              <a:t>Non - judgemental approach.</a:t>
            </a:r>
            <a:endParaRPr lang="en-US" sz="24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7633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A5C99-F842-9E48-9448-5E8498F78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95D314-A178-4E4B-A1EE-802BD778BFDC}"/>
              </a:ext>
            </a:extLst>
          </p:cNvPr>
          <p:cNvSpPr txBox="1"/>
          <p:nvPr/>
        </p:nvSpPr>
        <p:spPr>
          <a:xfrm>
            <a:off x="810000" y="2056686"/>
            <a:ext cx="1109194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Robinson, A. L., </a:t>
            </a:r>
            <a:r>
              <a:rPr lang="en-GB" sz="1400" dirty="0" err="1"/>
              <a:t>Dolhanty</a:t>
            </a:r>
            <a:r>
              <a:rPr lang="en-GB" sz="1400" dirty="0"/>
              <a:t>, J., &amp; Greenberg, L. (2015). Emotion‐focused family therapy for eating disorders in children and adolescents. </a:t>
            </a:r>
            <a:r>
              <a:rPr lang="en-GB" sz="1400" i="1" dirty="0"/>
              <a:t>Clinical psychology &amp; psychotherapy</a:t>
            </a:r>
            <a:r>
              <a:rPr lang="en-GB" sz="1400" dirty="0"/>
              <a:t>, </a:t>
            </a:r>
            <a:r>
              <a:rPr lang="en-GB" sz="1400" i="1" dirty="0"/>
              <a:t>22</a:t>
            </a:r>
            <a:r>
              <a:rPr lang="en-GB" sz="1400" dirty="0"/>
              <a:t>(1), 75-82.</a:t>
            </a:r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r>
              <a:rPr lang="en-GB" sz="1400" dirty="0" err="1"/>
              <a:t>Timulak</a:t>
            </a:r>
            <a:r>
              <a:rPr lang="en-GB" sz="1400" dirty="0"/>
              <a:t>, L., Keogh, D., </a:t>
            </a:r>
            <a:r>
              <a:rPr lang="en-GB" sz="1400" dirty="0" err="1"/>
              <a:t>Chigwedere</a:t>
            </a:r>
            <a:r>
              <a:rPr lang="en-GB" sz="1400" dirty="0"/>
              <a:t>, C., Wilson, C., Ward, F., </a:t>
            </a:r>
            <a:r>
              <a:rPr lang="en-GB" sz="1400" dirty="0" err="1"/>
              <a:t>Hevey</a:t>
            </a:r>
            <a:r>
              <a:rPr lang="en-GB" sz="1400" dirty="0"/>
              <a:t>, D., ... &amp; Irwin, B. (2018). A comparison of emotion-focused therapy and cognitive-behavioural therapy in the treatment of generalised anxiety disorder: study protocol for a randomised controlled trial. </a:t>
            </a:r>
            <a:r>
              <a:rPr lang="en-GB" sz="1400" i="1" dirty="0"/>
              <a:t>Trials</a:t>
            </a:r>
            <a:r>
              <a:rPr lang="en-GB" sz="1400" dirty="0"/>
              <a:t>, </a:t>
            </a:r>
            <a:r>
              <a:rPr lang="en-GB" sz="1400" i="1" dirty="0"/>
              <a:t>19</a:t>
            </a:r>
            <a:r>
              <a:rPr lang="en-GB" sz="1400" dirty="0"/>
              <a:t>(1), 506.</a:t>
            </a:r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r>
              <a:rPr lang="en-GB" sz="1400" dirty="0" err="1"/>
              <a:t>Karakurt</a:t>
            </a:r>
            <a:r>
              <a:rPr lang="en-GB" sz="1400" dirty="0"/>
              <a:t>, G., &amp; </a:t>
            </a:r>
            <a:r>
              <a:rPr lang="en-GB" sz="1400" dirty="0" err="1"/>
              <a:t>Keiley</a:t>
            </a:r>
            <a:r>
              <a:rPr lang="en-GB" sz="1400" dirty="0"/>
              <a:t>, M. (2009). Integration of a cultural lens with emotionally focused therapy. </a:t>
            </a:r>
            <a:r>
              <a:rPr lang="en-GB" sz="1400" i="1" dirty="0"/>
              <a:t>Journal of couple &amp; relationship therapy</a:t>
            </a:r>
            <a:r>
              <a:rPr lang="en-GB" sz="1400" dirty="0"/>
              <a:t>, </a:t>
            </a:r>
            <a:r>
              <a:rPr lang="en-GB" sz="1400" i="1" dirty="0"/>
              <a:t>8</a:t>
            </a:r>
            <a:r>
              <a:rPr lang="en-GB" sz="1400" dirty="0"/>
              <a:t>(1), 4-14.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 Emotion–Focused Therapy. Retrieved 20 January 2020, from </a:t>
            </a:r>
            <a:r>
              <a:rPr lang="en-GB" sz="1400" dirty="0">
                <a:hlinkClick r:id="rId2"/>
              </a:rPr>
              <a:t>https://www.goodtherapy.org/learn-about-therapy/types/emotion-focused-therapy</a:t>
            </a:r>
            <a:endParaRPr lang="en-GB" sz="1400" dirty="0"/>
          </a:p>
          <a:p>
            <a:pPr algn="ctr"/>
            <a:endParaRPr lang="en-GB" sz="1400" dirty="0"/>
          </a:p>
          <a:p>
            <a:pPr algn="ctr"/>
            <a:r>
              <a:rPr lang="en-GB" sz="1600" dirty="0"/>
              <a:t>Greenberg, L. (2017). Emotion-focused therapy of depression. </a:t>
            </a:r>
            <a:r>
              <a:rPr lang="en-GB" sz="1600" i="1" dirty="0"/>
              <a:t>Person-</a:t>
            </a:r>
            <a:r>
              <a:rPr lang="en-GB" sz="1600" i="1" dirty="0" err="1"/>
              <a:t>Centered</a:t>
            </a:r>
            <a:r>
              <a:rPr lang="en-GB" sz="1600" i="1" dirty="0"/>
              <a:t> &amp; Experiential Psychotherapies</a:t>
            </a:r>
            <a:r>
              <a:rPr lang="en-GB" sz="1600" dirty="0"/>
              <a:t>, </a:t>
            </a:r>
            <a:r>
              <a:rPr lang="en-GB" sz="1600" i="1" dirty="0"/>
              <a:t>16</a:t>
            </a:r>
            <a:r>
              <a:rPr lang="en-GB" sz="1600" dirty="0"/>
              <a:t>(2), 106-117. </a:t>
            </a:r>
            <a:r>
              <a:rPr lang="en-GB" sz="1600" dirty="0" err="1"/>
              <a:t>doi</a:t>
            </a:r>
            <a:r>
              <a:rPr lang="en-GB" sz="1600" dirty="0"/>
              <a:t>: 10.1080/14779757.2017.1330702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Emotional Focused Therapy (EFT) - AIPC Article Library. (2020). Retrieved 20 January 2020, from https://</a:t>
            </a:r>
            <a:r>
              <a:rPr lang="en-GB" sz="1600" dirty="0" err="1"/>
              <a:t>www.aipc.net.au</a:t>
            </a:r>
            <a:r>
              <a:rPr lang="en-GB" sz="1600" dirty="0"/>
              <a:t>/articles/emotional-focused-therapy-eft/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287320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31777</TotalTime>
  <Words>1207</Words>
  <Application>Microsoft Macintosh PowerPoint</Application>
  <PresentationFormat>Widescreen</PresentationFormat>
  <Paragraphs>194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2</vt:lpstr>
      <vt:lpstr>Quotable</vt:lpstr>
      <vt:lpstr> Humanistic Approach to Counselling.</vt:lpstr>
      <vt:lpstr>Postmodernism</vt:lpstr>
      <vt:lpstr>Emotion Focused Therapy</vt:lpstr>
      <vt:lpstr>EFT for Depression</vt:lpstr>
      <vt:lpstr>Background and Context of EFT</vt:lpstr>
      <vt:lpstr>How it works?</vt:lpstr>
      <vt:lpstr>How it works?</vt:lpstr>
      <vt:lpstr>Postmodern use of EFT for families.</vt:lpstr>
      <vt:lpstr>Cultural integration of EFT</vt:lpstr>
      <vt:lpstr>Limitations of EFT</vt:lpstr>
      <vt:lpstr>Comparing EFT to CBT</vt:lpstr>
      <vt:lpstr>Strengths of EFT</vt:lpstr>
      <vt:lpstr>Key words</vt:lpstr>
      <vt:lpstr>Reference List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Humanistic Approach to Counselling.</dc:title>
  <dc:creator>Freya Hughes (1707638)</dc:creator>
  <cp:lastModifiedBy>Freya Hughes (1707638)</cp:lastModifiedBy>
  <cp:revision>37</cp:revision>
  <dcterms:created xsi:type="dcterms:W3CDTF">2019-12-29T19:09:07Z</dcterms:created>
  <dcterms:modified xsi:type="dcterms:W3CDTF">2020-01-20T20:46:55Z</dcterms:modified>
</cp:coreProperties>
</file>