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5" r:id="rId5"/>
    <p:sldId id="260" r:id="rId6"/>
    <p:sldId id="264" r:id="rId7"/>
    <p:sldId id="261" r:id="rId8"/>
    <p:sldId id="262" r:id="rId9"/>
    <p:sldId id="263" r:id="rId10"/>
    <p:sldId id="259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8" name="Rectangle 10"/>
          <p:cNvSpPr/>
          <p:nvPr/>
        </p:nvSpPr>
        <p:spPr>
          <a:xfrm>
            <a:off x="2051720" y="2492896"/>
            <a:ext cx="49789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FEASIBILITY STUDIES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112474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PURPOSE OF FEASIBILITY STUDIES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2132856"/>
            <a:ext cx="68407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b="1" dirty="0" smtClean="0">
                <a:solidFill>
                  <a:srgbClr val="0070C0"/>
                </a:solidFill>
              </a:rPr>
              <a:t>Establish whether the project is viable</a:t>
            </a:r>
          </a:p>
          <a:p>
            <a:pPr lvl="1"/>
            <a:endParaRPr lang="en-GB" sz="2000" b="1" dirty="0" smtClean="0">
              <a:solidFill>
                <a:srgbClr val="0070C0"/>
              </a:solidFill>
            </a:endParaRPr>
          </a:p>
          <a:p>
            <a:pPr lvl="1"/>
            <a:endParaRPr lang="en-GB" sz="2000" b="1" dirty="0">
              <a:solidFill>
                <a:srgbClr val="0070C0"/>
              </a:solidFill>
            </a:endParaRPr>
          </a:p>
          <a:p>
            <a:pPr lvl="1"/>
            <a:endParaRPr lang="en-GB" sz="2000" b="1" dirty="0" smtClean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000" b="1" dirty="0" smtClean="0">
                <a:solidFill>
                  <a:srgbClr val="0070C0"/>
                </a:solidFill>
              </a:rPr>
              <a:t>Help identify feasible options</a:t>
            </a:r>
          </a:p>
          <a:p>
            <a:endParaRPr lang="en-GB" sz="2000" b="1" dirty="0" smtClean="0">
              <a:solidFill>
                <a:srgbClr val="0070C0"/>
              </a:solidFill>
            </a:endParaRPr>
          </a:p>
          <a:p>
            <a:endParaRPr lang="en-GB" sz="2000" b="1" dirty="0">
              <a:solidFill>
                <a:srgbClr val="0070C0"/>
              </a:solidFill>
            </a:endParaRPr>
          </a:p>
          <a:p>
            <a:endParaRPr lang="en-GB" sz="2000" b="1" dirty="0" smtClean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 startAt="3"/>
            </a:pPr>
            <a:r>
              <a:rPr lang="en-GB" sz="2000" b="1" dirty="0" smtClean="0">
                <a:solidFill>
                  <a:srgbClr val="0070C0"/>
                </a:solidFill>
              </a:rPr>
              <a:t>Assist in the development of other documentation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47664" y="2636912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Economically, environmentally, socially</a:t>
            </a:r>
            <a:endParaRPr lang="en-GB" dirty="0"/>
          </a:p>
        </p:txBody>
      </p:sp>
      <p:pic>
        <p:nvPicPr>
          <p:cNvPr id="1026" name="Picture 2" descr="https://upload.wikimedia.org/wikipedia/commons/thumb/7/70/Sustainable_development.svg/240px-Sustainable_development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3352884" cy="230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1563621" y="386104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Analysis and comparison of different options/variables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547664" y="5085184"/>
            <a:ext cx="6732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i.e. the Business case, the project execution plan or the strategic brief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112474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PURPOSE OF FEASIBILITY STUDIES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2132856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Based on extensive investigation and research to support the process of decision making.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79912" y="2708920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have to decide whether your proposal is viable for us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335187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Describes situations and determines objectives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79912" y="3724167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will collect information from your site and will define possibilities for the future building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755576" y="4370498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Identifies problems and strategic opportunities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79912" y="465313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will define what you are and are not going to do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754899" y="5299467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Assess costs and benefits associated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779912" y="5699577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Your proposals will show a primary budget that will help for the </a:t>
            </a:r>
            <a:r>
              <a:rPr lang="en-GB" smtClean="0"/>
              <a:t>final decision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1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7" grpId="0"/>
      <p:bldP spid="18" grpId="0"/>
      <p:bldP spid="19" grpId="0"/>
      <p:bldP spid="20" grpId="0"/>
      <p:bldP spid="21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1089887" y="2060848"/>
            <a:ext cx="708927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Analysis of viability for a proposal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Different assessment for different proposals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They talk about the basics of a project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Have a global view of all issues involved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Help a team for analysis and decision making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79129" y="4856966"/>
            <a:ext cx="146976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SWOT</a:t>
            </a:r>
            <a:endParaRPr lang="en-US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7784" y="4139817"/>
            <a:ext cx="13655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SOAR</a:t>
            </a:r>
            <a:endParaRPr lang="en-US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499992" y="4856966"/>
            <a:ext cx="119257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PEST</a:t>
            </a:r>
            <a:endParaRPr lang="en-US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080287" y="4139817"/>
            <a:ext cx="16590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PESTLE</a:t>
            </a:r>
            <a:endParaRPr lang="en-US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34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026" name="Picture 2" descr="http://pestleanalysis.com/wp-content/uploads/2013/12/what-is-swot-analysi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939278" cy="488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7067807" y="3230703"/>
            <a:ext cx="19727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MY CONTRIBUTION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smtClean="0"/>
              <a:t>Strengths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Threats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51520" y="3507702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 PROJECT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smtClean="0"/>
              <a:t>Opportunities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Weakness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932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5122" name="Picture 2" descr="SOAR-analysi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8" y="3356992"/>
            <a:ext cx="76910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3112032" y="2188925"/>
            <a:ext cx="29213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SOAR Analysis</a:t>
            </a:r>
            <a:endParaRPr lang="en-US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356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2050" name="Picture 2" descr="http://web24it.com/wp-content/uploads/2015/07/PEST-Analysi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438" y="1916832"/>
            <a:ext cx="6357083" cy="4280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74176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pic>
        <p:nvPicPr>
          <p:cNvPr id="3074" name="Picture 2" descr="http://crackmba.com/wp-content/uploads/2011/12/PEST-Analysis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930" y="1772816"/>
            <a:ext cx="6287406" cy="450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6427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7668344" y="5445224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Market Analysis</a:t>
            </a:r>
            <a:endParaRPr lang="en-GB" b="1" dirty="0"/>
          </a:p>
        </p:txBody>
      </p:sp>
      <p:pic>
        <p:nvPicPr>
          <p:cNvPr id="4098" name="Picture 2" descr="https://www.trainingindustry.com/media/16335601/2013-05inse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64374"/>
            <a:ext cx="5904656" cy="400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755576" y="75807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TECHNIQUES FOR FEASIBILITY ANALYSIS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06502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dirty="0" smtClean="0">
                <a:solidFill>
                  <a:srgbClr val="0070C0"/>
                </a:solidFill>
              </a:rPr>
              <a:t>Scope of investigation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492896"/>
            <a:ext cx="70892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Establishing objectives in:	- service given 	(i.e. kind of construction,  					use, facilities)</a:t>
            </a:r>
          </a:p>
          <a:p>
            <a:r>
              <a:rPr lang="en-GB" dirty="0"/>
              <a:t>	</a:t>
            </a:r>
            <a:r>
              <a:rPr lang="en-GB" dirty="0" smtClean="0"/>
              <a:t>		- financing 	(budget, loans, profit)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3645024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GB" sz="2000" b="1" dirty="0" smtClean="0">
                <a:solidFill>
                  <a:srgbClr val="0070C0"/>
                </a:solidFill>
              </a:rPr>
              <a:t>Studies on requirements and risks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4140" y="4437112"/>
            <a:ext cx="5505098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Definition of existing facilities and resources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Requirements on this proposal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Availability or possibilities to be available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What happens if this facilities/resources does not exist?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51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sz="2000" b="1" dirty="0" smtClean="0">
                <a:solidFill>
                  <a:srgbClr val="0070C0"/>
                </a:solidFill>
              </a:rPr>
              <a:t>Public consultation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492896"/>
            <a:ext cx="7089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public facilities if applicable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3243224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en-GB" sz="2000" b="1" dirty="0" smtClean="0">
                <a:solidFill>
                  <a:srgbClr val="0070C0"/>
                </a:solidFill>
              </a:rPr>
              <a:t>Consultation with stakeholders and third parties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4140" y="3933056"/>
            <a:ext cx="5505098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More restricted consultation, i.e.: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Users (landlords, students, staff)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Organisations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Companies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Council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Affected neighbourhood</a:t>
            </a:r>
          </a:p>
        </p:txBody>
      </p:sp>
    </p:spTree>
    <p:extLst>
      <p:ext uri="{BB962C8B-B14F-4D97-AF65-F5344CB8AC3E}">
        <p14:creationId xmlns:p14="http://schemas.microsoft.com/office/powerpoint/2010/main" val="303175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en-GB" sz="2000" b="1" dirty="0" smtClean="0">
                <a:solidFill>
                  <a:srgbClr val="0070C0"/>
                </a:solidFill>
              </a:rPr>
              <a:t>Geotechnical study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348880"/>
            <a:ext cx="70892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Information about the 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Topography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Stratigraphy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Soil composition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Possible affections (i.e. contaminated land)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4309065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6"/>
            </a:pPr>
            <a:r>
              <a:rPr lang="en-GB" sz="2000" b="1" dirty="0" smtClean="0">
                <a:solidFill>
                  <a:srgbClr val="0070C0"/>
                </a:solidFill>
              </a:rPr>
              <a:t>Environmental impact assessment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3126" y="4797152"/>
            <a:ext cx="55050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Natural resource exploitation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Energy and water consumption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Land occupation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Biodiversity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337061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7"/>
            </a:pPr>
            <a:r>
              <a:rPr lang="en-GB" sz="2000" b="1" dirty="0" smtClean="0">
                <a:solidFill>
                  <a:srgbClr val="0070C0"/>
                </a:solidFill>
              </a:rPr>
              <a:t>Health and safety study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348880"/>
            <a:ext cx="7089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About the site (access, mobility, community affect, public spaces occupation, risks during construction for pedestrians or vehicles) 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3284984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8"/>
            </a:pPr>
            <a:r>
              <a:rPr lang="en-GB" sz="2000" b="1" dirty="0" smtClean="0">
                <a:solidFill>
                  <a:srgbClr val="0070C0"/>
                </a:solidFill>
              </a:rPr>
              <a:t>Legal/Statutory/Planning requirements or constraints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3126" y="3933056"/>
            <a:ext cx="5937146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Existing supplies and remaining installations in the plot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Crossing ways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Special regulations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Public spaces and permanent use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Occupation of public spaces during construction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Vehicle access during construction</a:t>
            </a:r>
          </a:p>
        </p:txBody>
      </p:sp>
    </p:spTree>
    <p:extLst>
      <p:ext uri="{BB962C8B-B14F-4D97-AF65-F5344CB8AC3E}">
        <p14:creationId xmlns:p14="http://schemas.microsoft.com/office/powerpoint/2010/main" val="148637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9"/>
            </a:pPr>
            <a:r>
              <a:rPr lang="en-GB" sz="2000" b="1" dirty="0" smtClean="0">
                <a:solidFill>
                  <a:srgbClr val="0070C0"/>
                </a:solidFill>
              </a:rPr>
              <a:t>Risk Management Strategy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492896"/>
            <a:ext cx="70892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Identifying major and minor risks that can happen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Assessing them </a:t>
            </a:r>
          </a:p>
          <a:p>
            <a:pPr>
              <a:spcAft>
                <a:spcPts val="600"/>
              </a:spcAft>
            </a:pPr>
            <a:r>
              <a:rPr lang="en-GB" dirty="0" smtClean="0"/>
              <a:t>Establishing ways (planning) of managing them properly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5576" y="443711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10"/>
            </a:pPr>
            <a:r>
              <a:rPr lang="en-GB" sz="2000" b="1" dirty="0" smtClean="0">
                <a:solidFill>
                  <a:srgbClr val="0070C0"/>
                </a:solidFill>
              </a:rPr>
              <a:t>Estimates of capitals and operating costs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3126" y="5011578"/>
            <a:ext cx="5937146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Estimation of approximate budget for these works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Fixed and variable costs</a:t>
            </a:r>
          </a:p>
        </p:txBody>
      </p:sp>
    </p:spTree>
    <p:extLst>
      <p:ext uri="{BB962C8B-B14F-4D97-AF65-F5344CB8AC3E}">
        <p14:creationId xmlns:p14="http://schemas.microsoft.com/office/powerpoint/2010/main" val="252008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FEASIBILITY STUDIES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55576" y="75807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FEASIBILITY STUDIES SHOULD INCLUDE: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760510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11"/>
            </a:pPr>
            <a:r>
              <a:rPr lang="en-GB" sz="2000" b="1" dirty="0" smtClean="0">
                <a:solidFill>
                  <a:srgbClr val="0070C0"/>
                </a:solidFill>
              </a:rPr>
              <a:t>Assessment of potential funding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83126" y="2276872"/>
            <a:ext cx="70892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Cash-flow forecast</a:t>
            </a:r>
          </a:p>
          <a:p>
            <a:r>
              <a:rPr lang="en-GB" dirty="0" smtClean="0"/>
              <a:t>Project funding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Own resources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Loans</a:t>
            </a:r>
          </a:p>
          <a:p>
            <a:r>
              <a:rPr lang="en-GB" dirty="0" smtClean="0"/>
              <a:t>Analysis of cost-benefit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57334" y="407707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12"/>
            </a:pPr>
            <a:r>
              <a:rPr lang="en-GB" sz="2000" b="1" dirty="0" smtClean="0">
                <a:solidFill>
                  <a:srgbClr val="0070C0"/>
                </a:solidFill>
              </a:rPr>
              <a:t>Master development schedule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83126" y="4653136"/>
            <a:ext cx="723329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smtClean="0"/>
              <a:t>Programme of the project (Total months according to your chosen option)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Design concept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Licenses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Construction</a:t>
            </a:r>
          </a:p>
          <a:p>
            <a:pPr marL="742950" lvl="1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 smtClean="0"/>
              <a:t>End</a:t>
            </a:r>
          </a:p>
        </p:txBody>
      </p:sp>
    </p:spTree>
    <p:extLst>
      <p:ext uri="{BB962C8B-B14F-4D97-AF65-F5344CB8AC3E}">
        <p14:creationId xmlns:p14="http://schemas.microsoft.com/office/powerpoint/2010/main" val="97138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1013</TotalTime>
  <Words>553</Words>
  <Application>Microsoft Office PowerPoint</Application>
  <PresentationFormat>On-screen Show (4:3)</PresentationFormat>
  <Paragraphs>142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Alan Nantel</cp:lastModifiedBy>
  <cp:revision>40</cp:revision>
  <dcterms:created xsi:type="dcterms:W3CDTF">2015-09-15T12:16:09Z</dcterms:created>
  <dcterms:modified xsi:type="dcterms:W3CDTF">2021-03-05T10:08:19Z</dcterms:modified>
</cp:coreProperties>
</file>