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4"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A4D6E7-8B22-4250-927A-B7C9C09431DF}" v="156" dt="2022-11-15T13:33:31.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9" autoAdjust="0"/>
    <p:restoredTop sz="94694"/>
  </p:normalViewPr>
  <p:slideViewPr>
    <p:cSldViewPr snapToGrid="0">
      <p:cViewPr varScale="1">
        <p:scale>
          <a:sx n="121" d="100"/>
          <a:sy n="121" d="100"/>
        </p:scale>
        <p:origin x="46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623601-66A5-4536-BB67-8580F35DECE2}" type="datetimeFigureOut">
              <a:t>11/24/22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DE2D6B-2114-4E21-8259-6271784F97E2}" type="slidenum">
              <a:t>‹#›</a:t>
            </a:fld>
            <a:endParaRPr lang="en-US"/>
          </a:p>
        </p:txBody>
      </p:sp>
    </p:spTree>
    <p:extLst>
      <p:ext uri="{BB962C8B-B14F-4D97-AF65-F5344CB8AC3E}">
        <p14:creationId xmlns:p14="http://schemas.microsoft.com/office/powerpoint/2010/main" val="43197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Flexible working hours refer to the pattern of working schedules where the employees do not have to work in a particular time schedule. If someone has any medical emergency or family emergency, he can easily choose not to work at that particular time. It not only helps the employees by changing the time schedule according to their needs. Employers also can initiate different work schedules to meet the needs of the customers. So, it can be said that the concept of flexible working hours benefits the employees as well as the employers. If we notice minutely, after the covid pandemic, the tendency to work flexible working hours has increased; 73% of total workers in 2021 wanted flexible working hours. </a:t>
            </a:r>
          </a:p>
          <a:p>
            <a:br>
              <a:rPr lang="en-US" dirty="0"/>
            </a:br>
            <a:endParaRPr lang="en-US" dirty="0"/>
          </a:p>
        </p:txBody>
      </p:sp>
      <p:sp>
        <p:nvSpPr>
          <p:cNvPr id="4" name="Slide Number Placeholder 3"/>
          <p:cNvSpPr>
            <a:spLocks noGrp="1"/>
          </p:cNvSpPr>
          <p:nvPr>
            <p:ph type="sldNum" sz="quarter" idx="5"/>
          </p:nvPr>
        </p:nvSpPr>
        <p:spPr/>
        <p:txBody>
          <a:bodyPr/>
          <a:lstStyle/>
          <a:p>
            <a:fld id="{93DE2D6B-2114-4E21-8259-6271784F97E2}" type="slidenum">
              <a:t>2</a:t>
            </a:fld>
            <a:endParaRPr lang="en-US"/>
          </a:p>
        </p:txBody>
      </p:sp>
    </p:spTree>
    <p:extLst>
      <p:ext uri="{BB962C8B-B14F-4D97-AF65-F5344CB8AC3E}">
        <p14:creationId xmlns:p14="http://schemas.microsoft.com/office/powerpoint/2010/main" val="2180343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From this discussion, it is understood that the management has understood the needs of the employees and flexible working hours have been initiated. This helps in maintaining a healthy work life balance and better job potential is being driven. Employees are also allowed to stay at home and work few days in a week so that higher engagement remains within them to work.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br>
              <a:rPr lang="en-GB" sz="1800" dirty="0">
                <a:effectLst/>
                <a:latin typeface="Times New Roman" panose="02020603050405020304" pitchFamily="18" charset="0"/>
                <a:ea typeface="Calibri" panose="020F0502020204030204" pitchFamily="34" charset="0"/>
              </a:rPr>
            </a:b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3DE2D6B-2114-4E21-8259-6271784F97E2}" type="slidenum">
              <a:rPr lang="en-IN" smtClean="0"/>
              <a:t>3</a:t>
            </a:fld>
            <a:endParaRPr lang="en-IN"/>
          </a:p>
        </p:txBody>
      </p:sp>
    </p:spTree>
    <p:extLst>
      <p:ext uri="{BB962C8B-B14F-4D97-AF65-F5344CB8AC3E}">
        <p14:creationId xmlns:p14="http://schemas.microsoft.com/office/powerpoint/2010/main" val="2516857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today’s world, flexible working hours are beneficial much more than the traditional 9 to 5 job. Employees can work from their homes too in Tesco. It is normally a relaxed place where they do not have to worry about others and they can work with a free mind. It increases the productivity level of their work. In this modern era, still, black people and people from the LGBT community still have to face a lot of harassment in their working place. They have to do jobs bearing all those. But in flexible working hours, they do not have to face it, and still they can complete their work successfully. Also, now some companies have taken initiatives called “Talent comes first, location second”. They focus on talent from diverse fields of study and choose students from those. </a:t>
            </a:r>
          </a:p>
          <a:p>
            <a:br>
              <a:rPr lang="en-US" dirty="0"/>
            </a:br>
            <a:endParaRPr lang="en-US" dirty="0"/>
          </a:p>
        </p:txBody>
      </p:sp>
      <p:sp>
        <p:nvSpPr>
          <p:cNvPr id="4" name="Slide Number Placeholder 3"/>
          <p:cNvSpPr>
            <a:spLocks noGrp="1"/>
          </p:cNvSpPr>
          <p:nvPr>
            <p:ph type="sldNum" sz="quarter" idx="5"/>
          </p:nvPr>
        </p:nvSpPr>
        <p:spPr/>
        <p:txBody>
          <a:bodyPr/>
          <a:lstStyle/>
          <a:p>
            <a:fld id="{93DE2D6B-2114-4E21-8259-6271784F97E2}" type="slidenum">
              <a:t>4</a:t>
            </a:fld>
            <a:endParaRPr lang="en-US"/>
          </a:p>
        </p:txBody>
      </p:sp>
    </p:spTree>
    <p:extLst>
      <p:ext uri="{BB962C8B-B14F-4D97-AF65-F5344CB8AC3E}">
        <p14:creationId xmlns:p14="http://schemas.microsoft.com/office/powerpoint/2010/main" val="3058683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flexible working hour allows the employee to be with his family when they need them. During the most crucial time, the traditional 9 to 5 workers cannot be with their family and friends. It harms the relationships among them. As their social life remains unattacked, employees find this flexible working hour lucrative. Specifically, the young generation who are going to take the lead in the near future prefers job satisfaction which comes with a proper balance between their social and professional life. The talented people in this generation want to work in their convenience to bring the highest productivity they can. So, when they are going to join a company with the advantage of flexible working hours, it will bring better retention than the present for that particular company. </a:t>
            </a:r>
          </a:p>
          <a:p>
            <a:br>
              <a:rPr lang="en-US" dirty="0"/>
            </a:br>
            <a:endParaRPr lang="en-US" dirty="0"/>
          </a:p>
        </p:txBody>
      </p:sp>
      <p:sp>
        <p:nvSpPr>
          <p:cNvPr id="4" name="Slide Number Placeholder 3"/>
          <p:cNvSpPr>
            <a:spLocks noGrp="1"/>
          </p:cNvSpPr>
          <p:nvPr>
            <p:ph type="sldNum" sz="quarter" idx="5"/>
          </p:nvPr>
        </p:nvSpPr>
        <p:spPr/>
        <p:txBody>
          <a:bodyPr/>
          <a:lstStyle/>
          <a:p>
            <a:fld id="{93DE2D6B-2114-4E21-8259-6271784F97E2}" type="slidenum">
              <a:t>5</a:t>
            </a:fld>
            <a:endParaRPr lang="en-US"/>
          </a:p>
        </p:txBody>
      </p:sp>
    </p:spTree>
    <p:extLst>
      <p:ext uri="{BB962C8B-B14F-4D97-AF65-F5344CB8AC3E}">
        <p14:creationId xmlns:p14="http://schemas.microsoft.com/office/powerpoint/2010/main" val="1565460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maintain a place in the market of competition, every organization should try to offer a global workplace where employees from different corners of the World will work. Finding such talents from different places is one of the most important jobs for HR management. Sometimes they even keep in contact with some schools or universities so that after passing out the students can immediately approach them for jobs and if it gives an opportunity for flexible working hours it’s a golden chance for the students as they can do the job even while studying in the university. It helps to collect the different talents of the young generation. After hiring people of diverse cultures, the HR management should monitor diversity through audits, for the recruiting process as well as for the existing employees. So, it is clear that HR managers in Tesco play a vital role in promoting diversity through flexible working hours. </a:t>
            </a:r>
          </a:p>
          <a:p>
            <a:br>
              <a:rPr lang="en-US" dirty="0"/>
            </a:br>
            <a:endParaRPr lang="en-US" dirty="0"/>
          </a:p>
        </p:txBody>
      </p:sp>
      <p:sp>
        <p:nvSpPr>
          <p:cNvPr id="4" name="Slide Number Placeholder 3"/>
          <p:cNvSpPr>
            <a:spLocks noGrp="1"/>
          </p:cNvSpPr>
          <p:nvPr>
            <p:ph type="sldNum" sz="quarter" idx="5"/>
          </p:nvPr>
        </p:nvSpPr>
        <p:spPr/>
        <p:txBody>
          <a:bodyPr/>
          <a:lstStyle/>
          <a:p>
            <a:fld id="{93DE2D6B-2114-4E21-8259-6271784F97E2}" type="slidenum">
              <a:t>6</a:t>
            </a:fld>
            <a:endParaRPr lang="en-US"/>
          </a:p>
        </p:txBody>
      </p:sp>
    </p:spTree>
    <p:extLst>
      <p:ext uri="{BB962C8B-B14F-4D97-AF65-F5344CB8AC3E}">
        <p14:creationId xmlns:p14="http://schemas.microsoft.com/office/powerpoint/2010/main" val="2818386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In Tesco, HR </a:t>
            </a:r>
            <a:r>
              <a:rPr lang="en-US" dirty="0"/>
              <a:t>managers should arrange a feedback system where the employees can make the authorities know if there is any issue. HR managers have to be careful about using words without gender biases. Also, they have to be careful about choosing words so that it does not hurt anyone’s religion or sentiment regarding their minority. The HR managers communicate frequently with the employees to know their difficulties in the working environment. If there is any gender pay gap tradition in the organization, HR managers have to take initiative to remove it. It promotes an equal platform for all the men, female and LGBT employees. It is necessary to declare holidays according to all cultures without preferring a particular one. These strategies should be maintained to promote diversity as well as an inclusion inside an organization.</a:t>
            </a:r>
          </a:p>
          <a:p>
            <a:br>
              <a:rPr lang="en-US" dirty="0"/>
            </a:br>
            <a:endParaRPr lang="en-US" dirty="0"/>
          </a:p>
        </p:txBody>
      </p:sp>
      <p:sp>
        <p:nvSpPr>
          <p:cNvPr id="4" name="Slide Number Placeholder 3"/>
          <p:cNvSpPr>
            <a:spLocks noGrp="1"/>
          </p:cNvSpPr>
          <p:nvPr>
            <p:ph type="sldNum" sz="quarter" idx="5"/>
          </p:nvPr>
        </p:nvSpPr>
        <p:spPr/>
        <p:txBody>
          <a:bodyPr/>
          <a:lstStyle/>
          <a:p>
            <a:fld id="{93DE2D6B-2114-4E21-8259-6271784F97E2}" type="slidenum">
              <a:t>7</a:t>
            </a:fld>
            <a:endParaRPr lang="en-US"/>
          </a:p>
        </p:txBody>
      </p:sp>
    </p:spTree>
    <p:extLst>
      <p:ext uri="{BB962C8B-B14F-4D97-AF65-F5344CB8AC3E}">
        <p14:creationId xmlns:p14="http://schemas.microsoft.com/office/powerpoint/2010/main" val="1613440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Diversity and inclusion in an organization are interdependent. So, if the HR managers can promote the diverse culture inside an organization, they are willing and have to be able to promote inclusion also. Bringing diversity becomes easier with the opportunity of flexible working hours. As it allows them to work even without being at the office premises, the new generation sees it as a big opportunity to earn and lead a satisfying lifestyle. A balanced lifestyle is desired by all. Not only Gen Y, but also many older employees prefer it after the pandemic as they have been used to it during the pandemic. They have found it very relaxing like the young generation. </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93DE2D6B-2114-4E21-8259-6271784F97E2}" type="slidenum">
              <a:t>8</a:t>
            </a:fld>
            <a:endParaRPr lang="en-US"/>
          </a:p>
        </p:txBody>
      </p:sp>
    </p:spTree>
    <p:extLst>
      <p:ext uri="{BB962C8B-B14F-4D97-AF65-F5344CB8AC3E}">
        <p14:creationId xmlns:p14="http://schemas.microsoft.com/office/powerpoint/2010/main" val="4087625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11/24/22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m/future/article/20210408-the-sexist-words-that-are-harmful-to-women" TargetMode="External"/><Relationship Id="rId2" Type="http://schemas.openxmlformats.org/officeDocument/2006/relationships/image" Target="../media/image9.jpeg"/><Relationship Id="rId1" Type="http://schemas.openxmlformats.org/officeDocument/2006/relationships/slideLayout" Target="../slideLayouts/slideLayout1.xml"/><Relationship Id="rId6" Type="http://schemas.openxmlformats.org/officeDocument/2006/relationships/hyperlink" Target="https://www.statista.com/statistics/1226730/global-hybrid-work-trends-employee-employer-post-pandemic/" TargetMode="External"/><Relationship Id="rId5" Type="http://schemas.openxmlformats.org/officeDocument/2006/relationships/hyperlink" Target="https://www.forbes.com/sites/jeannemeister/2022/01/05/top-ten-hr-trends-for-the-2022-workplace/?sh=6a89f7b23006" TargetMode="External"/><Relationship Id="rId4" Type="http://schemas.openxmlformats.org/officeDocument/2006/relationships/hyperlink" Target="https://www.cnbc.com/2022/04/20/how-flexible-work-arrangements-can-help-companies-become-more-diverse-and-inclusiv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clock&#10;&#10;Description automatically generated">
            <a:extLst>
              <a:ext uri="{FF2B5EF4-FFF2-40B4-BE49-F238E27FC236}">
                <a16:creationId xmlns:a16="http://schemas.microsoft.com/office/drawing/2014/main" id="{BA065832-9575-E6AB-92BF-A151476E3BD8}"/>
              </a:ext>
            </a:extLst>
          </p:cNvPr>
          <p:cNvPicPr>
            <a:picLocks noChangeAspect="1"/>
          </p:cNvPicPr>
          <p:nvPr/>
        </p:nvPicPr>
        <p:blipFill rotWithShape="1">
          <a:blip r:embed="rId2"/>
          <a:srcRect t="5759" r="33292"/>
          <a:stretch/>
        </p:blipFill>
        <p:spPr>
          <a:xfrm>
            <a:off x="3523488" y="10"/>
            <a:ext cx="8668512" cy="6857990"/>
          </a:xfrm>
          <a:prstGeom prst="rect">
            <a:avLst/>
          </a:prstGeom>
        </p:spPr>
      </p:pic>
      <p:sp>
        <p:nvSpPr>
          <p:cNvPr id="33" name="Rectangle 3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62962" y="302854"/>
            <a:ext cx="6841322" cy="3204134"/>
          </a:xfrm>
        </p:spPr>
        <p:txBody>
          <a:bodyPr anchor="b">
            <a:normAutofit fontScale="90000"/>
          </a:bodyPr>
          <a:lstStyle/>
          <a:p>
            <a:r>
              <a:rPr lang="en-US" sz="3200" b="1" dirty="0">
                <a:latin typeface="Times New Roman"/>
                <a:ea typeface="+mj-lt"/>
                <a:cs typeface="+mj-lt"/>
              </a:rPr>
              <a:t>Make a case in </a:t>
            </a:r>
            <a:r>
              <a:rPr lang="en-US" sz="3200" dirty="0" err="1">
                <a:latin typeface="Times New Roman"/>
                <a:ea typeface="+mj-lt"/>
                <a:cs typeface="+mj-lt"/>
              </a:rPr>
              <a:t>favour</a:t>
            </a:r>
            <a:r>
              <a:rPr lang="en-US" sz="3200" b="1" dirty="0">
                <a:latin typeface="Times New Roman"/>
                <a:ea typeface="+mj-lt"/>
                <a:cs typeface="+mj-lt"/>
              </a:rPr>
              <a:t> of flexible working in relation to diversity and inclusion at work and </a:t>
            </a:r>
            <a:r>
              <a:rPr lang="en-US" sz="3200" b="1" dirty="0" err="1">
                <a:latin typeface="Times New Roman"/>
                <a:ea typeface="+mj-lt"/>
                <a:cs typeface="+mj-lt"/>
              </a:rPr>
              <a:t>analyse</a:t>
            </a:r>
            <a:r>
              <a:rPr lang="en-US" sz="3200" b="1" dirty="0">
                <a:latin typeface="Times New Roman"/>
                <a:ea typeface="+mj-lt"/>
                <a:cs typeface="+mj-lt"/>
              </a:rPr>
              <a:t> the role of Human Resources in promoting diversity and inclusion through flexible working.</a:t>
            </a:r>
            <a:br>
              <a:rPr lang="en-US" sz="1900" b="1" dirty="0">
                <a:latin typeface="Times New Roman"/>
                <a:ea typeface="+mj-lt"/>
                <a:cs typeface="+mj-lt"/>
              </a:rPr>
            </a:br>
            <a:br>
              <a:rPr lang="en-US" sz="1900" b="1" dirty="0">
                <a:latin typeface="Times New Roman"/>
                <a:cs typeface="Calibri Light"/>
              </a:rPr>
            </a:br>
            <a:br>
              <a:rPr lang="en-US" sz="1900" b="1" dirty="0">
                <a:latin typeface="Times New Roman"/>
                <a:cs typeface="Calibri Light"/>
              </a:rPr>
            </a:br>
            <a:endParaRPr lang="en-US" sz="1900" dirty="0">
              <a:latin typeface="Times New Roman"/>
              <a:cs typeface="Calibri Light"/>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fontScale="77500" lnSpcReduction="20000"/>
          </a:bodyPr>
          <a:lstStyle/>
          <a:p>
            <a:pPr algn="l"/>
            <a:r>
              <a:rPr lang="en-US" sz="2000" dirty="0">
                <a:ea typeface="+mn-lt"/>
                <a:cs typeface="+mn-lt"/>
              </a:rPr>
              <a:t>Name: Remus Nicolae </a:t>
            </a:r>
            <a:r>
              <a:rPr lang="en-US" sz="2000" dirty="0" err="1">
                <a:ea typeface="+mn-lt"/>
                <a:cs typeface="+mn-lt"/>
              </a:rPr>
              <a:t>Pirvu</a:t>
            </a:r>
            <a:endParaRPr lang="en-US" sz="2000" dirty="0">
              <a:ea typeface="+mn-lt"/>
              <a:cs typeface="+mn-lt"/>
            </a:endParaRPr>
          </a:p>
          <a:p>
            <a:pPr algn="l"/>
            <a:r>
              <a:rPr lang="en-US" sz="2000" dirty="0">
                <a:ea typeface="+mn-lt"/>
                <a:cs typeface="+mn-lt"/>
              </a:rPr>
              <a:t>Student Id: 2112416</a:t>
            </a:r>
          </a:p>
          <a:p>
            <a:pPr algn="l"/>
            <a:r>
              <a:rPr lang="en-US" sz="2000" dirty="0">
                <a:ea typeface="+mn-lt"/>
                <a:cs typeface="+mn-lt"/>
              </a:rPr>
              <a:t>Module : Managing People</a:t>
            </a:r>
            <a:endParaRPr lang="en-US" sz="2000" dirty="0"/>
          </a:p>
          <a:p>
            <a:pPr algn="l"/>
            <a:r>
              <a:rPr lang="en-US" sz="2000" dirty="0">
                <a:ea typeface="+mn-lt"/>
                <a:cs typeface="+mn-lt"/>
              </a:rPr>
              <a:t>Module code: LCBB5004</a:t>
            </a:r>
            <a:endParaRPr lang="en-US" sz="2000" dirty="0">
              <a:cs typeface="Calibri"/>
            </a:endParaRPr>
          </a:p>
        </p:txBody>
      </p:sp>
      <p:sp>
        <p:nvSpPr>
          <p:cNvPr id="35" name="Rectangle 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2133" y="218913"/>
            <a:ext cx="5238466" cy="2991416"/>
          </a:xfrm>
        </p:spPr>
        <p:txBody>
          <a:bodyPr anchor="b">
            <a:normAutofit/>
          </a:bodyPr>
          <a:lstStyle/>
          <a:p>
            <a:pPr algn="l"/>
            <a:r>
              <a:rPr lang="en-US" sz="2000" b="1" dirty="0">
                <a:latin typeface="Times New Roman"/>
                <a:ea typeface="+mj-lt"/>
                <a:cs typeface="+mj-lt"/>
              </a:rPr>
              <a:t>Introduction</a:t>
            </a:r>
            <a:br>
              <a:rPr lang="en-US" sz="2000" dirty="0">
                <a:latin typeface="Times New Roman"/>
                <a:cs typeface="Times New Roman"/>
              </a:rPr>
            </a:br>
            <a:br>
              <a:rPr lang="en-US" dirty="0"/>
            </a:br>
            <a:endParaRPr lang="en-US" dirty="0"/>
          </a:p>
        </p:txBody>
      </p:sp>
      <p:sp>
        <p:nvSpPr>
          <p:cNvPr id="3" name="Subtitle 2"/>
          <p:cNvSpPr>
            <a:spLocks noGrp="1"/>
          </p:cNvSpPr>
          <p:nvPr>
            <p:ph type="subTitle" idx="1"/>
          </p:nvPr>
        </p:nvSpPr>
        <p:spPr>
          <a:xfrm>
            <a:off x="504625" y="2347687"/>
            <a:ext cx="5288548" cy="4075739"/>
          </a:xfrm>
        </p:spPr>
        <p:txBody>
          <a:bodyPr vert="horz" lIns="91440" tIns="45720" rIns="91440" bIns="45720" rtlCol="0" anchor="t">
            <a:normAutofit/>
          </a:bodyPr>
          <a:lstStyle/>
          <a:p>
            <a:pPr marL="285750" indent="-285750" algn="just">
              <a:lnSpc>
                <a:spcPct val="150000"/>
              </a:lnSpc>
              <a:buFont typeface="Arial"/>
              <a:buChar char="•"/>
            </a:pPr>
            <a:r>
              <a:rPr lang="en-US" sz="1700" dirty="0">
                <a:latin typeface="Times New Roman"/>
                <a:ea typeface="+mn-lt"/>
                <a:cs typeface="+mn-lt"/>
              </a:rPr>
              <a:t>It has increased in percentage, especially after the covid-19 pandemic.</a:t>
            </a:r>
            <a:endParaRPr lang="en-US" sz="1700">
              <a:latin typeface="Times New Roman"/>
              <a:cs typeface="Times New Roman"/>
            </a:endParaRPr>
          </a:p>
          <a:p>
            <a:pPr marL="285750" indent="-285750" algn="just">
              <a:lnSpc>
                <a:spcPct val="150000"/>
              </a:lnSpc>
              <a:buFont typeface="Arial"/>
              <a:buChar char="•"/>
            </a:pPr>
            <a:r>
              <a:rPr lang="en-US" sz="1700" dirty="0">
                <a:latin typeface="Times New Roman"/>
                <a:ea typeface="+mn-lt"/>
                <a:cs typeface="+mn-lt"/>
              </a:rPr>
              <a:t>Allows employees to schedule their work according to their convenience. </a:t>
            </a:r>
            <a:endParaRPr lang="en-US" sz="1700">
              <a:latin typeface="Times New Roman"/>
              <a:cs typeface="Times New Roman"/>
            </a:endParaRPr>
          </a:p>
          <a:p>
            <a:pPr marL="285750" indent="-285750" algn="just">
              <a:lnSpc>
                <a:spcPct val="150000"/>
              </a:lnSpc>
              <a:buFont typeface="Arial"/>
              <a:buChar char="•"/>
            </a:pPr>
            <a:r>
              <a:rPr lang="en-US" sz="1700" dirty="0">
                <a:latin typeface="Times New Roman"/>
                <a:ea typeface="+mn-lt"/>
                <a:cs typeface="+mn-lt"/>
              </a:rPr>
              <a:t>Allows employers to schedule the schedule of employees according to the customer's needs.</a:t>
            </a:r>
            <a:endParaRPr lang="en-US" sz="1700">
              <a:latin typeface="Times New Roman"/>
              <a:cs typeface="Times New Roman"/>
            </a:endParaRPr>
          </a:p>
          <a:p>
            <a:pPr marL="285750" indent="-285750" algn="just">
              <a:lnSpc>
                <a:spcPct val="150000"/>
              </a:lnSpc>
              <a:buFont typeface="Arial"/>
              <a:buChar char="•"/>
            </a:pPr>
            <a:r>
              <a:rPr lang="en-US" sz="1700" dirty="0">
                <a:latin typeface="Times New Roman"/>
                <a:ea typeface="+mn-lt"/>
                <a:cs typeface="+mn-lt"/>
              </a:rPr>
              <a:t>73% of total workers in 2021 wanted flexible working hours (Statista, 2022).</a:t>
            </a:r>
            <a:endParaRPr lang="en-US" sz="1700">
              <a:latin typeface="Times New Roman"/>
              <a:cs typeface="Times New Roman"/>
            </a:endParaRPr>
          </a:p>
          <a:p>
            <a:pPr algn="just">
              <a:lnSpc>
                <a:spcPct val="150000"/>
              </a:lnSpc>
            </a:pPr>
            <a:endParaRPr lang="en-US" sz="1700" dirty="0">
              <a:latin typeface="Times New Roman"/>
              <a:cs typeface="Calibri"/>
            </a:endParaRPr>
          </a:p>
        </p:txBody>
      </p:sp>
      <p:pic>
        <p:nvPicPr>
          <p:cNvPr id="5" name="Picture 5">
            <a:extLst>
              <a:ext uri="{FF2B5EF4-FFF2-40B4-BE49-F238E27FC236}">
                <a16:creationId xmlns:a16="http://schemas.microsoft.com/office/drawing/2014/main" id="{CC2C58CA-6A77-5A35-C501-25328483B695}"/>
              </a:ext>
            </a:extLst>
          </p:cNvPr>
          <p:cNvPicPr>
            <a:picLocks noChangeAspect="1"/>
          </p:cNvPicPr>
          <p:nvPr/>
        </p:nvPicPr>
        <p:blipFill rotWithShape="1">
          <a:blip r:embed="rId3"/>
          <a:srcRect r="22613" b="-2"/>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706456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59970-3B8C-BADD-B74E-85AA85F9142B}"/>
              </a:ext>
            </a:extLst>
          </p:cNvPr>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Managing people in Retail Organisation</a:t>
            </a:r>
          </a:p>
        </p:txBody>
      </p:sp>
      <p:sp>
        <p:nvSpPr>
          <p:cNvPr id="3" name="Content Placeholder 2">
            <a:extLst>
              <a:ext uri="{FF2B5EF4-FFF2-40B4-BE49-F238E27FC236}">
                <a16:creationId xmlns:a16="http://schemas.microsoft.com/office/drawing/2014/main" id="{90960047-BE6F-94DB-A6E5-5AE477E0C268}"/>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Flexible working hours are also practiced in Tesco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 healthy work life opportunity is gained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Tescoplc, 2022)</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Part-time working, job shares lifestyle break etc are available within Tesco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Tesco to rent out office space for flexible working – Financial News">
            <a:extLst>
              <a:ext uri="{FF2B5EF4-FFF2-40B4-BE49-F238E27FC236}">
                <a16:creationId xmlns:a16="http://schemas.microsoft.com/office/drawing/2014/main" id="{A99B719B-6BEA-CA83-93C0-6013B54CE1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6358" y="1342677"/>
            <a:ext cx="3184718" cy="318471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925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5"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5" descr="Chart, funnel chart&#10;&#10;Description automatically generated">
            <a:extLst>
              <a:ext uri="{FF2B5EF4-FFF2-40B4-BE49-F238E27FC236}">
                <a16:creationId xmlns:a16="http://schemas.microsoft.com/office/drawing/2014/main" id="{6E4A9B77-9AAF-AD06-B748-C8474E816D01}"/>
              </a:ext>
            </a:extLst>
          </p:cNvPr>
          <p:cNvPicPr>
            <a:picLocks noChangeAspect="1"/>
          </p:cNvPicPr>
          <p:nvPr/>
        </p:nvPicPr>
        <p:blipFill>
          <a:blip r:embed="rId3"/>
          <a:stretch>
            <a:fillRect/>
          </a:stretch>
        </p:blipFill>
        <p:spPr>
          <a:xfrm>
            <a:off x="6803647" y="1708385"/>
            <a:ext cx="4730214" cy="3441230"/>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1014574"/>
            <a:ext cx="5633531" cy="2226769"/>
          </a:xfrm>
        </p:spPr>
        <p:txBody>
          <a:bodyPr anchor="ctr">
            <a:normAutofit/>
          </a:bodyPr>
          <a:lstStyle/>
          <a:p>
            <a:r>
              <a:rPr lang="en-US" sz="3000" b="1" dirty="0">
                <a:latin typeface="Times New Roman" panose="02020603050405020304" pitchFamily="18" charset="0"/>
                <a:ea typeface="+mj-lt"/>
                <a:cs typeface="Times New Roman" panose="02020603050405020304" pitchFamily="18" charset="0"/>
              </a:rPr>
              <a:t>ADVANTAGES OF FLEXIBLE WORKING HOURS IN RELATION TO DIVERSITY</a:t>
            </a:r>
            <a:endParaRPr lang="en-US" sz="3000" dirty="0">
              <a:latin typeface="Times New Roman" panose="02020603050405020304" pitchFamily="18" charset="0"/>
              <a:cs typeface="Times New Roman" panose="02020603050405020304" pitchFamily="18" charset="0"/>
            </a:endParaRPr>
          </a:p>
          <a:p>
            <a:pPr algn="l"/>
            <a:br>
              <a:rPr lang="en-US" sz="3000" dirty="0">
                <a:solidFill>
                  <a:schemeClr val="bg1"/>
                </a:solidFill>
              </a:rPr>
            </a:br>
            <a:endParaRPr lang="en-US" sz="3000" dirty="0">
              <a:solidFill>
                <a:schemeClr val="bg1"/>
              </a:solidFill>
            </a:endParaRPr>
          </a:p>
        </p:txBody>
      </p:sp>
      <p:sp>
        <p:nvSpPr>
          <p:cNvPr id="3" name="Subtitle 2"/>
          <p:cNvSpPr>
            <a:spLocks noGrp="1"/>
          </p:cNvSpPr>
          <p:nvPr>
            <p:ph type="subTitle" idx="1"/>
          </p:nvPr>
        </p:nvSpPr>
        <p:spPr>
          <a:xfrm>
            <a:off x="789708" y="3640633"/>
            <a:ext cx="5631417" cy="2487212"/>
          </a:xfrm>
        </p:spPr>
        <p:txBody>
          <a:bodyPr vert="horz" lIns="91440" tIns="45720" rIns="91440" bIns="45720" rtlCol="0" anchor="ctr">
            <a:normAutofit fontScale="85000" lnSpcReduction="10000"/>
          </a:bodyPr>
          <a:lstStyle/>
          <a:p>
            <a:pPr marL="285750" indent="-285750" algn="just">
              <a:lnSpc>
                <a:spcPct val="150000"/>
              </a:lnSpc>
              <a:buFont typeface="Arial"/>
              <a:buChar char="•"/>
            </a:pPr>
            <a:r>
              <a:rPr lang="en-US" sz="2000" dirty="0">
                <a:solidFill>
                  <a:schemeClr val="tx2"/>
                </a:solidFill>
                <a:latin typeface="Times New Roman" panose="02020603050405020304" pitchFamily="18" charset="0"/>
                <a:ea typeface="+mn-lt"/>
                <a:cs typeface="Times New Roman" panose="02020603050405020304" pitchFamily="18" charset="0"/>
              </a:rPr>
              <a:t>It helps the minority people like black people or the LGBT community to work peacefully. </a:t>
            </a:r>
            <a:endParaRPr lang="en-US" sz="2000"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a:buChar char="•"/>
            </a:pPr>
            <a:r>
              <a:rPr lang="en-US" sz="2000" dirty="0">
                <a:solidFill>
                  <a:schemeClr val="tx2"/>
                </a:solidFill>
                <a:latin typeface="Times New Roman" panose="02020603050405020304" pitchFamily="18" charset="0"/>
                <a:ea typeface="+mn-lt"/>
                <a:cs typeface="Times New Roman" panose="02020603050405020304" pitchFamily="18" charset="0"/>
              </a:rPr>
              <a:t>“Talent comes first, location second”</a:t>
            </a:r>
            <a:endParaRPr lang="en-US" sz="2000"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a:buChar char="•"/>
            </a:pPr>
            <a:r>
              <a:rPr lang="en-US" sz="2000" dirty="0">
                <a:solidFill>
                  <a:schemeClr val="tx2"/>
                </a:solidFill>
                <a:latin typeface="Times New Roman" panose="02020603050405020304" pitchFamily="18" charset="0"/>
                <a:ea typeface="+mn-lt"/>
                <a:cs typeface="Times New Roman" panose="02020603050405020304" pitchFamily="18" charset="0"/>
              </a:rPr>
              <a:t>It helps employees to be more productive (CNBC, 2022). </a:t>
            </a:r>
            <a:endParaRPr lang="en-US" sz="2000" dirty="0">
              <a:solidFill>
                <a:schemeClr val="tx2"/>
              </a:solidFill>
              <a:latin typeface="Times New Roman" panose="02020603050405020304" pitchFamily="18" charset="0"/>
              <a:cs typeface="Times New Roman" panose="02020603050405020304" pitchFamily="18" charset="0"/>
            </a:endParaRPr>
          </a:p>
          <a:p>
            <a:pPr algn="l"/>
            <a:br>
              <a:rPr lang="en-US" sz="2000" dirty="0">
                <a:solidFill>
                  <a:schemeClr val="tx2"/>
                </a:solidFill>
              </a:rPr>
            </a:br>
            <a:endParaRPr lang="en-US" sz="2000" dirty="0">
              <a:solidFill>
                <a:schemeClr val="tx2"/>
              </a:solidFill>
            </a:endParaRPr>
          </a:p>
        </p:txBody>
      </p:sp>
    </p:spTree>
    <p:extLst>
      <p:ext uri="{BB962C8B-B14F-4D97-AF65-F5344CB8AC3E}">
        <p14:creationId xmlns:p14="http://schemas.microsoft.com/office/powerpoint/2010/main" val="1707505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4"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Logo, company name&#10;&#10;Description automatically generated">
            <a:extLst>
              <a:ext uri="{FF2B5EF4-FFF2-40B4-BE49-F238E27FC236}">
                <a16:creationId xmlns:a16="http://schemas.microsoft.com/office/drawing/2014/main" id="{74F8B28F-1EE6-F5F9-7D42-34186E2662DE}"/>
              </a:ext>
            </a:extLst>
          </p:cNvPr>
          <p:cNvPicPr>
            <a:picLocks noChangeAspect="1"/>
          </p:cNvPicPr>
          <p:nvPr/>
        </p:nvPicPr>
        <p:blipFill>
          <a:blip r:embed="rId3"/>
          <a:stretch>
            <a:fillRect/>
          </a:stretch>
        </p:blipFill>
        <p:spPr>
          <a:xfrm>
            <a:off x="6803647" y="2187319"/>
            <a:ext cx="4730214" cy="2483361"/>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1014574"/>
            <a:ext cx="5633531" cy="2226769"/>
          </a:xfrm>
        </p:spPr>
        <p:txBody>
          <a:bodyPr anchor="ctr">
            <a:normAutofit/>
          </a:bodyPr>
          <a:lstStyle/>
          <a:p>
            <a:r>
              <a:rPr lang="en-US" sz="3000" b="1" dirty="0">
                <a:latin typeface="Times New Roman" panose="02020603050405020304" pitchFamily="18" charset="0"/>
                <a:ea typeface="+mj-lt"/>
                <a:cs typeface="Times New Roman" panose="02020603050405020304" pitchFamily="18" charset="0"/>
              </a:rPr>
              <a:t>ADVANTAGES OF FLEXIBLE WORKING HOURS IN RELATION TO INCLUSION</a:t>
            </a:r>
            <a:endParaRPr lang="en-US" sz="3000" dirty="0">
              <a:latin typeface="Times New Roman" panose="02020603050405020304" pitchFamily="18" charset="0"/>
              <a:cs typeface="Times New Roman" panose="02020603050405020304" pitchFamily="18" charset="0"/>
            </a:endParaRPr>
          </a:p>
          <a:p>
            <a:pPr algn="l"/>
            <a:br>
              <a:rPr lang="en-US" sz="3000" dirty="0">
                <a:solidFill>
                  <a:schemeClr val="bg1"/>
                </a:solidFill>
              </a:rPr>
            </a:br>
            <a:endParaRPr lang="en-US" sz="3000" dirty="0">
              <a:solidFill>
                <a:schemeClr val="bg1"/>
              </a:solidFill>
            </a:endParaRPr>
          </a:p>
        </p:txBody>
      </p:sp>
      <p:sp>
        <p:nvSpPr>
          <p:cNvPr id="3" name="Subtitle 2"/>
          <p:cNvSpPr>
            <a:spLocks noGrp="1"/>
          </p:cNvSpPr>
          <p:nvPr>
            <p:ph type="subTitle" idx="1"/>
          </p:nvPr>
        </p:nvSpPr>
        <p:spPr>
          <a:xfrm>
            <a:off x="789708" y="3640633"/>
            <a:ext cx="5631417" cy="2487212"/>
          </a:xfrm>
        </p:spPr>
        <p:txBody>
          <a:bodyPr vert="horz" lIns="91440" tIns="45720" rIns="91440" bIns="45720" rtlCol="0" anchor="ctr">
            <a:normAutofit fontScale="77500" lnSpcReduction="20000"/>
          </a:bodyPr>
          <a:lstStyle/>
          <a:p>
            <a:pPr marL="342900" indent="-342900" algn="just">
              <a:lnSpc>
                <a:spcPct val="150000"/>
              </a:lnSpc>
              <a:buChar char="•"/>
            </a:pPr>
            <a:r>
              <a:rPr lang="en-US" dirty="0">
                <a:solidFill>
                  <a:schemeClr val="tx2"/>
                </a:solidFill>
                <a:latin typeface="Times New Roman" panose="02020603050405020304" pitchFamily="18" charset="0"/>
                <a:ea typeface="+mn-lt"/>
                <a:cs typeface="Times New Roman" panose="02020603050405020304" pitchFamily="18" charset="0"/>
              </a:rPr>
              <a:t>It offers better retention in the particular company. </a:t>
            </a:r>
            <a:endParaRPr lang="en-US" dirty="0">
              <a:solidFill>
                <a:schemeClr val="tx2"/>
              </a:solidFill>
              <a:latin typeface="Times New Roman" panose="02020603050405020304" pitchFamily="18" charset="0"/>
              <a:cs typeface="Times New Roman" panose="02020603050405020304" pitchFamily="18" charset="0"/>
            </a:endParaRPr>
          </a:p>
          <a:p>
            <a:pPr marL="342900" indent="-342900" algn="just">
              <a:lnSpc>
                <a:spcPct val="150000"/>
              </a:lnSpc>
              <a:buChar char="•"/>
            </a:pPr>
            <a:r>
              <a:rPr lang="en-US" dirty="0">
                <a:solidFill>
                  <a:schemeClr val="tx2"/>
                </a:solidFill>
                <a:latin typeface="Times New Roman" panose="02020603050405020304" pitchFamily="18" charset="0"/>
                <a:ea typeface="+mn-lt"/>
                <a:cs typeface="Times New Roman" panose="02020603050405020304" pitchFamily="18" charset="0"/>
              </a:rPr>
              <a:t>Mental health remains refreshed. </a:t>
            </a:r>
            <a:endParaRPr lang="en-US" dirty="0">
              <a:solidFill>
                <a:schemeClr val="tx2"/>
              </a:solidFill>
              <a:latin typeface="Times New Roman" panose="02020603050405020304" pitchFamily="18" charset="0"/>
              <a:cs typeface="Times New Roman" panose="02020603050405020304" pitchFamily="18" charset="0"/>
            </a:endParaRPr>
          </a:p>
          <a:p>
            <a:pPr marL="342900" indent="-342900" algn="just">
              <a:lnSpc>
                <a:spcPct val="150000"/>
              </a:lnSpc>
              <a:buChar char="•"/>
            </a:pPr>
            <a:r>
              <a:rPr lang="en-US" dirty="0">
                <a:solidFill>
                  <a:schemeClr val="tx2"/>
                </a:solidFill>
                <a:latin typeface="Times New Roman" panose="02020603050405020304" pitchFamily="18" charset="0"/>
                <a:ea typeface="+mn-lt"/>
                <a:cs typeface="Times New Roman" panose="02020603050405020304" pitchFamily="18" charset="0"/>
              </a:rPr>
              <a:t>Quality of life </a:t>
            </a:r>
            <a:r>
              <a:rPr lang="en-US" dirty="0" err="1">
                <a:solidFill>
                  <a:schemeClr val="tx2"/>
                </a:solidFill>
                <a:latin typeface="Times New Roman" panose="02020603050405020304" pitchFamily="18" charset="0"/>
                <a:ea typeface="+mn-lt"/>
                <a:cs typeface="Times New Roman" panose="02020603050405020304" pitchFamily="18" charset="0"/>
              </a:rPr>
              <a:t>increaseas</a:t>
            </a:r>
            <a:r>
              <a:rPr lang="en-US" dirty="0">
                <a:solidFill>
                  <a:schemeClr val="tx2"/>
                </a:solidFill>
                <a:latin typeface="Times New Roman" panose="02020603050405020304" pitchFamily="18" charset="0"/>
                <a:ea typeface="+mn-lt"/>
                <a:cs typeface="Times New Roman" panose="02020603050405020304" pitchFamily="18" charset="0"/>
              </a:rPr>
              <a:t>.</a:t>
            </a:r>
            <a:endParaRPr lang="en-US" dirty="0">
              <a:solidFill>
                <a:schemeClr val="tx2"/>
              </a:solidFill>
              <a:latin typeface="Times New Roman" panose="02020603050405020304" pitchFamily="18" charset="0"/>
              <a:cs typeface="Times New Roman" panose="02020603050405020304" pitchFamily="18" charset="0"/>
            </a:endParaRPr>
          </a:p>
          <a:p>
            <a:pPr marL="342900" indent="-342900" algn="just">
              <a:lnSpc>
                <a:spcPct val="150000"/>
              </a:lnSpc>
              <a:buChar char="•"/>
            </a:pPr>
            <a:r>
              <a:rPr lang="en-US" dirty="0">
                <a:solidFill>
                  <a:schemeClr val="tx2"/>
                </a:solidFill>
                <a:latin typeface="Times New Roman" panose="02020603050405020304" pitchFamily="18" charset="0"/>
                <a:ea typeface="+mn-lt"/>
                <a:cs typeface="Times New Roman" panose="02020603050405020304" pitchFamily="18" charset="0"/>
              </a:rPr>
              <a:t>The young generation prefers it for job satisfaction (</a:t>
            </a:r>
            <a:r>
              <a:rPr lang="en-US" dirty="0" err="1">
                <a:solidFill>
                  <a:schemeClr val="tx2"/>
                </a:solidFill>
                <a:latin typeface="Times New Roman" panose="02020603050405020304" pitchFamily="18" charset="0"/>
                <a:ea typeface="+mn-lt"/>
                <a:cs typeface="Times New Roman" panose="02020603050405020304" pitchFamily="18" charset="0"/>
              </a:rPr>
              <a:t>Chavadi</a:t>
            </a:r>
            <a:r>
              <a:rPr lang="en-US" i="1" dirty="0">
                <a:solidFill>
                  <a:schemeClr val="tx2"/>
                </a:solidFill>
                <a:latin typeface="Times New Roman" panose="02020603050405020304" pitchFamily="18" charset="0"/>
                <a:ea typeface="+mn-lt"/>
                <a:cs typeface="Times New Roman" panose="02020603050405020304" pitchFamily="18" charset="0"/>
              </a:rPr>
              <a:t> et al.</a:t>
            </a:r>
            <a:r>
              <a:rPr lang="en-US" dirty="0">
                <a:solidFill>
                  <a:schemeClr val="tx2"/>
                </a:solidFill>
                <a:latin typeface="Times New Roman" panose="02020603050405020304" pitchFamily="18" charset="0"/>
                <a:ea typeface="+mn-lt"/>
                <a:cs typeface="Times New Roman" panose="02020603050405020304" pitchFamily="18" charset="0"/>
              </a:rPr>
              <a:t>, 2022). </a:t>
            </a:r>
            <a:endParaRPr lang="en-US"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8877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FBA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7B042D31-9203-BB32-82C2-6D6234B4CD90}"/>
              </a:ext>
            </a:extLst>
          </p:cNvPr>
          <p:cNvPicPr>
            <a:picLocks noChangeAspect="1"/>
          </p:cNvPicPr>
          <p:nvPr/>
        </p:nvPicPr>
        <p:blipFill>
          <a:blip r:embed="rId3"/>
          <a:stretch>
            <a:fillRect/>
          </a:stretch>
        </p:blipFill>
        <p:spPr>
          <a:xfrm>
            <a:off x="4747307" y="1536001"/>
            <a:ext cx="6711526" cy="3775232"/>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2332"/>
            <a:ext cx="3585114" cy="2782056"/>
          </a:xfrm>
        </p:spPr>
        <p:txBody>
          <a:bodyPr anchor="b">
            <a:normAutofit fontScale="90000"/>
          </a:bodyPr>
          <a:lstStyle/>
          <a:p>
            <a:r>
              <a:rPr lang="en-US" sz="2700" b="1" dirty="0">
                <a:latin typeface="Times New Roman" panose="02020603050405020304" pitchFamily="18" charset="0"/>
                <a:ea typeface="+mj-lt"/>
                <a:cs typeface="Times New Roman" panose="02020603050405020304" pitchFamily="18" charset="0"/>
              </a:rPr>
              <a:t>THE ROLE OF HR IN PROMOTING DIVERSITY THROUGH FLEXIBLE WORKING HOURS</a:t>
            </a:r>
            <a:endParaRPr lang="en-US" sz="2700" dirty="0">
              <a:latin typeface="Times New Roman" panose="02020603050405020304" pitchFamily="18" charset="0"/>
              <a:cs typeface="Times New Roman" panose="02020603050405020304" pitchFamily="18" charset="0"/>
            </a:endParaRPr>
          </a:p>
          <a:p>
            <a:pPr algn="l"/>
            <a:br>
              <a:rPr lang="en-US" sz="2600" dirty="0">
                <a:solidFill>
                  <a:schemeClr val="tx2"/>
                </a:solidFill>
              </a:rPr>
            </a:br>
            <a:endParaRPr lang="en-US" sz="2600" dirty="0">
              <a:solidFill>
                <a:schemeClr val="tx2"/>
              </a:solidFill>
            </a:endParaRPr>
          </a:p>
        </p:txBody>
      </p:sp>
      <p:sp>
        <p:nvSpPr>
          <p:cNvPr id="3" name="Subtitle 2"/>
          <p:cNvSpPr>
            <a:spLocks noGrp="1"/>
          </p:cNvSpPr>
          <p:nvPr>
            <p:ph type="subTitle" idx="1"/>
          </p:nvPr>
        </p:nvSpPr>
        <p:spPr>
          <a:xfrm>
            <a:off x="1012643" y="3604221"/>
            <a:ext cx="3585113" cy="2411448"/>
          </a:xfrm>
        </p:spPr>
        <p:txBody>
          <a:bodyPr vert="horz" lIns="91440" tIns="45720" rIns="91440" bIns="45720" rtlCol="0" anchor="t">
            <a:normAutofit fontScale="70000" lnSpcReduction="20000"/>
          </a:bodyPr>
          <a:lstStyle/>
          <a:p>
            <a:pPr marL="285750" indent="-285750" algn="just">
              <a:lnSpc>
                <a:spcPct val="160000"/>
              </a:lnSpc>
              <a:buFont typeface="Arial"/>
              <a:buChar char="•"/>
            </a:pPr>
            <a:r>
              <a:rPr lang="en-US" sz="1600" dirty="0">
                <a:solidFill>
                  <a:schemeClr val="tx2"/>
                </a:solidFill>
                <a:latin typeface="Times New Roman" panose="02020603050405020304" pitchFamily="18" charset="0"/>
                <a:ea typeface="+mn-lt"/>
                <a:cs typeface="Times New Roman" panose="02020603050405020304" pitchFamily="18" charset="0"/>
              </a:rPr>
              <a:t>HR managers promote the diverse culture in an organization</a:t>
            </a:r>
            <a:endParaRPr lang="en-US" sz="1600"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60000"/>
              </a:lnSpc>
              <a:buFont typeface="Arial"/>
              <a:buChar char="•"/>
            </a:pPr>
            <a:r>
              <a:rPr lang="en-US" sz="1600" dirty="0">
                <a:solidFill>
                  <a:schemeClr val="tx2"/>
                </a:solidFill>
                <a:latin typeface="Times New Roman" panose="02020603050405020304" pitchFamily="18" charset="0"/>
                <a:ea typeface="+mn-lt"/>
                <a:cs typeface="Times New Roman" panose="02020603050405020304" pitchFamily="18" charset="0"/>
              </a:rPr>
              <a:t>They remain in contact with the schools and universities (Forbes, 2022)</a:t>
            </a:r>
            <a:endParaRPr lang="en-US" sz="1600"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60000"/>
              </a:lnSpc>
              <a:buFont typeface="Arial"/>
              <a:buChar char="•"/>
            </a:pPr>
            <a:r>
              <a:rPr lang="en-US" sz="1600" dirty="0">
                <a:solidFill>
                  <a:schemeClr val="tx2"/>
                </a:solidFill>
                <a:latin typeface="Times New Roman" panose="02020603050405020304" pitchFamily="18" charset="0"/>
                <a:ea typeface="+mn-lt"/>
                <a:cs typeface="Times New Roman" panose="02020603050405020304" pitchFamily="18" charset="0"/>
              </a:rPr>
              <a:t>They monitor how the diverse culture is progressing in the organization.</a:t>
            </a:r>
            <a:endParaRPr lang="en-US" sz="1600"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60000"/>
              </a:lnSpc>
              <a:buFont typeface="Arial"/>
              <a:buChar char="•"/>
            </a:pPr>
            <a:r>
              <a:rPr lang="en-US" sz="1600" dirty="0">
                <a:solidFill>
                  <a:schemeClr val="tx2"/>
                </a:solidFill>
                <a:latin typeface="Times New Roman" panose="02020603050405020304" pitchFamily="18" charset="0"/>
                <a:ea typeface="+mn-lt"/>
                <a:cs typeface="Times New Roman" panose="02020603050405020304" pitchFamily="18" charset="0"/>
              </a:rPr>
              <a:t>They sometimes identify the new talents previously. </a:t>
            </a:r>
            <a:endParaRPr lang="en-US" sz="1600" dirty="0">
              <a:solidFill>
                <a:schemeClr val="tx2"/>
              </a:solidFill>
              <a:latin typeface="Times New Roman" panose="02020603050405020304" pitchFamily="18" charset="0"/>
              <a:cs typeface="Times New Roman" panose="02020603050405020304" pitchFamily="18" charset="0"/>
            </a:endParaRPr>
          </a:p>
          <a:p>
            <a:pPr algn="l"/>
            <a:endParaRPr lang="en-US" sz="1500" dirty="0">
              <a:solidFill>
                <a:schemeClr val="tx2"/>
              </a:solidFill>
              <a:cs typeface="Calibri"/>
            </a:endParaRPr>
          </a:p>
        </p:txBody>
      </p:sp>
    </p:spTree>
    <p:extLst>
      <p:ext uri="{BB962C8B-B14F-4D97-AF65-F5344CB8AC3E}">
        <p14:creationId xmlns:p14="http://schemas.microsoft.com/office/powerpoint/2010/main" val="1261502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789191B3-CCD8-1CE5-980B-BC6B19F1187A}"/>
              </a:ext>
            </a:extLst>
          </p:cNvPr>
          <p:cNvPicPr>
            <a:picLocks noChangeAspect="1"/>
          </p:cNvPicPr>
          <p:nvPr/>
        </p:nvPicPr>
        <p:blipFill rotWithShape="1">
          <a:blip r:embed="rId3"/>
          <a:srcRect t="9091" r="18700"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23719" y="0"/>
            <a:ext cx="4023360" cy="3204134"/>
          </a:xfrm>
        </p:spPr>
        <p:txBody>
          <a:bodyPr anchor="b">
            <a:noAutofit/>
          </a:bodyPr>
          <a:lstStyle/>
          <a:p>
            <a:r>
              <a:rPr lang="en-US" sz="2800" b="1" dirty="0">
                <a:latin typeface="Times New Roman" panose="02020603050405020304" pitchFamily="18" charset="0"/>
                <a:ea typeface="+mj-lt"/>
                <a:cs typeface="Times New Roman" panose="02020603050405020304" pitchFamily="18" charset="0"/>
              </a:rPr>
              <a:t>THE ROLE OF HR IN PROMOTING INCLUSION THROUGH FLEXIBLE WORKING HOURS:</a:t>
            </a:r>
            <a:endParaRPr lang="en-US" sz="28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77980" y="3829818"/>
            <a:ext cx="4618127" cy="2251246"/>
          </a:xfrm>
        </p:spPr>
        <p:txBody>
          <a:bodyPr vert="horz" lIns="91440" tIns="45720" rIns="91440" bIns="45720" rtlCol="0">
            <a:normAutofit fontScale="70000" lnSpcReduction="20000"/>
          </a:bodyPr>
          <a:lstStyle/>
          <a:p>
            <a:pPr marL="285750" indent="-285750" algn="just">
              <a:lnSpc>
                <a:spcPct val="160000"/>
              </a:lnSpc>
              <a:buFont typeface="Arial"/>
              <a:buChar char="•"/>
            </a:pPr>
            <a:r>
              <a:rPr lang="en-US" sz="2000" dirty="0">
                <a:latin typeface="Times New Roman" panose="02020603050405020304" pitchFamily="18" charset="0"/>
                <a:ea typeface="+mn-lt"/>
                <a:cs typeface="Times New Roman" panose="02020603050405020304" pitchFamily="18" charset="0"/>
              </a:rPr>
              <a:t>They can ask for feedback from all of the employees.</a:t>
            </a:r>
            <a:endParaRPr lang="en-US" sz="2000" dirty="0">
              <a:latin typeface="Times New Roman" panose="02020603050405020304" pitchFamily="18" charset="0"/>
              <a:cs typeface="Times New Roman" panose="02020603050405020304" pitchFamily="18" charset="0"/>
            </a:endParaRPr>
          </a:p>
          <a:p>
            <a:pPr marL="285750" indent="-285750" algn="just">
              <a:lnSpc>
                <a:spcPct val="160000"/>
              </a:lnSpc>
              <a:buFont typeface="Arial"/>
              <a:buChar char="•"/>
            </a:pPr>
            <a:r>
              <a:rPr lang="en-US" sz="2000" dirty="0">
                <a:latin typeface="Times New Roman" panose="02020603050405020304" pitchFamily="18" charset="0"/>
                <a:ea typeface="+mn-lt"/>
                <a:cs typeface="Times New Roman" panose="02020603050405020304" pitchFamily="18" charset="0"/>
              </a:rPr>
              <a:t>They can choose their words wisely not to promote any gender biases (BBC, 2021)</a:t>
            </a:r>
            <a:endParaRPr lang="en-US" sz="2000" dirty="0">
              <a:latin typeface="Times New Roman" panose="02020603050405020304" pitchFamily="18" charset="0"/>
              <a:cs typeface="Times New Roman" panose="02020603050405020304" pitchFamily="18" charset="0"/>
            </a:endParaRPr>
          </a:p>
          <a:p>
            <a:pPr marL="285750" indent="-285750" algn="just">
              <a:lnSpc>
                <a:spcPct val="160000"/>
              </a:lnSpc>
              <a:buFont typeface="Arial"/>
              <a:buChar char="•"/>
            </a:pPr>
            <a:r>
              <a:rPr lang="en-US" sz="2000" dirty="0">
                <a:latin typeface="Times New Roman" panose="02020603050405020304" pitchFamily="18" charset="0"/>
                <a:ea typeface="+mn-lt"/>
                <a:cs typeface="Times New Roman" panose="02020603050405020304" pitchFamily="18" charset="0"/>
              </a:rPr>
              <a:t>They can develop a strategic training </a:t>
            </a:r>
            <a:r>
              <a:rPr lang="en-US" sz="2000" dirty="0" err="1">
                <a:latin typeface="Times New Roman" panose="02020603050405020304" pitchFamily="18" charset="0"/>
                <a:ea typeface="+mn-lt"/>
                <a:cs typeface="Times New Roman" panose="02020603050405020304" pitchFamily="18" charset="0"/>
              </a:rPr>
              <a:t>programme</a:t>
            </a:r>
            <a:r>
              <a:rPr lang="en-US" sz="2000" dirty="0">
                <a:latin typeface="Times New Roman" panose="02020603050405020304" pitchFamily="18" charset="0"/>
                <a:ea typeface="+mn-lt"/>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pPr marL="285750" indent="-285750" algn="just">
              <a:lnSpc>
                <a:spcPct val="160000"/>
              </a:lnSpc>
              <a:buFont typeface="Arial"/>
              <a:buChar char="•"/>
            </a:pPr>
            <a:r>
              <a:rPr lang="en-US" sz="2000" dirty="0">
                <a:latin typeface="Times New Roman" panose="02020603050405020304" pitchFamily="18" charset="0"/>
                <a:ea typeface="+mn-lt"/>
                <a:cs typeface="Times New Roman" panose="02020603050405020304" pitchFamily="18" charset="0"/>
              </a:rPr>
              <a:t>They offer an equal platform for all employees. </a:t>
            </a:r>
            <a:endParaRPr lang="en-US" sz="2000" dirty="0">
              <a:latin typeface="Times New Roman" panose="02020603050405020304" pitchFamily="18" charset="0"/>
              <a:cs typeface="Times New Roman" panose="02020603050405020304" pitchFamily="18" charset="0"/>
            </a:endParaRPr>
          </a:p>
          <a:p>
            <a:pPr algn="l"/>
            <a:br>
              <a:rPr lang="en-US" sz="700" dirty="0"/>
            </a:br>
            <a:endParaRPr lang="en-US" sz="7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6102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BACEE628-8C1F-694F-2FA2-2FA41F0B96F0}"/>
              </a:ext>
            </a:extLst>
          </p:cNvPr>
          <p:cNvPicPr>
            <a:picLocks noChangeAspect="1"/>
          </p:cNvPicPr>
          <p:nvPr/>
        </p:nvPicPr>
        <p:blipFill rotWithShape="1">
          <a:blip r:embed="rId3"/>
          <a:srcRect t="5276" r="22597" b="298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3994606" cy="1076285"/>
          </a:xfrm>
        </p:spPr>
        <p:txBody>
          <a:bodyPr anchor="b">
            <a:normAutofit/>
          </a:bodyPr>
          <a:lstStyle/>
          <a:p>
            <a:r>
              <a:rPr lang="en-US" sz="2800" b="1" dirty="0">
                <a:latin typeface="Times New Roman" panose="02020603050405020304" pitchFamily="18" charset="0"/>
                <a:ea typeface="+mj-lt"/>
                <a:cs typeface="Times New Roman" panose="02020603050405020304" pitchFamily="18" charset="0"/>
              </a:rPr>
              <a:t>Conclusion</a:t>
            </a:r>
            <a:endParaRPr lang="en-US" sz="28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578621" y="2414394"/>
            <a:ext cx="4023359" cy="2272065"/>
          </a:xfrm>
        </p:spPr>
        <p:txBody>
          <a:bodyPr vert="horz" lIns="91440" tIns="45720" rIns="91440" bIns="45720" rtlCol="0" anchor="t">
            <a:noAutofit/>
          </a:bodyPr>
          <a:lstStyle/>
          <a:p>
            <a:pPr marL="285750" indent="-285750" algn="just">
              <a:lnSpc>
                <a:spcPct val="150000"/>
              </a:lnSpc>
              <a:buFont typeface="Arial"/>
              <a:buChar char="•"/>
            </a:pPr>
            <a:r>
              <a:rPr lang="en-US" sz="2000" dirty="0">
                <a:latin typeface="Times New Roman" panose="02020603050405020304" pitchFamily="18" charset="0"/>
                <a:ea typeface="+mn-lt"/>
                <a:cs typeface="Times New Roman" panose="02020603050405020304" pitchFamily="18" charset="0"/>
              </a:rPr>
              <a:t>Diversity and inclusion are correlated. </a:t>
            </a:r>
            <a:endParaRPr lang="en-US" sz="2000" dirty="0">
              <a:latin typeface="Times New Roman" panose="02020603050405020304" pitchFamily="18" charset="0"/>
              <a:cs typeface="Times New Roman" panose="02020603050405020304" pitchFamily="18" charset="0"/>
            </a:endParaRPr>
          </a:p>
          <a:p>
            <a:pPr marL="285750" indent="-285750" algn="just">
              <a:lnSpc>
                <a:spcPct val="150000"/>
              </a:lnSpc>
              <a:buFont typeface="Arial"/>
              <a:buChar char="•"/>
            </a:pPr>
            <a:r>
              <a:rPr lang="en-US" sz="2000" dirty="0">
                <a:latin typeface="Times New Roman" panose="02020603050405020304" pitchFamily="18" charset="0"/>
                <a:ea typeface="+mn-lt"/>
                <a:cs typeface="Times New Roman" panose="02020603050405020304" pitchFamily="18" charset="0"/>
              </a:rPr>
              <a:t>Flexible working hours promote both. </a:t>
            </a:r>
            <a:endParaRPr lang="en-US" sz="2000" dirty="0">
              <a:latin typeface="Times New Roman" panose="02020603050405020304" pitchFamily="18" charset="0"/>
              <a:cs typeface="Times New Roman" panose="02020603050405020304" pitchFamily="18" charset="0"/>
            </a:endParaRPr>
          </a:p>
          <a:p>
            <a:pPr marL="285750" indent="-285750" algn="just">
              <a:lnSpc>
                <a:spcPct val="150000"/>
              </a:lnSpc>
              <a:buFont typeface="Arial"/>
              <a:buChar char="•"/>
            </a:pPr>
            <a:r>
              <a:rPr lang="en-US" sz="2000" dirty="0">
                <a:latin typeface="Times New Roman" panose="02020603050405020304" pitchFamily="18" charset="0"/>
                <a:ea typeface="+mn-lt"/>
                <a:cs typeface="Times New Roman" panose="02020603050405020304" pitchFamily="18" charset="0"/>
              </a:rPr>
              <a:t>It is hugely applauded by the new generation.</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177937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big red drawing pin in front of many smaller black drawing pins">
            <a:extLst>
              <a:ext uri="{FF2B5EF4-FFF2-40B4-BE49-F238E27FC236}">
                <a16:creationId xmlns:a16="http://schemas.microsoft.com/office/drawing/2014/main" id="{609A97EF-3A8A-69A1-F0FD-0A7EB57026F4}"/>
              </a:ext>
            </a:extLst>
          </p:cNvPr>
          <p:cNvPicPr>
            <a:picLocks noChangeAspect="1"/>
          </p:cNvPicPr>
          <p:nvPr/>
        </p:nvPicPr>
        <p:blipFill rotWithShape="1">
          <a:blip r:embed="rId2"/>
          <a:srcRect l="9375" t="9090" r="6860" b="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34849" y="-1709977"/>
            <a:ext cx="4023360" cy="3204134"/>
          </a:xfrm>
        </p:spPr>
        <p:txBody>
          <a:bodyPr anchor="b">
            <a:normAutofit/>
          </a:bodyPr>
          <a:lstStyle/>
          <a:p>
            <a:r>
              <a:rPr lang="en-US" sz="2800" b="1" dirty="0">
                <a:latin typeface="Times New Roman" panose="02020603050405020304" pitchFamily="18" charset="0"/>
                <a:cs typeface="Times New Roman" panose="02020603050405020304" pitchFamily="18" charset="0"/>
              </a:rPr>
              <a:t>References</a:t>
            </a:r>
          </a:p>
        </p:txBody>
      </p:sp>
      <p:sp>
        <p:nvSpPr>
          <p:cNvPr id="3" name="Subtitle 2"/>
          <p:cNvSpPr>
            <a:spLocks noGrp="1"/>
          </p:cNvSpPr>
          <p:nvPr>
            <p:ph type="subTitle" idx="1"/>
          </p:nvPr>
        </p:nvSpPr>
        <p:spPr>
          <a:xfrm>
            <a:off x="463602" y="1393601"/>
            <a:ext cx="3994605" cy="3867952"/>
          </a:xfrm>
        </p:spPr>
        <p:txBody>
          <a:bodyPr vert="horz" lIns="91440" tIns="45720" rIns="91440" bIns="45720" rtlCol="0" anchor="t">
            <a:normAutofit fontScale="25000" lnSpcReduction="20000"/>
          </a:bodyPr>
          <a:lstStyle/>
          <a:p>
            <a:pPr algn="just">
              <a:lnSpc>
                <a:spcPct val="170000"/>
              </a:lnSpc>
            </a:pPr>
            <a:r>
              <a:rPr lang="en-US" sz="2800" dirty="0">
                <a:latin typeface="Times New Roman" panose="02020603050405020304" pitchFamily="18" charset="0"/>
                <a:ea typeface="+mn-lt"/>
                <a:cs typeface="Times New Roman" panose="02020603050405020304" pitchFamily="18" charset="0"/>
              </a:rPr>
              <a:t>BBC. (2021), </a:t>
            </a:r>
            <a:r>
              <a:rPr lang="en-US" sz="2800" i="1" dirty="0">
                <a:latin typeface="Times New Roman" panose="02020603050405020304" pitchFamily="18" charset="0"/>
                <a:ea typeface="+mn-lt"/>
                <a:cs typeface="Times New Roman" panose="02020603050405020304" pitchFamily="18" charset="0"/>
              </a:rPr>
              <a:t>The languages with built-in sexism,</a:t>
            </a:r>
            <a:r>
              <a:rPr lang="en-US" sz="2800" dirty="0">
                <a:latin typeface="Times New Roman" panose="02020603050405020304" pitchFamily="18" charset="0"/>
                <a:ea typeface="+mn-lt"/>
                <a:cs typeface="Times New Roman" panose="02020603050405020304" pitchFamily="18" charset="0"/>
              </a:rPr>
              <a:t> available at. </a:t>
            </a:r>
            <a:r>
              <a:rPr lang="en-US" sz="2800" dirty="0">
                <a:latin typeface="Times New Roman" panose="02020603050405020304" pitchFamily="18" charset="0"/>
                <a:ea typeface="+mn-lt"/>
                <a:cs typeface="Times New Roman" panose="02020603050405020304" pitchFamily="18" charset="0"/>
                <a:hlinkClick r:id="rId3"/>
              </a:rPr>
              <a:t>https://www.bbc.com/future/article/20210408-the-sexist-words-that-are-harmful-to-women</a:t>
            </a:r>
            <a:r>
              <a:rPr lang="en-US" sz="2800" dirty="0">
                <a:latin typeface="Times New Roman" panose="02020603050405020304" pitchFamily="18" charset="0"/>
                <a:ea typeface="+mn-lt"/>
                <a:cs typeface="Times New Roman" panose="02020603050405020304" pitchFamily="18" charset="0"/>
              </a:rPr>
              <a:t> (Accessed on 14th November, 2022)</a:t>
            </a:r>
            <a:endParaRPr lang="en-US" sz="2800" dirty="0">
              <a:latin typeface="Times New Roman" panose="02020603050405020304" pitchFamily="18" charset="0"/>
              <a:cs typeface="Times New Roman" panose="02020603050405020304" pitchFamily="18" charset="0"/>
            </a:endParaRPr>
          </a:p>
          <a:p>
            <a:pPr algn="just">
              <a:lnSpc>
                <a:spcPct val="170000"/>
              </a:lnSpc>
            </a:pPr>
            <a:r>
              <a:rPr lang="en-US" sz="2800" dirty="0" err="1">
                <a:latin typeface="Times New Roman" panose="02020603050405020304" pitchFamily="18" charset="0"/>
                <a:ea typeface="+mn-lt"/>
                <a:cs typeface="Times New Roman" panose="02020603050405020304" pitchFamily="18" charset="0"/>
              </a:rPr>
              <a:t>Chavadi</a:t>
            </a:r>
            <a:r>
              <a:rPr lang="en-US" sz="2800" dirty="0">
                <a:latin typeface="Times New Roman" panose="02020603050405020304" pitchFamily="18" charset="0"/>
                <a:ea typeface="+mn-lt"/>
                <a:cs typeface="Times New Roman" panose="02020603050405020304" pitchFamily="18" charset="0"/>
              </a:rPr>
              <a:t>, C.A., </a:t>
            </a:r>
            <a:r>
              <a:rPr lang="en-US" sz="2800" dirty="0" err="1">
                <a:latin typeface="Times New Roman" panose="02020603050405020304" pitchFamily="18" charset="0"/>
                <a:ea typeface="+mn-lt"/>
                <a:cs typeface="Times New Roman" panose="02020603050405020304" pitchFamily="18" charset="0"/>
              </a:rPr>
              <a:t>Sirothiya</a:t>
            </a:r>
            <a:r>
              <a:rPr lang="en-US" sz="2800" dirty="0">
                <a:latin typeface="Times New Roman" panose="02020603050405020304" pitchFamily="18" charset="0"/>
                <a:ea typeface="+mn-lt"/>
                <a:cs typeface="Times New Roman" panose="02020603050405020304" pitchFamily="18" charset="0"/>
              </a:rPr>
              <a:t>, M. and MR, V., 2022. Mediating role of job satisfaction on turnover intentions and job mismatch among millennial employees in Bengaluru. Business Perspectives and Research, 10(1), pp.79-100.</a:t>
            </a:r>
            <a:endParaRPr lang="en-US" sz="2800" dirty="0">
              <a:latin typeface="Times New Roman" panose="02020603050405020304" pitchFamily="18" charset="0"/>
              <a:cs typeface="Times New Roman" panose="02020603050405020304" pitchFamily="18" charset="0"/>
            </a:endParaRPr>
          </a:p>
          <a:p>
            <a:pPr algn="just">
              <a:lnSpc>
                <a:spcPct val="170000"/>
              </a:lnSpc>
            </a:pPr>
            <a:r>
              <a:rPr lang="en-US" sz="2800" dirty="0">
                <a:latin typeface="Times New Roman" panose="02020603050405020304" pitchFamily="18" charset="0"/>
                <a:ea typeface="+mn-lt"/>
                <a:cs typeface="Times New Roman" panose="02020603050405020304" pitchFamily="18" charset="0"/>
              </a:rPr>
              <a:t>CNBC(2022), </a:t>
            </a:r>
            <a:r>
              <a:rPr lang="en-US" sz="2800" i="1" dirty="0">
                <a:latin typeface="Times New Roman" panose="02020603050405020304" pitchFamily="18" charset="0"/>
                <a:ea typeface="+mn-lt"/>
                <a:cs typeface="Times New Roman" panose="02020603050405020304" pitchFamily="18" charset="0"/>
              </a:rPr>
              <a:t>Flexible work arrangements can help companies become more diverse and inclusive—here’s how,</a:t>
            </a:r>
            <a:r>
              <a:rPr lang="en-US" sz="2800" dirty="0">
                <a:latin typeface="Times New Roman" panose="02020603050405020304" pitchFamily="18" charset="0"/>
                <a:ea typeface="+mn-lt"/>
                <a:cs typeface="Times New Roman" panose="02020603050405020304" pitchFamily="18" charset="0"/>
              </a:rPr>
              <a:t> available at. </a:t>
            </a:r>
            <a:r>
              <a:rPr lang="en-US" sz="2800" dirty="0">
                <a:latin typeface="Times New Roman" panose="02020603050405020304" pitchFamily="18" charset="0"/>
                <a:ea typeface="+mn-lt"/>
                <a:cs typeface="Times New Roman" panose="02020603050405020304" pitchFamily="18" charset="0"/>
                <a:hlinkClick r:id="rId4"/>
              </a:rPr>
              <a:t>https://www.cnbc.com/2022/04/20/how-flexible-work-arrangements-can-help-companies-become-more-diverse-and-inclusive.html</a:t>
            </a:r>
            <a:r>
              <a:rPr lang="en-US" sz="2800" dirty="0">
                <a:latin typeface="Times New Roman" panose="02020603050405020304" pitchFamily="18" charset="0"/>
                <a:ea typeface="+mn-lt"/>
                <a:cs typeface="Times New Roman" panose="02020603050405020304" pitchFamily="18" charset="0"/>
              </a:rPr>
              <a:t> (Accessed on 14th November, 2022)</a:t>
            </a:r>
            <a:endParaRPr lang="en-US" sz="2800" dirty="0">
              <a:latin typeface="Times New Roman" panose="02020603050405020304" pitchFamily="18" charset="0"/>
              <a:cs typeface="Times New Roman" panose="02020603050405020304" pitchFamily="18" charset="0"/>
            </a:endParaRPr>
          </a:p>
          <a:p>
            <a:pPr algn="just">
              <a:lnSpc>
                <a:spcPct val="170000"/>
              </a:lnSpc>
            </a:pPr>
            <a:r>
              <a:rPr lang="en-US" sz="2800" dirty="0">
                <a:latin typeface="Times New Roman" panose="02020603050405020304" pitchFamily="18" charset="0"/>
                <a:ea typeface="+mn-lt"/>
                <a:cs typeface="Times New Roman" panose="02020603050405020304" pitchFamily="18" charset="0"/>
              </a:rPr>
              <a:t>Forbes. (2022), </a:t>
            </a:r>
            <a:r>
              <a:rPr lang="en-US" sz="2800" i="1" dirty="0">
                <a:latin typeface="Times New Roman" panose="02020603050405020304" pitchFamily="18" charset="0"/>
                <a:ea typeface="+mn-lt"/>
                <a:cs typeface="Times New Roman" panose="02020603050405020304" pitchFamily="18" charset="0"/>
              </a:rPr>
              <a:t>Top Ten HR Trends For The 2022 Workplace,</a:t>
            </a:r>
            <a:r>
              <a:rPr lang="en-US" sz="2800" dirty="0">
                <a:latin typeface="Times New Roman" panose="02020603050405020304" pitchFamily="18" charset="0"/>
                <a:ea typeface="+mn-lt"/>
                <a:cs typeface="Times New Roman" panose="02020603050405020304" pitchFamily="18" charset="0"/>
              </a:rPr>
              <a:t> available at. </a:t>
            </a:r>
            <a:r>
              <a:rPr lang="en-US" sz="2800" dirty="0">
                <a:latin typeface="Times New Roman" panose="02020603050405020304" pitchFamily="18" charset="0"/>
                <a:ea typeface="+mn-lt"/>
                <a:cs typeface="Times New Roman" panose="02020603050405020304" pitchFamily="18" charset="0"/>
                <a:hlinkClick r:id="rId5"/>
              </a:rPr>
              <a:t>https://www.forbes.com/sites/jeannemeister/2022/01/05/top-ten-hr-trends-for-the-2022-workplace/?sh=6a89f7b23006</a:t>
            </a:r>
            <a:r>
              <a:rPr lang="en-US" sz="2800" dirty="0">
                <a:latin typeface="Times New Roman" panose="02020603050405020304" pitchFamily="18" charset="0"/>
                <a:ea typeface="+mn-lt"/>
                <a:cs typeface="Times New Roman" panose="02020603050405020304" pitchFamily="18" charset="0"/>
              </a:rPr>
              <a:t> (Accessed on 14th November, 2022)</a:t>
            </a:r>
            <a:endParaRPr lang="en-US" sz="2800" dirty="0">
              <a:latin typeface="Times New Roman" panose="02020603050405020304" pitchFamily="18" charset="0"/>
              <a:cs typeface="Times New Roman" panose="02020603050405020304" pitchFamily="18" charset="0"/>
            </a:endParaRPr>
          </a:p>
          <a:p>
            <a:pPr algn="just">
              <a:lnSpc>
                <a:spcPct val="170000"/>
              </a:lnSpc>
            </a:pPr>
            <a:r>
              <a:rPr lang="en-US" sz="2800" dirty="0" err="1">
                <a:latin typeface="Times New Roman" panose="02020603050405020304" pitchFamily="18" charset="0"/>
                <a:ea typeface="+mn-lt"/>
                <a:cs typeface="Times New Roman" panose="02020603050405020304" pitchFamily="18" charset="0"/>
              </a:rPr>
              <a:t>statista</a:t>
            </a:r>
            <a:r>
              <a:rPr lang="en-US" sz="2800" dirty="0">
                <a:latin typeface="Times New Roman" panose="02020603050405020304" pitchFamily="18" charset="0"/>
                <a:ea typeface="+mn-lt"/>
                <a:cs typeface="Times New Roman" panose="02020603050405020304" pitchFamily="18" charset="0"/>
              </a:rPr>
              <a:t>(2022), </a:t>
            </a:r>
            <a:r>
              <a:rPr lang="en-US" sz="2800" i="1" dirty="0">
                <a:latin typeface="Times New Roman" panose="02020603050405020304" pitchFamily="18" charset="0"/>
                <a:ea typeface="+mn-lt"/>
                <a:cs typeface="Times New Roman" panose="02020603050405020304" pitchFamily="18" charset="0"/>
              </a:rPr>
              <a:t>Anticipated hybrid work changes for employers and employees post COVID-19 in 2021,</a:t>
            </a:r>
            <a:r>
              <a:rPr lang="en-US" sz="2800" dirty="0">
                <a:latin typeface="Times New Roman" panose="02020603050405020304" pitchFamily="18" charset="0"/>
                <a:ea typeface="+mn-lt"/>
                <a:cs typeface="Times New Roman" panose="02020603050405020304" pitchFamily="18" charset="0"/>
              </a:rPr>
              <a:t> available at. </a:t>
            </a:r>
            <a:r>
              <a:rPr lang="en-US" sz="2800" dirty="0">
                <a:latin typeface="Times New Roman" panose="02020603050405020304" pitchFamily="18" charset="0"/>
                <a:ea typeface="+mn-lt"/>
                <a:cs typeface="Times New Roman" panose="02020603050405020304" pitchFamily="18" charset="0"/>
                <a:hlinkClick r:id="rId6"/>
              </a:rPr>
              <a:t>https://www.statista.com/statistics/1226730/global-hybrid-work-trends-employee-employer-post-pandemic/</a:t>
            </a:r>
            <a:r>
              <a:rPr lang="en-US" sz="2800" dirty="0">
                <a:latin typeface="Times New Roman" panose="02020603050405020304" pitchFamily="18" charset="0"/>
                <a:ea typeface="+mn-lt"/>
                <a:cs typeface="Times New Roman" panose="02020603050405020304" pitchFamily="18" charset="0"/>
              </a:rPr>
              <a:t>  (Accessed on 14th November, 2022)</a:t>
            </a:r>
          </a:p>
          <a:p>
            <a:pPr algn="just">
              <a:lnSpc>
                <a:spcPct val="170000"/>
              </a:lnSpc>
            </a:pPr>
            <a:r>
              <a:rPr lang="en-US" sz="2800" dirty="0">
                <a:latin typeface="Times New Roman" panose="02020603050405020304" pitchFamily="18" charset="0"/>
                <a:cs typeface="Times New Roman" panose="02020603050405020304" pitchFamily="18" charset="0"/>
              </a:rPr>
              <a:t>Tescoplc, 2022. Flexible Working at Tesco. Available from https://www.tescoplc.com/sustainability/documents/policies/flexible-working-at-tesco/. Accessed on 23/11/2022.</a:t>
            </a:r>
          </a:p>
          <a:p>
            <a:pPr algn="just">
              <a:lnSpc>
                <a:spcPct val="170000"/>
              </a:lnSpc>
            </a:pPr>
            <a:br>
              <a:rPr lang="en-US" sz="500" dirty="0"/>
            </a:br>
            <a:endParaRPr lang="en-US" sz="2000" dirty="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418054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1558</Words>
  <Application>Microsoft Macintosh PowerPoint</Application>
  <PresentationFormat>Widescreen</PresentationFormat>
  <Paragraphs>71</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Symbol</vt:lpstr>
      <vt:lpstr>Times New Roman</vt:lpstr>
      <vt:lpstr>office theme</vt:lpstr>
      <vt:lpstr>Make a case in favour of flexible working in relation to diversity and inclusion at work and analyse the role of Human Resources in promoting diversity and inclusion through flexible working.   </vt:lpstr>
      <vt:lpstr>Introduction  </vt:lpstr>
      <vt:lpstr>Managing people in Retail Organisation</vt:lpstr>
      <vt:lpstr>ADVANTAGES OF FLEXIBLE WORKING HOURS IN RELATION TO DIVERSITY  </vt:lpstr>
      <vt:lpstr>ADVANTAGES OF FLEXIBLE WORKING HOURS IN RELATION TO INCLUSION  </vt:lpstr>
      <vt:lpstr>THE ROLE OF HR IN PROMOTING DIVERSITY THROUGH FLEXIBLE WORKING HOURS  </vt:lpstr>
      <vt:lpstr>THE ROLE OF HR IN PROMOTING INCLUSION THROUGH FLEXIBLE WORKING HOURS: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Nicu Pirvu</cp:lastModifiedBy>
  <cp:revision>90</cp:revision>
  <dcterms:created xsi:type="dcterms:W3CDTF">2022-11-15T10:01:28Z</dcterms:created>
  <dcterms:modified xsi:type="dcterms:W3CDTF">2022-11-24T23:43:01Z</dcterms:modified>
</cp:coreProperties>
</file>