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1" d="100"/>
          <a:sy n="111" d="100"/>
        </p:scale>
        <p:origin x="-147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777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482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627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10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64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397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773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60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940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850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591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5874C-FA85-8A44-903B-8E70EE1E098F}" type="datetimeFigureOut">
              <a:rPr lang="en-US" smtClean="0"/>
              <a:t>08/03/17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FF0108-E789-0A4B-A8EE-F50793CCD4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21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to do a Case Study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SBMA7103</a:t>
            </a:r>
            <a:br>
              <a:rPr lang="en-GB" dirty="0" smtClean="0"/>
            </a:br>
            <a:r>
              <a:rPr lang="en-GB" dirty="0" smtClean="0"/>
              <a:t>Strategic </a:t>
            </a:r>
            <a:r>
              <a:rPr lang="en-GB" dirty="0" smtClean="0"/>
              <a:t>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5221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52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is a Case Study?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19920"/>
            <a:ext cx="8229600" cy="5106243"/>
          </a:xfrm>
        </p:spPr>
        <p:txBody>
          <a:bodyPr/>
          <a:lstStyle/>
          <a:p>
            <a:pPr marL="0" indent="0">
              <a:buNone/>
            </a:pPr>
            <a:r>
              <a:rPr lang="en-GB" sz="2400" i="1" dirty="0" smtClean="0"/>
              <a:t>“The aim of case analysis is to demonstrate an understanding of what the case represents – by interpreting the specific information from the case documents using theoretical concepts and theoretical perspectives which fit the business context under investigation.” </a:t>
            </a:r>
            <a:r>
              <a:rPr lang="en-GB" sz="2000" dirty="0" smtClean="0"/>
              <a:t>(from Lynch, 2015,  p. xxii)</a:t>
            </a:r>
            <a:br>
              <a:rPr lang="en-GB" sz="2000" dirty="0" smtClean="0"/>
            </a:br>
            <a:endParaRPr lang="en-GB" sz="2000" dirty="0" smtClean="0"/>
          </a:p>
          <a:p>
            <a:r>
              <a:rPr lang="en-GB" sz="2000" dirty="0" smtClean="0"/>
              <a:t>A case study is an account – a narrative (with details) - of a particular set of circumstances within a  business or within a business sector which focuses upon the strategic questions facing a particular organisation or enterprise.</a:t>
            </a:r>
            <a:br>
              <a:rPr lang="en-GB" sz="2000" dirty="0" smtClean="0"/>
            </a:br>
            <a:endParaRPr lang="en-GB" sz="2000" dirty="0" smtClean="0"/>
          </a:p>
          <a:p>
            <a:r>
              <a:rPr lang="en-GB" sz="2000" dirty="0" smtClean="0"/>
              <a:t>The skill in providing a professional case study is to provide a balance between factual information and theory which enables readers / listeners to acquire an understanding of the strategic issues and opportunities confronting a business (or a business sector).</a:t>
            </a:r>
          </a:p>
        </p:txBody>
      </p:sp>
    </p:spTree>
    <p:extLst>
      <p:ext uri="{BB962C8B-B14F-4D97-AF65-F5344CB8AC3E}">
        <p14:creationId xmlns:p14="http://schemas.microsoft.com/office/powerpoint/2010/main" val="2613679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981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Why do a Case Study?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10298"/>
            <a:ext cx="8229600" cy="5522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100" dirty="0" smtClean="0"/>
              <a:t>There can be several professional / academic contexts within which a case study is needed:</a:t>
            </a:r>
            <a:r>
              <a:rPr lang="en-GB" sz="2400" dirty="0" smtClean="0"/>
              <a:t/>
            </a:r>
            <a:br>
              <a:rPr lang="en-GB" sz="2400" dirty="0" smtClean="0"/>
            </a:br>
            <a:endParaRPr lang="en-GB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900" dirty="0" smtClean="0"/>
              <a:t>To report on what a business did (strategically) when faced with specific circumstances.</a:t>
            </a:r>
            <a:br>
              <a:rPr lang="en-GB" sz="2900" dirty="0" smtClean="0"/>
            </a:br>
            <a:endParaRPr lang="en-GB" sz="29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900" dirty="0" smtClean="0"/>
              <a:t>To explain and illustrate the circumstances a specific business (or sector) faces in the future.</a:t>
            </a:r>
            <a:br>
              <a:rPr lang="en-GB" sz="2900" dirty="0" smtClean="0"/>
            </a:br>
            <a:endParaRPr lang="en-GB" sz="29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900" dirty="0" smtClean="0"/>
              <a:t>To formulate predictions / trends which an entire industry may face – in changing circumstances.</a:t>
            </a:r>
            <a:br>
              <a:rPr lang="en-GB" sz="2900" dirty="0" smtClean="0"/>
            </a:br>
            <a:endParaRPr lang="en-GB" sz="29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900" dirty="0" smtClean="0"/>
              <a:t>To provide a narrative account of competitive rivalry amongst businesses.</a:t>
            </a:r>
            <a:br>
              <a:rPr lang="en-GB" sz="2900" dirty="0" smtClean="0"/>
            </a:br>
            <a:endParaRPr lang="en-GB" sz="29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900" dirty="0" smtClean="0"/>
              <a:t>To explain / justify the need for a collaborative strategy amongst two or more businesses – in response to market conditions.</a:t>
            </a:r>
            <a:br>
              <a:rPr lang="en-GB" sz="2900" dirty="0" smtClean="0"/>
            </a:br>
            <a:endParaRPr lang="en-GB" sz="29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900" dirty="0" smtClean="0"/>
              <a:t>To evaluate strategic decision-making within a business in order to propose changes or modifications to existing strategies.</a:t>
            </a: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918418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79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belongs in a Case Study?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1432"/>
            <a:ext cx="8229600" cy="5474854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Case study materials provided (on Moodle) are </a:t>
            </a:r>
            <a:r>
              <a:rPr lang="en-GB" sz="2400" b="1" dirty="0" smtClean="0"/>
              <a:t>certainly</a:t>
            </a:r>
            <a:r>
              <a:rPr lang="en-GB" sz="2400" dirty="0" smtClean="0"/>
              <a:t> not sufficient for you to develop a full account of the strategic implications of the chosen case.</a:t>
            </a:r>
            <a:br>
              <a:rPr lang="en-GB" sz="2400" dirty="0" smtClean="0"/>
            </a:br>
            <a:endParaRPr lang="en-GB" sz="2400" dirty="0" smtClean="0"/>
          </a:p>
          <a:p>
            <a:r>
              <a:rPr lang="en-GB" sz="2400" dirty="0" smtClean="0"/>
              <a:t>A proper case study has three core ingredients:</a:t>
            </a:r>
          </a:p>
          <a:p>
            <a:pPr lvl="1"/>
            <a:r>
              <a:rPr lang="en-GB" sz="2400" dirty="0" smtClean="0"/>
              <a:t>Analysis and interpretation of the case facts.</a:t>
            </a:r>
          </a:p>
          <a:p>
            <a:pPr lvl="1"/>
            <a:r>
              <a:rPr lang="en-GB" sz="2400" dirty="0" smtClean="0"/>
              <a:t>Application of conceptual and theoretical material which justifies your interpretation.</a:t>
            </a:r>
          </a:p>
          <a:p>
            <a:pPr lvl="1"/>
            <a:r>
              <a:rPr lang="en-GB" sz="2400" dirty="0" smtClean="0"/>
              <a:t>Presentation of your findings with supporting evidence.</a:t>
            </a:r>
            <a:br>
              <a:rPr lang="en-GB" sz="2400" dirty="0" smtClean="0"/>
            </a:br>
            <a:endParaRPr lang="en-GB" sz="2400" dirty="0" smtClean="0"/>
          </a:p>
          <a:p>
            <a:r>
              <a:rPr lang="en-GB" sz="2400" b="1" dirty="0" smtClean="0"/>
              <a:t>Above all</a:t>
            </a:r>
            <a:r>
              <a:rPr lang="en-GB" sz="2400" dirty="0" smtClean="0"/>
              <a:t>, your role (as a strategic manager / business analyst) is to evaluate critically the </a:t>
            </a:r>
            <a:r>
              <a:rPr lang="en-GB" sz="2400" dirty="0" smtClean="0"/>
              <a:t>strategic </a:t>
            </a:r>
            <a:r>
              <a:rPr lang="en-GB" sz="2400" dirty="0" smtClean="0"/>
              <a:t>decisions made and their suitability for the business environment in which those decisions were (are) taken.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47286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019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to structure a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019920"/>
            <a:ext cx="8375305" cy="5590316"/>
          </a:xfrm>
        </p:spPr>
        <p:txBody>
          <a:bodyPr>
            <a:normAutofit/>
          </a:bodyPr>
          <a:lstStyle/>
          <a:p>
            <a:r>
              <a:rPr lang="en-GB" sz="2600" dirty="0" smtClean="0"/>
              <a:t>Decide first upon who you are reporting to (Board of Directors? CEO? Business Owner?).</a:t>
            </a:r>
          </a:p>
          <a:p>
            <a:r>
              <a:rPr lang="en-GB" sz="2600" dirty="0" smtClean="0"/>
              <a:t>A checklist for your report might be:</a:t>
            </a:r>
          </a:p>
          <a:p>
            <a:pPr lvl="1"/>
            <a:r>
              <a:rPr lang="en-GB" sz="2600" dirty="0" smtClean="0"/>
              <a:t>Title Page + Company / Sector name and your own details.</a:t>
            </a:r>
          </a:p>
          <a:p>
            <a:pPr lvl="1"/>
            <a:r>
              <a:rPr lang="en-GB" sz="2600" dirty="0" smtClean="0"/>
              <a:t>Executive Summary (at most one page).</a:t>
            </a:r>
          </a:p>
          <a:p>
            <a:pPr lvl="1"/>
            <a:r>
              <a:rPr lang="en-GB" sz="2600" dirty="0" smtClean="0"/>
              <a:t>Company / Sector situation (strategic issues).</a:t>
            </a:r>
          </a:p>
          <a:p>
            <a:pPr lvl="1"/>
            <a:r>
              <a:rPr lang="en-GB" sz="2600" dirty="0" smtClean="0"/>
              <a:t>Analysis and evaluation of current and future positions.</a:t>
            </a:r>
          </a:p>
          <a:p>
            <a:pPr lvl="1"/>
            <a:r>
              <a:rPr lang="en-GB" sz="2600" dirty="0" smtClean="0"/>
              <a:t>Alternative Options (and their “payoff” / outcomes).</a:t>
            </a:r>
          </a:p>
          <a:p>
            <a:pPr lvl="1"/>
            <a:r>
              <a:rPr lang="en-GB" sz="2600" dirty="0" smtClean="0"/>
              <a:t>Recommendations.</a:t>
            </a:r>
          </a:p>
          <a:p>
            <a:pPr lvl="1"/>
            <a:r>
              <a:rPr lang="en-GB" sz="2600" dirty="0" smtClean="0"/>
              <a:t>Action Plan / Feasibility study (based on analyses of the external and internal business environments).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861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552" y="101444"/>
            <a:ext cx="8828897" cy="687551"/>
          </a:xfrm>
        </p:spPr>
        <p:txBody>
          <a:bodyPr>
            <a:noAutofit/>
          </a:bodyPr>
          <a:lstStyle/>
          <a:p>
            <a:r>
              <a:rPr lang="en-GB" sz="2600" b="1" i="1" dirty="0" smtClean="0"/>
              <a:t>The scary bit:</a:t>
            </a:r>
            <a:r>
              <a:rPr lang="en-GB" sz="2600" i="1" dirty="0" smtClean="0"/>
              <a:t> </a:t>
            </a:r>
            <a:r>
              <a:rPr lang="en-GB" sz="2600" dirty="0" smtClean="0"/>
              <a:t>– “Must I do a financial analysis of the business?”</a:t>
            </a:r>
            <a:endParaRPr lang="en-GB" sz="2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788994"/>
            <a:ext cx="8529249" cy="5898217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Yes</a:t>
            </a:r>
            <a:r>
              <a:rPr lang="en-GB" dirty="0" smtClean="0"/>
              <a:t> – but it is not that ‘scary’ (just arithmetic).</a:t>
            </a:r>
          </a:p>
          <a:p>
            <a:r>
              <a:rPr lang="en-GB" dirty="0" smtClean="0"/>
              <a:t>Justifying strategic recommendations has to refer to the (financial) benefits to the business of adopting your strategy.</a:t>
            </a:r>
          </a:p>
          <a:p>
            <a:r>
              <a:rPr lang="en-GB" dirty="0" smtClean="0"/>
              <a:t>Explaining the strategic options available has to be based on the resources available (including financial).</a:t>
            </a:r>
          </a:p>
          <a:p>
            <a:r>
              <a:rPr lang="en-GB" dirty="0" smtClean="0"/>
              <a:t>Most strategic analysts will use some form of </a:t>
            </a:r>
            <a:r>
              <a:rPr lang="en-GB" b="1" dirty="0" smtClean="0"/>
              <a:t>“ratio analysis”</a:t>
            </a:r>
            <a:r>
              <a:rPr lang="en-GB" dirty="0" smtClean="0"/>
              <a:t> to determine the financial viability of a strategic option – based primarily upon available data from:</a:t>
            </a:r>
          </a:p>
          <a:p>
            <a:pPr lvl="1"/>
            <a:r>
              <a:rPr lang="en-GB" dirty="0" smtClean="0"/>
              <a:t>The company’s balance sheet;</a:t>
            </a:r>
          </a:p>
          <a:p>
            <a:pPr lvl="1"/>
            <a:r>
              <a:rPr lang="en-GB" dirty="0" smtClean="0"/>
              <a:t>The company’s “profit and loss” account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258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641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“Must I do Financial Analysis (2)?”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186" y="991054"/>
            <a:ext cx="8890234" cy="5407501"/>
          </a:xfrm>
        </p:spPr>
        <p:txBody>
          <a:bodyPr>
            <a:normAutofit fontScale="85000" lnSpcReduction="20000"/>
          </a:bodyPr>
          <a:lstStyle/>
          <a:p>
            <a:r>
              <a:rPr lang="en-GB" sz="2000" dirty="0" smtClean="0"/>
              <a:t>Typically there are five (5) main groups of </a:t>
            </a:r>
            <a:r>
              <a:rPr lang="en-GB" sz="2000" b="1" dirty="0" smtClean="0"/>
              <a:t>ratios</a:t>
            </a:r>
            <a:r>
              <a:rPr lang="en-GB" sz="2000" dirty="0" smtClean="0"/>
              <a:t> an analyst / investor / strategic manager will consider when examining the financial viability of strategic options:</a:t>
            </a:r>
            <a:br>
              <a:rPr lang="en-GB" sz="2000" dirty="0" smtClean="0"/>
            </a:br>
            <a:endParaRPr lang="en-GB" sz="2000" dirty="0" smtClean="0"/>
          </a:p>
          <a:p>
            <a:pPr lvl="1"/>
            <a:r>
              <a:rPr lang="en-GB" sz="2000" i="1" dirty="0" smtClean="0"/>
              <a:t>Profitability Ratios: </a:t>
            </a:r>
            <a:r>
              <a:rPr lang="en-GB" sz="2000" dirty="0" smtClean="0"/>
              <a:t>(ROCE = Return on capital employed; ROE = Return on Equity; GPM = Gross Profit Margin; NPM = Net Profit Margin).</a:t>
            </a:r>
            <a:br>
              <a:rPr lang="en-GB" sz="2000" dirty="0" smtClean="0"/>
            </a:br>
            <a:endParaRPr lang="en-GB" sz="2000" dirty="0" smtClean="0"/>
          </a:p>
          <a:p>
            <a:pPr lvl="1"/>
            <a:r>
              <a:rPr lang="en-GB" sz="2000" i="1" dirty="0" smtClean="0"/>
              <a:t>Activity Ratios: </a:t>
            </a:r>
            <a:r>
              <a:rPr lang="en-GB" sz="2000" dirty="0" smtClean="0"/>
              <a:t>(NAT = Net Asset Turnover; Length of SP = Stockholding Period; DCP = Ratio of Debtors to </a:t>
            </a:r>
            <a:r>
              <a:rPr lang="en-GB" sz="2000" smtClean="0"/>
              <a:t>Profits from Sales; </a:t>
            </a:r>
            <a:r>
              <a:rPr lang="en-GB" sz="2000" dirty="0" smtClean="0"/>
              <a:t>CPP = Creditor Payment Period)</a:t>
            </a:r>
            <a:br>
              <a:rPr lang="en-GB" sz="2000" dirty="0" smtClean="0"/>
            </a:br>
            <a:endParaRPr lang="en-GB" sz="2000" dirty="0" smtClean="0"/>
          </a:p>
          <a:p>
            <a:pPr lvl="1"/>
            <a:r>
              <a:rPr lang="en-GB" sz="2000" i="1" dirty="0" smtClean="0"/>
              <a:t>Liquidity Ratios</a:t>
            </a:r>
            <a:r>
              <a:rPr lang="en-GB" sz="2000" dirty="0" smtClean="0"/>
              <a:t>: CR (Current Ratio)  = Current assets / Current liabilities; Quick Asset Ratio = (Current Assets – stocks) / Current Liabilities.</a:t>
            </a:r>
            <a:br>
              <a:rPr lang="en-GB" sz="2000" dirty="0" smtClean="0"/>
            </a:br>
            <a:endParaRPr lang="en-GB" sz="2000" dirty="0" smtClean="0"/>
          </a:p>
          <a:p>
            <a:pPr lvl="1"/>
            <a:r>
              <a:rPr lang="en-GB" sz="2000" i="1" dirty="0" smtClean="0"/>
              <a:t>Capital Gearing Ratios</a:t>
            </a:r>
            <a:r>
              <a:rPr lang="en-GB" sz="2000" dirty="0" smtClean="0"/>
              <a:t>: (GR) = Long + Short-term borrowing / Capital Deployed; Debt to Equity (DE) = Long + Short-term borrowing / Shareholder funds (equity + reserve); Interest Cover (IC) = Earnings Before Interest (EBIT) / Interest Charges.</a:t>
            </a:r>
            <a:br>
              <a:rPr lang="en-GB" sz="2000" dirty="0" smtClean="0"/>
            </a:br>
            <a:endParaRPr lang="en-GB" sz="2000" dirty="0" smtClean="0"/>
          </a:p>
          <a:p>
            <a:pPr lvl="1"/>
            <a:r>
              <a:rPr lang="en-GB" sz="2000" i="1" dirty="0" smtClean="0"/>
              <a:t>Investor Ratios</a:t>
            </a:r>
            <a:r>
              <a:rPr lang="en-GB" sz="2000" dirty="0" smtClean="0"/>
              <a:t>: Earnings per Share (EPS) = Net Profit / Number of ordinary shares; Price-Earnings Ratio (PE) = Current share market price / Earnings per share; Dividend Yield (DY) = Percentage of dividend per share against current price; Dividend Cover (DC) = EBIT / Total Dividend.</a:t>
            </a:r>
            <a:br>
              <a:rPr lang="en-GB" sz="2000" dirty="0" smtClean="0"/>
            </a:br>
            <a:endParaRPr lang="en-GB" sz="2000" dirty="0" smtClean="0"/>
          </a:p>
          <a:p>
            <a:pPr marL="0" indent="0">
              <a:buNone/>
            </a:pPr>
            <a:r>
              <a:rPr lang="en-GB" sz="1900" i="1" dirty="0" smtClean="0"/>
              <a:t>[There is a worked example of how to calculate these ratios on the Lynch web site]</a:t>
            </a:r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24462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429" y="125085"/>
            <a:ext cx="8494371" cy="7312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23702"/>
            <a:ext cx="8229600" cy="52024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i="1" dirty="0" smtClean="0"/>
              <a:t>Remember: the aim of case analysis is to give an account of what the facts of the case represent!</a:t>
            </a:r>
            <a:br>
              <a:rPr lang="en-GB" sz="2400" i="1" dirty="0" smtClean="0"/>
            </a:br>
            <a:endParaRPr lang="en-GB" sz="2400" i="1" dirty="0" smtClean="0"/>
          </a:p>
          <a:p>
            <a:r>
              <a:rPr lang="en-GB" sz="2400" dirty="0" smtClean="0"/>
              <a:t>There are many contexts within which a case study may be needed (comparison, forecasting, evaluating strategic options . . .).</a:t>
            </a:r>
            <a:br>
              <a:rPr lang="en-GB" sz="2400" dirty="0" smtClean="0"/>
            </a:br>
            <a:endParaRPr lang="en-GB" sz="2400" dirty="0" smtClean="0"/>
          </a:p>
          <a:p>
            <a:r>
              <a:rPr lang="en-GB" sz="2400" dirty="0" smtClean="0"/>
              <a:t>A Case Study needs three core ingredients: analysis and interpretation of key facts; justifying your interpretation using core concepts and theories; presenting findings and </a:t>
            </a:r>
            <a:r>
              <a:rPr lang="en-GB" sz="2400" smtClean="0"/>
              <a:t>evidence.</a:t>
            </a:r>
            <a:br>
              <a:rPr lang="en-GB" sz="2400" smtClean="0"/>
            </a:br>
            <a:endParaRPr lang="en-GB" sz="2400" dirty="0" smtClean="0"/>
          </a:p>
          <a:p>
            <a:r>
              <a:rPr lang="en-GB" sz="2400" dirty="0" smtClean="0"/>
              <a:t>Demonstration of the financial viability / risks associated with a strategic change has to be factored into recommendations about strategic purpose.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6162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400</Words>
  <Application>Microsoft Macintosh PowerPoint</Application>
  <PresentationFormat>On-screen Show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How to do a Case Study</vt:lpstr>
      <vt:lpstr>What is a Case Study?</vt:lpstr>
      <vt:lpstr>Why do a Case Study?</vt:lpstr>
      <vt:lpstr>What belongs in a Case Study?</vt:lpstr>
      <vt:lpstr>How to structure a Case Study</vt:lpstr>
      <vt:lpstr>The scary bit: – “Must I do a financial analysis of the business?”</vt:lpstr>
      <vt:lpstr>“Must I do Financial Analysis (2)?”</vt:lpstr>
      <vt:lpstr>Summary</vt:lpstr>
    </vt:vector>
  </TitlesOfParts>
  <Company>Queen Mary, University of London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do a Case Study</dc:title>
  <dc:creator>Stephen Sommerville</dc:creator>
  <cp:lastModifiedBy>Stephen Sommerville</cp:lastModifiedBy>
  <cp:revision>18</cp:revision>
  <dcterms:created xsi:type="dcterms:W3CDTF">2015-11-19T17:50:47Z</dcterms:created>
  <dcterms:modified xsi:type="dcterms:W3CDTF">2017-03-08T22:21:02Z</dcterms:modified>
</cp:coreProperties>
</file>