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Lst>
  <p:sldSz cx="18288000" cy="10287000"/>
  <p:notesSz cx="6858000" cy="9144000"/>
  <p:embeddedFontLst>
    <p:embeddedFont>
      <p:font typeface="Cambria Math" panose="02040503050406030204" pitchFamily="18" charset="0"/>
      <p:regular r:id="rId17"/>
    </p:embeddedFont>
    <p:embeddedFont>
      <p:font typeface="Nunito" pitchFamily="2" charset="0"/>
      <p:regular r:id="rId18"/>
      <p:bold r:id="rId19"/>
      <p:italic r:id="rId20"/>
      <p:boldItalic r:id="rId21"/>
    </p:embeddedFont>
    <p:embeddedFont>
      <p:font typeface="Nunito Bold" pitchFamily="2" charset="0"/>
      <p:regular r:id="rId22"/>
      <p:bold r:id="rId23"/>
    </p:embeddedFont>
    <p:embeddedFont>
      <p:font typeface="Nunito Heavy" panose="020B0604020202020204"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25462B-F0F5-DBFE-E2FD-6BF1E895B611}" v="55" dt="2025-11-08T00:00:06.2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71470" autoAdjust="0"/>
  </p:normalViewPr>
  <p:slideViewPr>
    <p:cSldViewPr>
      <p:cViewPr varScale="1">
        <p:scale>
          <a:sx n="38" d="100"/>
          <a:sy n="38" d="100"/>
        </p:scale>
        <p:origin x="30" y="2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fshan Mirza (2214807)" userId="S::2214807@student.uwtsd.ac.uk::5e5d46a5-cc56-4966-9232-2abe9e942186" providerId="AD" clId="Web-{7625462B-F0F5-DBFE-E2FD-6BF1E895B611}"/>
    <pc:docChg chg="modSld">
      <pc:chgData name="Afshan Mirza (2214807)" userId="S::2214807@student.uwtsd.ac.uk::5e5d46a5-cc56-4966-9232-2abe9e942186" providerId="AD" clId="Web-{7625462B-F0F5-DBFE-E2FD-6BF1E895B611}" dt="2025-11-08T00:00:06.268" v="26" actId="20577"/>
      <pc:docMkLst>
        <pc:docMk/>
      </pc:docMkLst>
      <pc:sldChg chg="modSp">
        <pc:chgData name="Afshan Mirza (2214807)" userId="S::2214807@student.uwtsd.ac.uk::5e5d46a5-cc56-4966-9232-2abe9e942186" providerId="AD" clId="Web-{7625462B-F0F5-DBFE-E2FD-6BF1E895B611}" dt="2025-11-08T00:00:06.268" v="26" actId="20577"/>
        <pc:sldMkLst>
          <pc:docMk/>
          <pc:sldMk cId="0" sldId="256"/>
        </pc:sldMkLst>
        <pc:spChg chg="mod">
          <ac:chgData name="Afshan Mirza (2214807)" userId="S::2214807@student.uwtsd.ac.uk::5e5d46a5-cc56-4966-9232-2abe9e942186" providerId="AD" clId="Web-{7625462B-F0F5-DBFE-E2FD-6BF1E895B611}" dt="2025-11-08T00:00:06.268" v="26" actId="20577"/>
          <ac:spMkLst>
            <pc:docMk/>
            <pc:sldMk cId="0" sldId="256"/>
            <ac:spMk id="16" creationId="{3456F8C4-47DD-CE6F-C4AF-9D4B609B984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D2096E-198A-4F19-874D-4DBC18BF803E}" type="datetimeFigureOut">
              <a:rPr lang="en-US" smtClean="0"/>
              <a:t>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34E601-E5CC-47AF-A435-372DAC379370}" type="slidenum">
              <a:rPr lang="en-US" smtClean="0"/>
              <a:t>‹#›</a:t>
            </a:fld>
            <a:endParaRPr lang="en-US"/>
          </a:p>
        </p:txBody>
      </p:sp>
    </p:spTree>
    <p:extLst>
      <p:ext uri="{BB962C8B-B14F-4D97-AF65-F5344CB8AC3E}">
        <p14:creationId xmlns:p14="http://schemas.microsoft.com/office/powerpoint/2010/main" val="1118865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Care and management are comprehensive patient-oriented care to coordinate and maintain the health and support services, which assist them in dealing with long-lasting circumstances (Martin et al., 2021). The presentation will deliver an overview of Type 2 Diabetes and illuminate the incidence of Type 2 Diabetes. Along with this, the social and economic pressure of Type 2 Diabetes will be discussed. In the meantime, the diagnosis and primary assessment approach, along with the management of this long-lasting disease in the UK, will be showcased. Afterwards, the treatment options and comorbidities related to the disease will be presented. In the meantime, the anticipation of Type 2 Diabetes will be showcased. Furthermore, the skills and behaviour that are required to be followed by the </a:t>
            </a:r>
            <a:r>
              <a:rPr lang="en-GB" sz="1200" b="1" i="1" kern="1200" dirty="0">
                <a:solidFill>
                  <a:schemeClr val="tx1"/>
                </a:solidFill>
                <a:effectLst/>
                <a:latin typeface="+mn-lt"/>
                <a:ea typeface="+mn-ea"/>
                <a:cs typeface="+mn-cs"/>
              </a:rPr>
              <a:t>primary care nurses</a:t>
            </a:r>
            <a:r>
              <a:rPr lang="en-GB" sz="1200" kern="1200" dirty="0">
                <a:solidFill>
                  <a:schemeClr val="tx1"/>
                </a:solidFill>
                <a:effectLst/>
                <a:latin typeface="+mn-lt"/>
                <a:ea typeface="+mn-ea"/>
                <a:cs typeface="+mn-cs"/>
              </a:rPr>
              <a:t> to deal with the diabetic patients will be discussed with showcasing the Comprehensive Model of Personalised Care to deal with the diseases.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2</a:t>
            </a:fld>
            <a:endParaRPr lang="en-US"/>
          </a:p>
        </p:txBody>
      </p:sp>
    </p:spTree>
    <p:extLst>
      <p:ext uri="{BB962C8B-B14F-4D97-AF65-F5344CB8AC3E}">
        <p14:creationId xmlns:p14="http://schemas.microsoft.com/office/powerpoint/2010/main" val="1273160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per Pienaar and Reid (2020), T2DM is caused by insulin resistance in the body, where cells cannot react to insulin, and the body cannot produce proper insulin. Mostly, the avoidance of physical activities, an overweight situation and genetic tendency are recognised as the aetiology of Type 2 Diabetes Mellitus (</a:t>
            </a:r>
            <a:r>
              <a:rPr lang="en-GB" sz="1200" kern="1200" dirty="0" err="1">
                <a:solidFill>
                  <a:schemeClr val="tx1"/>
                </a:solidFill>
                <a:effectLst/>
                <a:latin typeface="+mn-lt"/>
                <a:ea typeface="+mn-ea"/>
                <a:cs typeface="+mn-cs"/>
              </a:rPr>
              <a:t>Chiauzzi</a:t>
            </a:r>
            <a:r>
              <a:rPr lang="en-GB" sz="1200" kern="1200" dirty="0">
                <a:solidFill>
                  <a:schemeClr val="tx1"/>
                </a:solidFill>
                <a:effectLst/>
                <a:latin typeface="+mn-lt"/>
                <a:ea typeface="+mn-ea"/>
                <a:cs typeface="+mn-cs"/>
              </a:rPr>
              <a:t>, Rodarte and </a:t>
            </a:r>
            <a:r>
              <a:rPr lang="en-GB" sz="1200" kern="1200" dirty="0" err="1">
                <a:solidFill>
                  <a:schemeClr val="tx1"/>
                </a:solidFill>
                <a:effectLst/>
                <a:latin typeface="+mn-lt"/>
                <a:ea typeface="+mn-ea"/>
                <a:cs typeface="+mn-cs"/>
              </a:rPr>
              <a:t>DasMahapatra</a:t>
            </a:r>
            <a:r>
              <a:rPr lang="en-GB" sz="1200" kern="1200" dirty="0">
                <a:solidFill>
                  <a:schemeClr val="tx1"/>
                </a:solidFill>
                <a:effectLst/>
                <a:latin typeface="+mn-lt"/>
                <a:ea typeface="+mn-ea"/>
                <a:cs typeface="+mn-cs"/>
              </a:rPr>
              <a:t>, 2015). Along with this, the family history, increasing age, cholesterol issues and high blood pressure are considered for the Type 2 Diabetes Mellitus reason.</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3</a:t>
            </a:fld>
            <a:endParaRPr lang="en-US"/>
          </a:p>
        </p:txBody>
      </p:sp>
    </p:spTree>
    <p:extLst>
      <p:ext uri="{BB962C8B-B14F-4D97-AF65-F5344CB8AC3E}">
        <p14:creationId xmlns:p14="http://schemas.microsoft.com/office/powerpoint/2010/main" val="3379092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report of Ahmad et al. (2022), showcases that 4.6 million people are dealing with diabetes, where 90% of them are Type 2 diabetes cases, pointing out its severity in the UK. The prevalence of long-lasting diseases is 7.8% in the UK, which was recognised in 2021, where more than 16 years and older are mostly relevant to the discussion (American Diabetes Association, 2021). Along with this, diabetes is increasing around the world noticeably, where sedentary lifestyles and obesity contribute the most.</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4</a:t>
            </a:fld>
            <a:endParaRPr lang="en-US"/>
          </a:p>
        </p:txBody>
      </p:sp>
    </p:spTree>
    <p:extLst>
      <p:ext uri="{BB962C8B-B14F-4D97-AF65-F5344CB8AC3E}">
        <p14:creationId xmlns:p14="http://schemas.microsoft.com/office/powerpoint/2010/main" val="4195746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figure that is spent yearly on diabetic care in the UK is 10% of the NHS budget. Such amount of expenses is caused by dealing with eyesight loss, kidney failure, cardiac disease and amputations (Knowles et al., 2023). Moreover, the global economic burden for the selected disease was 1.3 trillion pounds in 2015, which is expected to increase to 2.5 trillion in 2030 (Martin et al., 2021). In the meantime, the disease can noticeably affect quality of life and emotional health and social life. Most of the patients who are dealing with this, facing anxiety and depression. Such conditions in the ethnic minorities are also fatal as they lead to health inequalities. For instance, the people who are dealing with the situation cannot deliver their best in their work, and it can increase the absenteeism numbers (Eaton, Roberts and Turner, 2015).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5</a:t>
            </a:fld>
            <a:endParaRPr lang="en-US"/>
          </a:p>
        </p:txBody>
      </p:sp>
    </p:spTree>
    <p:extLst>
      <p:ext uri="{BB962C8B-B14F-4D97-AF65-F5344CB8AC3E}">
        <p14:creationId xmlns:p14="http://schemas.microsoft.com/office/powerpoint/2010/main" val="2800275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Primary care nurses are compelled to perform initial assessments such as BMI, blood pressure, fasting lipids, and HbA1c laboratory tests. After testing blood in the A1C test, if the result shows equal to 6.5% or more and 126 or more in the fasting plasma glucose test, then it will be determined as type 2 diabetes (Pienaar and Reid, 2020). Furthermore, the random plasma glucose test, where a 200 mg/dL level needs to be performed among people who have symptoms (Strain et al., 2021). The initial assessment must involve analysing symptoms, determining the risk factors and dealing with possible challenges. That will assist in preparing a proper management plan for the patients. Primary care nurses need to be focused on measuring the blood pressure, weight and smoking habits of individuals. Moreover, the initial assessment consists of laboratory tests such as fasting lipids, HbA1c, and kidney function (Friis et al., 2016). Moreover, the physical examination involves checking for ulceration in the foot. The social status, medical history and mental situation are required to be reviewed by primary care nurses.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6</a:t>
            </a:fld>
            <a:endParaRPr lang="en-US"/>
          </a:p>
        </p:txBody>
      </p:sp>
    </p:spTree>
    <p:extLst>
      <p:ext uri="{BB962C8B-B14F-4D97-AF65-F5344CB8AC3E}">
        <p14:creationId xmlns:p14="http://schemas.microsoft.com/office/powerpoint/2010/main" val="114243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As per the guidelines, proper diabetes management requires a comprehensive approach by primary care nurses under the NICE guidelines. Specifically, the NICE guideline NG28 showcases that a patient-centric and stepwise approach is needed to be taken for the management plan of a diabetic patient (Ahmad et al., 2022). Therefore, the guideline indicates a step-by-step process to maintain the blood glucose, cardiovascular risks and complications. The NHS DPP, or NHS Diabetes Prevention Programme, is supportive in assisting personnel who are on the verge of high risk and their behaviours are centred on healthy eating and proper physical activity (Health Foundation, 2025). NHS England introduced the Comprehensive Model of Personalised Care in this context, which indicates the tailored care and support with different features such as shared decision-making, personalised care and support planning, empowering determination, social recommending, supporting self-management and personalising health funds (Martin et al., 2021). Following these actions can assist in ensuring effective patient-oriented care.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7</a:t>
            </a:fld>
            <a:endParaRPr lang="en-US"/>
          </a:p>
        </p:txBody>
      </p:sp>
    </p:spTree>
    <p:extLst>
      <p:ext uri="{BB962C8B-B14F-4D97-AF65-F5344CB8AC3E}">
        <p14:creationId xmlns:p14="http://schemas.microsoft.com/office/powerpoint/2010/main" val="4236595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just"/>
            <a:r>
              <a:rPr lang="en-US" dirty="0"/>
              <a:t>Patients are suggested by healthcare professionals, like primary care nurses, to improve their lifestyles by achieving a healthy weight, maintaining calorie control and participating in regular physical activity. At least more than 150 minutes of exercise are suggested to be performed along with maintaining a balanced diet plan (American Diabetes Association, 2021). They are also advised to consume rich </a:t>
            </a:r>
            <a:r>
              <a:rPr lang="en-US" dirty="0" err="1"/>
              <a:t>fibre</a:t>
            </a:r>
            <a:r>
              <a:rPr lang="en-US" dirty="0"/>
              <a:t> and improve their carbohydrate. Moreover, the suggestions of using dual and triple therapy is delivered to provide, while the HbA1c goals are not attained. Moreover, the patients are suggested to use DPP-4 inhibitors to lower the </a:t>
            </a:r>
            <a:r>
              <a:rPr lang="en-US" dirty="0" err="1"/>
              <a:t>hypoglycaemia</a:t>
            </a:r>
            <a:r>
              <a:rPr lang="en-US" dirty="0"/>
              <a:t> and control glucose. Again, the SGLT2 inhibitors like dapagliflozin are recommended for renal and cardiovascular advantages (Davis et al., 2021). In the meantime, the insulin is mostly used for meeting the </a:t>
            </a:r>
            <a:r>
              <a:rPr lang="en-US" dirty="0" err="1"/>
              <a:t>glycaemic</a:t>
            </a:r>
            <a:r>
              <a:rPr lang="en-US" dirty="0"/>
              <a:t> targets. Along with this, statin therapy to control lipid levels and blood pressure management actions with the antihypertensives are required to be suggested (Lloyd and Heller, 2012).</a:t>
            </a:r>
          </a:p>
        </p:txBody>
      </p:sp>
      <p:sp>
        <p:nvSpPr>
          <p:cNvPr id="4" name="Slide Number Placeholder 3"/>
          <p:cNvSpPr>
            <a:spLocks noGrp="1"/>
          </p:cNvSpPr>
          <p:nvPr>
            <p:ph type="sldNum" sz="quarter" idx="5"/>
          </p:nvPr>
        </p:nvSpPr>
        <p:spPr/>
        <p:txBody>
          <a:bodyPr/>
          <a:lstStyle/>
          <a:p>
            <a:fld id="{0B34E601-E5CC-47AF-A435-372DAC379370}" type="slidenum">
              <a:rPr lang="en-US" smtClean="0"/>
              <a:t>8</a:t>
            </a:fld>
            <a:endParaRPr lang="en-US"/>
          </a:p>
        </p:txBody>
      </p:sp>
    </p:spTree>
    <p:extLst>
      <p:ext uri="{BB962C8B-B14F-4D97-AF65-F5344CB8AC3E}">
        <p14:creationId xmlns:p14="http://schemas.microsoft.com/office/powerpoint/2010/main" val="11683243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per Knowles et al. (2023), fatty liver disease, kidney disease and extreme depression lead to diabetic situations. Diabetes problems are formed slowly, where the peripheral vascular and neuropathy complications can lead to confiscation and blindness. The report of Pienaar and Reid (2020), showcases more than 1000 amputations yearly, where many of those could be avoidable with early detection and proper care of patients' feet.</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9</a:t>
            </a:fld>
            <a:endParaRPr lang="en-US"/>
          </a:p>
        </p:txBody>
      </p:sp>
    </p:spTree>
    <p:extLst>
      <p:ext uri="{BB962C8B-B14F-4D97-AF65-F5344CB8AC3E}">
        <p14:creationId xmlns:p14="http://schemas.microsoft.com/office/powerpoint/2010/main" val="2690297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healthier environments and declining obesity are promoted around the world. Therefore, actions such as salt and sugar, high-fat limits in food and adding a sugar tax within the Soft Drinks Industry are given (NHS England, 2021). However, the primary care nurses are responsible at the personal level to recognise and maintain the high-risk. Moreover, diabetic patients can be referred to the NHS DPP, which can assist in maintaining weight and improving lifestyle (Knowles et al., 2023).</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10</a:t>
            </a:fld>
            <a:endParaRPr lang="en-US"/>
          </a:p>
        </p:txBody>
      </p:sp>
    </p:spTree>
    <p:extLst>
      <p:ext uri="{BB962C8B-B14F-4D97-AF65-F5344CB8AC3E}">
        <p14:creationId xmlns:p14="http://schemas.microsoft.com/office/powerpoint/2010/main" val="24357844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Primary care nurses must have respect, showcase empathy and commitment towards the diabetic patients. Furthermore, they need to use their active listening skills while communicating with them and try to gain their trust in the treatment process (Davis et al., 2021).</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11</a:t>
            </a:fld>
            <a:endParaRPr lang="en-US"/>
          </a:p>
        </p:txBody>
      </p:sp>
    </p:spTree>
    <p:extLst>
      <p:ext uri="{BB962C8B-B14F-4D97-AF65-F5344CB8AC3E}">
        <p14:creationId xmlns:p14="http://schemas.microsoft.com/office/powerpoint/2010/main" val="323262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Determining the model, the primary care nurses need to participate with the patients and discuss with them about the treatment procedures to align with the shared decision-making (Smith and Roberts, 2007). Moreover, they are compelled to deliver personalised caring and support planning for developing personalised caring plans at the yearly review and incorporate the patient's aims and choices (Martin et al., 2021). Along with this, the health professionals must suggest that the patients be part of local community support groups. In the meantime, directing about the community exercise classes can be dealt with that resonate with the social prescribing. For supported self-management plans, patients will be offered glucose meters and digital apps so that they can measure their diabetes levels. However, only in the complicated cases, personal health budgets required, determining the involvement of offering coordinated and personalised offerings.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12</a:t>
            </a:fld>
            <a:endParaRPr lang="en-US"/>
          </a:p>
        </p:txBody>
      </p:sp>
    </p:spTree>
    <p:extLst>
      <p:ext uri="{BB962C8B-B14F-4D97-AF65-F5344CB8AC3E}">
        <p14:creationId xmlns:p14="http://schemas.microsoft.com/office/powerpoint/2010/main" val="332980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preventive measures, such as considering health, avoiding sugar in Soft Drinks, and improving the lifestyle of the patient, were suggested. Personalised caring plans were required to be delivered for the patients, and they can join the local community support groups.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B34E601-E5CC-47AF-A435-372DAC379370}" type="slidenum">
              <a:rPr lang="en-US" smtClean="0"/>
              <a:t>13</a:t>
            </a:fld>
            <a:endParaRPr lang="en-US"/>
          </a:p>
        </p:txBody>
      </p:sp>
    </p:spTree>
    <p:extLst>
      <p:ext uri="{BB962C8B-B14F-4D97-AF65-F5344CB8AC3E}">
        <p14:creationId xmlns:p14="http://schemas.microsoft.com/office/powerpoint/2010/main" val="402774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3" Type="http://schemas.openxmlformats.org/officeDocument/2006/relationships/image" Target="../media/image2.svg"/><Relationship Id="rId21" Type="http://schemas.openxmlformats.org/officeDocument/2006/relationships/image" Target="../media/image20.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image" Target="../media/image11.png"/><Relationship Id="rId18" Type="http://schemas.openxmlformats.org/officeDocument/2006/relationships/image" Target="../media/image20.svg"/><Relationship Id="rId3" Type="http://schemas.openxmlformats.org/officeDocument/2006/relationships/image" Target="../media/image21.png"/><Relationship Id="rId7" Type="http://schemas.openxmlformats.org/officeDocument/2006/relationships/image" Target="../media/image15.png"/><Relationship Id="rId12" Type="http://schemas.openxmlformats.org/officeDocument/2006/relationships/image" Target="../media/image10.svg"/><Relationship Id="rId17" Type="http://schemas.openxmlformats.org/officeDocument/2006/relationships/image" Target="../media/image19.png"/><Relationship Id="rId2" Type="http://schemas.openxmlformats.org/officeDocument/2006/relationships/notesSlide" Target="../notesSlides/notesSlide1.xml"/><Relationship Id="rId16" Type="http://schemas.openxmlformats.org/officeDocument/2006/relationships/image" Target="../media/image14.svg"/><Relationship Id="rId20" Type="http://schemas.openxmlformats.org/officeDocument/2006/relationships/image" Target="../media/image6.svg"/><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image" Target="../media/image9.png"/><Relationship Id="rId5" Type="http://schemas.openxmlformats.org/officeDocument/2006/relationships/image" Target="../media/image7.png"/><Relationship Id="rId15" Type="http://schemas.openxmlformats.org/officeDocument/2006/relationships/image" Target="../media/image13.png"/><Relationship Id="rId10" Type="http://schemas.openxmlformats.org/officeDocument/2006/relationships/image" Target="../media/image18.svg"/><Relationship Id="rId19" Type="http://schemas.openxmlformats.org/officeDocument/2006/relationships/image" Target="../media/image5.png"/><Relationship Id="rId4" Type="http://schemas.openxmlformats.org/officeDocument/2006/relationships/image" Target="../media/image22.svg"/><Relationship Id="rId9" Type="http://schemas.openxmlformats.org/officeDocument/2006/relationships/image" Target="../media/image17.png"/><Relationship Id="rId14"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4.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1.png"/><Relationship Id="rId7"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29.svg"/><Relationship Id="rId4" Type="http://schemas.openxmlformats.org/officeDocument/2006/relationships/image" Target="../media/image2.svg"/><Relationship Id="rId9"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slides/_rels/slide6.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1.png"/><Relationship Id="rId7"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39.svg"/><Relationship Id="rId4" Type="http://schemas.openxmlformats.org/officeDocument/2006/relationships/image" Target="../media/image2.svg"/><Relationship Id="rId9" Type="http://schemas.openxmlformats.org/officeDocument/2006/relationships/image" Target="../media/image38.png"/></Relationships>
</file>

<file path=ppt/slides/_rels/slide7.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21.png"/><Relationship Id="rId7"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22.svg"/></Relationships>
</file>

<file path=ppt/slides/_rels/slide8.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1.png"/><Relationship Id="rId7" Type="http://schemas.openxmlformats.org/officeDocument/2006/relationships/image" Target="../media/image4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45.svg"/><Relationship Id="rId4" Type="http://schemas.openxmlformats.org/officeDocument/2006/relationships/image" Target="../media/image2.svg"/><Relationship Id="rId9" Type="http://schemas.openxmlformats.org/officeDocument/2006/relationships/image" Target="../media/image44.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31.svg"/></Relationships>
</file>

<file path=ppt/slides/_rels/slide1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31.svg"/></Relationships>
</file>

<file path=ppt/slides/_rels/slide12.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3.png"/><Relationship Id="rId18" Type="http://schemas.openxmlformats.org/officeDocument/2006/relationships/image" Target="../media/image55.png"/><Relationship Id="rId3" Type="http://schemas.openxmlformats.org/officeDocument/2006/relationships/image" Target="../media/image1.png"/><Relationship Id="rId21" Type="http://schemas.openxmlformats.org/officeDocument/2006/relationships/image" Target="../media/image58.svg"/><Relationship Id="rId7" Type="http://schemas.openxmlformats.org/officeDocument/2006/relationships/image" Target="../media/image9.png"/><Relationship Id="rId12" Type="http://schemas.openxmlformats.org/officeDocument/2006/relationships/image" Target="../media/image8.svg"/><Relationship Id="rId17" Type="http://schemas.openxmlformats.org/officeDocument/2006/relationships/image" Target="../media/image54.jpeg"/><Relationship Id="rId2" Type="http://schemas.openxmlformats.org/officeDocument/2006/relationships/notesSlide" Target="../notesSlides/notesSlide11.xml"/><Relationship Id="rId16" Type="http://schemas.openxmlformats.org/officeDocument/2006/relationships/image" Target="../media/image16.svg"/><Relationship Id="rId20" Type="http://schemas.openxmlformats.org/officeDocument/2006/relationships/image" Target="../media/image57.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image" Target="../media/image15.png"/><Relationship Id="rId10" Type="http://schemas.openxmlformats.org/officeDocument/2006/relationships/image" Target="../media/image12.svg"/><Relationship Id="rId19" Type="http://schemas.openxmlformats.org/officeDocument/2006/relationships/image" Target="../media/image56.svg"/><Relationship Id="rId4" Type="http://schemas.openxmlformats.org/officeDocument/2006/relationships/image" Target="../media/image2.svg"/><Relationship Id="rId9" Type="http://schemas.openxmlformats.org/officeDocument/2006/relationships/image" Target="../media/image11.png"/><Relationship Id="rId14" Type="http://schemas.openxmlformats.org/officeDocument/2006/relationships/image" Target="../media/image14.svg"/></Relationships>
</file>

<file path=ppt/slides/_rels/slide13.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30.png"/><Relationship Id="rId7" Type="http://schemas.openxmlformats.org/officeDocument/2006/relationships/image" Target="../media/image5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8.svg"/><Relationship Id="rId5" Type="http://schemas.openxmlformats.org/officeDocument/2006/relationships/image" Target="../media/image57.png"/><Relationship Id="rId10" Type="http://schemas.openxmlformats.org/officeDocument/2006/relationships/image" Target="../media/image56.svg"/><Relationship Id="rId4" Type="http://schemas.openxmlformats.org/officeDocument/2006/relationships/image" Target="../media/image31.svg"/><Relationship Id="rId9" Type="http://schemas.openxmlformats.org/officeDocument/2006/relationships/image" Target="../media/image5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rot="7132171" flipV="1">
            <a:off x="10823544" y="-6277760"/>
            <a:ext cx="11159046" cy="12081644"/>
          </a:xfrm>
          <a:custGeom>
            <a:avLst/>
            <a:gdLst/>
            <a:ahLst/>
            <a:cxnLst/>
            <a:rect l="l" t="t" r="r" b="b"/>
            <a:pathLst>
              <a:path w="11159046" h="12081644">
                <a:moveTo>
                  <a:pt x="0" y="12081644"/>
                </a:moveTo>
                <a:lnTo>
                  <a:pt x="11159046" y="12081644"/>
                </a:lnTo>
                <a:lnTo>
                  <a:pt x="11159046" y="0"/>
                </a:lnTo>
                <a:lnTo>
                  <a:pt x="0" y="0"/>
                </a:lnTo>
                <a:lnTo>
                  <a:pt x="0" y="12081644"/>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rot="-2477909">
            <a:off x="-5253835" y="4177984"/>
            <a:ext cx="12537058" cy="13573586"/>
          </a:xfrm>
          <a:custGeom>
            <a:avLst/>
            <a:gdLst/>
            <a:ahLst/>
            <a:cxnLst/>
            <a:rect l="l" t="t" r="r" b="b"/>
            <a:pathLst>
              <a:path w="12537058" h="13573586">
                <a:moveTo>
                  <a:pt x="0" y="0"/>
                </a:moveTo>
                <a:lnTo>
                  <a:pt x="12537058" y="0"/>
                </a:lnTo>
                <a:lnTo>
                  <a:pt x="12537058" y="13573587"/>
                </a:lnTo>
                <a:lnTo>
                  <a:pt x="0" y="1357358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 name="Freeform 5"/>
          <p:cNvSpPr/>
          <p:nvPr/>
        </p:nvSpPr>
        <p:spPr>
          <a:xfrm rot="-1200000">
            <a:off x="684629" y="5561221"/>
            <a:ext cx="3652098" cy="4228745"/>
          </a:xfrm>
          <a:custGeom>
            <a:avLst/>
            <a:gdLst/>
            <a:ahLst/>
            <a:cxnLst/>
            <a:rect l="l" t="t" r="r" b="b"/>
            <a:pathLst>
              <a:path w="3652098" h="4228745">
                <a:moveTo>
                  <a:pt x="0" y="0"/>
                </a:moveTo>
                <a:lnTo>
                  <a:pt x="3652098" y="0"/>
                </a:lnTo>
                <a:lnTo>
                  <a:pt x="3652098" y="4228746"/>
                </a:lnTo>
                <a:lnTo>
                  <a:pt x="0" y="422874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p:cNvSpPr/>
          <p:nvPr/>
        </p:nvSpPr>
        <p:spPr>
          <a:xfrm rot="1320000">
            <a:off x="489934" y="3704289"/>
            <a:ext cx="2008993" cy="1848274"/>
          </a:xfrm>
          <a:custGeom>
            <a:avLst/>
            <a:gdLst/>
            <a:ahLst/>
            <a:cxnLst/>
            <a:rect l="l" t="t" r="r" b="b"/>
            <a:pathLst>
              <a:path w="2008993" h="1848274">
                <a:moveTo>
                  <a:pt x="0" y="0"/>
                </a:moveTo>
                <a:lnTo>
                  <a:pt x="2008993" y="0"/>
                </a:lnTo>
                <a:lnTo>
                  <a:pt x="2008993" y="1848273"/>
                </a:lnTo>
                <a:lnTo>
                  <a:pt x="0" y="184827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Freeform 7"/>
          <p:cNvSpPr/>
          <p:nvPr/>
        </p:nvSpPr>
        <p:spPr>
          <a:xfrm rot="69782">
            <a:off x="16311134" y="1106579"/>
            <a:ext cx="1247524" cy="2318035"/>
          </a:xfrm>
          <a:custGeom>
            <a:avLst/>
            <a:gdLst/>
            <a:ahLst/>
            <a:cxnLst/>
            <a:rect l="l" t="t" r="r" b="b"/>
            <a:pathLst>
              <a:path w="1247524" h="2318035">
                <a:moveTo>
                  <a:pt x="0" y="0"/>
                </a:moveTo>
                <a:lnTo>
                  <a:pt x="1247525" y="0"/>
                </a:lnTo>
                <a:lnTo>
                  <a:pt x="1247525" y="2318034"/>
                </a:lnTo>
                <a:lnTo>
                  <a:pt x="0" y="231803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8" name="Freeform 8"/>
          <p:cNvSpPr/>
          <p:nvPr/>
        </p:nvSpPr>
        <p:spPr>
          <a:xfrm rot="5257292">
            <a:off x="15801246" y="3579589"/>
            <a:ext cx="1407347" cy="2097672"/>
          </a:xfrm>
          <a:custGeom>
            <a:avLst/>
            <a:gdLst/>
            <a:ahLst/>
            <a:cxnLst/>
            <a:rect l="l" t="t" r="r" b="b"/>
            <a:pathLst>
              <a:path w="1407347" h="2097672">
                <a:moveTo>
                  <a:pt x="0" y="0"/>
                </a:moveTo>
                <a:lnTo>
                  <a:pt x="1407348" y="0"/>
                </a:lnTo>
                <a:lnTo>
                  <a:pt x="1407348" y="2097673"/>
                </a:lnTo>
                <a:lnTo>
                  <a:pt x="0" y="209767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9" name="Freeform 9"/>
          <p:cNvSpPr/>
          <p:nvPr/>
        </p:nvSpPr>
        <p:spPr>
          <a:xfrm>
            <a:off x="12959453" y="498207"/>
            <a:ext cx="1091934" cy="2461327"/>
          </a:xfrm>
          <a:custGeom>
            <a:avLst/>
            <a:gdLst/>
            <a:ahLst/>
            <a:cxnLst/>
            <a:rect l="l" t="t" r="r" b="b"/>
            <a:pathLst>
              <a:path w="1091934" h="2461327">
                <a:moveTo>
                  <a:pt x="0" y="0"/>
                </a:moveTo>
                <a:lnTo>
                  <a:pt x="1091934" y="0"/>
                </a:lnTo>
                <a:lnTo>
                  <a:pt x="1091934" y="2461326"/>
                </a:lnTo>
                <a:lnTo>
                  <a:pt x="0" y="246132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10" name="Freeform 10"/>
          <p:cNvSpPr/>
          <p:nvPr/>
        </p:nvSpPr>
        <p:spPr>
          <a:xfrm rot="1800000">
            <a:off x="5327875" y="7745979"/>
            <a:ext cx="1245036" cy="1956486"/>
          </a:xfrm>
          <a:custGeom>
            <a:avLst/>
            <a:gdLst/>
            <a:ahLst/>
            <a:cxnLst/>
            <a:rect l="l" t="t" r="r" b="b"/>
            <a:pathLst>
              <a:path w="1245036" h="1956486">
                <a:moveTo>
                  <a:pt x="0" y="0"/>
                </a:moveTo>
                <a:lnTo>
                  <a:pt x="1245037" y="0"/>
                </a:lnTo>
                <a:lnTo>
                  <a:pt x="1245037" y="1956485"/>
                </a:lnTo>
                <a:lnTo>
                  <a:pt x="0" y="1956485"/>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11" name="Freeform 11"/>
          <p:cNvSpPr/>
          <p:nvPr/>
        </p:nvSpPr>
        <p:spPr>
          <a:xfrm rot="-3300000">
            <a:off x="7311724" y="8510998"/>
            <a:ext cx="466624" cy="1807345"/>
          </a:xfrm>
          <a:custGeom>
            <a:avLst/>
            <a:gdLst/>
            <a:ahLst/>
            <a:cxnLst/>
            <a:rect l="l" t="t" r="r" b="b"/>
            <a:pathLst>
              <a:path w="466624" h="1807345">
                <a:moveTo>
                  <a:pt x="0" y="0"/>
                </a:moveTo>
                <a:lnTo>
                  <a:pt x="466623" y="0"/>
                </a:lnTo>
                <a:lnTo>
                  <a:pt x="466623" y="1807345"/>
                </a:lnTo>
                <a:lnTo>
                  <a:pt x="0" y="1807345"/>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
        <p:nvSpPr>
          <p:cNvPr id="12" name="Freeform 12"/>
          <p:cNvSpPr/>
          <p:nvPr/>
        </p:nvSpPr>
        <p:spPr>
          <a:xfrm rot="-6593113">
            <a:off x="11535962" y="-110252"/>
            <a:ext cx="525989" cy="2277903"/>
          </a:xfrm>
          <a:custGeom>
            <a:avLst/>
            <a:gdLst/>
            <a:ahLst/>
            <a:cxnLst/>
            <a:rect l="l" t="t" r="r" b="b"/>
            <a:pathLst>
              <a:path w="525989" h="2277903">
                <a:moveTo>
                  <a:pt x="0" y="0"/>
                </a:moveTo>
                <a:lnTo>
                  <a:pt x="525989" y="0"/>
                </a:lnTo>
                <a:lnTo>
                  <a:pt x="525989" y="2277904"/>
                </a:lnTo>
                <a:lnTo>
                  <a:pt x="0" y="2277904"/>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p>
        </p:txBody>
      </p:sp>
      <p:sp>
        <p:nvSpPr>
          <p:cNvPr id="14" name="Freeform 14"/>
          <p:cNvSpPr/>
          <p:nvPr/>
        </p:nvSpPr>
        <p:spPr>
          <a:xfrm rot="-9907623">
            <a:off x="14728830" y="601164"/>
            <a:ext cx="1371001" cy="2043497"/>
          </a:xfrm>
          <a:custGeom>
            <a:avLst/>
            <a:gdLst/>
            <a:ahLst/>
            <a:cxnLst/>
            <a:rect l="l" t="t" r="r" b="b"/>
            <a:pathLst>
              <a:path w="1371001" h="2043497">
                <a:moveTo>
                  <a:pt x="0" y="0"/>
                </a:moveTo>
                <a:lnTo>
                  <a:pt x="1371001" y="0"/>
                </a:lnTo>
                <a:lnTo>
                  <a:pt x="1371001" y="2043498"/>
                </a:lnTo>
                <a:lnTo>
                  <a:pt x="0" y="204349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16" name="TextBox 15">
            <a:extLst>
              <a:ext uri="{FF2B5EF4-FFF2-40B4-BE49-F238E27FC236}">
                <a16:creationId xmlns:a16="http://schemas.microsoft.com/office/drawing/2014/main" id="{3456F8C4-47DD-CE6F-C4AF-9D4B609B984A}"/>
              </a:ext>
            </a:extLst>
          </p:cNvPr>
          <p:cNvSpPr txBox="1"/>
          <p:nvPr/>
        </p:nvSpPr>
        <p:spPr>
          <a:xfrm>
            <a:off x="1014694" y="3218444"/>
            <a:ext cx="16294100" cy="5901295"/>
          </a:xfrm>
          <a:prstGeom prst="rect">
            <a:avLst/>
          </a:prstGeom>
          <a:noFill/>
        </p:spPr>
        <p:txBody>
          <a:bodyPr wrap="square" lIns="91440" tIns="45720" rIns="91440" bIns="45720" anchor="t">
            <a:spAutoFit/>
          </a:bodyPr>
          <a:lstStyle/>
          <a:p>
            <a:pPr marL="0" marR="0" algn="ctr">
              <a:lnSpc>
                <a:spcPct val="150000"/>
              </a:lnSpc>
              <a:spcAft>
                <a:spcPts val="800"/>
              </a:spcAft>
              <a:buNone/>
            </a:pPr>
            <a:r>
              <a:rPr lang="en-GB" sz="2800" b="1" kern="100" dirty="0">
                <a:effectLst/>
                <a:latin typeface="Arial" panose="020B0604020202020204" pitchFamily="34" charset="0"/>
                <a:ea typeface="Calibri" panose="020F0502020204030204" pitchFamily="34" charset="0"/>
                <a:cs typeface="Times New Roman" panose="02020603050405020304" pitchFamily="18" charset="0"/>
              </a:rPr>
              <a:t>Programme: </a:t>
            </a:r>
            <a:r>
              <a:rPr lang="en-GB" sz="2800" kern="100" dirty="0">
                <a:effectLst/>
                <a:latin typeface="Arial" panose="020B0604020202020204" pitchFamily="34" charset="0"/>
                <a:ea typeface="Calibri" panose="020F0502020204030204" pitchFamily="34" charset="0"/>
                <a:cs typeface="Times New Roman" panose="02020603050405020304" pitchFamily="18" charset="0"/>
              </a:rPr>
              <a:t>MSc Public Health and Social Care in Practice</a:t>
            </a:r>
            <a:endParaRPr lang="en-US" sz="2800" kern="100" dirty="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buNone/>
            </a:pPr>
            <a:r>
              <a:rPr lang="en-GB" sz="2800" b="1" kern="100" dirty="0">
                <a:effectLst/>
                <a:latin typeface="Arial" panose="020B0604020202020204" pitchFamily="34" charset="0"/>
                <a:ea typeface="Calibri" panose="020F0502020204030204" pitchFamily="34" charset="0"/>
                <a:cs typeface="Times New Roman" panose="02020603050405020304" pitchFamily="18" charset="0"/>
              </a:rPr>
              <a:t>Module code: </a:t>
            </a:r>
            <a:r>
              <a:rPr lang="en-GB" sz="2800" kern="100" dirty="0">
                <a:effectLst/>
                <a:latin typeface="Arial" panose="020B0604020202020204" pitchFamily="34" charset="0"/>
                <a:ea typeface="Calibri" panose="020F0502020204030204" pitchFamily="34" charset="0"/>
                <a:cs typeface="Times New Roman" panose="02020603050405020304" pitchFamily="18" charset="0"/>
              </a:rPr>
              <a:t>LCHS7003</a:t>
            </a:r>
            <a:endParaRPr lang="en-US" sz="2800" kern="100" dirty="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buNone/>
            </a:pPr>
            <a:r>
              <a:rPr lang="en-GB" sz="2800" b="1" kern="100" dirty="0">
                <a:effectLst/>
                <a:latin typeface="Arial" panose="020B0604020202020204" pitchFamily="34" charset="0"/>
                <a:ea typeface="Calibri" panose="020F0502020204030204" pitchFamily="34" charset="0"/>
                <a:cs typeface="Times New Roman" panose="02020603050405020304" pitchFamily="18" charset="0"/>
              </a:rPr>
              <a:t>Module: </a:t>
            </a:r>
            <a:r>
              <a:rPr lang="en-GB" sz="2800" kern="100" dirty="0">
                <a:effectLst/>
                <a:latin typeface="Arial" panose="020B0604020202020204" pitchFamily="34" charset="0"/>
                <a:ea typeface="Calibri" panose="020F0502020204030204" pitchFamily="34" charset="0"/>
                <a:cs typeface="Times New Roman" panose="02020603050405020304" pitchFamily="18" charset="0"/>
              </a:rPr>
              <a:t>Community Care and Management of Longer-term Conditions</a:t>
            </a:r>
            <a:endParaRPr lang="en-US" sz="2800" kern="100" dirty="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buNone/>
            </a:pPr>
            <a:r>
              <a:rPr lang="en-GB" sz="2800" b="1" kern="100" dirty="0">
                <a:effectLst/>
                <a:latin typeface="Arial" panose="020B0604020202020204" pitchFamily="34" charset="0"/>
                <a:ea typeface="Calibri" panose="020F0502020204030204" pitchFamily="34" charset="0"/>
                <a:cs typeface="Times New Roman" panose="02020603050405020304" pitchFamily="18" charset="0"/>
              </a:rPr>
              <a:t>Assignment Title: </a:t>
            </a:r>
            <a:r>
              <a:rPr lang="en-GB" sz="2800" kern="100" dirty="0">
                <a:effectLst/>
                <a:latin typeface="Arial" panose="020B0604020202020204" pitchFamily="34" charset="0"/>
                <a:ea typeface="Calibri" panose="020F0502020204030204" pitchFamily="34" charset="0"/>
                <a:cs typeface="Times New Roman" panose="02020603050405020304" pitchFamily="18" charset="0"/>
              </a:rPr>
              <a:t>Component 2</a:t>
            </a:r>
            <a:endParaRPr lang="en-US" sz="2800" kern="100" dirty="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buNone/>
            </a:pPr>
            <a:r>
              <a:rPr lang="en-GB" sz="2800" kern="100" dirty="0">
                <a:effectLst/>
                <a:latin typeface="Arial" panose="020B0604020202020204" pitchFamily="34" charset="0"/>
                <a:ea typeface="Calibri" panose="020F0502020204030204" pitchFamily="34" charset="0"/>
                <a:cs typeface="Times New Roman" panose="02020603050405020304" pitchFamily="18" charset="0"/>
              </a:rPr>
              <a:t>Individual Presentation</a:t>
            </a:r>
            <a:endParaRPr lang="en-US" sz="2800" kern="100" dirty="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buNone/>
            </a:pPr>
            <a:r>
              <a:rPr lang="en-GB" sz="2800" b="1" kern="100" dirty="0">
                <a:effectLst/>
                <a:latin typeface="Arial"/>
                <a:ea typeface="Calibri"/>
                <a:cs typeface="Times New Roman"/>
              </a:rPr>
              <a:t>Student ID:</a:t>
            </a:r>
            <a:r>
              <a:rPr lang="en-GB" sz="2800" b="1" kern="100" dirty="0">
                <a:latin typeface="Arial"/>
                <a:ea typeface="Calibri"/>
                <a:cs typeface="Times New Roman"/>
              </a:rPr>
              <a:t>2214807</a:t>
            </a:r>
            <a:endParaRPr lang="en-US" sz="2800" kern="100" dirty="0">
              <a:effectLst/>
              <a:latin typeface="Arial" panose="020B0604020202020204" pitchFamily="34" charset="0"/>
              <a:ea typeface="Calibri" panose="020F0502020204030204" pitchFamily="34" charset="0"/>
              <a:cs typeface="Times New Roman" panose="02020603050405020304" pitchFamily="18" charset="0"/>
            </a:endParaRPr>
          </a:p>
          <a:p>
            <a:pPr algn="ctr">
              <a:lnSpc>
                <a:spcPct val="150000"/>
              </a:lnSpc>
              <a:spcAft>
                <a:spcPts val="800"/>
              </a:spcAft>
            </a:pPr>
            <a:r>
              <a:rPr lang="en-GB" sz="2800" b="1" kern="100" dirty="0">
                <a:effectLst/>
                <a:latin typeface="Arial"/>
                <a:ea typeface="Calibri"/>
                <a:cs typeface="Times New Roman"/>
              </a:rPr>
              <a:t>Student </a:t>
            </a:r>
            <a:r>
              <a:rPr lang="en-GB" sz="2800" b="1" kern="100" dirty="0" err="1">
                <a:effectLst/>
                <a:latin typeface="Arial"/>
                <a:ea typeface="Calibri"/>
                <a:cs typeface="Times New Roman"/>
              </a:rPr>
              <a:t>Name:</a:t>
            </a:r>
            <a:r>
              <a:rPr lang="en-GB" sz="2800" b="1" kern="100" dirty="0" err="1">
                <a:latin typeface="Arial"/>
                <a:ea typeface="Calibri"/>
                <a:cs typeface="Times New Roman"/>
              </a:rPr>
              <a:t>Afshan</a:t>
            </a:r>
            <a:r>
              <a:rPr lang="en-GB" sz="2800" b="1" kern="100" dirty="0">
                <a:latin typeface="Arial"/>
                <a:ea typeface="Calibri"/>
                <a:cs typeface="Times New Roman"/>
              </a:rPr>
              <a:t> Mirza</a:t>
            </a:r>
            <a:endParaRPr lang="en-US" sz="2800" kern="100" dirty="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50000"/>
              </a:lnSpc>
              <a:spcAft>
                <a:spcPts val="800"/>
              </a:spcAft>
              <a:buNone/>
            </a:pPr>
            <a:endParaRPr lang="en-GB" sz="2800" b="1" kern="100" dirty="0">
              <a:effectLst/>
              <a:latin typeface="Arial"/>
              <a:ea typeface="Calibri"/>
              <a:cs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D799C"/>
        </a:solidFill>
        <a:effectLst/>
      </p:bgPr>
    </p:bg>
    <p:spTree>
      <p:nvGrpSpPr>
        <p:cNvPr id="1" name=""/>
        <p:cNvGrpSpPr/>
        <p:nvPr/>
      </p:nvGrpSpPr>
      <p:grpSpPr>
        <a:xfrm>
          <a:off x="0" y="0"/>
          <a:ext cx="0" cy="0"/>
          <a:chOff x="0" y="0"/>
          <a:chExt cx="0" cy="0"/>
        </a:xfrm>
      </p:grpSpPr>
      <p:sp>
        <p:nvSpPr>
          <p:cNvPr id="2" name="TextBox 2"/>
          <p:cNvSpPr txBox="1"/>
          <p:nvPr/>
        </p:nvSpPr>
        <p:spPr>
          <a:xfrm>
            <a:off x="1225281" y="715798"/>
            <a:ext cx="9285360" cy="1115690"/>
          </a:xfrm>
          <a:prstGeom prst="rect">
            <a:avLst/>
          </a:prstGeom>
        </p:spPr>
        <p:txBody>
          <a:bodyPr lIns="0" tIns="0" rIns="0" bIns="0" rtlCol="0" anchor="t">
            <a:spAutoFit/>
          </a:bodyPr>
          <a:lstStyle/>
          <a:p>
            <a:pPr algn="l">
              <a:lnSpc>
                <a:spcPts val="8750"/>
              </a:lnSpc>
            </a:pPr>
            <a:r>
              <a:rPr lang="en-US" sz="7000" b="1" spc="70" dirty="0">
                <a:solidFill>
                  <a:srgbClr val="FFC9B3"/>
                </a:solidFill>
                <a:latin typeface="Nunito Heavy"/>
                <a:ea typeface="Nunito Heavy"/>
                <a:cs typeface="Nunito Heavy"/>
                <a:sym typeface="Nunito Heavy"/>
              </a:rPr>
              <a:t>Introduction </a:t>
            </a:r>
          </a:p>
        </p:txBody>
      </p:sp>
      <p:sp>
        <p:nvSpPr>
          <p:cNvPr id="4" name="Freeform 4"/>
          <p:cNvSpPr/>
          <p:nvPr/>
        </p:nvSpPr>
        <p:spPr>
          <a:xfrm rot="-4816066">
            <a:off x="7720133" y="-2011109"/>
            <a:ext cx="16888561" cy="14309217"/>
          </a:xfrm>
          <a:custGeom>
            <a:avLst/>
            <a:gdLst/>
            <a:ahLst/>
            <a:cxnLst/>
            <a:rect l="l" t="t" r="r" b="b"/>
            <a:pathLst>
              <a:path w="16888561" h="14309217">
                <a:moveTo>
                  <a:pt x="0" y="0"/>
                </a:moveTo>
                <a:lnTo>
                  <a:pt x="16888561" y="0"/>
                </a:lnTo>
                <a:lnTo>
                  <a:pt x="16888561" y="14309218"/>
                </a:lnTo>
                <a:lnTo>
                  <a:pt x="0" y="1430921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1324296">
            <a:off x="11006456" y="3811847"/>
            <a:ext cx="2143032" cy="1971589"/>
          </a:xfrm>
          <a:custGeom>
            <a:avLst/>
            <a:gdLst/>
            <a:ahLst/>
            <a:cxnLst/>
            <a:rect l="l" t="t" r="r" b="b"/>
            <a:pathLst>
              <a:path w="2143032" h="1971589">
                <a:moveTo>
                  <a:pt x="0" y="0"/>
                </a:moveTo>
                <a:lnTo>
                  <a:pt x="2143032" y="0"/>
                </a:lnTo>
                <a:lnTo>
                  <a:pt x="2143032" y="1971589"/>
                </a:lnTo>
                <a:lnTo>
                  <a:pt x="0" y="197158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6" name="Freeform 6"/>
          <p:cNvSpPr/>
          <p:nvPr/>
        </p:nvSpPr>
        <p:spPr>
          <a:xfrm rot="1410219">
            <a:off x="15723655" y="3406228"/>
            <a:ext cx="1460273" cy="2294715"/>
          </a:xfrm>
          <a:custGeom>
            <a:avLst/>
            <a:gdLst/>
            <a:ahLst/>
            <a:cxnLst/>
            <a:rect l="l" t="t" r="r" b="b"/>
            <a:pathLst>
              <a:path w="1460273" h="2294715">
                <a:moveTo>
                  <a:pt x="0" y="0"/>
                </a:moveTo>
                <a:lnTo>
                  <a:pt x="1460273" y="0"/>
                </a:lnTo>
                <a:lnTo>
                  <a:pt x="1460273" y="2294715"/>
                </a:lnTo>
                <a:lnTo>
                  <a:pt x="0" y="229471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7" name="Freeform 7"/>
          <p:cNvSpPr/>
          <p:nvPr/>
        </p:nvSpPr>
        <p:spPr>
          <a:xfrm rot="-1881308">
            <a:off x="16205968" y="6115462"/>
            <a:ext cx="495646" cy="1919755"/>
          </a:xfrm>
          <a:custGeom>
            <a:avLst/>
            <a:gdLst/>
            <a:ahLst/>
            <a:cxnLst/>
            <a:rect l="l" t="t" r="r" b="b"/>
            <a:pathLst>
              <a:path w="495646" h="1919755">
                <a:moveTo>
                  <a:pt x="0" y="0"/>
                </a:moveTo>
                <a:lnTo>
                  <a:pt x="495646" y="0"/>
                </a:lnTo>
                <a:lnTo>
                  <a:pt x="495646" y="1919755"/>
                </a:lnTo>
                <a:lnTo>
                  <a:pt x="0" y="191975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8" name="Freeform 8"/>
          <p:cNvSpPr/>
          <p:nvPr/>
        </p:nvSpPr>
        <p:spPr>
          <a:xfrm rot="69782">
            <a:off x="14045811" y="1708376"/>
            <a:ext cx="1362403" cy="2531492"/>
          </a:xfrm>
          <a:custGeom>
            <a:avLst/>
            <a:gdLst/>
            <a:ahLst/>
            <a:cxnLst/>
            <a:rect l="l" t="t" r="r" b="b"/>
            <a:pathLst>
              <a:path w="1362403" h="2531492">
                <a:moveTo>
                  <a:pt x="0" y="0"/>
                </a:moveTo>
                <a:lnTo>
                  <a:pt x="1362404" y="0"/>
                </a:lnTo>
                <a:lnTo>
                  <a:pt x="1362404" y="2531493"/>
                </a:lnTo>
                <a:lnTo>
                  <a:pt x="0" y="253149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9" name="Freeform 9"/>
          <p:cNvSpPr/>
          <p:nvPr/>
        </p:nvSpPr>
        <p:spPr>
          <a:xfrm rot="3932114">
            <a:off x="15718479" y="1159083"/>
            <a:ext cx="1470624" cy="2191987"/>
          </a:xfrm>
          <a:custGeom>
            <a:avLst/>
            <a:gdLst/>
            <a:ahLst/>
            <a:cxnLst/>
            <a:rect l="l" t="t" r="r" b="b"/>
            <a:pathLst>
              <a:path w="1470624" h="2191987">
                <a:moveTo>
                  <a:pt x="0" y="0"/>
                </a:moveTo>
                <a:lnTo>
                  <a:pt x="1470624" y="0"/>
                </a:lnTo>
                <a:lnTo>
                  <a:pt x="1470624" y="2191987"/>
                </a:lnTo>
                <a:lnTo>
                  <a:pt x="0" y="2191987"/>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10" name="Freeform 10"/>
          <p:cNvSpPr/>
          <p:nvPr/>
        </p:nvSpPr>
        <p:spPr>
          <a:xfrm>
            <a:off x="11843487" y="819451"/>
            <a:ext cx="1180961" cy="2662002"/>
          </a:xfrm>
          <a:custGeom>
            <a:avLst/>
            <a:gdLst/>
            <a:ahLst/>
            <a:cxnLst/>
            <a:rect l="l" t="t" r="r" b="b"/>
            <a:pathLst>
              <a:path w="1180961" h="2662002">
                <a:moveTo>
                  <a:pt x="0" y="0"/>
                </a:moveTo>
                <a:lnTo>
                  <a:pt x="1180960" y="0"/>
                </a:lnTo>
                <a:lnTo>
                  <a:pt x="1180960" y="2662001"/>
                </a:lnTo>
                <a:lnTo>
                  <a:pt x="0" y="2662001"/>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11" name="Freeform 11"/>
          <p:cNvSpPr/>
          <p:nvPr/>
        </p:nvSpPr>
        <p:spPr>
          <a:xfrm rot="-3492097">
            <a:off x="10273047" y="1011500"/>
            <a:ext cx="525989" cy="2277903"/>
          </a:xfrm>
          <a:custGeom>
            <a:avLst/>
            <a:gdLst/>
            <a:ahLst/>
            <a:cxnLst/>
            <a:rect l="l" t="t" r="r" b="b"/>
            <a:pathLst>
              <a:path w="525989" h="2277903">
                <a:moveTo>
                  <a:pt x="0" y="0"/>
                </a:moveTo>
                <a:lnTo>
                  <a:pt x="525988" y="0"/>
                </a:lnTo>
                <a:lnTo>
                  <a:pt x="525988" y="2277903"/>
                </a:lnTo>
                <a:lnTo>
                  <a:pt x="0" y="227790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12" name="Freeform 12"/>
          <p:cNvSpPr/>
          <p:nvPr/>
        </p:nvSpPr>
        <p:spPr>
          <a:xfrm rot="-7467239">
            <a:off x="13018389" y="1338935"/>
            <a:ext cx="1470624" cy="2191987"/>
          </a:xfrm>
          <a:custGeom>
            <a:avLst/>
            <a:gdLst/>
            <a:ahLst/>
            <a:cxnLst/>
            <a:rect l="l" t="t" r="r" b="b"/>
            <a:pathLst>
              <a:path w="1470624" h="2191987">
                <a:moveTo>
                  <a:pt x="0" y="0"/>
                </a:moveTo>
                <a:lnTo>
                  <a:pt x="1470624" y="0"/>
                </a:lnTo>
                <a:lnTo>
                  <a:pt x="1470624" y="2191987"/>
                </a:lnTo>
                <a:lnTo>
                  <a:pt x="0" y="2191987"/>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13" name="Freeform 13"/>
          <p:cNvSpPr/>
          <p:nvPr/>
        </p:nvSpPr>
        <p:spPr>
          <a:xfrm rot="546365">
            <a:off x="12141907" y="5261694"/>
            <a:ext cx="3497479" cy="4049712"/>
          </a:xfrm>
          <a:custGeom>
            <a:avLst/>
            <a:gdLst/>
            <a:ahLst/>
            <a:cxnLst/>
            <a:rect l="l" t="t" r="r" b="b"/>
            <a:pathLst>
              <a:path w="3497479" h="4049712">
                <a:moveTo>
                  <a:pt x="0" y="0"/>
                </a:moveTo>
                <a:lnTo>
                  <a:pt x="3497479" y="0"/>
                </a:lnTo>
                <a:lnTo>
                  <a:pt x="3497479" y="4049713"/>
                </a:lnTo>
                <a:lnTo>
                  <a:pt x="0" y="404971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a:p>
        </p:txBody>
      </p:sp>
      <p:sp>
        <p:nvSpPr>
          <p:cNvPr id="17" name="TextBox 16">
            <a:extLst>
              <a:ext uri="{FF2B5EF4-FFF2-40B4-BE49-F238E27FC236}">
                <a16:creationId xmlns:a16="http://schemas.microsoft.com/office/drawing/2014/main" id="{FC6F2AB7-055F-047C-C5C8-383AE6EB36DD}"/>
              </a:ext>
            </a:extLst>
          </p:cNvPr>
          <p:cNvSpPr txBox="1"/>
          <p:nvPr/>
        </p:nvSpPr>
        <p:spPr>
          <a:xfrm>
            <a:off x="532100" y="2974123"/>
            <a:ext cx="9579731" cy="3993081"/>
          </a:xfrm>
          <a:prstGeom prst="rect">
            <a:avLst/>
          </a:prstGeom>
          <a:noFill/>
        </p:spPr>
        <p:txBody>
          <a:bodyPr wrap="square">
            <a:spAutoFit/>
          </a:bodyPr>
          <a:lstStyle/>
          <a:p>
            <a:pPr marL="457200" marR="0" indent="-457200" algn="just">
              <a:lnSpc>
                <a:spcPct val="150000"/>
              </a:lnSpc>
              <a:spcAft>
                <a:spcPts val="800"/>
              </a:spcAft>
              <a:buFont typeface="Arial" panose="020B0604020202020204" pitchFamily="34" charset="0"/>
              <a:buChar char="•"/>
            </a:pPr>
            <a:r>
              <a:rPr lang="en-GB" sz="28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The presentation aims to analyse the contribution of </a:t>
            </a:r>
            <a:r>
              <a:rPr lang="en-GB" sz="2800" b="1" i="1"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primary care nurses</a:t>
            </a:r>
            <a:r>
              <a:rPr lang="en-GB" sz="28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 in dealing with the Type </a:t>
            </a:r>
            <a:r>
              <a:rPr lang="en-GB" sz="2800" b="1" i="1"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2 Diabetes health condition</a:t>
            </a:r>
            <a:r>
              <a:rPr lang="en-GB" sz="28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a:t>
            </a:r>
            <a:endParaRPr lang="en-US" sz="28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lnSpc>
                <a:spcPct val="150000"/>
              </a:lnSpc>
              <a:spcAft>
                <a:spcPts val="800"/>
              </a:spcAft>
              <a:buFont typeface="Arial" panose="020B0604020202020204" pitchFamily="34" charset="0"/>
              <a:buChar char="•"/>
            </a:pPr>
            <a:r>
              <a:rPr lang="en-GB" sz="28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Primary care nurses play a significant role in the diagnosis, treatment and assessment of long-term health conditions.</a:t>
            </a:r>
            <a:endParaRPr lang="en-US" sz="28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D799C"/>
        </a:solidFill>
        <a:effectLst/>
      </p:bgPr>
    </p:bg>
    <p:spTree>
      <p:nvGrpSpPr>
        <p:cNvPr id="1" name=""/>
        <p:cNvGrpSpPr/>
        <p:nvPr/>
      </p:nvGrpSpPr>
      <p:grpSpPr>
        <a:xfrm>
          <a:off x="0" y="0"/>
          <a:ext cx="0" cy="0"/>
          <a:chOff x="0" y="0"/>
          <a:chExt cx="0" cy="0"/>
        </a:xfrm>
      </p:grpSpPr>
      <p:sp>
        <p:nvSpPr>
          <p:cNvPr id="2" name="TextBox 2"/>
          <p:cNvSpPr txBox="1"/>
          <p:nvPr/>
        </p:nvSpPr>
        <p:spPr>
          <a:xfrm>
            <a:off x="6172200" y="394563"/>
            <a:ext cx="11877554" cy="1050737"/>
          </a:xfrm>
          <a:prstGeom prst="rect">
            <a:avLst/>
          </a:prstGeom>
        </p:spPr>
        <p:txBody>
          <a:bodyPr lIns="0" tIns="0" rIns="0" bIns="0" rtlCol="0" anchor="t">
            <a:spAutoFit/>
          </a:bodyPr>
          <a:lstStyle/>
          <a:p>
            <a:pPr algn="ctr">
              <a:lnSpc>
                <a:spcPts val="8750"/>
              </a:lnSpc>
            </a:pPr>
            <a:r>
              <a:rPr lang="en-US" sz="7000" b="1" spc="70" dirty="0">
                <a:solidFill>
                  <a:srgbClr val="FFC9B3"/>
                </a:solidFill>
                <a:latin typeface="Arial" panose="020B0604020202020204" pitchFamily="34" charset="0"/>
                <a:ea typeface="Nunito Heavy"/>
                <a:cs typeface="Arial" panose="020B0604020202020204" pitchFamily="34" charset="0"/>
                <a:sym typeface="Nunito Heavy"/>
              </a:rPr>
              <a:t>Type 2 Diabetes Overview</a:t>
            </a:r>
          </a:p>
        </p:txBody>
      </p:sp>
      <p:sp>
        <p:nvSpPr>
          <p:cNvPr id="3" name="TextBox 3"/>
          <p:cNvSpPr txBox="1"/>
          <p:nvPr/>
        </p:nvSpPr>
        <p:spPr>
          <a:xfrm>
            <a:off x="2247900" y="3184064"/>
            <a:ext cx="7848600" cy="4444486"/>
          </a:xfrm>
          <a:prstGeom prst="rect">
            <a:avLst/>
          </a:prstGeom>
        </p:spPr>
        <p:txBody>
          <a:bodyPr wrap="square" lIns="0" tIns="0" rIns="0" bIns="0" rtlCol="0" anchor="t">
            <a:spAutoFit/>
          </a:bodyPr>
          <a:lstStyle/>
          <a:p>
            <a:pPr marL="571500" indent="-571500" algn="just">
              <a:lnSpc>
                <a:spcPct val="150000"/>
              </a:lnSpc>
              <a:buFont typeface="Arial" panose="020B0604020202020204" pitchFamily="34" charset="0"/>
              <a:buChar char="•"/>
            </a:pPr>
            <a:r>
              <a:rPr lang="en-US" sz="2800" dirty="0">
                <a:solidFill>
                  <a:srgbClr val="FFC9B3"/>
                </a:solidFill>
                <a:latin typeface="Arial" panose="020B0604020202020204" pitchFamily="34" charset="0"/>
                <a:ea typeface="Nunito"/>
                <a:cs typeface="Arial" panose="020B0604020202020204" pitchFamily="34" charset="0"/>
                <a:sym typeface="Nunito"/>
              </a:rPr>
              <a:t>Type 2 Diabetes Mellitus, or T2DM, is a long-lasting condition where the human body does not produce enough insulin, which increases blood glucose.</a:t>
            </a:r>
          </a:p>
          <a:p>
            <a:pPr marL="571500" indent="-571500" algn="just">
              <a:lnSpc>
                <a:spcPct val="150000"/>
              </a:lnSpc>
              <a:buFont typeface="Arial" panose="020B0604020202020204" pitchFamily="34" charset="0"/>
              <a:buChar char="•"/>
            </a:pPr>
            <a:r>
              <a:rPr lang="en-US" sz="2800" dirty="0">
                <a:solidFill>
                  <a:srgbClr val="FFC9B3"/>
                </a:solidFill>
                <a:latin typeface="Arial" panose="020B0604020202020204" pitchFamily="34" charset="0"/>
                <a:ea typeface="Nunito"/>
                <a:cs typeface="Arial" panose="020B0604020202020204" pitchFamily="34" charset="0"/>
                <a:sym typeface="Nunito"/>
              </a:rPr>
              <a:t>The symptoms of Type 2 Diabetes are blurred vision, fatigue, polyuria, and persistent infections.</a:t>
            </a:r>
          </a:p>
        </p:txBody>
      </p:sp>
      <p:sp>
        <p:nvSpPr>
          <p:cNvPr id="4" name="Freeform 4"/>
          <p:cNvSpPr/>
          <p:nvPr/>
        </p:nvSpPr>
        <p:spPr>
          <a:xfrm rot="6590698" flipH="1" flipV="1">
            <a:off x="-7476913" y="-9003195"/>
            <a:ext cx="15744553" cy="13339931"/>
          </a:xfrm>
          <a:custGeom>
            <a:avLst/>
            <a:gdLst/>
            <a:ahLst/>
            <a:cxnLst/>
            <a:rect l="l" t="t" r="r" b="b"/>
            <a:pathLst>
              <a:path w="15744553" h="13339931">
                <a:moveTo>
                  <a:pt x="15744553" y="13339931"/>
                </a:moveTo>
                <a:lnTo>
                  <a:pt x="0" y="13339931"/>
                </a:lnTo>
                <a:lnTo>
                  <a:pt x="0" y="0"/>
                </a:lnTo>
                <a:lnTo>
                  <a:pt x="15744553" y="0"/>
                </a:lnTo>
                <a:lnTo>
                  <a:pt x="15744553" y="13339931"/>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rot="6590698">
            <a:off x="10415723" y="5513470"/>
            <a:ext cx="15744553" cy="13339931"/>
          </a:xfrm>
          <a:custGeom>
            <a:avLst/>
            <a:gdLst/>
            <a:ahLst/>
            <a:cxnLst/>
            <a:rect l="l" t="t" r="r" b="b"/>
            <a:pathLst>
              <a:path w="15744553" h="13339931">
                <a:moveTo>
                  <a:pt x="0" y="0"/>
                </a:moveTo>
                <a:lnTo>
                  <a:pt x="15744554" y="0"/>
                </a:lnTo>
                <a:lnTo>
                  <a:pt x="15744554" y="13339931"/>
                </a:lnTo>
                <a:lnTo>
                  <a:pt x="0" y="1333993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Freeform 6"/>
          <p:cNvSpPr/>
          <p:nvPr/>
        </p:nvSpPr>
        <p:spPr>
          <a:xfrm rot="6590698">
            <a:off x="10697654" y="6164122"/>
            <a:ext cx="15744553" cy="13339931"/>
          </a:xfrm>
          <a:custGeom>
            <a:avLst/>
            <a:gdLst/>
            <a:ahLst/>
            <a:cxnLst/>
            <a:rect l="l" t="t" r="r" b="b"/>
            <a:pathLst>
              <a:path w="15744553" h="13339931">
                <a:moveTo>
                  <a:pt x="0" y="0"/>
                </a:moveTo>
                <a:lnTo>
                  <a:pt x="15744554" y="0"/>
                </a:lnTo>
                <a:lnTo>
                  <a:pt x="15744554" y="13339931"/>
                </a:lnTo>
                <a:lnTo>
                  <a:pt x="0" y="1333993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rot="6737149" flipH="1" flipV="1">
            <a:off x="-7687719" y="-9827318"/>
            <a:ext cx="15744553" cy="13339931"/>
          </a:xfrm>
          <a:custGeom>
            <a:avLst/>
            <a:gdLst/>
            <a:ahLst/>
            <a:cxnLst/>
            <a:rect l="l" t="t" r="r" b="b"/>
            <a:pathLst>
              <a:path w="15744553" h="13339931">
                <a:moveTo>
                  <a:pt x="15744553" y="13339931"/>
                </a:moveTo>
                <a:lnTo>
                  <a:pt x="0" y="13339931"/>
                </a:lnTo>
                <a:lnTo>
                  <a:pt x="0" y="0"/>
                </a:lnTo>
                <a:lnTo>
                  <a:pt x="15744553" y="0"/>
                </a:lnTo>
                <a:lnTo>
                  <a:pt x="15744553" y="13339931"/>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pic>
        <p:nvPicPr>
          <p:cNvPr id="1026" name="Picture 2" descr="Type 2 diabetes concept icon Royalty Free Vector Image">
            <a:extLst>
              <a:ext uri="{FF2B5EF4-FFF2-40B4-BE49-F238E27FC236}">
                <a16:creationId xmlns:a16="http://schemas.microsoft.com/office/drawing/2014/main" id="{6504D52B-274D-141C-62F0-38202D4E14E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19272"/>
          <a:stretch>
            <a:fillRect/>
          </a:stretch>
        </p:blipFill>
        <p:spPr bwMode="auto">
          <a:xfrm>
            <a:off x="12057417" y="3723240"/>
            <a:ext cx="4378045" cy="293308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rot="7132171" flipV="1">
            <a:off x="10823544" y="-6277760"/>
            <a:ext cx="11159046" cy="12081644"/>
          </a:xfrm>
          <a:custGeom>
            <a:avLst/>
            <a:gdLst/>
            <a:ahLst/>
            <a:cxnLst/>
            <a:rect l="l" t="t" r="r" b="b"/>
            <a:pathLst>
              <a:path w="11159046" h="12081644">
                <a:moveTo>
                  <a:pt x="0" y="12081644"/>
                </a:moveTo>
                <a:lnTo>
                  <a:pt x="11159046" y="12081644"/>
                </a:lnTo>
                <a:lnTo>
                  <a:pt x="11159046" y="0"/>
                </a:lnTo>
                <a:lnTo>
                  <a:pt x="0" y="0"/>
                </a:lnTo>
                <a:lnTo>
                  <a:pt x="0" y="12081644"/>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rot="-2477909">
            <a:off x="-5253835" y="4177984"/>
            <a:ext cx="12537058" cy="13573586"/>
          </a:xfrm>
          <a:custGeom>
            <a:avLst/>
            <a:gdLst/>
            <a:ahLst/>
            <a:cxnLst/>
            <a:rect l="l" t="t" r="r" b="b"/>
            <a:pathLst>
              <a:path w="12537058" h="13573586">
                <a:moveTo>
                  <a:pt x="0" y="0"/>
                </a:moveTo>
                <a:lnTo>
                  <a:pt x="12537058" y="0"/>
                </a:lnTo>
                <a:lnTo>
                  <a:pt x="12537058" y="13573587"/>
                </a:lnTo>
                <a:lnTo>
                  <a:pt x="0" y="1357358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14069635" y="2702731"/>
            <a:ext cx="4961738" cy="9410192"/>
          </a:xfrm>
          <a:custGeom>
            <a:avLst/>
            <a:gdLst/>
            <a:ahLst/>
            <a:cxnLst/>
            <a:rect l="l" t="t" r="r" b="b"/>
            <a:pathLst>
              <a:path w="4961738" h="9410192">
                <a:moveTo>
                  <a:pt x="0" y="0"/>
                </a:moveTo>
                <a:lnTo>
                  <a:pt x="4961737" y="0"/>
                </a:lnTo>
                <a:lnTo>
                  <a:pt x="4961737" y="9410192"/>
                </a:lnTo>
                <a:lnTo>
                  <a:pt x="0" y="941019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568648" y="2860675"/>
            <a:ext cx="3453311" cy="9690414"/>
          </a:xfrm>
          <a:custGeom>
            <a:avLst/>
            <a:gdLst/>
            <a:ahLst/>
            <a:cxnLst/>
            <a:rect l="l" t="t" r="r" b="b"/>
            <a:pathLst>
              <a:path w="3453311" h="9690414">
                <a:moveTo>
                  <a:pt x="0" y="0"/>
                </a:moveTo>
                <a:lnTo>
                  <a:pt x="3453312" y="0"/>
                </a:lnTo>
                <a:lnTo>
                  <a:pt x="3453312" y="9690414"/>
                </a:lnTo>
                <a:lnTo>
                  <a:pt x="0" y="969041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grpSp>
        <p:nvGrpSpPr>
          <p:cNvPr id="6" name="Group 6"/>
          <p:cNvGrpSpPr/>
          <p:nvPr/>
        </p:nvGrpSpPr>
        <p:grpSpPr>
          <a:xfrm>
            <a:off x="4301030" y="3365181"/>
            <a:ext cx="9685940" cy="4671775"/>
            <a:chOff x="0" y="0"/>
            <a:chExt cx="2551029" cy="1230426"/>
          </a:xfrm>
        </p:grpSpPr>
        <p:sp>
          <p:nvSpPr>
            <p:cNvPr id="7" name="Freeform 7"/>
            <p:cNvSpPr/>
            <p:nvPr/>
          </p:nvSpPr>
          <p:spPr>
            <a:xfrm>
              <a:off x="0" y="0"/>
              <a:ext cx="2551029" cy="1230426"/>
            </a:xfrm>
            <a:custGeom>
              <a:avLst/>
              <a:gdLst/>
              <a:ahLst/>
              <a:cxnLst/>
              <a:rect l="l" t="t" r="r" b="b"/>
              <a:pathLst>
                <a:path w="2551029" h="1230426">
                  <a:moveTo>
                    <a:pt x="9592" y="0"/>
                  </a:moveTo>
                  <a:lnTo>
                    <a:pt x="2541438" y="0"/>
                  </a:lnTo>
                  <a:cubicBezTo>
                    <a:pt x="2546735" y="0"/>
                    <a:pt x="2551029" y="4294"/>
                    <a:pt x="2551029" y="9592"/>
                  </a:cubicBezTo>
                  <a:lnTo>
                    <a:pt x="2551029" y="1220835"/>
                  </a:lnTo>
                  <a:cubicBezTo>
                    <a:pt x="2551029" y="1226132"/>
                    <a:pt x="2546735" y="1230426"/>
                    <a:pt x="2541438" y="1230426"/>
                  </a:cubicBezTo>
                  <a:lnTo>
                    <a:pt x="9592" y="1230426"/>
                  </a:lnTo>
                  <a:cubicBezTo>
                    <a:pt x="4294" y="1230426"/>
                    <a:pt x="0" y="1226132"/>
                    <a:pt x="0" y="1220835"/>
                  </a:cubicBezTo>
                  <a:lnTo>
                    <a:pt x="0" y="9592"/>
                  </a:lnTo>
                  <a:cubicBezTo>
                    <a:pt x="0" y="4294"/>
                    <a:pt x="4294" y="0"/>
                    <a:pt x="9592" y="0"/>
                  </a:cubicBezTo>
                  <a:close/>
                </a:path>
              </a:pathLst>
            </a:custGeom>
            <a:solidFill>
              <a:srgbClr val="A5DAF3"/>
            </a:solidFill>
          </p:spPr>
          <p:txBody>
            <a:bodyPr/>
            <a:lstStyle/>
            <a:p>
              <a:endParaRPr lang="en-US"/>
            </a:p>
          </p:txBody>
        </p:sp>
        <p:sp>
          <p:nvSpPr>
            <p:cNvPr id="8" name="TextBox 8"/>
            <p:cNvSpPr txBox="1"/>
            <p:nvPr/>
          </p:nvSpPr>
          <p:spPr>
            <a:xfrm>
              <a:off x="0" y="-57150"/>
              <a:ext cx="2551029" cy="1287576"/>
            </a:xfrm>
            <a:prstGeom prst="rect">
              <a:avLst/>
            </a:prstGeom>
          </p:spPr>
          <p:txBody>
            <a:bodyPr lIns="50800" tIns="50800" rIns="50800" bIns="50800" rtlCol="0" anchor="ctr"/>
            <a:lstStyle/>
            <a:p>
              <a:pPr marL="457200" indent="-457200" algn="just">
                <a:lnSpc>
                  <a:spcPct val="150000"/>
                </a:lnSpc>
                <a:buFont typeface="Arial" panose="020B0604020202020204" pitchFamily="34" charset="0"/>
                <a:buChar char="•"/>
              </a:pPr>
              <a:r>
                <a:rPr lang="en-US" sz="3400" dirty="0">
                  <a:solidFill>
                    <a:srgbClr val="5C3224"/>
                  </a:solidFill>
                  <a:latin typeface="Nunito"/>
                  <a:ea typeface="Nunito"/>
                  <a:cs typeface="Nunito"/>
                  <a:sym typeface="Nunito"/>
                </a:rPr>
                <a:t>Around 4.6 million people are dealing with Type 2 Diabetes in the UK (Davis et al., 2021).</a:t>
              </a:r>
            </a:p>
            <a:p>
              <a:pPr marL="457200" indent="-457200" algn="just">
                <a:lnSpc>
                  <a:spcPct val="150000"/>
                </a:lnSpc>
                <a:buFont typeface="Arial" panose="020B0604020202020204" pitchFamily="34" charset="0"/>
                <a:buChar char="•"/>
              </a:pPr>
              <a:r>
                <a:rPr lang="en-US" sz="3400" dirty="0">
                  <a:solidFill>
                    <a:srgbClr val="5C3224"/>
                  </a:solidFill>
                  <a:latin typeface="Nunito"/>
                  <a:ea typeface="Nunito"/>
                  <a:cs typeface="Nunito"/>
                  <a:sym typeface="Nunito"/>
                </a:rPr>
                <a:t>Globally, the Type 2 Diabetes cases surpassed the 590 million mark (Knowles et al., 2023). </a:t>
              </a:r>
            </a:p>
          </p:txBody>
        </p:sp>
      </p:grpSp>
      <p:sp>
        <p:nvSpPr>
          <p:cNvPr id="9" name="TextBox 9"/>
          <p:cNvSpPr txBox="1"/>
          <p:nvPr/>
        </p:nvSpPr>
        <p:spPr>
          <a:xfrm>
            <a:off x="568648" y="38100"/>
            <a:ext cx="8880152" cy="1908151"/>
          </a:xfrm>
          <a:prstGeom prst="rect">
            <a:avLst/>
          </a:prstGeom>
        </p:spPr>
        <p:txBody>
          <a:bodyPr wrap="square" lIns="0" tIns="0" rIns="0" bIns="0" rtlCol="0" anchor="t">
            <a:spAutoFit/>
          </a:bodyPr>
          <a:lstStyle/>
          <a:p>
            <a:pPr algn="ctr">
              <a:lnSpc>
                <a:spcPts val="7750"/>
              </a:lnSpc>
            </a:pPr>
            <a:r>
              <a:rPr lang="en-US" sz="3600" b="1" spc="62" dirty="0">
                <a:solidFill>
                  <a:srgbClr val="2D799C"/>
                </a:solidFill>
                <a:latin typeface="Arial" panose="020B0604020202020204" pitchFamily="34" charset="0"/>
                <a:ea typeface="Nunito Heavy"/>
                <a:cs typeface="Arial" panose="020B0604020202020204" pitchFamily="34" charset="0"/>
                <a:sym typeface="Nunito Heavy"/>
              </a:rPr>
              <a:t>Type 2 Diabetes Prevalence in the UK and worldwide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rot="6688435">
            <a:off x="-3464787" y="-2961463"/>
            <a:ext cx="17288011" cy="14647660"/>
          </a:xfrm>
          <a:custGeom>
            <a:avLst/>
            <a:gdLst/>
            <a:ahLst/>
            <a:cxnLst/>
            <a:rect l="l" t="t" r="r" b="b"/>
            <a:pathLst>
              <a:path w="17288011" h="14647660">
                <a:moveTo>
                  <a:pt x="0" y="0"/>
                </a:moveTo>
                <a:lnTo>
                  <a:pt x="17288010" y="0"/>
                </a:lnTo>
                <a:lnTo>
                  <a:pt x="17288010" y="14647660"/>
                </a:lnTo>
                <a:lnTo>
                  <a:pt x="0" y="146476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3884809" y="6941023"/>
            <a:ext cx="2082878" cy="984633"/>
          </a:xfrm>
          <a:custGeom>
            <a:avLst/>
            <a:gdLst/>
            <a:ahLst/>
            <a:cxnLst/>
            <a:rect l="l" t="t" r="r" b="b"/>
            <a:pathLst>
              <a:path w="2082878" h="984633">
                <a:moveTo>
                  <a:pt x="0" y="0"/>
                </a:moveTo>
                <a:lnTo>
                  <a:pt x="2082878" y="0"/>
                </a:lnTo>
                <a:lnTo>
                  <a:pt x="2082878" y="984633"/>
                </a:lnTo>
                <a:lnTo>
                  <a:pt x="0" y="98463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TextBox 4"/>
          <p:cNvSpPr txBox="1"/>
          <p:nvPr/>
        </p:nvSpPr>
        <p:spPr>
          <a:xfrm>
            <a:off x="890188" y="359611"/>
            <a:ext cx="7709068" cy="2103333"/>
          </a:xfrm>
          <a:prstGeom prst="rect">
            <a:avLst/>
          </a:prstGeom>
        </p:spPr>
        <p:txBody>
          <a:bodyPr lIns="0" tIns="0" rIns="0" bIns="0" rtlCol="0" anchor="t">
            <a:spAutoFit/>
          </a:bodyPr>
          <a:lstStyle/>
          <a:p>
            <a:pPr algn="ctr">
              <a:lnSpc>
                <a:spcPts val="8750"/>
              </a:lnSpc>
            </a:pPr>
            <a:r>
              <a:rPr lang="en-US" sz="4400" b="1" spc="70" dirty="0">
                <a:solidFill>
                  <a:srgbClr val="FFC9B3"/>
                </a:solidFill>
                <a:latin typeface="Arial" panose="020B0604020202020204" pitchFamily="34" charset="0"/>
                <a:ea typeface="Nunito Heavy"/>
                <a:cs typeface="Arial" panose="020B0604020202020204" pitchFamily="34" charset="0"/>
                <a:sym typeface="Nunito Heavy"/>
              </a:rPr>
              <a:t>Type 2 Diabetes Effects on the Economy and Social </a:t>
            </a:r>
          </a:p>
        </p:txBody>
      </p:sp>
      <p:sp>
        <p:nvSpPr>
          <p:cNvPr id="5" name="Freeform 5"/>
          <p:cNvSpPr/>
          <p:nvPr/>
        </p:nvSpPr>
        <p:spPr>
          <a:xfrm>
            <a:off x="10358875" y="1873683"/>
            <a:ext cx="6228154" cy="9110331"/>
          </a:xfrm>
          <a:custGeom>
            <a:avLst/>
            <a:gdLst/>
            <a:ahLst/>
            <a:cxnLst/>
            <a:rect l="l" t="t" r="r" b="b"/>
            <a:pathLst>
              <a:path w="6228154" h="9110331">
                <a:moveTo>
                  <a:pt x="0" y="0"/>
                </a:moveTo>
                <a:lnTo>
                  <a:pt x="6228154" y="0"/>
                </a:lnTo>
                <a:lnTo>
                  <a:pt x="6228154" y="9110332"/>
                </a:lnTo>
                <a:lnTo>
                  <a:pt x="0" y="911033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9" name="TextBox 8">
            <a:extLst>
              <a:ext uri="{FF2B5EF4-FFF2-40B4-BE49-F238E27FC236}">
                <a16:creationId xmlns:a16="http://schemas.microsoft.com/office/drawing/2014/main" id="{35008B2F-FC9F-C3E0-BDB8-BDC4569514D0}"/>
              </a:ext>
            </a:extLst>
          </p:cNvPr>
          <p:cNvSpPr txBox="1"/>
          <p:nvPr/>
        </p:nvSpPr>
        <p:spPr>
          <a:xfrm>
            <a:off x="152400" y="4376404"/>
            <a:ext cx="8991600" cy="3797001"/>
          </a:xfrm>
          <a:prstGeom prst="rect">
            <a:avLst/>
          </a:prstGeom>
          <a:solidFill>
            <a:schemeClr val="accent1">
              <a:lumMod val="50000"/>
            </a:schemeClr>
          </a:solidFill>
        </p:spPr>
        <p:txBody>
          <a:bodyPr wrap="square">
            <a:spAutoFit/>
          </a:bodyPr>
          <a:lstStyle/>
          <a:p>
            <a:pPr marL="457200" marR="0" indent="-457200" algn="just">
              <a:lnSpc>
                <a:spcPct val="150000"/>
              </a:lnSpc>
              <a:spcAft>
                <a:spcPts val="800"/>
              </a:spcAft>
              <a:buFont typeface="Arial" panose="020B0604020202020204" pitchFamily="34" charset="0"/>
              <a:buChar char="•"/>
            </a:pPr>
            <a:r>
              <a:rPr lang="en-GB"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Just in the UK, 14 billion pounds are spent on diabetic care yearly (Davis et al., 2021). </a:t>
            </a:r>
            <a:endParaRPr lang="en-US"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lnSpc>
                <a:spcPct val="150000"/>
              </a:lnSpc>
              <a:spcAft>
                <a:spcPts val="800"/>
              </a:spcAft>
              <a:buFont typeface="Arial" panose="020B0604020202020204" pitchFamily="34" charset="0"/>
              <a:buChar char="•"/>
            </a:pPr>
            <a:r>
              <a:rPr lang="en-GB"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Type 2 Diabetes noticeably affects the emotional well-being of individual, their quality of life and social participation. </a:t>
            </a:r>
            <a:endParaRPr lang="en-US"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rot="7132171" flipV="1">
            <a:off x="12306198" y="-7204419"/>
            <a:ext cx="11159046" cy="12081644"/>
          </a:xfrm>
          <a:custGeom>
            <a:avLst/>
            <a:gdLst/>
            <a:ahLst/>
            <a:cxnLst/>
            <a:rect l="l" t="t" r="r" b="b"/>
            <a:pathLst>
              <a:path w="11159046" h="12081644">
                <a:moveTo>
                  <a:pt x="0" y="12081644"/>
                </a:moveTo>
                <a:lnTo>
                  <a:pt x="11159046" y="12081644"/>
                </a:lnTo>
                <a:lnTo>
                  <a:pt x="11159046" y="0"/>
                </a:lnTo>
                <a:lnTo>
                  <a:pt x="0" y="0"/>
                </a:lnTo>
                <a:lnTo>
                  <a:pt x="0" y="12081644"/>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rot="-2477909">
            <a:off x="-6015755" y="4953293"/>
            <a:ext cx="12537058" cy="13573586"/>
          </a:xfrm>
          <a:custGeom>
            <a:avLst/>
            <a:gdLst/>
            <a:ahLst/>
            <a:cxnLst/>
            <a:rect l="l" t="t" r="r" b="b"/>
            <a:pathLst>
              <a:path w="12537058" h="13573586">
                <a:moveTo>
                  <a:pt x="0" y="0"/>
                </a:moveTo>
                <a:lnTo>
                  <a:pt x="12537058" y="0"/>
                </a:lnTo>
                <a:lnTo>
                  <a:pt x="12537058" y="13573586"/>
                </a:lnTo>
                <a:lnTo>
                  <a:pt x="0" y="135735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95182" y="5143500"/>
            <a:ext cx="4974400" cy="5560813"/>
          </a:xfrm>
          <a:custGeom>
            <a:avLst/>
            <a:gdLst/>
            <a:ahLst/>
            <a:cxnLst/>
            <a:rect l="l" t="t" r="r" b="b"/>
            <a:pathLst>
              <a:path w="4974400" h="5560813">
                <a:moveTo>
                  <a:pt x="0" y="0"/>
                </a:moveTo>
                <a:lnTo>
                  <a:pt x="4974400" y="0"/>
                </a:lnTo>
                <a:lnTo>
                  <a:pt x="4974400" y="5560813"/>
                </a:lnTo>
                <a:lnTo>
                  <a:pt x="0" y="55608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14067172" y="4787157"/>
            <a:ext cx="4731283" cy="8942287"/>
          </a:xfrm>
          <a:custGeom>
            <a:avLst/>
            <a:gdLst/>
            <a:ahLst/>
            <a:cxnLst/>
            <a:rect l="l" t="t" r="r" b="b"/>
            <a:pathLst>
              <a:path w="4731283" h="8942287">
                <a:moveTo>
                  <a:pt x="0" y="0"/>
                </a:moveTo>
                <a:lnTo>
                  <a:pt x="4731283" y="0"/>
                </a:lnTo>
                <a:lnTo>
                  <a:pt x="4731283" y="8942286"/>
                </a:lnTo>
                <a:lnTo>
                  <a:pt x="0" y="89422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6" name="TextBox 6"/>
          <p:cNvSpPr txBox="1"/>
          <p:nvPr/>
        </p:nvSpPr>
        <p:spPr>
          <a:xfrm>
            <a:off x="1855187" y="1775515"/>
            <a:ext cx="14577627" cy="711733"/>
          </a:xfrm>
          <a:prstGeom prst="rect">
            <a:avLst/>
          </a:prstGeom>
        </p:spPr>
        <p:txBody>
          <a:bodyPr lIns="0" tIns="0" rIns="0" bIns="0" rtlCol="0" anchor="t">
            <a:spAutoFit/>
          </a:bodyPr>
          <a:lstStyle/>
          <a:p>
            <a:pPr algn="ctr">
              <a:lnSpc>
                <a:spcPts val="5625"/>
              </a:lnSpc>
            </a:pPr>
            <a:r>
              <a:rPr lang="en-US" sz="4500" b="1" spc="22" dirty="0">
                <a:solidFill>
                  <a:srgbClr val="2D799C"/>
                </a:solidFill>
                <a:latin typeface="Nunito Bold"/>
                <a:ea typeface="Nunito Bold"/>
                <a:cs typeface="Nunito Bold"/>
                <a:sym typeface="Nunito Bold"/>
              </a:rPr>
              <a:t>Diagnosis and Initial Assessment</a:t>
            </a:r>
          </a:p>
        </p:txBody>
      </p:sp>
      <p:sp>
        <p:nvSpPr>
          <p:cNvPr id="8" name="TextBox 8"/>
          <p:cNvSpPr txBox="1"/>
          <p:nvPr/>
        </p:nvSpPr>
        <p:spPr>
          <a:xfrm>
            <a:off x="4048745" y="2933700"/>
            <a:ext cx="9323944" cy="5079404"/>
          </a:xfrm>
          <a:prstGeom prst="rect">
            <a:avLst/>
          </a:prstGeom>
        </p:spPr>
        <p:txBody>
          <a:bodyPr wrap="square" lIns="0" tIns="0" rIns="0" bIns="0" rtlCol="0" anchor="t">
            <a:spAutoFit/>
          </a:bodyPr>
          <a:lstStyle/>
          <a:p>
            <a:pPr marL="734061" lvl="1" indent="-367031" algn="just">
              <a:lnSpc>
                <a:spcPct val="150000"/>
              </a:lnSpc>
              <a:buFont typeface="Arial"/>
              <a:buChar char="•"/>
            </a:pPr>
            <a:r>
              <a:rPr lang="en-US" sz="3200" dirty="0">
                <a:solidFill>
                  <a:srgbClr val="5C3224"/>
                </a:solidFill>
                <a:latin typeface="Arial" panose="020B0604020202020204" pitchFamily="34" charset="0"/>
                <a:ea typeface="Nunito"/>
                <a:cs typeface="Arial" panose="020B0604020202020204" pitchFamily="34" charset="0"/>
                <a:sym typeface="Nunito"/>
              </a:rPr>
              <a:t>The diagnosis of Type 2 Diabetes Mellitus is followed by NICE guidance in England. </a:t>
            </a:r>
          </a:p>
          <a:p>
            <a:pPr marL="734061" lvl="1" indent="-367031" algn="just">
              <a:lnSpc>
                <a:spcPct val="150000"/>
              </a:lnSpc>
              <a:buFont typeface="Arial"/>
              <a:buChar char="•"/>
            </a:pPr>
            <a:r>
              <a:rPr lang="en-US" sz="3200" dirty="0">
                <a:solidFill>
                  <a:srgbClr val="5C3224"/>
                </a:solidFill>
                <a:latin typeface="Arial" panose="020B0604020202020204" pitchFamily="34" charset="0"/>
                <a:ea typeface="Nunito"/>
                <a:cs typeface="Arial" panose="020B0604020202020204" pitchFamily="34" charset="0"/>
                <a:sym typeface="Nunito"/>
              </a:rPr>
              <a:t>The glycated haemoglobin test is performed for the diabetic test. </a:t>
            </a:r>
          </a:p>
          <a:p>
            <a:pPr marL="734061" lvl="1" indent="-367031" algn="just">
              <a:lnSpc>
                <a:spcPct val="150000"/>
              </a:lnSpc>
              <a:buFont typeface="Arial"/>
              <a:buChar char="•"/>
            </a:pPr>
            <a:r>
              <a:rPr lang="en-US" sz="3200" dirty="0">
                <a:solidFill>
                  <a:srgbClr val="5C3224"/>
                </a:solidFill>
                <a:latin typeface="Arial" panose="020B0604020202020204" pitchFamily="34" charset="0"/>
                <a:ea typeface="Nunito"/>
                <a:cs typeface="Arial" panose="020B0604020202020204" pitchFamily="34" charset="0"/>
                <a:sym typeface="Nunito"/>
              </a:rPr>
              <a:t>The test result of more than 48 mmol or 6.5% is considered diabetic, whereas 42 to 47 mmol is considered non-diabetic (Patel, 2020).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D799C"/>
        </a:solidFill>
        <a:effectLst/>
      </p:bgPr>
    </p:bg>
    <p:spTree>
      <p:nvGrpSpPr>
        <p:cNvPr id="1" name=""/>
        <p:cNvGrpSpPr/>
        <p:nvPr/>
      </p:nvGrpSpPr>
      <p:grpSpPr>
        <a:xfrm>
          <a:off x="0" y="0"/>
          <a:ext cx="0" cy="0"/>
          <a:chOff x="0" y="0"/>
          <a:chExt cx="0" cy="0"/>
        </a:xfrm>
      </p:grpSpPr>
      <p:sp>
        <p:nvSpPr>
          <p:cNvPr id="2" name="Freeform 2"/>
          <p:cNvSpPr/>
          <p:nvPr/>
        </p:nvSpPr>
        <p:spPr>
          <a:xfrm rot="6097147">
            <a:off x="-4977984" y="-3197881"/>
            <a:ext cx="17288011" cy="14647660"/>
          </a:xfrm>
          <a:custGeom>
            <a:avLst/>
            <a:gdLst/>
            <a:ahLst/>
            <a:cxnLst/>
            <a:rect l="l" t="t" r="r" b="b"/>
            <a:pathLst>
              <a:path w="17288011" h="14647660">
                <a:moveTo>
                  <a:pt x="0" y="0"/>
                </a:moveTo>
                <a:lnTo>
                  <a:pt x="17288011" y="0"/>
                </a:lnTo>
                <a:lnTo>
                  <a:pt x="17288011" y="14647660"/>
                </a:lnTo>
                <a:lnTo>
                  <a:pt x="0" y="1464766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TextBox 3"/>
          <p:cNvSpPr txBox="1"/>
          <p:nvPr/>
        </p:nvSpPr>
        <p:spPr>
          <a:xfrm>
            <a:off x="10210800" y="190500"/>
            <a:ext cx="7709068" cy="1732590"/>
          </a:xfrm>
          <a:prstGeom prst="rect">
            <a:avLst/>
          </a:prstGeom>
        </p:spPr>
        <p:txBody>
          <a:bodyPr lIns="0" tIns="0" rIns="0" bIns="0" rtlCol="0" anchor="t">
            <a:spAutoFit/>
          </a:bodyPr>
          <a:lstStyle/>
          <a:p>
            <a:pPr algn="ctr">
              <a:lnSpc>
                <a:spcPct val="150000"/>
              </a:lnSpc>
            </a:pPr>
            <a:r>
              <a:rPr lang="en-US" sz="4000" b="1" spc="70" dirty="0">
                <a:solidFill>
                  <a:srgbClr val="FFC9B3"/>
                </a:solidFill>
                <a:latin typeface="Arial" panose="020B0604020202020204" pitchFamily="34" charset="0"/>
                <a:ea typeface="Nunito Heavy"/>
                <a:cs typeface="Arial" panose="020B0604020202020204" pitchFamily="34" charset="0"/>
                <a:sym typeface="Nunito Heavy"/>
              </a:rPr>
              <a:t>Managing Type 2 Diabetes in the UK </a:t>
            </a:r>
          </a:p>
        </p:txBody>
      </p:sp>
      <p:sp>
        <p:nvSpPr>
          <p:cNvPr id="4" name="Freeform 4"/>
          <p:cNvSpPr/>
          <p:nvPr/>
        </p:nvSpPr>
        <p:spPr>
          <a:xfrm>
            <a:off x="7355896" y="7680848"/>
            <a:ext cx="2082878" cy="984633"/>
          </a:xfrm>
          <a:custGeom>
            <a:avLst/>
            <a:gdLst/>
            <a:ahLst/>
            <a:cxnLst/>
            <a:rect l="l" t="t" r="r" b="b"/>
            <a:pathLst>
              <a:path w="2082878" h="984633">
                <a:moveTo>
                  <a:pt x="0" y="0"/>
                </a:moveTo>
                <a:lnTo>
                  <a:pt x="2082878" y="0"/>
                </a:lnTo>
                <a:lnTo>
                  <a:pt x="2082878" y="984633"/>
                </a:lnTo>
                <a:lnTo>
                  <a:pt x="0" y="98463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 name="Freeform 5"/>
          <p:cNvSpPr/>
          <p:nvPr/>
        </p:nvSpPr>
        <p:spPr>
          <a:xfrm>
            <a:off x="1453173" y="2318574"/>
            <a:ext cx="5918765" cy="8845980"/>
          </a:xfrm>
          <a:custGeom>
            <a:avLst/>
            <a:gdLst/>
            <a:ahLst/>
            <a:cxnLst/>
            <a:rect l="l" t="t" r="r" b="b"/>
            <a:pathLst>
              <a:path w="5918765" h="8845980">
                <a:moveTo>
                  <a:pt x="0" y="0"/>
                </a:moveTo>
                <a:lnTo>
                  <a:pt x="5918765" y="0"/>
                </a:lnTo>
                <a:lnTo>
                  <a:pt x="5918765" y="8845980"/>
                </a:lnTo>
                <a:lnTo>
                  <a:pt x="0" y="88459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7" name="TextBox 6">
            <a:extLst>
              <a:ext uri="{FF2B5EF4-FFF2-40B4-BE49-F238E27FC236}">
                <a16:creationId xmlns:a16="http://schemas.microsoft.com/office/drawing/2014/main" id="{FF9C3EDC-1A49-C2E1-C4BF-B0A5C710C50A}"/>
              </a:ext>
            </a:extLst>
          </p:cNvPr>
          <p:cNvSpPr txBox="1"/>
          <p:nvPr/>
        </p:nvSpPr>
        <p:spPr>
          <a:xfrm>
            <a:off x="9490903" y="2388472"/>
            <a:ext cx="8045116" cy="5274329"/>
          </a:xfrm>
          <a:prstGeom prst="rect">
            <a:avLst/>
          </a:prstGeom>
          <a:noFill/>
        </p:spPr>
        <p:txBody>
          <a:bodyPr wrap="square">
            <a:spAutoFit/>
          </a:bodyPr>
          <a:lstStyle/>
          <a:p>
            <a:pPr marL="457200" marR="0" indent="-457200" algn="just">
              <a:lnSpc>
                <a:spcPct val="150000"/>
              </a:lnSpc>
              <a:spcAft>
                <a:spcPts val="800"/>
              </a:spcAft>
              <a:buFont typeface="Wingdings" panose="05000000000000000000" pitchFamily="2" charset="2"/>
              <a:buChar char="§"/>
            </a:pPr>
            <a:r>
              <a:rPr lang="en-GB"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The NICE guideline is followed for diabetes management in the UK (Davis et al., 2021).</a:t>
            </a:r>
            <a:endParaRPr lang="en-US"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lnSpc>
                <a:spcPct val="150000"/>
              </a:lnSpc>
              <a:spcAft>
                <a:spcPts val="800"/>
              </a:spcAft>
              <a:buFont typeface="Wingdings" panose="05000000000000000000" pitchFamily="2" charset="2"/>
              <a:buChar char="§"/>
            </a:pPr>
            <a:r>
              <a:rPr lang="en-GB"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The NHS DPP program is supportive in dealing with diabetic patients, who are at high risk and facing weight loss situations.</a:t>
            </a:r>
            <a:endParaRPr lang="en-US" sz="3200" kern="100" dirty="0">
              <a:solidFill>
                <a:schemeClr val="accent6">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rot="7132171" flipV="1">
            <a:off x="12607725" y="-7217049"/>
            <a:ext cx="11159046" cy="12081644"/>
          </a:xfrm>
          <a:custGeom>
            <a:avLst/>
            <a:gdLst/>
            <a:ahLst/>
            <a:cxnLst/>
            <a:rect l="l" t="t" r="r" b="b"/>
            <a:pathLst>
              <a:path w="11159046" h="12081644">
                <a:moveTo>
                  <a:pt x="0" y="12081644"/>
                </a:moveTo>
                <a:lnTo>
                  <a:pt x="11159046" y="12081644"/>
                </a:lnTo>
                <a:lnTo>
                  <a:pt x="11159046" y="0"/>
                </a:lnTo>
                <a:lnTo>
                  <a:pt x="0" y="0"/>
                </a:lnTo>
                <a:lnTo>
                  <a:pt x="0" y="12081644"/>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rot="-2477909">
            <a:off x="-5880028" y="4960725"/>
            <a:ext cx="12537058" cy="13573586"/>
          </a:xfrm>
          <a:custGeom>
            <a:avLst/>
            <a:gdLst/>
            <a:ahLst/>
            <a:cxnLst/>
            <a:rect l="l" t="t" r="r" b="b"/>
            <a:pathLst>
              <a:path w="12537058" h="13573586">
                <a:moveTo>
                  <a:pt x="0" y="0"/>
                </a:moveTo>
                <a:lnTo>
                  <a:pt x="12537058" y="0"/>
                </a:lnTo>
                <a:lnTo>
                  <a:pt x="12537058" y="13573587"/>
                </a:lnTo>
                <a:lnTo>
                  <a:pt x="0" y="1357358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Freeform 4"/>
          <p:cNvSpPr/>
          <p:nvPr/>
        </p:nvSpPr>
        <p:spPr>
          <a:xfrm>
            <a:off x="-293006" y="5143500"/>
            <a:ext cx="3770709" cy="5457606"/>
          </a:xfrm>
          <a:custGeom>
            <a:avLst/>
            <a:gdLst/>
            <a:ahLst/>
            <a:cxnLst/>
            <a:rect l="l" t="t" r="r" b="b"/>
            <a:pathLst>
              <a:path w="3770709" h="5457606">
                <a:moveTo>
                  <a:pt x="0" y="0"/>
                </a:moveTo>
                <a:lnTo>
                  <a:pt x="3770710" y="0"/>
                </a:lnTo>
                <a:lnTo>
                  <a:pt x="3770710" y="5457606"/>
                </a:lnTo>
                <a:lnTo>
                  <a:pt x="0" y="54576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 name="Freeform 5"/>
          <p:cNvSpPr/>
          <p:nvPr/>
        </p:nvSpPr>
        <p:spPr>
          <a:xfrm>
            <a:off x="15607191" y="613436"/>
            <a:ext cx="2847805" cy="8287263"/>
          </a:xfrm>
          <a:custGeom>
            <a:avLst/>
            <a:gdLst/>
            <a:ahLst/>
            <a:cxnLst/>
            <a:rect l="l" t="t" r="r" b="b"/>
            <a:pathLst>
              <a:path w="2847805" h="8287263">
                <a:moveTo>
                  <a:pt x="0" y="0"/>
                </a:moveTo>
                <a:lnTo>
                  <a:pt x="2847805" y="0"/>
                </a:lnTo>
                <a:lnTo>
                  <a:pt x="2847805" y="8287263"/>
                </a:lnTo>
                <a:lnTo>
                  <a:pt x="0" y="828726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8" name="TextBox 8"/>
          <p:cNvSpPr txBox="1"/>
          <p:nvPr/>
        </p:nvSpPr>
        <p:spPr>
          <a:xfrm>
            <a:off x="3048000" y="292194"/>
            <a:ext cx="7433605" cy="665567"/>
          </a:xfrm>
          <a:prstGeom prst="rect">
            <a:avLst/>
          </a:prstGeom>
        </p:spPr>
        <p:txBody>
          <a:bodyPr wrap="square" lIns="0" tIns="0" rIns="0" bIns="0" rtlCol="0" anchor="t">
            <a:spAutoFit/>
          </a:bodyPr>
          <a:lstStyle/>
          <a:p>
            <a:pPr algn="ctr">
              <a:lnSpc>
                <a:spcPts val="5040"/>
              </a:lnSpc>
            </a:pPr>
            <a:r>
              <a:rPr lang="en-US" sz="4800" b="1" dirty="0">
                <a:solidFill>
                  <a:srgbClr val="2D799C"/>
                </a:solidFill>
                <a:latin typeface="Arial" panose="020B0604020202020204" pitchFamily="34" charset="0"/>
                <a:ea typeface="Nunito Bold"/>
                <a:cs typeface="Arial" panose="020B0604020202020204" pitchFamily="34" charset="0"/>
                <a:sym typeface="Nunito Bold"/>
              </a:rPr>
              <a:t>Treatments in the UK </a:t>
            </a:r>
          </a:p>
        </p:txBody>
      </p:sp>
      <p:sp>
        <p:nvSpPr>
          <p:cNvPr id="19" name="TextBox 18">
            <a:extLst>
              <a:ext uri="{FF2B5EF4-FFF2-40B4-BE49-F238E27FC236}">
                <a16:creationId xmlns:a16="http://schemas.microsoft.com/office/drawing/2014/main" id="{F220B015-E7D0-2769-A29F-EA6B361C545F}"/>
              </a:ext>
            </a:extLst>
          </p:cNvPr>
          <p:cNvSpPr txBox="1"/>
          <p:nvPr/>
        </p:nvSpPr>
        <p:spPr>
          <a:xfrm>
            <a:off x="2560217" y="2121432"/>
            <a:ext cx="11049000" cy="3416256"/>
          </a:xfrm>
          <a:prstGeom prst="rect">
            <a:avLst/>
          </a:prstGeom>
          <a:noFill/>
        </p:spPr>
        <p:txBody>
          <a:bodyPr wrap="square">
            <a:spAutoFit/>
          </a:bodyPr>
          <a:lstStyle/>
          <a:p>
            <a:pPr marL="571500" marR="0" indent="-571500" algn="just">
              <a:lnSpc>
                <a:spcPct val="150000"/>
              </a:lnSpc>
              <a:spcAft>
                <a:spcPts val="800"/>
              </a:spcAft>
              <a:buFont typeface="Wingdings" panose="05000000000000000000" pitchFamily="2" charset="2"/>
              <a:buChar char="§"/>
            </a:pPr>
            <a:r>
              <a:rPr lang="en-GB" sz="3600" kern="100" dirty="0">
                <a:effectLst/>
                <a:latin typeface="Arial" panose="020B0604020202020204" pitchFamily="34" charset="0"/>
                <a:ea typeface="Calibri" panose="020F0502020204030204" pitchFamily="34" charset="0"/>
                <a:cs typeface="Times New Roman" panose="02020603050405020304" pitchFamily="18" charset="0"/>
              </a:rPr>
              <a:t>The treatment of Type 2 Diabetes Mellitus follows an evidence-based order.</a:t>
            </a:r>
            <a:endParaRPr lang="en-US" sz="3600" kern="100" dirty="0">
              <a:effectLst/>
              <a:latin typeface="Arial" panose="020B0604020202020204" pitchFamily="34" charset="0"/>
              <a:ea typeface="Calibri" panose="020F0502020204030204" pitchFamily="34" charset="0"/>
              <a:cs typeface="Times New Roman" panose="02020603050405020304" pitchFamily="18" charset="0"/>
            </a:endParaRPr>
          </a:p>
          <a:p>
            <a:pPr marL="571500" marR="0" indent="-571500" algn="just">
              <a:lnSpc>
                <a:spcPct val="150000"/>
              </a:lnSpc>
              <a:spcAft>
                <a:spcPts val="800"/>
              </a:spcAft>
              <a:buFont typeface="Wingdings" panose="05000000000000000000" pitchFamily="2" charset="2"/>
              <a:buChar char="§"/>
            </a:pPr>
            <a:r>
              <a:rPr lang="en-GB" sz="3600" kern="100" dirty="0">
                <a:effectLst/>
                <a:latin typeface="Arial" panose="020B0604020202020204" pitchFamily="34" charset="0"/>
                <a:ea typeface="Calibri" panose="020F0502020204030204" pitchFamily="34" charset="0"/>
                <a:cs typeface="Times New Roman" panose="02020603050405020304" pitchFamily="18" charset="0"/>
              </a:rPr>
              <a:t>The first-line treatment includes lifestyle alteration and metformin. </a:t>
            </a:r>
            <a:endParaRPr lang="en-US" sz="3600" kern="100" dirty="0">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grpSp>
        <p:nvGrpSpPr>
          <p:cNvPr id="2" name="Group 2"/>
          <p:cNvGrpSpPr/>
          <p:nvPr/>
        </p:nvGrpSpPr>
        <p:grpSpPr>
          <a:xfrm>
            <a:off x="7573360" y="3711129"/>
            <a:ext cx="9685940" cy="4671775"/>
            <a:chOff x="0" y="0"/>
            <a:chExt cx="2551029" cy="1230426"/>
          </a:xfrm>
        </p:grpSpPr>
        <p:sp>
          <p:nvSpPr>
            <p:cNvPr id="3" name="Freeform 3"/>
            <p:cNvSpPr/>
            <p:nvPr/>
          </p:nvSpPr>
          <p:spPr>
            <a:xfrm>
              <a:off x="0" y="0"/>
              <a:ext cx="2551029" cy="1230426"/>
            </a:xfrm>
            <a:custGeom>
              <a:avLst/>
              <a:gdLst/>
              <a:ahLst/>
              <a:cxnLst/>
              <a:rect l="l" t="t" r="r" b="b"/>
              <a:pathLst>
                <a:path w="2551029" h="1230426">
                  <a:moveTo>
                    <a:pt x="9592" y="0"/>
                  </a:moveTo>
                  <a:lnTo>
                    <a:pt x="2541438" y="0"/>
                  </a:lnTo>
                  <a:cubicBezTo>
                    <a:pt x="2546735" y="0"/>
                    <a:pt x="2551029" y="4294"/>
                    <a:pt x="2551029" y="9592"/>
                  </a:cubicBezTo>
                  <a:lnTo>
                    <a:pt x="2551029" y="1220835"/>
                  </a:lnTo>
                  <a:cubicBezTo>
                    <a:pt x="2551029" y="1226132"/>
                    <a:pt x="2546735" y="1230426"/>
                    <a:pt x="2541438" y="1230426"/>
                  </a:cubicBezTo>
                  <a:lnTo>
                    <a:pt x="9592" y="1230426"/>
                  </a:lnTo>
                  <a:cubicBezTo>
                    <a:pt x="4294" y="1230426"/>
                    <a:pt x="0" y="1226132"/>
                    <a:pt x="0" y="1220835"/>
                  </a:cubicBezTo>
                  <a:lnTo>
                    <a:pt x="0" y="9592"/>
                  </a:lnTo>
                  <a:cubicBezTo>
                    <a:pt x="0" y="4294"/>
                    <a:pt x="4294" y="0"/>
                    <a:pt x="9592" y="0"/>
                  </a:cubicBezTo>
                  <a:close/>
                </a:path>
              </a:pathLst>
            </a:custGeom>
            <a:solidFill>
              <a:srgbClr val="A5DAF3"/>
            </a:solidFill>
          </p:spPr>
          <p:txBody>
            <a:bodyPr/>
            <a:lstStyle/>
            <a:p>
              <a:endParaRPr lang="en-US"/>
            </a:p>
          </p:txBody>
        </p:sp>
        <p:sp>
          <p:nvSpPr>
            <p:cNvPr id="4" name="TextBox 4"/>
            <p:cNvSpPr txBox="1"/>
            <p:nvPr/>
          </p:nvSpPr>
          <p:spPr>
            <a:xfrm>
              <a:off x="0" y="-57150"/>
              <a:ext cx="2551029" cy="1287576"/>
            </a:xfrm>
            <a:prstGeom prst="rect">
              <a:avLst/>
            </a:prstGeom>
          </p:spPr>
          <p:txBody>
            <a:bodyPr lIns="50800" tIns="50800" rIns="50800" bIns="50800" rtlCol="0" anchor="ctr"/>
            <a:lstStyle/>
            <a:p>
              <a:pPr marL="457200" indent="-457200" algn="just">
                <a:lnSpc>
                  <a:spcPts val="4760"/>
                </a:lnSpc>
                <a:buFont typeface="Wingdings" panose="05000000000000000000" pitchFamily="2" charset="2"/>
                <a:buChar char="§"/>
              </a:pPr>
              <a:r>
                <a:rPr lang="en-US" sz="3400" dirty="0">
                  <a:solidFill>
                    <a:srgbClr val="5C3224"/>
                  </a:solidFill>
                  <a:latin typeface="Nunito"/>
                  <a:ea typeface="Nunito"/>
                  <a:cs typeface="Nunito"/>
                  <a:sym typeface="Nunito"/>
                </a:rPr>
                <a:t>Only in a few isolated cases, Type 2 diabetes can be seen, whereas it relies on coexisting conditions.</a:t>
              </a:r>
            </a:p>
            <a:p>
              <a:pPr marL="457200" indent="-457200" algn="just">
                <a:lnSpc>
                  <a:spcPts val="4760"/>
                </a:lnSpc>
                <a:buFont typeface="Wingdings" panose="05000000000000000000" pitchFamily="2" charset="2"/>
                <a:buChar char="§"/>
              </a:pPr>
              <a:r>
                <a:rPr lang="en-US" sz="3400" dirty="0">
                  <a:solidFill>
                    <a:srgbClr val="5C3224"/>
                  </a:solidFill>
                  <a:latin typeface="Nunito"/>
                  <a:ea typeface="Nunito"/>
                  <a:cs typeface="Nunito"/>
                  <a:sym typeface="Nunito"/>
                </a:rPr>
                <a:t>In most cases, obesity, hypertension, and dyslipidaemia increase the cardiovascular risk.</a:t>
              </a:r>
            </a:p>
            <a:p>
              <a:pPr algn="ctr">
                <a:lnSpc>
                  <a:spcPts val="4760"/>
                </a:lnSpc>
              </a:pPr>
              <a:r>
                <a:rPr lang="en-US" sz="3400" dirty="0">
                  <a:solidFill>
                    <a:srgbClr val="5C3224"/>
                  </a:solidFill>
                  <a:latin typeface="Nunito"/>
                  <a:ea typeface="Nunito"/>
                  <a:cs typeface="Nunito"/>
                  <a:sym typeface="Nunito"/>
                </a:rPr>
                <a:t>.</a:t>
              </a:r>
            </a:p>
          </p:txBody>
        </p:sp>
      </p:grpSp>
      <p:sp>
        <p:nvSpPr>
          <p:cNvPr id="5" name="Freeform 5"/>
          <p:cNvSpPr/>
          <p:nvPr/>
        </p:nvSpPr>
        <p:spPr>
          <a:xfrm rot="5664512">
            <a:off x="-6482015" y="-1201226"/>
            <a:ext cx="16333616" cy="13839027"/>
          </a:xfrm>
          <a:custGeom>
            <a:avLst/>
            <a:gdLst/>
            <a:ahLst/>
            <a:cxnLst/>
            <a:rect l="l" t="t" r="r" b="b"/>
            <a:pathLst>
              <a:path w="16333616" h="13839027">
                <a:moveTo>
                  <a:pt x="0" y="0"/>
                </a:moveTo>
                <a:lnTo>
                  <a:pt x="16333616" y="0"/>
                </a:lnTo>
                <a:lnTo>
                  <a:pt x="16333616" y="13839027"/>
                </a:lnTo>
                <a:lnTo>
                  <a:pt x="0" y="1383902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Freeform 6"/>
          <p:cNvSpPr/>
          <p:nvPr/>
        </p:nvSpPr>
        <p:spPr>
          <a:xfrm>
            <a:off x="1028700" y="3703994"/>
            <a:ext cx="6587407" cy="6848911"/>
          </a:xfrm>
          <a:custGeom>
            <a:avLst/>
            <a:gdLst/>
            <a:ahLst/>
            <a:cxnLst/>
            <a:rect l="l" t="t" r="r" b="b"/>
            <a:pathLst>
              <a:path w="6587407" h="6848911">
                <a:moveTo>
                  <a:pt x="0" y="0"/>
                </a:moveTo>
                <a:lnTo>
                  <a:pt x="6587407" y="0"/>
                </a:lnTo>
                <a:lnTo>
                  <a:pt x="6587407" y="6848912"/>
                </a:lnTo>
                <a:lnTo>
                  <a:pt x="0" y="684891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TextBox 7"/>
          <p:cNvSpPr txBox="1"/>
          <p:nvPr/>
        </p:nvSpPr>
        <p:spPr>
          <a:xfrm>
            <a:off x="7573360" y="466202"/>
            <a:ext cx="9685940" cy="1840825"/>
          </a:xfrm>
          <a:prstGeom prst="rect">
            <a:avLst/>
          </a:prstGeom>
        </p:spPr>
        <p:txBody>
          <a:bodyPr lIns="0" tIns="0" rIns="0" bIns="0" rtlCol="0" anchor="t">
            <a:spAutoFit/>
          </a:bodyPr>
          <a:lstStyle/>
          <a:p>
            <a:pPr algn="ctr">
              <a:lnSpc>
                <a:spcPts val="7500"/>
              </a:lnSpc>
            </a:pPr>
            <a:r>
              <a:rPr lang="en-US" sz="4400" b="1" spc="60" dirty="0">
                <a:solidFill>
                  <a:srgbClr val="2D799C"/>
                </a:solidFill>
                <a:latin typeface="Arial" panose="020B0604020202020204" pitchFamily="34" charset="0"/>
                <a:ea typeface="Nunito Heavy"/>
                <a:cs typeface="Arial" panose="020B0604020202020204" pitchFamily="34" charset="0"/>
                <a:sym typeface="Nunito Heavy"/>
              </a:rPr>
              <a:t>Comorbidity Accompanied by Type 2 Diabetes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a:off x="605814" y="5276246"/>
            <a:ext cx="5449553" cy="4537992"/>
          </a:xfrm>
          <a:custGeom>
            <a:avLst/>
            <a:gdLst/>
            <a:ahLst/>
            <a:cxnLst/>
            <a:rect l="l" t="t" r="r" b="b"/>
            <a:pathLst>
              <a:path w="5449553" h="4537992">
                <a:moveTo>
                  <a:pt x="0" y="0"/>
                </a:moveTo>
                <a:lnTo>
                  <a:pt x="5449554" y="0"/>
                </a:lnTo>
                <a:lnTo>
                  <a:pt x="5449554" y="4537992"/>
                </a:lnTo>
                <a:lnTo>
                  <a:pt x="0" y="453799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14824387" y="542314"/>
            <a:ext cx="2709879" cy="8715986"/>
          </a:xfrm>
          <a:custGeom>
            <a:avLst/>
            <a:gdLst/>
            <a:ahLst/>
            <a:cxnLst/>
            <a:rect l="l" t="t" r="r" b="b"/>
            <a:pathLst>
              <a:path w="2709879" h="8715986">
                <a:moveTo>
                  <a:pt x="0" y="0"/>
                </a:moveTo>
                <a:lnTo>
                  <a:pt x="2709879" y="0"/>
                </a:lnTo>
                <a:lnTo>
                  <a:pt x="2709879" y="8715986"/>
                </a:lnTo>
                <a:lnTo>
                  <a:pt x="0" y="87159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TextBox 4"/>
          <p:cNvSpPr txBox="1"/>
          <p:nvPr/>
        </p:nvSpPr>
        <p:spPr>
          <a:xfrm>
            <a:off x="914400" y="175540"/>
            <a:ext cx="13716000" cy="861454"/>
          </a:xfrm>
          <a:prstGeom prst="rect">
            <a:avLst/>
          </a:prstGeom>
        </p:spPr>
        <p:txBody>
          <a:bodyPr wrap="square" lIns="0" tIns="0" rIns="0" bIns="0" rtlCol="0" anchor="t">
            <a:spAutoFit/>
          </a:bodyPr>
          <a:lstStyle/>
          <a:p>
            <a:pPr algn="ctr">
              <a:lnSpc>
                <a:spcPts val="7500"/>
              </a:lnSpc>
            </a:pPr>
            <a:r>
              <a:rPr lang="en-US" sz="4800" b="1" dirty="0">
                <a:solidFill>
                  <a:srgbClr val="2D799C"/>
                </a:solidFill>
                <a:latin typeface="Arial" panose="020B0604020202020204" pitchFamily="34" charset="0"/>
                <a:ea typeface="Nunito Heavy"/>
                <a:cs typeface="Arial" panose="020B0604020202020204" pitchFamily="34" charset="0"/>
                <a:sym typeface="Nunito Heavy"/>
              </a:rPr>
              <a:t>Type 2 Diabetes Prevention Measures</a:t>
            </a:r>
          </a:p>
        </p:txBody>
      </p:sp>
      <p:grpSp>
        <p:nvGrpSpPr>
          <p:cNvPr id="5" name="Group 5"/>
          <p:cNvGrpSpPr/>
          <p:nvPr/>
        </p:nvGrpSpPr>
        <p:grpSpPr>
          <a:xfrm>
            <a:off x="4301030" y="3606739"/>
            <a:ext cx="9685940" cy="4671775"/>
            <a:chOff x="0" y="0"/>
            <a:chExt cx="2551029" cy="1230426"/>
          </a:xfrm>
        </p:grpSpPr>
        <p:sp>
          <p:nvSpPr>
            <p:cNvPr id="6" name="Freeform 6"/>
            <p:cNvSpPr/>
            <p:nvPr/>
          </p:nvSpPr>
          <p:spPr>
            <a:xfrm>
              <a:off x="0" y="0"/>
              <a:ext cx="2551029" cy="1230426"/>
            </a:xfrm>
            <a:custGeom>
              <a:avLst/>
              <a:gdLst/>
              <a:ahLst/>
              <a:cxnLst/>
              <a:rect l="l" t="t" r="r" b="b"/>
              <a:pathLst>
                <a:path w="2551029" h="1230426">
                  <a:moveTo>
                    <a:pt x="9592" y="0"/>
                  </a:moveTo>
                  <a:lnTo>
                    <a:pt x="2541438" y="0"/>
                  </a:lnTo>
                  <a:cubicBezTo>
                    <a:pt x="2546735" y="0"/>
                    <a:pt x="2551029" y="4294"/>
                    <a:pt x="2551029" y="9592"/>
                  </a:cubicBezTo>
                  <a:lnTo>
                    <a:pt x="2551029" y="1220835"/>
                  </a:lnTo>
                  <a:cubicBezTo>
                    <a:pt x="2551029" y="1226132"/>
                    <a:pt x="2546735" y="1230426"/>
                    <a:pt x="2541438" y="1230426"/>
                  </a:cubicBezTo>
                  <a:lnTo>
                    <a:pt x="9592" y="1230426"/>
                  </a:lnTo>
                  <a:cubicBezTo>
                    <a:pt x="4294" y="1230426"/>
                    <a:pt x="0" y="1226132"/>
                    <a:pt x="0" y="1220835"/>
                  </a:cubicBezTo>
                  <a:lnTo>
                    <a:pt x="0" y="9592"/>
                  </a:lnTo>
                  <a:cubicBezTo>
                    <a:pt x="0" y="4294"/>
                    <a:pt x="4294" y="0"/>
                    <a:pt x="9592" y="0"/>
                  </a:cubicBezTo>
                  <a:close/>
                </a:path>
              </a:pathLst>
            </a:custGeom>
            <a:solidFill>
              <a:srgbClr val="A5DAF3"/>
            </a:solidFill>
          </p:spPr>
          <p:txBody>
            <a:bodyPr/>
            <a:lstStyle/>
            <a:p>
              <a:endParaRPr lang="en-US"/>
            </a:p>
          </p:txBody>
        </p:sp>
        <p:sp>
          <p:nvSpPr>
            <p:cNvPr id="7" name="TextBox 7"/>
            <p:cNvSpPr txBox="1"/>
            <p:nvPr/>
          </p:nvSpPr>
          <p:spPr>
            <a:xfrm>
              <a:off x="0" y="-57150"/>
              <a:ext cx="2551029" cy="1287576"/>
            </a:xfrm>
            <a:prstGeom prst="rect">
              <a:avLst/>
            </a:prstGeom>
          </p:spPr>
          <p:txBody>
            <a:bodyPr lIns="50800" tIns="50800" rIns="50800" bIns="50800" rtlCol="0" anchor="ctr"/>
            <a:lstStyle/>
            <a:p>
              <a:pPr algn="ctr">
                <a:lnSpc>
                  <a:spcPts val="4760"/>
                </a:lnSpc>
              </a:pPr>
              <a:r>
                <a:rPr lang="en-US" sz="3400" dirty="0">
                  <a:solidFill>
                    <a:srgbClr val="5C3224"/>
                  </a:solidFill>
                  <a:latin typeface="Nunito"/>
                  <a:ea typeface="Nunito"/>
                  <a:cs typeface="Nunito"/>
                  <a:sym typeface="Nunito"/>
                </a:rPr>
                <a:t>Type 2 Diabetes needs to be prevented with an adjusted approach to the risk issues.</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rot="-4785627">
            <a:off x="8362569" y="-1463946"/>
            <a:ext cx="16333616" cy="13839027"/>
          </a:xfrm>
          <a:custGeom>
            <a:avLst/>
            <a:gdLst/>
            <a:ahLst/>
            <a:cxnLst/>
            <a:rect l="l" t="t" r="r" b="b"/>
            <a:pathLst>
              <a:path w="16333616" h="13839027">
                <a:moveTo>
                  <a:pt x="0" y="0"/>
                </a:moveTo>
                <a:lnTo>
                  <a:pt x="16333617" y="0"/>
                </a:lnTo>
                <a:lnTo>
                  <a:pt x="16333617" y="13839028"/>
                </a:lnTo>
                <a:lnTo>
                  <a:pt x="0" y="1383902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a:off x="11109273" y="1701732"/>
            <a:ext cx="6150027" cy="8996050"/>
          </a:xfrm>
          <a:custGeom>
            <a:avLst/>
            <a:gdLst/>
            <a:ahLst/>
            <a:cxnLst/>
            <a:rect l="l" t="t" r="r" b="b"/>
            <a:pathLst>
              <a:path w="6150027" h="8996050">
                <a:moveTo>
                  <a:pt x="0" y="0"/>
                </a:moveTo>
                <a:lnTo>
                  <a:pt x="6150027" y="0"/>
                </a:lnTo>
                <a:lnTo>
                  <a:pt x="6150027" y="8996051"/>
                </a:lnTo>
                <a:lnTo>
                  <a:pt x="0" y="899605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TextBox 4"/>
          <p:cNvSpPr txBox="1"/>
          <p:nvPr/>
        </p:nvSpPr>
        <p:spPr>
          <a:xfrm>
            <a:off x="457200" y="495300"/>
            <a:ext cx="9694433" cy="1867819"/>
          </a:xfrm>
          <a:prstGeom prst="rect">
            <a:avLst/>
          </a:prstGeom>
        </p:spPr>
        <p:txBody>
          <a:bodyPr lIns="0" tIns="0" rIns="0" bIns="0" rtlCol="0" anchor="t">
            <a:spAutoFit/>
          </a:bodyPr>
          <a:lstStyle/>
          <a:p>
            <a:pPr algn="ctr">
              <a:lnSpc>
                <a:spcPts val="7500"/>
              </a:lnSpc>
            </a:pPr>
            <a:r>
              <a:rPr lang="en-US" sz="4400" b="1" spc="60" dirty="0">
                <a:solidFill>
                  <a:srgbClr val="2D799C"/>
                </a:solidFill>
                <a:latin typeface="Arial" panose="020B0604020202020204" pitchFamily="34" charset="0"/>
                <a:ea typeface="Nunito Heavy"/>
                <a:cs typeface="Arial" panose="020B0604020202020204" pitchFamily="34" charset="0"/>
                <a:sym typeface="Nunito Heavy"/>
              </a:rPr>
              <a:t>Skills, Values and Behaviours for Co-productive Care</a:t>
            </a:r>
          </a:p>
        </p:txBody>
      </p:sp>
      <p:grpSp>
        <p:nvGrpSpPr>
          <p:cNvPr id="5" name="Group 5"/>
          <p:cNvGrpSpPr/>
          <p:nvPr/>
        </p:nvGrpSpPr>
        <p:grpSpPr>
          <a:xfrm>
            <a:off x="1037193" y="4356740"/>
            <a:ext cx="9685940" cy="4671775"/>
            <a:chOff x="0" y="0"/>
            <a:chExt cx="2551029" cy="1230426"/>
          </a:xfrm>
        </p:grpSpPr>
        <p:sp>
          <p:nvSpPr>
            <p:cNvPr id="6" name="Freeform 6"/>
            <p:cNvSpPr/>
            <p:nvPr/>
          </p:nvSpPr>
          <p:spPr>
            <a:xfrm>
              <a:off x="0" y="0"/>
              <a:ext cx="2551029" cy="1230426"/>
            </a:xfrm>
            <a:custGeom>
              <a:avLst/>
              <a:gdLst/>
              <a:ahLst/>
              <a:cxnLst/>
              <a:rect l="l" t="t" r="r" b="b"/>
              <a:pathLst>
                <a:path w="2551029" h="1230426">
                  <a:moveTo>
                    <a:pt x="9592" y="0"/>
                  </a:moveTo>
                  <a:lnTo>
                    <a:pt x="2541438" y="0"/>
                  </a:lnTo>
                  <a:cubicBezTo>
                    <a:pt x="2546735" y="0"/>
                    <a:pt x="2551029" y="4294"/>
                    <a:pt x="2551029" y="9592"/>
                  </a:cubicBezTo>
                  <a:lnTo>
                    <a:pt x="2551029" y="1220835"/>
                  </a:lnTo>
                  <a:cubicBezTo>
                    <a:pt x="2551029" y="1226132"/>
                    <a:pt x="2546735" y="1230426"/>
                    <a:pt x="2541438" y="1230426"/>
                  </a:cubicBezTo>
                  <a:lnTo>
                    <a:pt x="9592" y="1230426"/>
                  </a:lnTo>
                  <a:cubicBezTo>
                    <a:pt x="4294" y="1230426"/>
                    <a:pt x="0" y="1226132"/>
                    <a:pt x="0" y="1220835"/>
                  </a:cubicBezTo>
                  <a:lnTo>
                    <a:pt x="0" y="9592"/>
                  </a:lnTo>
                  <a:cubicBezTo>
                    <a:pt x="0" y="4294"/>
                    <a:pt x="4294" y="0"/>
                    <a:pt x="9592" y="0"/>
                  </a:cubicBezTo>
                  <a:close/>
                </a:path>
              </a:pathLst>
            </a:custGeom>
            <a:solidFill>
              <a:srgbClr val="A5DAF3"/>
            </a:solidFill>
          </p:spPr>
          <p:txBody>
            <a:bodyPr/>
            <a:lstStyle/>
            <a:p>
              <a:endParaRPr lang="en-US"/>
            </a:p>
          </p:txBody>
        </p:sp>
        <p:sp>
          <p:nvSpPr>
            <p:cNvPr id="7" name="TextBox 7"/>
            <p:cNvSpPr txBox="1"/>
            <p:nvPr/>
          </p:nvSpPr>
          <p:spPr>
            <a:xfrm>
              <a:off x="0" y="-57150"/>
              <a:ext cx="2551029" cy="1287576"/>
            </a:xfrm>
            <a:prstGeom prst="rect">
              <a:avLst/>
            </a:prstGeom>
          </p:spPr>
          <p:txBody>
            <a:bodyPr lIns="50800" tIns="50800" rIns="50800" bIns="50800" rtlCol="0" anchor="ctr"/>
            <a:lstStyle/>
            <a:p>
              <a:pPr algn="ctr">
                <a:lnSpc>
                  <a:spcPts val="4760"/>
                </a:lnSpc>
              </a:pPr>
              <a:r>
                <a:rPr lang="en-US" sz="3400" dirty="0">
                  <a:solidFill>
                    <a:srgbClr val="5C3224"/>
                  </a:solidFill>
                  <a:latin typeface="Nunito"/>
                  <a:ea typeface="Nunito"/>
                  <a:cs typeface="Nunito"/>
                  <a:sym typeface="Nunito"/>
                </a:rPr>
                <a:t>Offering co-productive care to the Type 2 diabetic patient requires skills in communication, motivational questioning, and digital tools usage capabilities.</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sp>
        <p:nvSpPr>
          <p:cNvPr id="2" name="Freeform 2"/>
          <p:cNvSpPr/>
          <p:nvPr/>
        </p:nvSpPr>
        <p:spPr>
          <a:xfrm rot="7132171" flipV="1">
            <a:off x="11059778" y="-7652213"/>
            <a:ext cx="11159046" cy="12081644"/>
          </a:xfrm>
          <a:custGeom>
            <a:avLst/>
            <a:gdLst/>
            <a:ahLst/>
            <a:cxnLst/>
            <a:rect l="l" t="t" r="r" b="b"/>
            <a:pathLst>
              <a:path w="11159046" h="12081644">
                <a:moveTo>
                  <a:pt x="0" y="12081645"/>
                </a:moveTo>
                <a:lnTo>
                  <a:pt x="11159046" y="12081645"/>
                </a:lnTo>
                <a:lnTo>
                  <a:pt x="11159046" y="0"/>
                </a:lnTo>
                <a:lnTo>
                  <a:pt x="0" y="0"/>
                </a:lnTo>
                <a:lnTo>
                  <a:pt x="0" y="1208164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rot="-2477909">
            <a:off x="-5425642" y="4779307"/>
            <a:ext cx="12537058" cy="13573586"/>
          </a:xfrm>
          <a:custGeom>
            <a:avLst/>
            <a:gdLst/>
            <a:ahLst/>
            <a:cxnLst/>
            <a:rect l="l" t="t" r="r" b="b"/>
            <a:pathLst>
              <a:path w="12537058" h="13573586">
                <a:moveTo>
                  <a:pt x="0" y="0"/>
                </a:moveTo>
                <a:lnTo>
                  <a:pt x="12537058" y="0"/>
                </a:lnTo>
                <a:lnTo>
                  <a:pt x="12537058" y="13573587"/>
                </a:lnTo>
                <a:lnTo>
                  <a:pt x="0" y="1357358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TextBox 4"/>
          <p:cNvSpPr txBox="1"/>
          <p:nvPr/>
        </p:nvSpPr>
        <p:spPr>
          <a:xfrm>
            <a:off x="925903" y="251612"/>
            <a:ext cx="9685940" cy="1837041"/>
          </a:xfrm>
          <a:prstGeom prst="rect">
            <a:avLst/>
          </a:prstGeom>
        </p:spPr>
        <p:txBody>
          <a:bodyPr lIns="0" tIns="0" rIns="0" bIns="0" rtlCol="0" anchor="t">
            <a:spAutoFit/>
          </a:bodyPr>
          <a:lstStyle/>
          <a:p>
            <a:pPr algn="ctr">
              <a:lnSpc>
                <a:spcPts val="7500"/>
              </a:lnSpc>
            </a:pPr>
            <a:r>
              <a:rPr lang="en-US" sz="4000" b="1" dirty="0">
                <a:solidFill>
                  <a:srgbClr val="2D799C"/>
                </a:solidFill>
                <a:latin typeface="Arial" panose="020B0604020202020204" pitchFamily="34" charset="0"/>
                <a:ea typeface="Nunito Heavy"/>
                <a:cs typeface="Arial" panose="020B0604020202020204" pitchFamily="34" charset="0"/>
                <a:sym typeface="Nunito Heavy"/>
              </a:rPr>
              <a:t>Comprehensive Model of </a:t>
            </a:r>
            <a:r>
              <a:rPr lang="en-US" sz="4000" b="1" dirty="0" err="1">
                <a:solidFill>
                  <a:srgbClr val="2D799C"/>
                </a:solidFill>
                <a:latin typeface="Arial" panose="020B0604020202020204" pitchFamily="34" charset="0"/>
                <a:ea typeface="Nunito Heavy"/>
                <a:cs typeface="Arial" panose="020B0604020202020204" pitchFamily="34" charset="0"/>
                <a:sym typeface="Nunito Heavy"/>
              </a:rPr>
              <a:t>Personalised</a:t>
            </a:r>
            <a:r>
              <a:rPr lang="en-US" sz="4000" b="1" dirty="0">
                <a:solidFill>
                  <a:srgbClr val="2D799C"/>
                </a:solidFill>
                <a:latin typeface="Arial" panose="020B0604020202020204" pitchFamily="34" charset="0"/>
                <a:ea typeface="Nunito Heavy"/>
                <a:cs typeface="Arial" panose="020B0604020202020204" pitchFamily="34" charset="0"/>
                <a:sym typeface="Nunito Heavy"/>
              </a:rPr>
              <a:t> Care and Self-Management Support</a:t>
            </a:r>
          </a:p>
        </p:txBody>
      </p:sp>
      <p:sp>
        <p:nvSpPr>
          <p:cNvPr id="5" name="Freeform 5"/>
          <p:cNvSpPr/>
          <p:nvPr/>
        </p:nvSpPr>
        <p:spPr>
          <a:xfrm rot="69782">
            <a:off x="1504858" y="6780844"/>
            <a:ext cx="1326215" cy="2464251"/>
          </a:xfrm>
          <a:custGeom>
            <a:avLst/>
            <a:gdLst/>
            <a:ahLst/>
            <a:cxnLst/>
            <a:rect l="l" t="t" r="r" b="b"/>
            <a:pathLst>
              <a:path w="1326215" h="2464251">
                <a:moveTo>
                  <a:pt x="0" y="0"/>
                </a:moveTo>
                <a:lnTo>
                  <a:pt x="1326215" y="0"/>
                </a:lnTo>
                <a:lnTo>
                  <a:pt x="1326215" y="2464250"/>
                </a:lnTo>
                <a:lnTo>
                  <a:pt x="0" y="246425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6" name="Freeform 6"/>
          <p:cNvSpPr/>
          <p:nvPr/>
        </p:nvSpPr>
        <p:spPr>
          <a:xfrm rot="10461120">
            <a:off x="3171194" y="7665000"/>
            <a:ext cx="1470601" cy="2191952"/>
          </a:xfrm>
          <a:custGeom>
            <a:avLst/>
            <a:gdLst/>
            <a:ahLst/>
            <a:cxnLst/>
            <a:rect l="l" t="t" r="r" b="b"/>
            <a:pathLst>
              <a:path w="1470601" h="2191952">
                <a:moveTo>
                  <a:pt x="0" y="0"/>
                </a:moveTo>
                <a:lnTo>
                  <a:pt x="1470601" y="0"/>
                </a:lnTo>
                <a:lnTo>
                  <a:pt x="1470601" y="2191953"/>
                </a:lnTo>
                <a:lnTo>
                  <a:pt x="0" y="219195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7" name="Freeform 7"/>
          <p:cNvSpPr/>
          <p:nvPr/>
        </p:nvSpPr>
        <p:spPr>
          <a:xfrm rot="-976321">
            <a:off x="14252174" y="626830"/>
            <a:ext cx="2436144" cy="2241253"/>
          </a:xfrm>
          <a:custGeom>
            <a:avLst/>
            <a:gdLst/>
            <a:ahLst/>
            <a:cxnLst/>
            <a:rect l="l" t="t" r="r" b="b"/>
            <a:pathLst>
              <a:path w="2436144" h="2241253">
                <a:moveTo>
                  <a:pt x="0" y="0"/>
                </a:moveTo>
                <a:lnTo>
                  <a:pt x="2436144" y="0"/>
                </a:lnTo>
                <a:lnTo>
                  <a:pt x="2436144" y="2241253"/>
                </a:lnTo>
                <a:lnTo>
                  <a:pt x="0" y="224125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8" name="Freeform 8"/>
          <p:cNvSpPr/>
          <p:nvPr/>
        </p:nvSpPr>
        <p:spPr>
          <a:xfrm>
            <a:off x="625819" y="3164495"/>
            <a:ext cx="1187562" cy="2676882"/>
          </a:xfrm>
          <a:custGeom>
            <a:avLst/>
            <a:gdLst/>
            <a:ahLst/>
            <a:cxnLst/>
            <a:rect l="l" t="t" r="r" b="b"/>
            <a:pathLst>
              <a:path w="1187562" h="2676882">
                <a:moveTo>
                  <a:pt x="0" y="0"/>
                </a:moveTo>
                <a:lnTo>
                  <a:pt x="1187562" y="0"/>
                </a:lnTo>
                <a:lnTo>
                  <a:pt x="1187562" y="2676882"/>
                </a:lnTo>
                <a:lnTo>
                  <a:pt x="0" y="267688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9" name="Freeform 9"/>
          <p:cNvSpPr/>
          <p:nvPr/>
        </p:nvSpPr>
        <p:spPr>
          <a:xfrm rot="1476618">
            <a:off x="15856614" y="2859265"/>
            <a:ext cx="1565374" cy="2459873"/>
          </a:xfrm>
          <a:custGeom>
            <a:avLst/>
            <a:gdLst/>
            <a:ahLst/>
            <a:cxnLst/>
            <a:rect l="l" t="t" r="r" b="b"/>
            <a:pathLst>
              <a:path w="1565374" h="2459873">
                <a:moveTo>
                  <a:pt x="0" y="0"/>
                </a:moveTo>
                <a:lnTo>
                  <a:pt x="1565374" y="0"/>
                </a:lnTo>
                <a:lnTo>
                  <a:pt x="1565374" y="2459873"/>
                </a:lnTo>
                <a:lnTo>
                  <a:pt x="0" y="245987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10" name="Freeform 10"/>
          <p:cNvSpPr/>
          <p:nvPr/>
        </p:nvSpPr>
        <p:spPr>
          <a:xfrm rot="-6337500">
            <a:off x="1144039" y="5095351"/>
            <a:ext cx="1470601" cy="2191952"/>
          </a:xfrm>
          <a:custGeom>
            <a:avLst/>
            <a:gdLst/>
            <a:ahLst/>
            <a:cxnLst/>
            <a:rect l="l" t="t" r="r" b="b"/>
            <a:pathLst>
              <a:path w="1470601" h="2191952">
                <a:moveTo>
                  <a:pt x="0" y="0"/>
                </a:moveTo>
                <a:lnTo>
                  <a:pt x="1470601" y="0"/>
                </a:lnTo>
                <a:lnTo>
                  <a:pt x="1470601" y="2191952"/>
                </a:lnTo>
                <a:lnTo>
                  <a:pt x="0" y="219195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grpSp>
        <p:nvGrpSpPr>
          <p:cNvPr id="11" name="Group 11"/>
          <p:cNvGrpSpPr/>
          <p:nvPr/>
        </p:nvGrpSpPr>
        <p:grpSpPr>
          <a:xfrm>
            <a:off x="9295942" y="5367074"/>
            <a:ext cx="7967498" cy="4461759"/>
            <a:chOff x="0" y="-57150"/>
            <a:chExt cx="2551029" cy="1287576"/>
          </a:xfrm>
        </p:grpSpPr>
        <p:sp>
          <p:nvSpPr>
            <p:cNvPr id="12" name="Freeform 12"/>
            <p:cNvSpPr/>
            <p:nvPr/>
          </p:nvSpPr>
          <p:spPr>
            <a:xfrm>
              <a:off x="0" y="0"/>
              <a:ext cx="2551029" cy="1230426"/>
            </a:xfrm>
            <a:custGeom>
              <a:avLst/>
              <a:gdLst/>
              <a:ahLst/>
              <a:cxnLst/>
              <a:rect l="l" t="t" r="r" b="b"/>
              <a:pathLst>
                <a:path w="2551029" h="1230426">
                  <a:moveTo>
                    <a:pt x="9592" y="0"/>
                  </a:moveTo>
                  <a:lnTo>
                    <a:pt x="2541438" y="0"/>
                  </a:lnTo>
                  <a:cubicBezTo>
                    <a:pt x="2546735" y="0"/>
                    <a:pt x="2551029" y="4294"/>
                    <a:pt x="2551029" y="9592"/>
                  </a:cubicBezTo>
                  <a:lnTo>
                    <a:pt x="2551029" y="1220835"/>
                  </a:lnTo>
                  <a:cubicBezTo>
                    <a:pt x="2551029" y="1226132"/>
                    <a:pt x="2546735" y="1230426"/>
                    <a:pt x="2541438" y="1230426"/>
                  </a:cubicBezTo>
                  <a:lnTo>
                    <a:pt x="9592" y="1230426"/>
                  </a:lnTo>
                  <a:cubicBezTo>
                    <a:pt x="4294" y="1230426"/>
                    <a:pt x="0" y="1226132"/>
                    <a:pt x="0" y="1220835"/>
                  </a:cubicBezTo>
                  <a:lnTo>
                    <a:pt x="0" y="9592"/>
                  </a:lnTo>
                  <a:cubicBezTo>
                    <a:pt x="0" y="4294"/>
                    <a:pt x="4294" y="0"/>
                    <a:pt x="9592" y="0"/>
                  </a:cubicBezTo>
                  <a:close/>
                </a:path>
              </a:pathLst>
            </a:custGeom>
            <a:solidFill>
              <a:srgbClr val="A5DAF3"/>
            </a:solidFill>
          </p:spPr>
          <p:txBody>
            <a:bodyPr/>
            <a:lstStyle/>
            <a:p>
              <a:endParaRPr lang="en-US" sz="1600"/>
            </a:p>
          </p:txBody>
        </p:sp>
        <p:sp>
          <p:nvSpPr>
            <p:cNvPr id="13" name="TextBox 13"/>
            <p:cNvSpPr txBox="1"/>
            <p:nvPr/>
          </p:nvSpPr>
          <p:spPr>
            <a:xfrm>
              <a:off x="0" y="-57150"/>
              <a:ext cx="2551029" cy="1230426"/>
            </a:xfrm>
            <a:prstGeom prst="rect">
              <a:avLst/>
            </a:prstGeom>
          </p:spPr>
          <p:txBody>
            <a:bodyPr lIns="50800" tIns="50800" rIns="50800" bIns="50800" rtlCol="0" anchor="ctr"/>
            <a:lstStyle/>
            <a:p>
              <a:pPr algn="just">
                <a:lnSpc>
                  <a:spcPts val="4760"/>
                </a:lnSpc>
              </a:pPr>
              <a:r>
                <a:rPr lang="en-US" sz="2400" dirty="0">
                  <a:solidFill>
                    <a:srgbClr val="5C3224"/>
                  </a:solidFill>
                  <a:latin typeface="Nunito"/>
                  <a:ea typeface="Nunito"/>
                  <a:cs typeface="Nunito"/>
                  <a:sym typeface="Nunito"/>
                </a:rPr>
                <a:t>The comprehensive model is useful for Type 2 Diabetes management, employing shared decision-making, </a:t>
              </a:r>
              <a:r>
                <a:rPr lang="en-US" sz="2400" dirty="0" err="1">
                  <a:solidFill>
                    <a:srgbClr val="5C3224"/>
                  </a:solidFill>
                  <a:latin typeface="Nunito"/>
                  <a:ea typeface="Nunito"/>
                  <a:cs typeface="Nunito"/>
                  <a:sym typeface="Nunito"/>
                </a:rPr>
                <a:t>personalised</a:t>
              </a:r>
              <a:r>
                <a:rPr lang="en-US" sz="2400" dirty="0">
                  <a:solidFill>
                    <a:srgbClr val="5C3224"/>
                  </a:solidFill>
                  <a:latin typeface="Nunito"/>
                  <a:ea typeface="Nunito"/>
                  <a:cs typeface="Nunito"/>
                  <a:sym typeface="Nunito"/>
                </a:rPr>
                <a:t> care, allowing choice, social prescribing, supported self-management, and a personal health budget.</a:t>
              </a:r>
            </a:p>
          </p:txBody>
        </p:sp>
      </p:grpSp>
      <p:pic>
        <p:nvPicPr>
          <p:cNvPr id="16" name="Picture 15" descr="Model of personalised care featuring self-management as one of its six... |  Download Scientific Diagram">
            <a:extLst>
              <a:ext uri="{FF2B5EF4-FFF2-40B4-BE49-F238E27FC236}">
                <a16:creationId xmlns:a16="http://schemas.microsoft.com/office/drawing/2014/main" id="{D606FB70-C1D7-DDDF-DC69-6A893B1CBEB9}"/>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b="7447"/>
          <a:stretch>
            <a:fillRect/>
          </a:stretch>
        </p:blipFill>
        <p:spPr bwMode="auto">
          <a:xfrm>
            <a:off x="3995548" y="2909494"/>
            <a:ext cx="4257829" cy="4340373"/>
          </a:xfrm>
          <a:prstGeom prst="rect">
            <a:avLst/>
          </a:prstGeom>
          <a:noFill/>
          <a:ln>
            <a:noFill/>
          </a:ln>
          <a:extLst>
            <a:ext uri="{53640926-AAD7-44D8-BBD7-CCE9431645EC}">
              <a14:shadowObscured xmlns:a14="http://schemas.microsoft.com/office/drawing/2010/main"/>
            </a:ext>
          </a:extLst>
        </p:spPr>
      </p:pic>
      <p:sp>
        <p:nvSpPr>
          <p:cNvPr id="18" name="TextBox 17">
            <a:extLst>
              <a:ext uri="{FF2B5EF4-FFF2-40B4-BE49-F238E27FC236}">
                <a16:creationId xmlns:a16="http://schemas.microsoft.com/office/drawing/2014/main" id="{667856BA-D96C-010F-BBD7-6C6058A6F2E7}"/>
              </a:ext>
            </a:extLst>
          </p:cNvPr>
          <p:cNvSpPr txBox="1"/>
          <p:nvPr/>
        </p:nvSpPr>
        <p:spPr>
          <a:xfrm>
            <a:off x="3995548" y="7533528"/>
            <a:ext cx="16495294" cy="577850"/>
          </a:xfrm>
          <a:prstGeom prst="rect">
            <a:avLst/>
          </a:prstGeom>
          <a:noFill/>
        </p:spPr>
        <p:txBody>
          <a:bodyPr wrap="square">
            <a:spAutoFit/>
          </a:bodyPr>
          <a:lstStyle/>
          <a:p>
            <a:pPr marL="0" marR="0" algn="just">
              <a:lnSpc>
                <a:spcPct val="150000"/>
              </a:lnSpc>
              <a:spcAft>
                <a:spcPts val="800"/>
              </a:spcAft>
              <a:buNone/>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Source: (Knowles et al., 2023).</a:t>
            </a:r>
            <a:endParaRPr lang="en-US" sz="2400" kern="100" dirty="0">
              <a:effectLst/>
              <a:latin typeface="Arial" panose="020B0604020202020204" pitchFamily="34" charset="0"/>
              <a:ea typeface="Calibri" panose="020F0502020204030204" pitchFamily="34" charset="0"/>
              <a:cs typeface="Times New Roman" panose="02020603050405020304" pitchFamily="18" charset="0"/>
            </a:endParaRPr>
          </a:p>
        </p:txBody>
      </p:sp>
      <p:sp>
        <p:nvSpPr>
          <p:cNvPr id="19" name="Freeform 8">
            <a:extLst>
              <a:ext uri="{FF2B5EF4-FFF2-40B4-BE49-F238E27FC236}">
                <a16:creationId xmlns:a16="http://schemas.microsoft.com/office/drawing/2014/main" id="{3CA78B1A-74FF-EEBE-374A-CD9A6405BD3C}"/>
              </a:ext>
            </a:extLst>
          </p:cNvPr>
          <p:cNvSpPr/>
          <p:nvPr/>
        </p:nvSpPr>
        <p:spPr>
          <a:xfrm>
            <a:off x="10543695" y="1209650"/>
            <a:ext cx="3769961" cy="3708271"/>
          </a:xfrm>
          <a:custGeom>
            <a:avLst/>
            <a:gdLst/>
            <a:ahLst/>
            <a:cxnLst/>
            <a:rect l="l" t="t" r="r" b="b"/>
            <a:pathLst>
              <a:path w="3769961" h="3708271">
                <a:moveTo>
                  <a:pt x="0" y="0"/>
                </a:moveTo>
                <a:lnTo>
                  <a:pt x="3769962" y="0"/>
                </a:lnTo>
                <a:lnTo>
                  <a:pt x="3769962" y="3708270"/>
                </a:lnTo>
                <a:lnTo>
                  <a:pt x="0" y="3708270"/>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
        <p:nvSpPr>
          <p:cNvPr id="20" name="Freeform 6">
            <a:extLst>
              <a:ext uri="{FF2B5EF4-FFF2-40B4-BE49-F238E27FC236}">
                <a16:creationId xmlns:a16="http://schemas.microsoft.com/office/drawing/2014/main" id="{3F4D0AE1-BECF-0568-6762-7FA648DDDC5B}"/>
              </a:ext>
            </a:extLst>
          </p:cNvPr>
          <p:cNvSpPr/>
          <p:nvPr/>
        </p:nvSpPr>
        <p:spPr>
          <a:xfrm>
            <a:off x="15415512" y="2737220"/>
            <a:ext cx="2341419" cy="2222827"/>
          </a:xfrm>
          <a:custGeom>
            <a:avLst/>
            <a:gdLst/>
            <a:ahLst/>
            <a:cxnLst/>
            <a:rect l="l" t="t" r="r" b="b"/>
            <a:pathLst>
              <a:path w="3789042" h="3789042">
                <a:moveTo>
                  <a:pt x="0" y="0"/>
                </a:moveTo>
                <a:lnTo>
                  <a:pt x="3789042" y="0"/>
                </a:lnTo>
                <a:lnTo>
                  <a:pt x="3789042" y="3789043"/>
                </a:lnTo>
                <a:lnTo>
                  <a:pt x="0" y="3789043"/>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CEDE9"/>
        </a:solidFill>
        <a:effectLst/>
      </p:bgPr>
    </p:bg>
    <p:spTree>
      <p:nvGrpSpPr>
        <p:cNvPr id="1" name=""/>
        <p:cNvGrpSpPr/>
        <p:nvPr/>
      </p:nvGrpSpPr>
      <p:grpSpPr>
        <a:xfrm>
          <a:off x="0" y="0"/>
          <a:ext cx="0" cy="0"/>
          <a:chOff x="0" y="0"/>
          <a:chExt cx="0" cy="0"/>
        </a:xfrm>
      </p:grpSpPr>
      <p:grpSp>
        <p:nvGrpSpPr>
          <p:cNvPr id="2" name="Group 2"/>
          <p:cNvGrpSpPr/>
          <p:nvPr/>
        </p:nvGrpSpPr>
        <p:grpSpPr>
          <a:xfrm>
            <a:off x="7573360" y="3398457"/>
            <a:ext cx="9685940" cy="4671775"/>
            <a:chOff x="0" y="0"/>
            <a:chExt cx="2551029" cy="1230426"/>
          </a:xfrm>
        </p:grpSpPr>
        <p:sp>
          <p:nvSpPr>
            <p:cNvPr id="3" name="Freeform 3"/>
            <p:cNvSpPr/>
            <p:nvPr/>
          </p:nvSpPr>
          <p:spPr>
            <a:xfrm>
              <a:off x="0" y="0"/>
              <a:ext cx="2551029" cy="1230426"/>
            </a:xfrm>
            <a:custGeom>
              <a:avLst/>
              <a:gdLst/>
              <a:ahLst/>
              <a:cxnLst/>
              <a:rect l="l" t="t" r="r" b="b"/>
              <a:pathLst>
                <a:path w="2551029" h="1230426">
                  <a:moveTo>
                    <a:pt x="9592" y="0"/>
                  </a:moveTo>
                  <a:lnTo>
                    <a:pt x="2541438" y="0"/>
                  </a:lnTo>
                  <a:cubicBezTo>
                    <a:pt x="2546735" y="0"/>
                    <a:pt x="2551029" y="4294"/>
                    <a:pt x="2551029" y="9592"/>
                  </a:cubicBezTo>
                  <a:lnTo>
                    <a:pt x="2551029" y="1220835"/>
                  </a:lnTo>
                  <a:cubicBezTo>
                    <a:pt x="2551029" y="1226132"/>
                    <a:pt x="2546735" y="1230426"/>
                    <a:pt x="2541438" y="1230426"/>
                  </a:cubicBezTo>
                  <a:lnTo>
                    <a:pt x="9592" y="1230426"/>
                  </a:lnTo>
                  <a:cubicBezTo>
                    <a:pt x="4294" y="1230426"/>
                    <a:pt x="0" y="1226132"/>
                    <a:pt x="0" y="1220835"/>
                  </a:cubicBezTo>
                  <a:lnTo>
                    <a:pt x="0" y="9592"/>
                  </a:lnTo>
                  <a:cubicBezTo>
                    <a:pt x="0" y="4294"/>
                    <a:pt x="4294" y="0"/>
                    <a:pt x="9592" y="0"/>
                  </a:cubicBezTo>
                  <a:close/>
                </a:path>
              </a:pathLst>
            </a:custGeom>
            <a:solidFill>
              <a:srgbClr val="A5DAF3"/>
            </a:solidFill>
          </p:spPr>
          <p:txBody>
            <a:bodyPr/>
            <a:lstStyle/>
            <a:p>
              <a:endParaRPr lang="en-US"/>
            </a:p>
          </p:txBody>
        </p:sp>
        <p:sp>
          <p:nvSpPr>
            <p:cNvPr id="4" name="TextBox 4"/>
            <p:cNvSpPr txBox="1"/>
            <p:nvPr/>
          </p:nvSpPr>
          <p:spPr>
            <a:xfrm>
              <a:off x="0" y="-57150"/>
              <a:ext cx="2551029" cy="1287576"/>
            </a:xfrm>
            <a:prstGeom prst="rect">
              <a:avLst/>
            </a:prstGeom>
          </p:spPr>
          <p:txBody>
            <a:bodyPr lIns="50800" tIns="50800" rIns="50800" bIns="50800" rtlCol="0" anchor="ctr"/>
            <a:lstStyle/>
            <a:p>
              <a:pPr algn="ctr">
                <a:lnSpc>
                  <a:spcPts val="4760"/>
                </a:lnSpc>
              </a:pPr>
              <a:r>
                <a:rPr lang="en-US" sz="3400" dirty="0">
                  <a:solidFill>
                    <a:srgbClr val="5C3224"/>
                  </a:solidFill>
                  <a:latin typeface="Nunito"/>
                  <a:ea typeface="Nunito"/>
                  <a:cs typeface="Nunito"/>
                  <a:sym typeface="Nunito"/>
                </a:rPr>
                <a:t>The analysis indicated that T2DM is a long-term health condition that affects the UK’s health system.</a:t>
              </a:r>
            </a:p>
          </p:txBody>
        </p:sp>
      </p:grpSp>
      <p:sp>
        <p:nvSpPr>
          <p:cNvPr id="5" name="Freeform 5"/>
          <p:cNvSpPr/>
          <p:nvPr/>
        </p:nvSpPr>
        <p:spPr>
          <a:xfrm rot="5529949">
            <a:off x="-6482015" y="-1201226"/>
            <a:ext cx="16333616" cy="13839027"/>
          </a:xfrm>
          <a:custGeom>
            <a:avLst/>
            <a:gdLst/>
            <a:ahLst/>
            <a:cxnLst/>
            <a:rect l="l" t="t" r="r" b="b"/>
            <a:pathLst>
              <a:path w="16333616" h="13839027">
                <a:moveTo>
                  <a:pt x="0" y="0"/>
                </a:moveTo>
                <a:lnTo>
                  <a:pt x="16333616" y="0"/>
                </a:lnTo>
                <a:lnTo>
                  <a:pt x="16333616" y="13839027"/>
                </a:lnTo>
                <a:lnTo>
                  <a:pt x="0" y="1383902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Freeform 6"/>
          <p:cNvSpPr/>
          <p:nvPr/>
        </p:nvSpPr>
        <p:spPr>
          <a:xfrm>
            <a:off x="1301384" y="3610342"/>
            <a:ext cx="3789042" cy="3789042"/>
          </a:xfrm>
          <a:custGeom>
            <a:avLst/>
            <a:gdLst/>
            <a:ahLst/>
            <a:cxnLst/>
            <a:rect l="l" t="t" r="r" b="b"/>
            <a:pathLst>
              <a:path w="3789042" h="3789042">
                <a:moveTo>
                  <a:pt x="0" y="0"/>
                </a:moveTo>
                <a:lnTo>
                  <a:pt x="3789042" y="0"/>
                </a:lnTo>
                <a:lnTo>
                  <a:pt x="3789042" y="3789043"/>
                </a:lnTo>
                <a:lnTo>
                  <a:pt x="0" y="378904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a:off x="3460442" y="6788867"/>
            <a:ext cx="3936046" cy="3936046"/>
          </a:xfrm>
          <a:custGeom>
            <a:avLst/>
            <a:gdLst/>
            <a:ahLst/>
            <a:cxnLst/>
            <a:rect l="l" t="t" r="r" b="b"/>
            <a:pathLst>
              <a:path w="3936046" h="3936046">
                <a:moveTo>
                  <a:pt x="0" y="0"/>
                </a:moveTo>
                <a:lnTo>
                  <a:pt x="3936045" y="0"/>
                </a:lnTo>
                <a:lnTo>
                  <a:pt x="3936045" y="3936046"/>
                </a:lnTo>
                <a:lnTo>
                  <a:pt x="0" y="39360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8" name="Freeform 8"/>
          <p:cNvSpPr/>
          <p:nvPr/>
        </p:nvSpPr>
        <p:spPr>
          <a:xfrm>
            <a:off x="668655" y="-97928"/>
            <a:ext cx="3769961" cy="3708271"/>
          </a:xfrm>
          <a:custGeom>
            <a:avLst/>
            <a:gdLst/>
            <a:ahLst/>
            <a:cxnLst/>
            <a:rect l="l" t="t" r="r" b="b"/>
            <a:pathLst>
              <a:path w="3769961" h="3708271">
                <a:moveTo>
                  <a:pt x="0" y="0"/>
                </a:moveTo>
                <a:lnTo>
                  <a:pt x="3769962" y="0"/>
                </a:lnTo>
                <a:lnTo>
                  <a:pt x="3769962" y="3708270"/>
                </a:lnTo>
                <a:lnTo>
                  <a:pt x="0" y="370827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9" name="TextBox 9"/>
          <p:cNvSpPr txBox="1"/>
          <p:nvPr/>
        </p:nvSpPr>
        <p:spPr>
          <a:xfrm>
            <a:off x="7573360" y="1278141"/>
            <a:ext cx="9685940" cy="952184"/>
          </a:xfrm>
          <a:prstGeom prst="rect">
            <a:avLst/>
          </a:prstGeom>
        </p:spPr>
        <p:txBody>
          <a:bodyPr lIns="0" tIns="0" rIns="0" bIns="0" rtlCol="0" anchor="t">
            <a:spAutoFit/>
          </a:bodyPr>
          <a:lstStyle/>
          <a:p>
            <a:pPr algn="ctr">
              <a:lnSpc>
                <a:spcPts val="7500"/>
              </a:lnSpc>
            </a:pPr>
            <a:r>
              <a:rPr lang="en-US" sz="6000" b="1" spc="60" dirty="0">
                <a:solidFill>
                  <a:srgbClr val="2D799C"/>
                </a:solidFill>
                <a:latin typeface="Nunito Heavy"/>
                <a:ea typeface="Nunito Heavy"/>
                <a:cs typeface="Nunito Heavy"/>
                <a:sym typeface="Nunito Heavy"/>
              </a:rPr>
              <a:t>Conclusion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D799C"/>
        </a:solidFill>
        <a:effectLst/>
      </p:bgPr>
    </p:bg>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EFC71BD-9364-1A1C-6492-7CBD035646E6}"/>
              </a:ext>
            </a:extLst>
          </p:cNvPr>
          <p:cNvSpPr txBox="1"/>
          <p:nvPr/>
        </p:nvSpPr>
        <p:spPr>
          <a:xfrm>
            <a:off x="6172200" y="0"/>
            <a:ext cx="18336126" cy="1200329"/>
          </a:xfrm>
          <a:prstGeom prst="rect">
            <a:avLst/>
          </a:prstGeom>
          <a:noFill/>
        </p:spPr>
        <p:txBody>
          <a:bodyPr wrap="square">
            <a:spAutoFit/>
          </a:bodyPr>
          <a:lstStyle/>
          <a:p>
            <a:r>
              <a:rPr lang="en-GB" sz="7200" b="1" dirty="0">
                <a:solidFill>
                  <a:schemeClr val="bg2"/>
                </a:solidFill>
                <a:effectLst/>
                <a:latin typeface="Arial" panose="020B0604020202020204" pitchFamily="34" charset="0"/>
                <a:ea typeface="Calibri" panose="020F0502020204030204" pitchFamily="34" charset="0"/>
                <a:cs typeface="Times New Roman" panose="02020603050405020304" pitchFamily="18" charset="0"/>
              </a:rPr>
              <a:t>References </a:t>
            </a:r>
            <a:endParaRPr lang="en-US" sz="7200" dirty="0">
              <a:solidFill>
                <a:schemeClr val="bg2"/>
              </a:solidFill>
            </a:endParaRPr>
          </a:p>
        </p:txBody>
      </p:sp>
      <p:sp>
        <p:nvSpPr>
          <p:cNvPr id="3" name="TextBox 2">
            <a:extLst>
              <a:ext uri="{FF2B5EF4-FFF2-40B4-BE49-F238E27FC236}">
                <a16:creationId xmlns:a16="http://schemas.microsoft.com/office/drawing/2014/main" id="{97728BD1-A468-3469-2542-3D5FC5355625}"/>
              </a:ext>
            </a:extLst>
          </p:cNvPr>
          <p:cNvSpPr txBox="1"/>
          <p:nvPr/>
        </p:nvSpPr>
        <p:spPr>
          <a:xfrm>
            <a:off x="762000" y="1074222"/>
            <a:ext cx="16764000" cy="9212778"/>
          </a:xfrm>
          <a:prstGeom prst="rect">
            <a:avLst/>
          </a:prstGeom>
          <a:noFill/>
        </p:spPr>
        <p:txBody>
          <a:bodyPr wrap="square">
            <a:spAutoFit/>
          </a:bodyPr>
          <a:lstStyle/>
          <a:p>
            <a:pPr marL="457200" marR="0" indent="-457200" algn="just">
              <a:spcAft>
                <a:spcPts val="800"/>
              </a:spcAft>
              <a:buNone/>
            </a:pP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Chiauzzi</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 Rodarte, C. and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DasMahapatra</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 (2015). Patient-</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centered</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activity monitoring in the self-management of chronic health conditions.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BMC Medicine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13(1).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Eaton, S., Roberts, S. and Turner, B. (2015). Delivering person centred care in long term conditions.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British Medical Journal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[online] 350(feb10 14), pp.h181–h181.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Friis, K.,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Lasgaard</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 Osborne, R.H. and Maindal, H.T. (2016). Gaps in understanding health and engagement with healthcare providers across common long-term conditions: a population survey of health literacy in 29 473 Danish citizens.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BMJ Open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6(1), p.e009627.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Health Foundation (2025).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practical guide to self-management support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[online] The Health Foundation. Available at: https://www.health.org.uk/.</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Lloyd, C.E. and Heller, T. (2012).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Long-term conditions: challenges in health and social care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1st ed. Los Angeles, Calif.: Sage.</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NHS England (2021).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Comprehensive model of personalised care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[online] NHS England. Available at: https://www.england.nhs.uk/personalisedcare/comprehensive-model-of-personalised-care/.</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Smith, J. and Roberts, A. (2007). Self-management for long-term conditions.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BMJ</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,335(7627), pp.968–970.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World Health Organisation (WHO) (2024).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Self-care interventions for health</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[online] www.who.int. Available at: https://www.who.int/health-topics/self-care</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Ahmad, E., Lim, S., Lamptey, R., Webb, D.R. and Davies, M.J. (2022). Type 2 Diabetes.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Lancet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400(10365), pp.1803–1820.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American Diabetes Association (2021). 3. Prevention or Delay of Type 2 Diabetes and Associated Comorbidities: Standards of Medical Care in Diabetes—2022.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Diabetes Care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[online] 45(Supplement_1), pp.S39–S45.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Davis, T.M.E., Drinkwater, J.J., Fegan, P.G.,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Chikkaveerappa</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K., Sillars, B. and Davis, W.A. (2021). Community</a:t>
            </a:r>
            <a:r>
              <a:rPr lang="en-GB" kern="100" dirty="0">
                <a:solidFill>
                  <a:schemeClr val="bg1"/>
                </a:solidFill>
                <a:effectLst/>
                <a:latin typeface="Cambria Math" panose="02040503050406030204" pitchFamily="18" charset="0"/>
                <a:ea typeface="Calibri" panose="020F0502020204030204" pitchFamily="34" charset="0"/>
                <a:cs typeface="Cambria Math" panose="02040503050406030204" pitchFamily="18" charset="0"/>
              </a:rPr>
              <a: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based management of complex type 2 diabetes: adaptation of an integrated model of care in a general practice setting.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Internal Medicine Journal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51(1), pp.62–68.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Knowles, M., Crowley, A.P., Vasan, A. and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Kangovi</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 (2023). Community Health Worker Integration with and Effectiveness in Health Care and Public Health in the UK.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Annual Review of Public Health</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44(1), pp.363–381. Martin, S., Longo, F., Lomas, J. and Claxton, K. (2021). Causal impact of social care, public health and healthcare expenditure on mortality in England: cross-sectional evidence for 2013/2014.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BMJ Open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11(10), p.e046417.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Miller-Rosales, C. and Rodriguez, H.P. (2021). Interdisciplinary primary care team expertise and diabetes care management.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Journal of the American Board of Family Medicine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34(1), pp.151–161.</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Patel, M.R. (2020). Social Determinants of Poor Management of Type 2 Diabetes Among the Insured.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Current Diabetes Reports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20(11).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Pienaar, M. and Reid, M. (2020). Self-management in face-to-face peer support for adults with type 2 diabetes living in low- or middle-income countries: a systematic review.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BMC Public Health</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20(1).</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457200" marR="0" indent="-457200" algn="just">
              <a:spcAft>
                <a:spcPts val="800"/>
              </a:spcAft>
              <a:buNone/>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Strain, W.D., Down, S., Brown, P.,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Puttanna</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and Sinclair, A. (2021). Diabetes and Frailty: An Expert Consensus Statement on the Management of Older Adults with Type 2 Diabetes. </a:t>
            </a:r>
            <a:r>
              <a:rPr lang="en-GB" i="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Diabetes Therapy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12(5). </a:t>
            </a:r>
            <a:endPar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2752</Words>
  <Application>Microsoft Office PowerPoint</Application>
  <PresentationFormat>Custom</PresentationFormat>
  <Paragraphs>85</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9</cp:revision>
  <dcterms:created xsi:type="dcterms:W3CDTF">2006-08-16T00:00:00Z</dcterms:created>
  <dcterms:modified xsi:type="dcterms:W3CDTF">2025-11-08T00:00:12Z</dcterms:modified>
  <dc:identifier>DAG3uE6GZrg</dc:identifier>
</cp:coreProperties>
</file>