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7"/>
  </p:notesMasterIdLst>
  <p:sldIdLst>
    <p:sldId id="266" r:id="rId2"/>
    <p:sldId id="275" r:id="rId3"/>
    <p:sldId id="270" r:id="rId4"/>
    <p:sldId id="277" r:id="rId5"/>
    <p:sldId id="283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67956" autoAdjust="0"/>
  </p:normalViewPr>
  <p:slideViewPr>
    <p:cSldViewPr snapToGrid="0">
      <p:cViewPr varScale="1">
        <p:scale>
          <a:sx n="49" d="100"/>
          <a:sy n="49" d="100"/>
        </p:scale>
        <p:origin x="201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C8267A-9959-4B3A-9FEE-895EB653CF4D}" type="datetimeFigureOut">
              <a:rPr lang="en-GB" smtClean="0"/>
              <a:t>25/10/2019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7F8A1F-0214-4A90-AE78-62D58DFD78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5337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There are many ratios used widely across financial businesses.</a:t>
            </a:r>
          </a:p>
          <a:p>
            <a:endParaRPr lang="en-GB" dirty="0"/>
          </a:p>
          <a:p>
            <a:r>
              <a:rPr lang="en-GB" dirty="0"/>
              <a:t>We will </a:t>
            </a:r>
            <a:r>
              <a:rPr lang="en-GB" b="1" dirty="0"/>
              <a:t>limit ourselves </a:t>
            </a:r>
            <a:r>
              <a:rPr lang="en-GB" dirty="0"/>
              <a:t>to using Revenue to evaluate the investment potential of a business.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997887-8482-476C-AF9A-12349E43F80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3811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997887-8482-476C-AF9A-12349E43F80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6253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997887-8482-476C-AF9A-12349E43F80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42362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dirty="0"/>
              <a:t>These are published in newspaper stock exchange listings so is easy to get the P/E ratio for a number of potential investments and to compare them.</a:t>
            </a:r>
          </a:p>
          <a:p>
            <a:endParaRPr lang="en-GB" sz="1200" dirty="0"/>
          </a:p>
          <a:p>
            <a:r>
              <a:rPr lang="en-GB" dirty="0"/>
              <a:t>When trying to remember the formulas, a clue is in the name of the ratio: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1" dirty="0"/>
              <a:t>Earnings per share </a:t>
            </a:r>
            <a:r>
              <a:rPr lang="en-GB" dirty="0"/>
              <a:t>= profits (i.e. the earnings) / number of equity shares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1" dirty="0"/>
              <a:t>Price - Earnings </a:t>
            </a:r>
            <a:r>
              <a:rPr lang="en-GB" dirty="0"/>
              <a:t>= the market price per share / Earnings per share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1" dirty="0"/>
              <a:t>Class to do Exercise – Tiger Limited</a:t>
            </a:r>
            <a:r>
              <a:rPr lang="en-GB" dirty="0"/>
              <a:t>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1" dirty="0"/>
              <a:t>Look at the NEXT PLC 2014 accounts to find these 2 ratios on pages 38 and 39.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997887-8482-476C-AF9A-12349E43F80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65084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997887-8482-476C-AF9A-12349E43F808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9600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A99DC-2E31-4019-9177-A8BA13A7B115}" type="datetime1">
              <a:rPr lang="en-GB" smtClean="0"/>
              <a:t>25/10/2019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Financial Reporting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6599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1E7EA-C311-4FE2-9026-B77BE57782F8}" type="datetime1">
              <a:rPr lang="en-GB" smtClean="0"/>
              <a:t>25/10/2019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Financial Reporting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29191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25857-3179-4C42-8713-C56987DE2499}" type="datetime1">
              <a:rPr lang="en-GB" smtClean="0"/>
              <a:t>25/10/2019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Financial Reporting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56164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CB3F4-0D8E-4A6D-AD19-A82432CF5DBC}" type="datetime1">
              <a:rPr lang="en-GB" smtClean="0"/>
              <a:t>25/10/2019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Financial Reporting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4550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D1984-4AA2-42BC-AE7A-415B538E4CDB}" type="datetime1">
              <a:rPr lang="en-GB" smtClean="0"/>
              <a:t>25/10/2019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Financial Reporting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3489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FC2A53-7CF3-464F-83AB-FEAD0CB18208}" type="datetime1">
              <a:rPr lang="en-GB" smtClean="0"/>
              <a:t>25/10/2019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Financial Reporting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6074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3EAFF-2FA2-4D2B-BBDF-4F3FE41F2783}" type="datetime1">
              <a:rPr lang="en-GB" smtClean="0"/>
              <a:t>25/10/2019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Financial Reporting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0974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EBD03-4DA9-46BE-A773-6BD7A7C98BBF}" type="datetime1">
              <a:rPr lang="en-GB" smtClean="0"/>
              <a:t>25/10/2019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Financial Reporting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29534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2D069-26A3-434E-A07C-D8B1198C0DA0}" type="datetime1">
              <a:rPr lang="en-GB" smtClean="0"/>
              <a:t>25/10/2019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Financial Reporting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4947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D3944-3D79-411E-9064-608DC5C78767}" type="datetime1">
              <a:rPr lang="en-GB" smtClean="0"/>
              <a:t>25/10/2019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Financial Reporting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5469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A7881-1BCE-48BE-A752-11FF4BA4F3E4}" type="datetime1">
              <a:rPr lang="en-GB" smtClean="0"/>
              <a:t>25/10/2019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Financial Reporting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9629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AD417C-233F-4C52-9728-BF37E2099C73}" type="datetime1">
              <a:rPr lang="en-GB" smtClean="0"/>
              <a:t>25/10/2019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Financial Reporting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36878E-EAE2-479D-B1CF-232EBC15B90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1944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670F181-0050-45FA-9470-106E4E16A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02082"/>
            <a:ext cx="7886700" cy="429533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7200" b="1" dirty="0"/>
          </a:p>
          <a:p>
            <a:pPr marL="0" indent="0" algn="ctr">
              <a:buNone/>
            </a:pPr>
            <a:r>
              <a:rPr lang="en-GB" sz="6000" b="1" dirty="0"/>
              <a:t>Investment ratios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897035-650F-48BF-A465-2C974C757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r>
              <a:rPr lang="en-GB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Financial Reporting</a:t>
            </a:r>
            <a:endParaRPr lang="en-GB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D24551-E1C3-47E0-879A-3E83C559A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4836878E-EAE2-479D-B1CF-232EBC15B90B}" type="slidenum">
              <a:rPr lang="en-GB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457200"/>
              <a:t>1</a:t>
            </a:fld>
            <a:endParaRPr lang="en-GB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899787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7315A6B-A288-43F8-81D2-F3B5A99CD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59740"/>
            <a:ext cx="7886700" cy="591820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chemeClr val="accent1">
                    <a:lumMod val="75000"/>
                  </a:schemeClr>
                </a:solidFill>
              </a:rPr>
              <a:t>Investment Ratios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670F181-0050-45FA-9470-106E4E16A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1" y="1285487"/>
            <a:ext cx="8075735" cy="480177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Investment ratios- used to assess the investment potential of a company.</a:t>
            </a:r>
          </a:p>
          <a:p>
            <a:pPr marL="0" indent="0">
              <a:buNone/>
            </a:pPr>
            <a:r>
              <a:rPr lang="en-GB" sz="2000" dirty="0"/>
              <a:t>The two most common are:</a:t>
            </a:r>
          </a:p>
          <a:p>
            <a:r>
              <a:rPr lang="en-GB" sz="2000" b="1" dirty="0"/>
              <a:t>Earnings per Share (EPS) and </a:t>
            </a:r>
          </a:p>
          <a:p>
            <a:r>
              <a:rPr lang="en-GB" sz="2000" b="1" dirty="0"/>
              <a:t>Price - Earnings ratio (P/E ratio)</a:t>
            </a:r>
          </a:p>
          <a:p>
            <a:pPr marL="0" indent="0">
              <a:buNone/>
            </a:pPr>
            <a:r>
              <a:rPr lang="en-GB" sz="800" dirty="0"/>
              <a:t>   </a:t>
            </a:r>
          </a:p>
          <a:p>
            <a:r>
              <a:rPr lang="en-GB" sz="2000" dirty="0"/>
              <a:t> There are several other ratios, and techniques to aid investment decisions, not covered here.</a:t>
            </a:r>
            <a:r>
              <a:rPr lang="en-GB" sz="800" dirty="0"/>
              <a:t>  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897035-650F-48BF-A465-2C974C757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r>
              <a:rPr lang="en-GB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Financial Reporting</a:t>
            </a:r>
            <a:endParaRPr lang="en-GB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D24551-E1C3-47E0-879A-3E83C559A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4836878E-EAE2-479D-B1CF-232EBC15B90B}" type="slidenum">
              <a:rPr lang="en-GB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457200"/>
              <a:t>2</a:t>
            </a:fld>
            <a:endParaRPr lang="en-GB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7730953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7315A6B-A288-43F8-81D2-F3B5A99CD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59740"/>
            <a:ext cx="7886700" cy="591820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chemeClr val="accent1">
                    <a:lumMod val="75000"/>
                  </a:schemeClr>
                </a:solidFill>
              </a:rPr>
              <a:t>Investment Ratios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670F181-0050-45FA-9470-106E4E16A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118" y="1303072"/>
            <a:ext cx="7886700" cy="480177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000" b="1" dirty="0"/>
              <a:t>1. Earnings per Share (EPS) </a:t>
            </a:r>
          </a:p>
          <a:p>
            <a:pPr marL="0" indent="0">
              <a:buNone/>
            </a:pPr>
            <a:r>
              <a:rPr lang="en-GB" sz="800" dirty="0"/>
              <a:t>   </a:t>
            </a:r>
          </a:p>
          <a:p>
            <a:r>
              <a:rPr lang="en-GB" sz="2000" dirty="0"/>
              <a:t> Widely used in stock markets to value the shares.</a:t>
            </a:r>
          </a:p>
          <a:p>
            <a:r>
              <a:rPr lang="en-GB" sz="2000" dirty="0"/>
              <a:t>It shows how effective a company has used its resources (provided by the shareholders).</a:t>
            </a:r>
          </a:p>
          <a:p>
            <a:r>
              <a:rPr lang="en-GB" sz="2000" dirty="0"/>
              <a:t>FRS 102 requires companies with publicly traded equity shares to calculate and disclose this ratio.</a:t>
            </a:r>
          </a:p>
          <a:p>
            <a:endParaRPr lang="en-GB" sz="2000" dirty="0"/>
          </a:p>
          <a:p>
            <a:pPr marL="0" indent="0" algn="ctr">
              <a:buNone/>
            </a:pPr>
            <a:r>
              <a:rPr lang="en-GB" sz="2200" b="1" dirty="0"/>
              <a:t>EPS = Profits / Number of equity shares</a:t>
            </a:r>
          </a:p>
          <a:p>
            <a:pPr marL="0" indent="0">
              <a:buNone/>
            </a:pPr>
            <a:r>
              <a:rPr lang="en-GB" sz="800" dirty="0"/>
              <a:t>    </a:t>
            </a:r>
          </a:p>
          <a:p>
            <a:pPr marL="0" indent="0">
              <a:buNone/>
            </a:pPr>
            <a:r>
              <a:rPr lang="en-GB" sz="2000" b="1" dirty="0"/>
              <a:t>Profits</a:t>
            </a:r>
            <a:r>
              <a:rPr lang="en-GB" sz="2000" dirty="0"/>
              <a:t> is the profit for the period that is attributable to the shareholders i.e. profits after tax and dividends.</a:t>
            </a:r>
          </a:p>
          <a:p>
            <a:pPr marL="0" indent="0">
              <a:buNone/>
            </a:pPr>
            <a:r>
              <a:rPr lang="en-GB" sz="2000" b="1" dirty="0"/>
              <a:t>Number of equity shares </a:t>
            </a:r>
            <a:r>
              <a:rPr lang="en-GB" sz="2000" dirty="0"/>
              <a:t>is the weighted average of equity shares in issue during the period.</a:t>
            </a:r>
          </a:p>
          <a:p>
            <a:pPr marL="0" indent="0">
              <a:buNone/>
            </a:pPr>
            <a:endParaRPr lang="en-GB" sz="800" dirty="0"/>
          </a:p>
          <a:p>
            <a:pPr marL="0" indent="0">
              <a:buNone/>
            </a:pPr>
            <a:r>
              <a:rPr lang="en-GB" sz="800" dirty="0"/>
              <a:t>  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897035-650F-48BF-A465-2C974C757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r>
              <a:rPr lang="en-GB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Financial Reporting</a:t>
            </a:r>
            <a:endParaRPr lang="en-GB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D24551-E1C3-47E0-879A-3E83C559A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4836878E-EAE2-479D-B1CF-232EBC15B90B}" type="slidenum">
              <a:rPr lang="en-GB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457200"/>
              <a:t>3</a:t>
            </a:fld>
            <a:endParaRPr lang="en-GB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5927888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7315A6B-A288-43F8-81D2-F3B5A99CD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59740"/>
            <a:ext cx="7886700" cy="591820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chemeClr val="accent1">
                    <a:lumMod val="75000"/>
                  </a:schemeClr>
                </a:solidFill>
              </a:rPr>
              <a:t>Investment Ratios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670F181-0050-45FA-9470-106E4E16A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118" y="1303072"/>
            <a:ext cx="7886700" cy="505328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000" b="1" dirty="0"/>
              <a:t>2. Price - Earnings ratio (P/E ratio)</a:t>
            </a:r>
          </a:p>
          <a:p>
            <a:pPr marL="0" indent="0">
              <a:buNone/>
            </a:pPr>
            <a:r>
              <a:rPr lang="en-GB" sz="700" dirty="0"/>
              <a:t>`</a:t>
            </a:r>
          </a:p>
          <a:p>
            <a:r>
              <a:rPr lang="en-GB" sz="2000" dirty="0"/>
              <a:t> Most commonly shown ratio in newspaper stock exchange listings.</a:t>
            </a:r>
          </a:p>
          <a:p>
            <a:r>
              <a:rPr lang="en-GB" sz="2000" dirty="0"/>
              <a:t>Useful to compare the P/E ratio of a number of potential investments. </a:t>
            </a:r>
          </a:p>
          <a:p>
            <a:endParaRPr lang="en-GB" sz="2000" dirty="0"/>
          </a:p>
          <a:p>
            <a:pPr marL="0" indent="0" algn="ctr">
              <a:buNone/>
            </a:pPr>
            <a:r>
              <a:rPr lang="en-GB" sz="2000" b="1" dirty="0"/>
              <a:t>P/E = Current market price per equity share / Earnings per share</a:t>
            </a:r>
          </a:p>
          <a:p>
            <a:pPr marL="0" indent="0">
              <a:buNone/>
            </a:pPr>
            <a:r>
              <a:rPr lang="en-GB" sz="800" dirty="0"/>
              <a:t> </a:t>
            </a:r>
          </a:p>
          <a:p>
            <a:r>
              <a:rPr lang="en-GB" sz="2000" dirty="0"/>
              <a:t> It is expressed in years.</a:t>
            </a:r>
          </a:p>
          <a:p>
            <a:r>
              <a:rPr lang="en-GB" sz="2000" dirty="0"/>
              <a:t>It measures how long it would take for the price of the share to be realised from the company earnings (profits).</a:t>
            </a:r>
          </a:p>
          <a:p>
            <a:r>
              <a:rPr lang="en-GB" sz="2000" dirty="0"/>
              <a:t>High P/E (in years) - may indicate the market price is too high, </a:t>
            </a:r>
            <a:r>
              <a:rPr lang="en-GB" sz="2000" u="sng" dirty="0"/>
              <a:t>or</a:t>
            </a:r>
            <a:r>
              <a:rPr lang="en-GB" sz="2000" dirty="0"/>
              <a:t> that future growth is EPS is expected.</a:t>
            </a:r>
          </a:p>
          <a:p>
            <a:r>
              <a:rPr lang="en-GB" sz="2000" dirty="0"/>
              <a:t>Low EPS - may indicate the market price is too low, </a:t>
            </a:r>
            <a:r>
              <a:rPr lang="en-GB" sz="2000" u="sng" dirty="0"/>
              <a:t>or</a:t>
            </a:r>
            <a:r>
              <a:rPr lang="en-GB" sz="2000" dirty="0"/>
              <a:t> the market expects that earnings will decline in the future. Possible volatility and prospects of poor growth. </a:t>
            </a:r>
            <a:endParaRPr lang="en-GB" sz="80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897035-650F-48BF-A465-2C974C757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r>
              <a:rPr lang="en-GB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Financial Reporting</a:t>
            </a:r>
            <a:endParaRPr lang="en-GB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D24551-E1C3-47E0-879A-3E83C559A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4836878E-EAE2-479D-B1CF-232EBC15B90B}" type="slidenum">
              <a:rPr lang="en-GB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457200"/>
              <a:t>4</a:t>
            </a:fld>
            <a:endParaRPr lang="en-GB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297615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7315A6B-A288-43F8-81D2-F3B5A99CD1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59740"/>
            <a:ext cx="7886700" cy="591820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chemeClr val="accent1">
                    <a:lumMod val="75000"/>
                  </a:schemeClr>
                </a:solidFill>
              </a:rPr>
              <a:t>Investment Ratios</a:t>
            </a:r>
            <a:endParaRPr lang="en-GB" sz="2800" b="1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670F181-0050-45FA-9470-106E4E16A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118" y="1303072"/>
            <a:ext cx="7886700" cy="4801771"/>
          </a:xfrm>
        </p:spPr>
        <p:txBody>
          <a:bodyPr/>
          <a:lstStyle/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pPr marL="0" indent="0" algn="ctr">
              <a:buNone/>
            </a:pPr>
            <a:r>
              <a:rPr lang="en-GB" sz="4800" b="1" dirty="0"/>
              <a:t>Exercise:</a:t>
            </a:r>
          </a:p>
          <a:p>
            <a:pPr algn="ctr">
              <a:buFont typeface="Wingdings" panose="05000000000000000000" pitchFamily="2" charset="2"/>
              <a:buChar char="§"/>
            </a:pPr>
            <a:r>
              <a:rPr lang="en-GB" sz="3600" b="1" dirty="0"/>
              <a:t>Tiger Limited</a:t>
            </a:r>
          </a:p>
          <a:p>
            <a:pPr marL="0" indent="0">
              <a:buNone/>
            </a:pPr>
            <a:r>
              <a:rPr lang="en-GB" sz="800" dirty="0"/>
              <a:t> </a:t>
            </a:r>
          </a:p>
          <a:p>
            <a:pPr marL="0" indent="0">
              <a:buNone/>
            </a:pPr>
            <a:r>
              <a:rPr lang="en-GB" sz="800" dirty="0"/>
              <a:t>   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897035-650F-48BF-A465-2C974C757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457200"/>
            <a:r>
              <a:rPr lang="en-GB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Financial Reporting</a:t>
            </a:r>
            <a:endParaRPr lang="en-GB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D24551-E1C3-47E0-879A-3E83C559A7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200"/>
            <a:fld id="{4836878E-EAE2-479D-B1CF-232EBC15B90B}" type="slidenum">
              <a:rPr lang="en-GB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457200"/>
              <a:t>5</a:t>
            </a:fld>
            <a:endParaRPr lang="en-GB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23869088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464</Words>
  <Application>Microsoft Office PowerPoint</Application>
  <PresentationFormat>On-screen Show (4:3)</PresentationFormat>
  <Paragraphs>70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Wingdings</vt:lpstr>
      <vt:lpstr>1_Office Theme</vt:lpstr>
      <vt:lpstr>PowerPoint Presentation</vt:lpstr>
      <vt:lpstr>Investment Ratios</vt:lpstr>
      <vt:lpstr>Investment Ratios</vt:lpstr>
      <vt:lpstr>Investment Ratios</vt:lpstr>
      <vt:lpstr>Investment Ratios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Williams</dc:creator>
  <cp:lastModifiedBy>Andrew Williams</cp:lastModifiedBy>
  <cp:revision>2</cp:revision>
  <dcterms:created xsi:type="dcterms:W3CDTF">2019-10-13T10:40:56Z</dcterms:created>
  <dcterms:modified xsi:type="dcterms:W3CDTF">2019-10-25T10:51:53Z</dcterms:modified>
</cp:coreProperties>
</file>