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8" r:id="rId3"/>
    <p:sldId id="257" r:id="rId4"/>
    <p:sldId id="259" r:id="rId5"/>
    <p:sldId id="260" r:id="rId6"/>
    <p:sldId id="261" r:id="rId7"/>
    <p:sldId id="263" r:id="rId8"/>
    <p:sldId id="278" r:id="rId9"/>
    <p:sldId id="264" r:id="rId10"/>
    <p:sldId id="265" r:id="rId11"/>
    <p:sldId id="268" r:id="rId12"/>
    <p:sldId id="277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9" r:id="rId21"/>
    <p:sldId id="280" r:id="rId22"/>
    <p:sldId id="275" r:id="rId23"/>
    <p:sldId id="276" r:id="rId2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03"/>
    <p:restoredTop sz="94737"/>
  </p:normalViewPr>
  <p:slideViewPr>
    <p:cSldViewPr snapToGrid="0" snapToObjects="1">
      <p:cViewPr varScale="1">
        <p:scale>
          <a:sx n="110" d="100"/>
          <a:sy n="110" d="100"/>
        </p:scale>
        <p:origin x="60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8BC6D-C591-4ED2-BB40-094559118E7B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E4B9C-BF17-4979-96A5-6308CD72B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350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115C9-4CD2-CE4E-A664-EC98FE7B8A77}" type="datetimeFigureOut">
              <a:rPr lang="en-US" smtClean="0"/>
              <a:t>10/30/2017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9B14C-7E83-D848-8821-8FA68783ED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7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Ask trainees to match the words to either open or closed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AE8129-05A0-5944-82BB-2E013E98081A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317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4719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365" y="108572"/>
            <a:ext cx="11658600" cy="2421464"/>
          </a:xfrm>
        </p:spPr>
        <p:txBody>
          <a:bodyPr/>
          <a:lstStyle/>
          <a:p>
            <a:r>
              <a:rPr lang="en-US" dirty="0" err="1" smtClean="0"/>
              <a:t>Mmm</a:t>
            </a:r>
            <a:r>
              <a:rPr lang="en-US" dirty="0" smtClean="0"/>
              <a:t> </a:t>
            </a:r>
            <a:r>
              <a:rPr lang="mr-IN" dirty="0" smtClean="0"/>
              <a:t>…</a:t>
            </a:r>
            <a:r>
              <a:rPr lang="cy-GB" dirty="0" smtClean="0"/>
              <a:t> beth oedd y cwestiwn ‘na eto?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1802" y="5452533"/>
            <a:ext cx="7197726" cy="1405467"/>
          </a:xfrm>
        </p:spPr>
        <p:txBody>
          <a:bodyPr>
            <a:normAutofit/>
          </a:bodyPr>
          <a:lstStyle/>
          <a:p>
            <a:pPr algn="ctr"/>
            <a:r>
              <a:rPr lang="en-US" sz="2400" dirty="0" smtClean="0"/>
              <a:t>30/10/17</a:t>
            </a:r>
            <a:endParaRPr lang="en-US" sz="2400" dirty="0"/>
          </a:p>
        </p:txBody>
      </p:sp>
      <p:pic>
        <p:nvPicPr>
          <p:cNvPr id="1026" name="Picture 2" descr="ttps://altoday.com/wp-content/uploads/2017/10/questio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605" y="2758637"/>
            <a:ext cx="3804120" cy="213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75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cwestiwn</a:t>
            </a:r>
            <a:r>
              <a:rPr lang="en-US" dirty="0" smtClean="0"/>
              <a:t> </a:t>
            </a:r>
            <a:r>
              <a:rPr lang="en-US" dirty="0" err="1" smtClean="0"/>
              <a:t>mawr</a:t>
            </a:r>
            <a:r>
              <a:rPr lang="en-US" dirty="0" smtClean="0"/>
              <a:t>!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41157" y="2967335"/>
            <a:ext cx="1110970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 mae cwestiynau a chwestiynu </a:t>
            </a:r>
          </a:p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mor bwysig ar gyfer datblygu’r dysgu?</a:t>
            </a:r>
            <a:endParaRPr lang="cy-GB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07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2" y="2142067"/>
            <a:ext cx="6979022" cy="3649133"/>
          </a:xfrm>
        </p:spPr>
        <p:txBody>
          <a:bodyPr/>
          <a:lstStyle/>
          <a:p>
            <a:pPr>
              <a:buSzPct val="101000"/>
              <a:buFont typeface="Wingdings" charset="2"/>
              <a:buChar char="q"/>
            </a:pPr>
            <a:r>
              <a:rPr lang="en-US" sz="2600" dirty="0" smtClean="0"/>
              <a:t> </a:t>
            </a:r>
            <a:r>
              <a:rPr lang="en-US" sz="2600" dirty="0" err="1" smtClean="0"/>
              <a:t>Dyfnhau</a:t>
            </a:r>
            <a:r>
              <a:rPr lang="en-US" sz="2600" dirty="0" smtClean="0"/>
              <a:t> </a:t>
            </a:r>
            <a:r>
              <a:rPr lang="en-US" sz="2600" dirty="0" err="1" smtClean="0"/>
              <a:t>dealltwriaeth</a:t>
            </a:r>
            <a:r>
              <a:rPr lang="en-US" sz="2600" dirty="0" smtClean="0"/>
              <a:t> o </a:t>
            </a:r>
            <a:r>
              <a:rPr lang="en-US" sz="2600" dirty="0" err="1" smtClean="0"/>
              <a:t>bwysigrwydd</a:t>
            </a:r>
            <a:r>
              <a:rPr lang="en-US" sz="2600" dirty="0" smtClean="0"/>
              <a:t> </a:t>
            </a:r>
            <a:r>
              <a:rPr lang="en-US" sz="2600" dirty="0" err="1" smtClean="0"/>
              <a:t>holi</a:t>
            </a:r>
            <a:endParaRPr lang="en-US" sz="2600" dirty="0" smtClean="0"/>
          </a:p>
          <a:p>
            <a:pPr>
              <a:buSzPct val="101000"/>
              <a:buFont typeface="Wingdings" charset="2"/>
              <a:buChar char="q"/>
            </a:pPr>
            <a:r>
              <a:rPr lang="en-US" sz="2600" dirty="0" smtClean="0"/>
              <a:t> Codi </a:t>
            </a:r>
            <a:r>
              <a:rPr lang="en-US" sz="2600" dirty="0" err="1" smtClean="0"/>
              <a:t>ymwybyddiaeth</a:t>
            </a:r>
            <a:r>
              <a:rPr lang="en-US" sz="2600" dirty="0" smtClean="0"/>
              <a:t> </a:t>
            </a:r>
            <a:r>
              <a:rPr lang="en-US" sz="2600" dirty="0" err="1" smtClean="0"/>
              <a:t>penodol</a:t>
            </a:r>
            <a:r>
              <a:rPr lang="en-US" sz="2600" dirty="0" smtClean="0"/>
              <a:t> </a:t>
            </a:r>
            <a:r>
              <a:rPr lang="en-US" sz="2600" dirty="0" err="1" smtClean="0"/>
              <a:t>o’r</a:t>
            </a:r>
            <a:r>
              <a:rPr lang="en-US" sz="2600" dirty="0" smtClean="0"/>
              <a:t> ‘</a:t>
            </a:r>
            <a:r>
              <a:rPr lang="en-US" sz="2600" dirty="0" err="1" smtClean="0"/>
              <a:t>gwaith</a:t>
            </a:r>
            <a:r>
              <a:rPr lang="en-US" sz="2600" dirty="0" smtClean="0"/>
              <a:t> </a:t>
            </a:r>
            <a:r>
              <a:rPr lang="en-US" sz="2600" dirty="0" err="1" smtClean="0"/>
              <a:t>manwl</a:t>
            </a:r>
            <a:r>
              <a:rPr lang="en-US" sz="2600" dirty="0" smtClean="0"/>
              <a:t>’ </a:t>
            </a:r>
            <a:r>
              <a:rPr lang="en-US" sz="2600" dirty="0" err="1" smtClean="0"/>
              <a:t>wrth</a:t>
            </a:r>
            <a:r>
              <a:rPr lang="en-US" sz="2600" dirty="0" smtClean="0"/>
              <a:t> </a:t>
            </a:r>
            <a:r>
              <a:rPr lang="en-US" sz="2600" dirty="0" err="1" smtClean="0"/>
              <a:t>ddefnyddio</a:t>
            </a:r>
            <a:r>
              <a:rPr lang="en-US" sz="2600" dirty="0" smtClean="0"/>
              <a:t> </a:t>
            </a:r>
            <a:r>
              <a:rPr lang="en-US" sz="2600" dirty="0" err="1" smtClean="0"/>
              <a:t>technegau</a:t>
            </a:r>
            <a:r>
              <a:rPr lang="en-US" sz="2600" dirty="0" smtClean="0"/>
              <a:t> </a:t>
            </a:r>
            <a:r>
              <a:rPr lang="en-US" sz="2600" dirty="0" err="1" smtClean="0"/>
              <a:t>holi</a:t>
            </a:r>
            <a:endParaRPr lang="en-US" sz="2600" dirty="0" smtClean="0"/>
          </a:p>
          <a:p>
            <a:pPr>
              <a:buSzPct val="101000"/>
              <a:buFont typeface="Wingdings" charset="2"/>
              <a:buChar char="q"/>
            </a:pPr>
            <a:r>
              <a:rPr lang="en-US" sz="2600" dirty="0" smtClean="0"/>
              <a:t> </a:t>
            </a:r>
            <a:r>
              <a:rPr lang="en-US" sz="2600" dirty="0" err="1" smtClean="0"/>
              <a:t>Ehangu</a:t>
            </a:r>
            <a:r>
              <a:rPr lang="en-US" sz="2600" dirty="0" smtClean="0"/>
              <a:t> </a:t>
            </a:r>
            <a:r>
              <a:rPr lang="en-US" sz="2600" dirty="0" err="1" smtClean="0"/>
              <a:t>amrywiaeth</a:t>
            </a:r>
            <a:r>
              <a:rPr lang="en-US" sz="2600" dirty="0" smtClean="0"/>
              <a:t> o </a:t>
            </a:r>
            <a:r>
              <a:rPr lang="en-US" sz="2600" dirty="0" err="1" smtClean="0"/>
              <a:t>wahanol</a:t>
            </a:r>
            <a:r>
              <a:rPr lang="en-US" sz="2600" dirty="0" smtClean="0"/>
              <a:t> </a:t>
            </a:r>
            <a:r>
              <a:rPr lang="en-US" sz="2600" dirty="0" err="1" smtClean="0"/>
              <a:t>dechnegau</a:t>
            </a:r>
            <a:r>
              <a:rPr lang="en-US" sz="2600" dirty="0" smtClean="0"/>
              <a:t> </a:t>
            </a:r>
            <a:r>
              <a:rPr lang="en-US" sz="2600" dirty="0" err="1" smtClean="0"/>
              <a:t>cwestiynu</a:t>
            </a:r>
            <a:r>
              <a:rPr lang="en-US" sz="2600" dirty="0" smtClean="0"/>
              <a:t> </a:t>
            </a:r>
            <a:r>
              <a:rPr lang="en-US" sz="2600" dirty="0" err="1" smtClean="0"/>
              <a:t>llwyddiannus</a:t>
            </a:r>
            <a:endParaRPr lang="en-US" sz="2600" dirty="0" smtClean="0"/>
          </a:p>
          <a:p>
            <a:pPr>
              <a:buSzPct val="101000"/>
              <a:buFont typeface="Wingdings" charset="2"/>
              <a:buChar char="q"/>
            </a:pPr>
            <a:r>
              <a:rPr lang="en-US" sz="2600" dirty="0" smtClean="0"/>
              <a:t> </a:t>
            </a:r>
            <a:r>
              <a:rPr lang="en-US" sz="2600" dirty="0" err="1" smtClean="0"/>
              <a:t>Gwerthuso</a:t>
            </a:r>
            <a:r>
              <a:rPr lang="en-US" sz="2600" dirty="0" smtClean="0"/>
              <a:t> </a:t>
            </a:r>
            <a:r>
              <a:rPr lang="en-US" sz="2600" dirty="0" err="1" smtClean="0"/>
              <a:t>effaith</a:t>
            </a:r>
            <a:r>
              <a:rPr lang="en-US" sz="2600" dirty="0" smtClean="0"/>
              <a:t> </a:t>
            </a:r>
            <a:r>
              <a:rPr lang="en-US" sz="2600" dirty="0" err="1" smtClean="0"/>
              <a:t>strategaethau</a:t>
            </a:r>
            <a:r>
              <a:rPr lang="en-US" sz="2600" dirty="0" smtClean="0"/>
              <a:t> </a:t>
            </a:r>
            <a:r>
              <a:rPr lang="en-US" sz="2600" dirty="0" err="1" smtClean="0"/>
              <a:t>cwestiynu</a:t>
            </a:r>
            <a:r>
              <a:rPr lang="en-US" sz="2600" dirty="0" smtClean="0"/>
              <a:t> </a:t>
            </a:r>
            <a:r>
              <a:rPr lang="en-US" sz="2600" dirty="0" err="1" smtClean="0"/>
              <a:t>penodol</a:t>
            </a:r>
            <a:endParaRPr lang="en-US" sz="2600" dirty="0" smtClean="0"/>
          </a:p>
          <a:p>
            <a:pPr>
              <a:buSzPct val="101000"/>
              <a:buFont typeface="Wingdings" charset="2"/>
              <a:buChar char="q"/>
            </a:pPr>
            <a:endParaRPr lang="en-US" dirty="0" smtClean="0"/>
          </a:p>
          <a:p>
            <a:pPr>
              <a:buSzPct val="101000"/>
              <a:buFont typeface="Wingdings" charset="2"/>
              <a:buChar char="q"/>
            </a:pPr>
            <a:endParaRPr lang="en-US" dirty="0" smtClean="0"/>
          </a:p>
          <a:p>
            <a:pPr>
              <a:buSzPct val="101000"/>
              <a:buFont typeface="Wingdings" charset="2"/>
              <a:buChar char="q"/>
            </a:pPr>
            <a:endParaRPr lang="en-US" dirty="0"/>
          </a:p>
        </p:txBody>
      </p:sp>
      <p:pic>
        <p:nvPicPr>
          <p:cNvPr id="2054" name="Picture 6" descr="ttp://browntape.com/wp-content/uploads/2016/11/Questio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2386">
            <a:off x="7578927" y="1761565"/>
            <a:ext cx="4219575" cy="280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75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 descr="age4image2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694" y="178172"/>
            <a:ext cx="8525435" cy="6394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78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age12image2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105" y="349624"/>
            <a:ext cx="7543800" cy="565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9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 descr="age15image2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152" y="242046"/>
            <a:ext cx="8471647" cy="635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53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460" y="125506"/>
            <a:ext cx="10131425" cy="1456267"/>
          </a:xfrm>
        </p:spPr>
        <p:txBody>
          <a:bodyPr/>
          <a:lstStyle/>
          <a:p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cofio’r</a:t>
            </a:r>
            <a:r>
              <a:rPr lang="en-US" dirty="0" smtClean="0"/>
              <a:t> 4 </a:t>
            </a:r>
            <a:r>
              <a:rPr lang="en-US" dirty="0" err="1" smtClean="0"/>
              <a:t>elfen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8662936"/>
              </p:ext>
            </p:extLst>
          </p:nvPr>
        </p:nvGraphicFramePr>
        <p:xfrm>
          <a:off x="1949824" y="1396999"/>
          <a:ext cx="8827060" cy="50306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06765"/>
                <a:gridCol w="2206765"/>
                <a:gridCol w="2206765"/>
                <a:gridCol w="2206765"/>
              </a:tblGrid>
              <a:tr h="1048061"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Rhannu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meini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prawf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disgyblion</a:t>
                      </a:r>
                      <a:endParaRPr lang="en-US" b="1" i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Ansawdd</a:t>
                      </a:r>
                      <a:r>
                        <a:rPr lang="en-US" b="1" i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cwestiynau/ansawdd</a:t>
                      </a:r>
                      <a:r>
                        <a:rPr lang="en-US" b="1" i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y</a:t>
                      </a:r>
                      <a:r>
                        <a:rPr lang="en-US" b="1" i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siarad</a:t>
                      </a:r>
                      <a:endParaRPr lang="en-US" b="1" i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Defnydd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adborth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safonol</a:t>
                      </a:r>
                      <a:endParaRPr lang="en-US" b="1" i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Hunan</a:t>
                      </a:r>
                      <a:r>
                        <a:rPr lang="en-US" b="1" i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chemeClr val="tx1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b="1" i="0" baseline="0" dirty="0" err="1" smtClean="0">
                          <a:solidFill>
                            <a:schemeClr val="tx1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chemeClr val="tx1"/>
                          </a:solidFill>
                        </a:rPr>
                        <a:t>cymheiriaid</a:t>
                      </a:r>
                      <a:endParaRPr lang="en-US" b="1" i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991317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gwybod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fydd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angen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gyflawni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da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Pob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dysgwr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meddwl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weithredol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am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atebion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gwestiynau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pen-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agored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da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Adborth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parhaus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cadw’r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trywydd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cywir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elwa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werthuso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gilydd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991317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gwybod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maen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nhw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arni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camau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unol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â’r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meini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prawf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egluro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syniadau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i’w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gilydd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,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gan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atgyfnerthu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eu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a’u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dealltwriaeth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gweithredu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yr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adborth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fan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lle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cymryd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cam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raddol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dod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fwy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annibynnol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wrth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sut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hunan-asesu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807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102" y="356580"/>
            <a:ext cx="10131425" cy="1456267"/>
          </a:xfrm>
        </p:spPr>
        <p:txBody>
          <a:bodyPr/>
          <a:lstStyle/>
          <a:p>
            <a:r>
              <a:rPr lang="en-US" dirty="0" err="1" smtClean="0"/>
              <a:t>Cwestiynu</a:t>
            </a:r>
            <a:r>
              <a:rPr lang="en-US" dirty="0" smtClean="0"/>
              <a:t> pendant</a:t>
            </a:r>
            <a:endParaRPr lang="en-US" dirty="0"/>
          </a:p>
        </p:txBody>
      </p:sp>
      <p:pic>
        <p:nvPicPr>
          <p:cNvPr id="3" name="Picture 2" descr="IMG_072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467" y="3622115"/>
            <a:ext cx="1540933" cy="1155700"/>
          </a:xfrm>
          <a:prstGeom prst="rect">
            <a:avLst/>
          </a:prstGeom>
        </p:spPr>
      </p:pic>
      <p:pic>
        <p:nvPicPr>
          <p:cNvPr id="5" name="Picture 4" descr="SDC1145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400" y="2031998"/>
            <a:ext cx="1710267" cy="1282700"/>
          </a:xfrm>
          <a:prstGeom prst="rect">
            <a:avLst/>
          </a:prstGeom>
        </p:spPr>
      </p:pic>
      <p:pic>
        <p:nvPicPr>
          <p:cNvPr id="6" name="Picture 5" descr="SAM_057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1556" y="1680633"/>
            <a:ext cx="1766711" cy="1325033"/>
          </a:xfrm>
          <a:prstGeom prst="rect">
            <a:avLst/>
          </a:prstGeom>
        </p:spPr>
      </p:pic>
      <p:pic>
        <p:nvPicPr>
          <p:cNvPr id="4" name="Picture 3" descr="Questio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1767940"/>
            <a:ext cx="1947333" cy="194733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24000" y="3114643"/>
            <a:ext cx="1855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/>
              <a:t>Grwpiau</a:t>
            </a:r>
            <a:r>
              <a:rPr lang="en-US" sz="2000" dirty="0"/>
              <a:t> ‘Buzz ‘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08399" y="3314698"/>
            <a:ext cx="308123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monitro</a:t>
            </a:r>
            <a:endParaRPr lang="en-US" dirty="0"/>
          </a:p>
          <a:p>
            <a:r>
              <a:rPr lang="en-US" dirty="0"/>
              <a:t>“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?”</a:t>
            </a:r>
          </a:p>
          <a:p>
            <a:r>
              <a:rPr lang="en-US" dirty="0"/>
              <a:t> “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awgrym</a:t>
            </a:r>
            <a:r>
              <a:rPr lang="en-US" dirty="0"/>
              <a:t>?”</a:t>
            </a:r>
          </a:p>
          <a:p>
            <a:r>
              <a:rPr lang="en-US" dirty="0"/>
              <a:t>“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?”</a:t>
            </a:r>
          </a:p>
          <a:p>
            <a:r>
              <a:rPr lang="en-US" dirty="0"/>
              <a:t>“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bawb</a:t>
            </a:r>
            <a:r>
              <a:rPr lang="en-US" dirty="0"/>
              <a:t>?”</a:t>
            </a:r>
          </a:p>
        </p:txBody>
      </p:sp>
      <p:sp>
        <p:nvSpPr>
          <p:cNvPr id="9" name="Striped Right Arrow 8"/>
          <p:cNvSpPr/>
          <p:nvPr/>
        </p:nvSpPr>
        <p:spPr>
          <a:xfrm rot="19773066">
            <a:off x="5473535" y="2746779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574672" y="4777815"/>
            <a:ext cx="15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DIM UN ATEB!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1551" y="1805337"/>
            <a:ext cx="22521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Yr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enwebu</a:t>
            </a:r>
            <a:r>
              <a:rPr lang="en-US" dirty="0"/>
              <a:t> un </a:t>
            </a:r>
            <a:r>
              <a:rPr lang="en-US" dirty="0" err="1"/>
              <a:t>aelod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bob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roi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ran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. </a:t>
            </a:r>
          </a:p>
        </p:txBody>
      </p:sp>
      <p:sp>
        <p:nvSpPr>
          <p:cNvPr id="12" name="Striped Right Arrow 11"/>
          <p:cNvSpPr/>
          <p:nvPr/>
        </p:nvSpPr>
        <p:spPr>
          <a:xfrm rot="3323169">
            <a:off x="8458895" y="2854294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84843" y="3514753"/>
            <a:ext cx="381768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Diolch</a:t>
            </a:r>
            <a:r>
              <a:rPr lang="en-US" dirty="0"/>
              <a:t>. </a:t>
            </a:r>
            <a:r>
              <a:rPr lang="en-US" dirty="0" err="1"/>
              <a:t>Cyfiawnhau</a:t>
            </a:r>
            <a:r>
              <a:rPr lang="en-US" dirty="0"/>
              <a:t> – Pam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</a:p>
          <a:p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</a:t>
            </a:r>
          </a:p>
          <a:p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cytuno/rhywbeth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?</a:t>
            </a:r>
          </a:p>
          <a:p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gwerthuso</a:t>
            </a:r>
            <a:r>
              <a:rPr lang="en-US" dirty="0"/>
              <a:t>!</a:t>
            </a:r>
          </a:p>
          <a:p>
            <a:endParaRPr lang="en-US" dirty="0"/>
          </a:p>
        </p:txBody>
      </p:sp>
      <p:sp>
        <p:nvSpPr>
          <p:cNvPr id="14" name="Striped Right Arrow 13"/>
          <p:cNvSpPr/>
          <p:nvPr/>
        </p:nvSpPr>
        <p:spPr>
          <a:xfrm rot="7990458">
            <a:off x="8754356" y="4886798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6807201" y="5588000"/>
            <a:ext cx="359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Athrawes</a:t>
            </a:r>
            <a:r>
              <a:rPr lang="en-US" dirty="0"/>
              <a:t> – </a:t>
            </a:r>
            <a:r>
              <a:rPr lang="en-US" dirty="0" err="1"/>
              <a:t>amlygu’r</a:t>
            </a:r>
            <a:r>
              <a:rPr lang="en-US" dirty="0"/>
              <a:t> </a:t>
            </a:r>
            <a:r>
              <a:rPr lang="en-US" dirty="0" err="1"/>
              <a:t>anghysonderau</a:t>
            </a:r>
            <a:endParaRPr lang="en-US" dirty="0"/>
          </a:p>
        </p:txBody>
      </p:sp>
      <p:sp>
        <p:nvSpPr>
          <p:cNvPr id="16" name="Striped Right Arrow 15"/>
          <p:cNvSpPr/>
          <p:nvPr/>
        </p:nvSpPr>
        <p:spPr>
          <a:xfrm rot="10800000">
            <a:off x="5418666" y="5588001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346826" y="5548137"/>
            <a:ext cx="2869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Consensws</a:t>
            </a:r>
            <a:r>
              <a:rPr lang="en-US" dirty="0"/>
              <a:t> – ‘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’</a:t>
            </a:r>
          </a:p>
        </p:txBody>
      </p:sp>
      <p:sp>
        <p:nvSpPr>
          <p:cNvPr id="18" name="Curved Right Arrow 17"/>
          <p:cNvSpPr/>
          <p:nvPr/>
        </p:nvSpPr>
        <p:spPr>
          <a:xfrm>
            <a:off x="1678192" y="5638435"/>
            <a:ext cx="625271" cy="940531"/>
          </a:xfrm>
          <a:prstGeom prst="curv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644255" y="6233067"/>
            <a:ext cx="6913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Yr </a:t>
            </a:r>
            <a:r>
              <a:rPr lang="en-US" dirty="0" err="1"/>
              <a:t>athrawes</a:t>
            </a:r>
            <a:r>
              <a:rPr lang="en-US" dirty="0"/>
              <a:t> ‘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rhoi’r</a:t>
            </a:r>
            <a:r>
              <a:rPr lang="en-US" dirty="0"/>
              <a:t>’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</a:t>
            </a:r>
            <a:r>
              <a:rPr lang="en-US" dirty="0" err="1"/>
              <a:t>neu’n</a:t>
            </a:r>
            <a:r>
              <a:rPr lang="en-US" dirty="0"/>
              <a:t> </a:t>
            </a:r>
            <a:r>
              <a:rPr lang="en-US" dirty="0" err="1"/>
              <a:t>gwerthsuo/gwneud</a:t>
            </a:r>
            <a:r>
              <a:rPr lang="en-US" dirty="0"/>
              <a:t> </a:t>
            </a:r>
            <a:r>
              <a:rPr lang="en-US" dirty="0" err="1"/>
              <a:t>sylwadau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996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9" name="Picture 1" descr="age26image2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246" y="201705"/>
            <a:ext cx="8673353" cy="650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02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1" descr="age27image2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824" y="188258"/>
            <a:ext cx="8485094" cy="636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6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1" name="Picture 1" descr="age34image2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587" y="336175"/>
            <a:ext cx="8216153" cy="6162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3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3463" y="-184811"/>
            <a:ext cx="7581901" cy="1392378"/>
          </a:xfrm>
        </p:spPr>
        <p:txBody>
          <a:bodyPr/>
          <a:lstStyle/>
          <a:p>
            <a:r>
              <a:rPr lang="en-US" dirty="0" smtClean="0"/>
              <a:t>Y trap </a:t>
            </a:r>
            <a:r>
              <a:rPr lang="en-US" dirty="0" err="1" smtClean="0"/>
              <a:t>siarad</a:t>
            </a:r>
            <a:endParaRPr lang="en-US" dirty="0"/>
          </a:p>
        </p:txBody>
      </p:sp>
      <p:sp>
        <p:nvSpPr>
          <p:cNvPr id="4" name="Down Arrow Callout 3"/>
          <p:cNvSpPr/>
          <p:nvPr/>
        </p:nvSpPr>
        <p:spPr>
          <a:xfrm>
            <a:off x="3318933" y="1359967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22563" y="1207567"/>
            <a:ext cx="716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Mae’r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rhan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fwyaf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o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bobl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yn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siarad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tua</a:t>
            </a:r>
            <a:r>
              <a:rPr lang="en-US" sz="2000" dirty="0">
                <a:solidFill>
                  <a:schemeClr val="bg1"/>
                </a:solidFill>
              </a:rPr>
              <a:t> 100 to 200 </a:t>
            </a:r>
            <a:r>
              <a:rPr lang="en-US" sz="2000" dirty="0" err="1">
                <a:solidFill>
                  <a:schemeClr val="bg1"/>
                </a:solidFill>
              </a:rPr>
              <a:t>gair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bob </a:t>
            </a:r>
            <a:r>
              <a:rPr lang="en-US" sz="2000" dirty="0" err="1">
                <a:solidFill>
                  <a:schemeClr val="bg1"/>
                </a:solidFill>
              </a:rPr>
              <a:t>munud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Down Arrow Callout 4"/>
          <p:cNvSpPr/>
          <p:nvPr/>
        </p:nvSpPr>
        <p:spPr>
          <a:xfrm>
            <a:off x="3318933" y="2252133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722563" y="2252133"/>
            <a:ext cx="716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Mi </a:t>
            </a:r>
            <a:r>
              <a:rPr lang="en-US" sz="2000" dirty="0" err="1">
                <a:solidFill>
                  <a:schemeClr val="bg1"/>
                </a:solidFill>
              </a:rPr>
              <a:t>allai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darlith</a:t>
            </a:r>
            <a:r>
              <a:rPr lang="en-US" sz="2000" dirty="0">
                <a:solidFill>
                  <a:schemeClr val="bg1"/>
                </a:solidFill>
              </a:rPr>
              <a:t> 2 </a:t>
            </a:r>
            <a:r>
              <a:rPr lang="en-US" sz="2000" dirty="0" err="1">
                <a:solidFill>
                  <a:schemeClr val="bg1"/>
                </a:solidFill>
              </a:rPr>
              <a:t>awr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gynnwys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hyd</a:t>
            </a:r>
            <a:r>
              <a:rPr lang="en-US" sz="2000" dirty="0">
                <a:solidFill>
                  <a:schemeClr val="bg1"/>
                </a:solidFill>
              </a:rPr>
              <a:t> at 24,000 </a:t>
            </a:r>
            <a:r>
              <a:rPr lang="en-US" sz="2000" dirty="0" err="1">
                <a:solidFill>
                  <a:schemeClr val="bg1"/>
                </a:solidFill>
              </a:rPr>
              <a:t>o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eiriau</a:t>
            </a:r>
            <a:r>
              <a:rPr lang="en-US" sz="2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Down Arrow Callout 6"/>
          <p:cNvSpPr/>
          <p:nvPr/>
        </p:nvSpPr>
        <p:spPr>
          <a:xfrm>
            <a:off x="3318933" y="3353315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Callout 7"/>
          <p:cNvSpPr/>
          <p:nvPr/>
        </p:nvSpPr>
        <p:spPr>
          <a:xfrm>
            <a:off x="3318933" y="4459757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722563" y="3353315"/>
            <a:ext cx="716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Effaith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ar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gof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tymor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hir/byr</a:t>
            </a:r>
            <a:r>
              <a:rPr lang="en-US" sz="2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22563" y="4459757"/>
            <a:ext cx="716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Rhychwant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 smtClean="0">
                <a:solidFill>
                  <a:schemeClr val="bg1"/>
                </a:solidFill>
              </a:rPr>
              <a:t>canolbwyntio</a:t>
            </a:r>
            <a:r>
              <a:rPr lang="en-US" sz="2000" dirty="0" smtClean="0">
                <a:solidFill>
                  <a:schemeClr val="bg1"/>
                </a:solidFill>
              </a:rPr>
              <a:t> = 5 </a:t>
            </a:r>
            <a:r>
              <a:rPr lang="en-US" sz="2000" dirty="0" err="1">
                <a:solidFill>
                  <a:schemeClr val="bg1"/>
                </a:solidFill>
              </a:rPr>
              <a:t>munud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(</a:t>
            </a:r>
            <a:r>
              <a:rPr lang="en-US" sz="2000" dirty="0" err="1">
                <a:solidFill>
                  <a:schemeClr val="bg1"/>
                </a:solidFill>
              </a:rPr>
              <a:t>Israddedigion</a:t>
            </a:r>
            <a:r>
              <a:rPr lang="en-US" sz="2000" dirty="0">
                <a:solidFill>
                  <a:schemeClr val="bg1"/>
                </a:solidFill>
              </a:rPr>
              <a:t> 15-20munud).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97200" y="5351923"/>
            <a:ext cx="66209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“A lecture is an event where information passes from the notes of the lecturer into the notes of the student, without passing through the brains of either. “(Petty, 2009)</a:t>
            </a:r>
          </a:p>
        </p:txBody>
      </p:sp>
      <p:pic>
        <p:nvPicPr>
          <p:cNvPr id="12" name="Picture 11" descr="MBT-book-1024x68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1196" y="2116955"/>
            <a:ext cx="1602734" cy="107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07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Sgwrsio</a:t>
            </a:r>
            <a:r>
              <a:rPr lang="en-US" dirty="0" smtClean="0"/>
              <a:t> </a:t>
            </a:r>
            <a:r>
              <a:rPr lang="en-US" dirty="0" err="1" smtClean="0"/>
              <a:t>safonol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2142067"/>
            <a:ext cx="8901951" cy="3649134"/>
          </a:xfrm>
        </p:spPr>
        <p:txBody>
          <a:bodyPr>
            <a:normAutofit/>
          </a:bodyPr>
          <a:lstStyle/>
          <a:p>
            <a:r>
              <a:rPr lang="en-US" sz="2800" dirty="0" err="1" smtClean="0"/>
              <a:t>Sgwrsio</a:t>
            </a:r>
            <a:r>
              <a:rPr lang="en-US" sz="2800" dirty="0" smtClean="0"/>
              <a:t> </a:t>
            </a:r>
            <a:r>
              <a:rPr lang="en-US" sz="2800" dirty="0" err="1" smtClean="0"/>
              <a:t>safonol</a:t>
            </a:r>
            <a:r>
              <a:rPr lang="en-US" sz="2800" dirty="0" smtClean="0"/>
              <a:t> </a:t>
            </a:r>
            <a:r>
              <a:rPr lang="en-US" sz="2800" dirty="0" err="1" smtClean="0"/>
              <a:t>yw’r</a:t>
            </a:r>
            <a:r>
              <a:rPr lang="en-US" sz="2800" dirty="0" smtClean="0"/>
              <a:t> dull </a:t>
            </a:r>
            <a:r>
              <a:rPr lang="en-US" sz="2800" dirty="0" err="1" smtClean="0"/>
              <a:t>addysgu</a:t>
            </a:r>
            <a:r>
              <a:rPr lang="en-US" sz="2800" dirty="0" smtClean="0"/>
              <a:t> </a:t>
            </a:r>
            <a:r>
              <a:rPr lang="en-US" sz="2800" dirty="0" err="1" smtClean="0"/>
              <a:t>mwyaf</a:t>
            </a:r>
            <a:r>
              <a:rPr lang="en-US" sz="2800" dirty="0" smtClean="0"/>
              <a:t> </a:t>
            </a:r>
            <a:r>
              <a:rPr lang="en-US" sz="2800" dirty="0" err="1" smtClean="0"/>
              <a:t>cyffredin</a:t>
            </a:r>
            <a:r>
              <a:rPr lang="en-US" sz="2800" dirty="0" smtClean="0"/>
              <a:t> </a:t>
            </a:r>
          </a:p>
          <a:p>
            <a:r>
              <a:rPr lang="en-US" sz="2800" dirty="0" err="1" smtClean="0"/>
              <a:t>Mae’n</a:t>
            </a:r>
            <a:r>
              <a:rPr lang="en-US" sz="2800" dirty="0" smtClean="0"/>
              <a:t> 60% </a:t>
            </a:r>
            <a:r>
              <a:rPr lang="en-US" sz="2800" dirty="0" err="1" smtClean="0"/>
              <a:t>o’r</a:t>
            </a:r>
            <a:r>
              <a:rPr lang="en-US" sz="2800" dirty="0" smtClean="0"/>
              <a:t> </a:t>
            </a:r>
            <a:r>
              <a:rPr lang="en-US" sz="2800" dirty="0" err="1" smtClean="0"/>
              <a:t>rhan</a:t>
            </a:r>
            <a:r>
              <a:rPr lang="en-US" sz="2800" dirty="0" smtClean="0"/>
              <a:t> </a:t>
            </a:r>
            <a:r>
              <a:rPr lang="en-US" sz="2800" dirty="0" err="1" smtClean="0"/>
              <a:t>fwyaf</a:t>
            </a:r>
            <a:r>
              <a:rPr lang="en-US" sz="2800" dirty="0" smtClean="0"/>
              <a:t> o </a:t>
            </a:r>
            <a:r>
              <a:rPr lang="en-US" sz="2800" dirty="0" err="1" smtClean="0"/>
              <a:t>wersi</a:t>
            </a:r>
            <a:r>
              <a:rPr lang="en-US" sz="2800" dirty="0" smtClean="0"/>
              <a:t> (Petty, 2009)</a:t>
            </a:r>
          </a:p>
          <a:p>
            <a:r>
              <a:rPr lang="en-US" sz="2800" dirty="0" smtClean="0"/>
              <a:t>Gall </a:t>
            </a:r>
            <a:r>
              <a:rPr lang="en-US" sz="2800" dirty="0" err="1" smtClean="0"/>
              <a:t>sgwrsio</a:t>
            </a:r>
            <a:r>
              <a:rPr lang="en-US" sz="2800" dirty="0" smtClean="0"/>
              <a:t> </a:t>
            </a:r>
            <a:r>
              <a:rPr lang="en-US" sz="2800" dirty="0" err="1" smtClean="0"/>
              <a:t>safonol</a:t>
            </a:r>
            <a:r>
              <a:rPr lang="en-US" sz="2800" dirty="0" smtClean="0"/>
              <a:t> </a:t>
            </a:r>
            <a:r>
              <a:rPr lang="en-US" sz="2800" dirty="0" err="1" smtClean="0"/>
              <a:t>helpu</a:t>
            </a:r>
            <a:r>
              <a:rPr lang="en-US" sz="2800" dirty="0" smtClean="0"/>
              <a:t> </a:t>
            </a:r>
            <a:r>
              <a:rPr lang="en-US" sz="2800" dirty="0" err="1" smtClean="0"/>
              <a:t>gydag</a:t>
            </a:r>
            <a:r>
              <a:rPr lang="en-US" sz="2800" dirty="0" smtClean="0"/>
              <a:t> </a:t>
            </a:r>
            <a:r>
              <a:rPr lang="en-US" sz="2800" dirty="0" err="1" smtClean="0"/>
              <a:t>esboniadau</a:t>
            </a:r>
            <a:r>
              <a:rPr lang="en-US" sz="2800" dirty="0" smtClean="0"/>
              <a:t> </a:t>
            </a:r>
            <a:r>
              <a:rPr lang="en-US" sz="2800" dirty="0" err="1" smtClean="0"/>
              <a:t>manylach</a:t>
            </a:r>
            <a:endParaRPr lang="en-US" sz="2800" dirty="0" smtClean="0"/>
          </a:p>
          <a:p>
            <a:r>
              <a:rPr lang="en-US" sz="2800" dirty="0" smtClean="0"/>
              <a:t>Mae </a:t>
            </a:r>
            <a:r>
              <a:rPr lang="en-US" sz="2800" dirty="0" err="1" smtClean="0"/>
              <a:t>sgwrsio</a:t>
            </a:r>
            <a:r>
              <a:rPr lang="en-US" sz="2800" dirty="0" smtClean="0"/>
              <a:t> </a:t>
            </a:r>
            <a:r>
              <a:rPr lang="en-US" sz="2800" dirty="0" err="1" smtClean="0"/>
              <a:t>safonol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ddull</a:t>
            </a:r>
            <a:r>
              <a:rPr lang="en-US" sz="2800" dirty="0" smtClean="0"/>
              <a:t> ‘</a:t>
            </a:r>
            <a:r>
              <a:rPr lang="en-US" sz="2800" dirty="0" err="1" smtClean="0"/>
              <a:t>didactig</a:t>
            </a:r>
            <a:r>
              <a:rPr lang="en-US" sz="2800" dirty="0" smtClean="0"/>
              <a:t>’ </a:t>
            </a:r>
            <a:r>
              <a:rPr lang="en-US" sz="2800" dirty="0" err="1" smtClean="0"/>
              <a:t>neu</a:t>
            </a:r>
            <a:r>
              <a:rPr lang="en-US" sz="2800" dirty="0" smtClean="0"/>
              <a:t> </a:t>
            </a:r>
            <a:r>
              <a:rPr lang="en-US" sz="2800" dirty="0" err="1" smtClean="0"/>
              <a:t>athro-ganolog</a:t>
            </a:r>
            <a:endParaRPr lang="en-US" sz="2800" dirty="0"/>
          </a:p>
        </p:txBody>
      </p:sp>
      <p:pic>
        <p:nvPicPr>
          <p:cNvPr id="11268" name="Picture 4" descr="ttps://thinkinpinkin.files.wordpress.com/2015/01/teacher-tal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0005">
            <a:off x="7966985" y="735353"/>
            <a:ext cx="3501086" cy="2349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Sgwrsio</a:t>
            </a:r>
            <a:r>
              <a:rPr lang="en-US" dirty="0"/>
              <a:t> </a:t>
            </a:r>
            <a:r>
              <a:rPr lang="en-US" dirty="0" err="1"/>
              <a:t>safonol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1738656"/>
            <a:ext cx="4995334" cy="3649134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O BLAID: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Dull </a:t>
            </a:r>
            <a:r>
              <a:rPr lang="en-US" dirty="0" err="1" smtClean="0"/>
              <a:t>cyfleus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gyflwyno</a:t>
            </a:r>
            <a:r>
              <a:rPr lang="en-US" dirty="0" smtClean="0"/>
              <a:t> </a:t>
            </a:r>
            <a:r>
              <a:rPr lang="en-US" dirty="0" err="1" smtClean="0"/>
              <a:t>eglurhad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lyfr</a:t>
            </a:r>
            <a:r>
              <a:rPr lang="en-US" dirty="0" smtClean="0"/>
              <a:t>, gall y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addasu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y </a:t>
            </a:r>
            <a:r>
              <a:rPr lang="en-US" dirty="0" err="1" smtClean="0"/>
              <a:t>dosbarth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Gall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ysbrydoledig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Ychydig</a:t>
            </a:r>
            <a:r>
              <a:rPr lang="en-US" dirty="0" smtClean="0"/>
              <a:t> o </a:t>
            </a:r>
            <a:r>
              <a:rPr lang="en-US" dirty="0" err="1" smtClean="0"/>
              <a:t>baratoi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(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brofiadol</a:t>
            </a:r>
            <a:r>
              <a:rPr lang="en-US" dirty="0" smtClean="0"/>
              <a:t>)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Dull o </a:t>
            </a:r>
            <a:r>
              <a:rPr lang="en-US" dirty="0" err="1" smtClean="0"/>
              <a:t>gyflwyno</a:t>
            </a:r>
            <a:r>
              <a:rPr lang="en-US" dirty="0" smtClean="0"/>
              <a:t> </a:t>
            </a:r>
            <a:r>
              <a:rPr lang="en-US" dirty="0" err="1" smtClean="0"/>
              <a:t>deunydd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gyflym</a:t>
            </a:r>
            <a:r>
              <a:rPr lang="en-US" dirty="0" smtClean="0"/>
              <a:t> 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r>
              <a:rPr lang="en-US" dirty="0" smtClean="0"/>
              <a:t> </a:t>
            </a:r>
            <a:r>
              <a:rPr lang="en-US" dirty="0" err="1" smtClean="0"/>
              <a:t>na’r</a:t>
            </a:r>
            <a:r>
              <a:rPr lang="en-US" dirty="0" smtClean="0"/>
              <a:t> </a:t>
            </a:r>
            <a:r>
              <a:rPr lang="en-US" dirty="0" err="1" smtClean="0"/>
              <a:t>dulliau</a:t>
            </a:r>
            <a:r>
              <a:rPr lang="en-US" dirty="0" smtClean="0"/>
              <a:t> </a:t>
            </a:r>
            <a:r>
              <a:rPr lang="en-US" dirty="0" err="1" smtClean="0"/>
              <a:t>ysgrifenedig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YN ERBYN: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yw’n</a:t>
            </a:r>
            <a:r>
              <a:rPr lang="en-US" dirty="0" smtClean="0"/>
              <a:t> </a:t>
            </a:r>
            <a:r>
              <a:rPr lang="en-US" dirty="0" err="1" smtClean="0"/>
              <a:t>ofynnol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dysgwr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ffurfio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ddealltwriaeth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adeiladu</a:t>
            </a:r>
            <a:r>
              <a:rPr lang="en-US" dirty="0" smtClean="0"/>
              <a:t>/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.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Dim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ddealltwriaeth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cadw</a:t>
            </a:r>
            <a:r>
              <a:rPr lang="en-US" dirty="0" smtClean="0"/>
              <a:t> </a:t>
            </a:r>
            <a:r>
              <a:rPr lang="en-US" dirty="0" err="1" smtClean="0"/>
              <a:t>llawer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cof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Yr</a:t>
            </a:r>
            <a:r>
              <a:rPr lang="en-US" dirty="0" smtClean="0"/>
              <a:t> un </a:t>
            </a:r>
            <a:r>
              <a:rPr lang="en-US" dirty="0" err="1" smtClean="0"/>
              <a:t>cyflymdra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cyfan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dibrofiad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cyflwyno’n</a:t>
            </a:r>
            <a:r>
              <a:rPr lang="en-US" dirty="0" smtClean="0"/>
              <a:t> </a:t>
            </a:r>
            <a:r>
              <a:rPr lang="en-US" dirty="0" err="1" smtClean="0"/>
              <a:t>rhy</a:t>
            </a:r>
            <a:r>
              <a:rPr lang="en-US" dirty="0" smtClean="0"/>
              <a:t> </a:t>
            </a:r>
            <a:r>
              <a:rPr lang="en-US" dirty="0" err="1" smtClean="0"/>
              <a:t>gyflym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Gall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ddiflas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Dim </a:t>
            </a:r>
            <a:r>
              <a:rPr lang="en-US" dirty="0" err="1" smtClean="0"/>
              <a:t>cyfranogiad</a:t>
            </a:r>
            <a:r>
              <a:rPr lang="en-US" dirty="0" smtClean="0"/>
              <a:t> </a:t>
            </a:r>
            <a:r>
              <a:rPr lang="en-US" dirty="0" err="1" smtClean="0"/>
              <a:t>gweithredol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Rhychwant</a:t>
            </a:r>
            <a:r>
              <a:rPr lang="en-US" dirty="0" smtClean="0"/>
              <a:t> </a:t>
            </a:r>
            <a:r>
              <a:rPr lang="en-US" dirty="0" err="1" smtClean="0"/>
              <a:t>canolbwyntio</a:t>
            </a:r>
            <a:r>
              <a:rPr lang="en-US" dirty="0" smtClean="0"/>
              <a:t> </a:t>
            </a:r>
            <a:r>
              <a:rPr lang="en-US" dirty="0" err="1" smtClean="0"/>
              <a:t>byrrach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696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1224" y="0"/>
            <a:ext cx="8522447" cy="658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824" y="0"/>
            <a:ext cx="8576235" cy="662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30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565" y="121024"/>
            <a:ext cx="8441765" cy="6523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45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824" y="0"/>
            <a:ext cx="8576235" cy="662709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01055" y="5441079"/>
            <a:ext cx="408790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mr-IN" sz="3600" dirty="0" smtClean="0"/>
              <a:t>…</a:t>
            </a:r>
            <a:r>
              <a:rPr lang="cy-GB" sz="3600" dirty="0" smtClean="0"/>
              <a:t> drosglwyddiadol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0774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Meddyliwch</a:t>
            </a:r>
            <a:r>
              <a:rPr lang="en-US" dirty="0"/>
              <a:t>!</a:t>
            </a:r>
          </a:p>
        </p:txBody>
      </p:sp>
      <p:sp>
        <p:nvSpPr>
          <p:cNvPr id="3" name="Rectangle 2"/>
          <p:cNvSpPr/>
          <p:nvPr/>
        </p:nvSpPr>
        <p:spPr>
          <a:xfrm>
            <a:off x="526824" y="1824335"/>
            <a:ext cx="5578141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Faint o dechnegau cwestiynu</a:t>
            </a:r>
          </a:p>
          <a:p>
            <a:pPr algn="ctr"/>
            <a:r>
              <a:rPr lang="cy-GB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r>
              <a:rPr lang="cy-GB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llwch chi feddwl am?</a:t>
            </a:r>
          </a:p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Beth yw’r rhain?</a:t>
            </a:r>
            <a:endParaRPr lang="cy-GB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8" name="Picture 2" descr="ttp://eracreditservices.com/wp-content/uploads/2017/06/credit-repair-compani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942" y="2065867"/>
            <a:ext cx="5738407" cy="348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90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07577"/>
            <a:ext cx="9144000" cy="1653988"/>
          </a:xfrm>
        </p:spPr>
        <p:txBody>
          <a:bodyPr/>
          <a:lstStyle/>
          <a:p>
            <a:r>
              <a:rPr lang="en-US" sz="4800" dirty="0" err="1"/>
              <a:t>Amrwyio’r</a:t>
            </a:r>
            <a:r>
              <a:rPr lang="en-US" sz="4800" dirty="0"/>
              <a:t> math </a:t>
            </a:r>
            <a:r>
              <a:rPr lang="en-US" sz="4800" dirty="0" err="1"/>
              <a:t>o</a:t>
            </a:r>
            <a:r>
              <a:rPr lang="en-US" sz="4800" dirty="0"/>
              <a:t> </a:t>
            </a:r>
            <a:r>
              <a:rPr lang="en-US" sz="4800" dirty="0" err="1"/>
              <a:t>gwestiynau</a:t>
            </a:r>
            <a:endParaRPr lang="en-US" sz="4800" dirty="0"/>
          </a:p>
        </p:txBody>
      </p:sp>
      <p:sp>
        <p:nvSpPr>
          <p:cNvPr id="3" name="TextBox 2"/>
          <p:cNvSpPr txBox="1"/>
          <p:nvPr/>
        </p:nvSpPr>
        <p:spPr>
          <a:xfrm>
            <a:off x="2285884" y="1576899"/>
            <a:ext cx="1571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PRYD?</a:t>
            </a:r>
          </a:p>
        </p:txBody>
      </p:sp>
      <p:pic>
        <p:nvPicPr>
          <p:cNvPr id="4" name="Picture 3" descr="openclosed_m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2382" y="2523490"/>
            <a:ext cx="4476750" cy="286512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686798" y="1761565"/>
            <a:ext cx="1239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SUT?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78304" y="3420497"/>
            <a:ext cx="13861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PWY?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799" y="3774440"/>
            <a:ext cx="11845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BLE?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91171" y="5742553"/>
            <a:ext cx="1392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PAM?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333474" y="5742553"/>
            <a:ext cx="15289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BETH?</a:t>
            </a:r>
          </a:p>
        </p:txBody>
      </p:sp>
    </p:spTree>
    <p:extLst>
      <p:ext uri="{BB962C8B-B14F-4D97-AF65-F5344CB8AC3E}">
        <p14:creationId xmlns:p14="http://schemas.microsoft.com/office/powerpoint/2010/main" val="97932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3463" y="0"/>
            <a:ext cx="7581901" cy="810024"/>
          </a:xfrm>
        </p:spPr>
        <p:txBody>
          <a:bodyPr/>
          <a:lstStyle/>
          <a:p>
            <a:r>
              <a:rPr lang="en-US" dirty="0" err="1" smtClean="0"/>
              <a:t>Mathau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gwestiynu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8398934" y="732935"/>
            <a:ext cx="2045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Trevor Kerry (1982)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930442" y="1102268"/>
          <a:ext cx="8513681" cy="57960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6360"/>
                <a:gridCol w="5567321"/>
              </a:tblGrid>
              <a:tr h="327445">
                <a:tc>
                  <a:txBody>
                    <a:bodyPr/>
                    <a:lstStyle/>
                    <a:p>
                      <a:r>
                        <a:rPr lang="en-US" dirty="0" smtClean="0"/>
                        <a:t>Math </a:t>
                      </a:r>
                      <a:r>
                        <a:rPr lang="en-US" dirty="0" err="1" smtClean="0"/>
                        <a:t>o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gwestiwn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Enghraifft</a:t>
                      </a:r>
                      <a:endParaRPr lang="en-US" dirty="0"/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Galw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data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gof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Ble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mae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prifddinas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Ffrainc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Enwi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Beth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enw’r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asgwrn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eich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clun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Arsylwi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Pa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liw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papur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litmus?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Rheoli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Wneud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di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eistedd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lawr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Ifan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Cwestiwn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-Pseudo 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(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cwestiwn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agored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ond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disgwylir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un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ateb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) </a:t>
                      </a:r>
                    </a:p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Beth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allwch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chi weld fan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hyn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Math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gwestiynau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sgiliau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uwch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Hypothesis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dyfaliadol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(speculative)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Beth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fyddai’n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digwydd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petai’r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coed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gyd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cael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eu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torri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lawr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Rhoi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rhesymau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Pam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mae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pobl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trydydd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byd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penderfynu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cael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cymaint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o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blant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Gwerthuso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Pa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dystiolaeth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sydd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gael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blaid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ac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erbyn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bywyd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ôl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marwolaeth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Datrys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problemau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Sut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gallwn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ni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ddrilio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metel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heb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iddo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ordwymo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 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7164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00" y="-75037"/>
            <a:ext cx="6985000" cy="66917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423400" y="5970369"/>
            <a:ext cx="259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, 2013:t.16)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350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DARLLEN PELLACH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5801" y="2142067"/>
            <a:ext cx="11027978" cy="4321795"/>
          </a:xfrm>
        </p:spPr>
        <p:txBody>
          <a:bodyPr/>
          <a:lstStyle/>
          <a:p>
            <a:r>
              <a:rPr lang="en-US" sz="2800" dirty="0" smtClean="0"/>
              <a:t>Kerry</a:t>
            </a:r>
            <a:r>
              <a:rPr lang="en-US" sz="2800" dirty="0"/>
              <a:t>, T. (1982) </a:t>
            </a:r>
            <a:r>
              <a:rPr lang="en-US" sz="2800" i="1" dirty="0"/>
              <a:t>Effective questioning</a:t>
            </a:r>
            <a:r>
              <a:rPr lang="en-US" sz="2800" dirty="0"/>
              <a:t>, London: Macmillan.</a:t>
            </a:r>
          </a:p>
          <a:p>
            <a:r>
              <a:rPr lang="en-US" sz="2800" dirty="0" err="1"/>
              <a:t>Llywodraeth</a:t>
            </a:r>
            <a:r>
              <a:rPr lang="en-US" sz="2800" dirty="0"/>
              <a:t> </a:t>
            </a:r>
            <a:r>
              <a:rPr lang="en-US" sz="2800" dirty="0" err="1"/>
              <a:t>Cynulliad</a:t>
            </a:r>
            <a:r>
              <a:rPr lang="en-US" sz="2800" dirty="0"/>
              <a:t> </a:t>
            </a:r>
            <a:r>
              <a:rPr lang="en-US" sz="2800" dirty="0" err="1"/>
              <a:t>Cymru</a:t>
            </a:r>
            <a:r>
              <a:rPr lang="en-US" sz="2800" dirty="0"/>
              <a:t>, (2010) </a:t>
            </a:r>
            <a:r>
              <a:rPr lang="en-US" sz="2800" i="1" dirty="0" err="1"/>
              <a:t>Sut</a:t>
            </a:r>
            <a:r>
              <a:rPr lang="en-US" sz="2800" i="1" dirty="0"/>
              <a:t> </a:t>
            </a:r>
            <a:r>
              <a:rPr lang="en-US" sz="2800" i="1" dirty="0" err="1"/>
              <a:t>i</a:t>
            </a:r>
            <a:r>
              <a:rPr lang="en-US" sz="2800" i="1" dirty="0"/>
              <a:t> </a:t>
            </a:r>
            <a:r>
              <a:rPr lang="en-US" sz="2800" i="1" dirty="0" err="1"/>
              <a:t>ddatblygu</a:t>
            </a:r>
            <a:r>
              <a:rPr lang="en-US" sz="2800" i="1" dirty="0"/>
              <a:t> </a:t>
            </a:r>
            <a:r>
              <a:rPr lang="en-US" sz="2800" i="1" dirty="0" err="1"/>
              <a:t>meddwl</a:t>
            </a:r>
            <a:r>
              <a:rPr lang="en-US" sz="2800" i="1" dirty="0"/>
              <a:t> ac </a:t>
            </a:r>
            <a:r>
              <a:rPr lang="en-US" sz="2800" i="1" dirty="0" err="1"/>
              <a:t>asesu</a:t>
            </a:r>
            <a:r>
              <a:rPr lang="en-US" sz="2800" i="1" dirty="0"/>
              <a:t> </a:t>
            </a:r>
            <a:r>
              <a:rPr lang="en-US" sz="2800" i="1" dirty="0" err="1"/>
              <a:t>ar</a:t>
            </a:r>
            <a:r>
              <a:rPr lang="en-US" sz="2800" i="1" dirty="0"/>
              <a:t> </a:t>
            </a:r>
            <a:r>
              <a:rPr lang="en-US" sz="2800" i="1" dirty="0" err="1"/>
              <a:t>gyfer</a:t>
            </a:r>
            <a:r>
              <a:rPr lang="en-US" sz="2800" i="1" dirty="0"/>
              <a:t> </a:t>
            </a:r>
            <a:r>
              <a:rPr lang="en-US" sz="2800" i="1" dirty="0" err="1"/>
              <a:t>dysgu</a:t>
            </a:r>
            <a:r>
              <a:rPr lang="en-US" sz="2800" i="1" dirty="0"/>
              <a:t> </a:t>
            </a:r>
            <a:r>
              <a:rPr lang="en-US" sz="2800" i="1" dirty="0" err="1"/>
              <a:t>yn</a:t>
            </a:r>
            <a:r>
              <a:rPr lang="en-US" sz="2800" i="1" dirty="0"/>
              <a:t> </a:t>
            </a:r>
            <a:r>
              <a:rPr lang="en-US" sz="2800" i="1" dirty="0" err="1"/>
              <a:t>yr</a:t>
            </a:r>
            <a:r>
              <a:rPr lang="en-US" sz="2800" i="1" dirty="0"/>
              <a:t> </a:t>
            </a:r>
            <a:r>
              <a:rPr lang="en-US" sz="2800" i="1" dirty="0" err="1"/>
              <a:t>ystafell</a:t>
            </a:r>
            <a:r>
              <a:rPr lang="en-US" sz="2800" i="1" dirty="0"/>
              <a:t> </a:t>
            </a:r>
            <a:r>
              <a:rPr lang="en-US" sz="2800" i="1" dirty="0" err="1"/>
              <a:t>ddosbarth</a:t>
            </a:r>
            <a:r>
              <a:rPr lang="en-US" sz="2800" i="1" dirty="0"/>
              <a:t>. </a:t>
            </a:r>
            <a:r>
              <a:rPr lang="en-US" sz="2800" dirty="0" err="1"/>
              <a:t>Caerdydd</a:t>
            </a:r>
            <a:r>
              <a:rPr lang="en-US" sz="2800" dirty="0"/>
              <a:t>: </a:t>
            </a:r>
            <a:r>
              <a:rPr lang="en-US" sz="2800" dirty="0" err="1"/>
              <a:t>LlCC</a:t>
            </a:r>
            <a:r>
              <a:rPr lang="en-US" sz="2800" dirty="0"/>
              <a:t>.</a:t>
            </a:r>
          </a:p>
          <a:p>
            <a:r>
              <a:rPr lang="en-US" sz="2800" dirty="0" smtClean="0"/>
              <a:t>Petty</a:t>
            </a:r>
            <a:r>
              <a:rPr lang="en-US" sz="2800" dirty="0"/>
              <a:t>, G. (2009) </a:t>
            </a:r>
            <a:r>
              <a:rPr lang="en-US" sz="2800" i="1" dirty="0"/>
              <a:t>Evidence Based Teaching</a:t>
            </a:r>
            <a:r>
              <a:rPr lang="en-US" sz="2800" dirty="0"/>
              <a:t>, Cheltenham: Nelson Thornes.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92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75</TotalTime>
  <Words>744</Words>
  <Application>Microsoft Office PowerPoint</Application>
  <PresentationFormat>Widescreen</PresentationFormat>
  <Paragraphs>113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Mangal</vt:lpstr>
      <vt:lpstr>Wingdings</vt:lpstr>
      <vt:lpstr>Celestial</vt:lpstr>
      <vt:lpstr>Mmm … beth oedd y cwestiwn ‘na eto? </vt:lpstr>
      <vt:lpstr>Y cwestiwn mawr! </vt:lpstr>
      <vt:lpstr>AMCANION</vt:lpstr>
      <vt:lpstr>PowerPoint Presentation</vt:lpstr>
      <vt:lpstr>PowerPoint Presentation</vt:lpstr>
      <vt:lpstr>PowerPoint Presentation</vt:lpstr>
      <vt:lpstr>YDYch chi’n cofio’r 4 elfen?</vt:lpstr>
      <vt:lpstr>Cwestiynu pendant</vt:lpstr>
      <vt:lpstr>PowerPoint Presentation</vt:lpstr>
      <vt:lpstr>PowerPoint Presentation</vt:lpstr>
      <vt:lpstr>PowerPoint Presentation</vt:lpstr>
      <vt:lpstr>Y trap siarad</vt:lpstr>
      <vt:lpstr>Sgwrsio safonol</vt:lpstr>
      <vt:lpstr>Sgwrsio safonol</vt:lpstr>
      <vt:lpstr>PowerPoint Presentation</vt:lpstr>
      <vt:lpstr>PowerPoint Presentation</vt:lpstr>
      <vt:lpstr>PowerPoint Presentation</vt:lpstr>
      <vt:lpstr>PowerPoint Presentation</vt:lpstr>
      <vt:lpstr>Meddyliwch!</vt:lpstr>
      <vt:lpstr>Amrwyio’r math o gwestiynau</vt:lpstr>
      <vt:lpstr>Mathau o gwestiynu</vt:lpstr>
      <vt:lpstr>PowerPoint Presentation</vt:lpstr>
      <vt:lpstr>DARLLEN PELLACH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Mmm … beth oedd y cwestiwn ‘na eto? </dc:title>
  <dc:creator>Nanna Ryder</dc:creator>
  <cp:lastModifiedBy>Nanna Ryder</cp:lastModifiedBy>
  <cp:revision>10</cp:revision>
  <cp:lastPrinted>2017-10-30T11:10:09Z</cp:lastPrinted>
  <dcterms:created xsi:type="dcterms:W3CDTF">2017-10-29T22:36:35Z</dcterms:created>
  <dcterms:modified xsi:type="dcterms:W3CDTF">2017-10-30T11:10:14Z</dcterms:modified>
</cp:coreProperties>
</file>