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960"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5/2/2020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charset="0"/>
                <a:ea typeface="Calibri" charset="0"/>
                <a:cs typeface="Calibri" charset="0"/>
              </a:rPr>
              <a:t>The effect of impact damage on materials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Ashley Morris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Rob Goodson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8068" y="6259912"/>
            <a:ext cx="6415087" cy="11860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altLang="en-US" sz="2800" b="1" dirty="0"/>
              <a:t>The world of engineering has changed significantly since the introduction of new manufacturing processes. Composites such as carbon fibre and fibreglass have changed the aerospace and automotive industry immensely, with a shift further towards weight reduction to improve the efficiency and performance of planes and cars. This begs the question by moving away from more traditional materials such as aluminium, does this cause a safety issue with vehicles when projectiles make’s contact with the vehicle?</a:t>
            </a:r>
            <a:endParaRPr lang="en-US" altLang="en-US" sz="2800" b="1" dirty="0"/>
          </a:p>
          <a:p>
            <a:pPr>
              <a:spcBef>
                <a:spcPct val="50000"/>
              </a:spcBef>
            </a:pPr>
            <a:r>
              <a:rPr lang="en-US" altLang="en-US" sz="2800" b="1" dirty="0"/>
              <a:t>The idea behind this report came as I was thinking about the debris that encounters planes and cars throughout their years in use.</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95840" y="16417397"/>
            <a:ext cx="6415087" cy="12784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endParaRPr lang="en-AU" altLang="en-US" sz="3600" b="1" dirty="0"/>
          </a:p>
          <a:p>
            <a:pPr>
              <a:spcBef>
                <a:spcPct val="20000"/>
              </a:spcBef>
            </a:pPr>
            <a:r>
              <a:rPr lang="en-AU" altLang="en-US" sz="3600" b="1" dirty="0"/>
              <a:t>Background </a:t>
            </a:r>
          </a:p>
          <a:p>
            <a:pPr>
              <a:spcBef>
                <a:spcPct val="20000"/>
              </a:spcBef>
            </a:pPr>
            <a:r>
              <a:rPr lang="en-GB" altLang="en-US" sz="2800" b="1" dirty="0"/>
              <a:t>Modern structures of cars and airplanes have started to use reinforced plastic composites; this is due to their high specific mechanical properties. These reinforced composites do however, tend to be brittle and susceptible to low velocity impact. These low velocity impacts tend to leave a small surface damage; these small damaged parts are barely visible. Such damage may be small and hardly noticeable but can damage the internals of the material. This will reduce the strength of the material, which in due time will result in the delamination slowly expanding under stress that can be potentially lead to failure (Meo &amp; Polimeno, 2009).</a:t>
            </a:r>
          </a:p>
          <a:p>
            <a:pPr>
              <a:spcBef>
                <a:spcPct val="20000"/>
              </a:spcBef>
            </a:pPr>
            <a:endParaRPr lang="en-GB" altLang="en-US" sz="2800" b="1" dirty="0"/>
          </a:p>
          <a:p>
            <a:pPr>
              <a:spcBef>
                <a:spcPct val="20000"/>
              </a:spcBef>
            </a:pPr>
            <a:r>
              <a:rPr lang="en-GB" altLang="en-US" sz="2800" b="1" dirty="0"/>
              <a:t>The aim of the investigation is to see the affect that projectiles have on material. </a:t>
            </a:r>
            <a:endParaRPr lang="en-AU" altLang="en-US" sz="2800" b="1" dirty="0"/>
          </a:p>
        </p:txBody>
      </p:sp>
      <p:sp>
        <p:nvSpPr>
          <p:cNvPr id="14" name="Text Box 19"/>
          <p:cNvSpPr txBox="1">
            <a:spLocks noChangeArrowheads="1"/>
          </p:cNvSpPr>
          <p:nvPr/>
        </p:nvSpPr>
        <p:spPr bwMode="auto">
          <a:xfrm>
            <a:off x="7486836" y="17434423"/>
            <a:ext cx="6410325" cy="1396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i="1" dirty="0">
                <a:latin typeface="Times New Roman" charset="0"/>
              </a:rPr>
              <a:t>The laser Doppler vibrometer used for non-destructive testing .</a:t>
            </a:r>
          </a:p>
        </p:txBody>
      </p:sp>
      <p:sp>
        <p:nvSpPr>
          <p:cNvPr id="17" name="Text Box 21"/>
          <p:cNvSpPr txBox="1">
            <a:spLocks noChangeArrowheads="1"/>
          </p:cNvSpPr>
          <p:nvPr/>
        </p:nvSpPr>
        <p:spPr bwMode="auto">
          <a:xfrm>
            <a:off x="10758276" y="9952209"/>
            <a:ext cx="2825750" cy="2852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800" i="1" dirty="0">
                <a:latin typeface="Times New Roman" charset="0"/>
              </a:rPr>
              <a:t>This was the set up used for non-destructive testing, by using the laser Doppler vibrometer </a:t>
            </a:r>
          </a:p>
        </p:txBody>
      </p:sp>
      <p:sp>
        <p:nvSpPr>
          <p:cNvPr id="18" name="Text Box 27"/>
          <p:cNvSpPr txBox="1">
            <a:spLocks noChangeArrowheads="1"/>
          </p:cNvSpPr>
          <p:nvPr/>
        </p:nvSpPr>
        <p:spPr bwMode="auto">
          <a:xfrm>
            <a:off x="10543154" y="6536764"/>
            <a:ext cx="2613025" cy="2852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800" i="1" dirty="0">
                <a:latin typeface="Times New Roman" charset="0"/>
              </a:rPr>
              <a:t>Images of all of the test samples, these include the damage and undamaged test samples. </a:t>
            </a:r>
          </a:p>
        </p:txBody>
      </p:sp>
      <p:sp>
        <p:nvSpPr>
          <p:cNvPr id="22" name="Text Box 10"/>
          <p:cNvSpPr txBox="1">
            <a:spLocks noChangeArrowheads="1"/>
          </p:cNvSpPr>
          <p:nvPr/>
        </p:nvSpPr>
        <p:spPr bwMode="auto">
          <a:xfrm>
            <a:off x="14791616" y="21161986"/>
            <a:ext cx="6415088" cy="5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altLang="en-US" sz="2800" dirty="0"/>
              <a:t>I’ll begin by thanking Robert Goodson, Andrew Tibbott, Dave Cooper, Leezann Davies, Kelvin Lake and all the staff in UWTSD that have helped me in their assistance for the duration of this project. Special thanks to my family </a:t>
            </a:r>
            <a:r>
              <a:rPr lang="en-GB" altLang="en-US" sz="2800"/>
              <a:t>for helping me </a:t>
            </a:r>
            <a:r>
              <a:rPr lang="en-GB" altLang="en-US" sz="2800" dirty="0"/>
              <a:t>throughout this part of my life.</a:t>
            </a:r>
            <a:endParaRPr lang="en-US" altLang="en-US" dirty="0"/>
          </a:p>
        </p:txBody>
      </p:sp>
      <p:sp>
        <p:nvSpPr>
          <p:cNvPr id="23" name="Text Box 11"/>
          <p:cNvSpPr txBox="1">
            <a:spLocks noChangeArrowheads="1"/>
          </p:cNvSpPr>
          <p:nvPr/>
        </p:nvSpPr>
        <p:spPr bwMode="auto">
          <a:xfrm>
            <a:off x="14899388" y="25877847"/>
            <a:ext cx="6415087" cy="358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AU" altLang="en-US" sz="2800" dirty="0">
                <a:ea typeface="Arial" charset="0"/>
                <a:cs typeface="Arial" charset="0"/>
              </a:rPr>
              <a:t>Meo, M. &amp; Polimeno, U., 2009. Detecting barely visible impact damage detection on aircraft composites structures. Elsevier Ltd, pp. 398-402</a:t>
            </a:r>
            <a:r>
              <a:rPr lang="en-AU" altLang="en-US" sz="3600" b="1" dirty="0">
                <a:ea typeface="Arial" charset="0"/>
                <a:cs typeface="Arial" charset="0"/>
              </a:rPr>
              <a:t>.</a:t>
            </a:r>
          </a:p>
        </p:txBody>
      </p:sp>
      <p:sp>
        <p:nvSpPr>
          <p:cNvPr id="24" name="Text Box 22"/>
          <p:cNvSpPr txBox="1">
            <a:spLocks noChangeArrowheads="1"/>
          </p:cNvSpPr>
          <p:nvPr/>
        </p:nvSpPr>
        <p:spPr bwMode="auto">
          <a:xfrm>
            <a:off x="14704209" y="5413518"/>
            <a:ext cx="6415087"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AU" altLang="en-US" sz="2800" dirty="0"/>
          </a:p>
        </p:txBody>
      </p:sp>
      <p:sp>
        <p:nvSpPr>
          <p:cNvPr id="25" name="Text Box 25"/>
          <p:cNvSpPr txBox="1">
            <a:spLocks noChangeArrowheads="1"/>
          </p:cNvSpPr>
          <p:nvPr/>
        </p:nvSpPr>
        <p:spPr bwMode="auto">
          <a:xfrm>
            <a:off x="14757640" y="5023452"/>
            <a:ext cx="6410325" cy="2258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i="1" dirty="0">
                <a:latin typeface="Times New Roman" charset="0"/>
              </a:rPr>
              <a:t>The table shows the aluminium and composite test pieces that were anomalies found when the experiment concluded.</a:t>
            </a:r>
          </a:p>
        </p:txBody>
      </p:sp>
      <p:sp>
        <p:nvSpPr>
          <p:cNvPr id="26" name="Text Box 28"/>
          <p:cNvSpPr txBox="1">
            <a:spLocks noChangeArrowheads="1"/>
          </p:cNvSpPr>
          <p:nvPr/>
        </p:nvSpPr>
        <p:spPr bwMode="auto">
          <a:xfrm>
            <a:off x="14704209" y="10759030"/>
            <a:ext cx="6410325" cy="10660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a:t>The samples shown had either frequencies from the testing either considerably lower than average or considerably higher.</a:t>
            </a:r>
          </a:p>
          <a:p>
            <a:pPr>
              <a:spcBef>
                <a:spcPct val="50000"/>
              </a:spcBef>
            </a:pPr>
            <a:r>
              <a:rPr lang="en-GB" altLang="en-US" sz="2800" b="1" dirty="0"/>
              <a:t>The results from the LDV testing showed that carbon fibre and fibreglass were affected by the experiment with drops in stiffness for both materials, both materials also saw a decline in stiffness as the impact energy increased, this is what was expected and predicted at the beginning of the investigation. The aluminium samples on average did not show any loss of stiffness from the experiment, as found in the analysis this might be caused by the face of the projectile that makes contact with the test sample, that significantly affects the damage that the aluminium receives.</a:t>
            </a:r>
            <a:endParaRPr lang="en-AU" altLang="en-US" sz="2800" b="1"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9201563"/>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7628722" y="28026640"/>
            <a:ext cx="6410325" cy="1396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i="1" dirty="0">
                <a:latin typeface="Times New Roman" charset="0"/>
              </a:rPr>
              <a:t>Each test sample and their impact energy that was absorbed by the part.</a:t>
            </a:r>
          </a:p>
        </p:txBody>
      </p:sp>
      <p:pic>
        <p:nvPicPr>
          <p:cNvPr id="28" name="Picture 27"/>
          <p:cNvPicPr>
            <a:picLocks noChangeAspect="1"/>
          </p:cNvPicPr>
          <p:nvPr/>
        </p:nvPicPr>
        <p:blipFill>
          <a:blip r:embed="rId4"/>
          <a:stretch>
            <a:fillRect/>
          </a:stretch>
        </p:blipFill>
        <p:spPr>
          <a:xfrm>
            <a:off x="348597" y="1977084"/>
            <a:ext cx="2535376" cy="3856958"/>
          </a:xfrm>
          <a:prstGeom prst="rect">
            <a:avLst/>
          </a:prstGeom>
        </p:spPr>
      </p:pic>
      <p:sp>
        <p:nvSpPr>
          <p:cNvPr id="29" name="Rectangle 28"/>
          <p:cNvSpPr/>
          <p:nvPr/>
        </p:nvSpPr>
        <p:spPr>
          <a:xfrm>
            <a:off x="3650711" y="16637675"/>
            <a:ext cx="4297121" cy="707886"/>
          </a:xfrm>
          <a:prstGeom prst="rect">
            <a:avLst/>
          </a:prstGeom>
        </p:spPr>
        <p:txBody>
          <a:bodyPr wrap="square">
            <a:spAutoFit/>
          </a:bodyPr>
          <a:lstStyle/>
          <a:p>
            <a:r>
              <a:rPr lang="en-GB" sz="4000" dirty="0"/>
              <a:t>E=1/2 mv^2</a:t>
            </a:r>
          </a:p>
        </p:txBody>
      </p:sp>
      <p:pic>
        <p:nvPicPr>
          <p:cNvPr id="3" name="Picture 2"/>
          <p:cNvPicPr>
            <a:picLocks noChangeAspect="1"/>
          </p:cNvPicPr>
          <p:nvPr/>
        </p:nvPicPr>
        <p:blipFill>
          <a:blip r:embed="rId5"/>
          <a:stretch>
            <a:fillRect/>
          </a:stretch>
        </p:blipFill>
        <p:spPr>
          <a:xfrm>
            <a:off x="7634843" y="6092068"/>
            <a:ext cx="2908769" cy="3209583"/>
          </a:xfrm>
          <a:prstGeom prst="rect">
            <a:avLst/>
          </a:prstGeom>
        </p:spPr>
      </p:pic>
      <p:pic>
        <p:nvPicPr>
          <p:cNvPr id="13" name="Picture 12"/>
          <p:cNvPicPr>
            <a:picLocks noChangeAspect="1"/>
          </p:cNvPicPr>
          <p:nvPr/>
        </p:nvPicPr>
        <p:blipFill>
          <a:blip r:embed="rId6"/>
          <a:stretch>
            <a:fillRect/>
          </a:stretch>
        </p:blipFill>
        <p:spPr>
          <a:xfrm>
            <a:off x="7634843" y="9762735"/>
            <a:ext cx="2908769" cy="3395766"/>
          </a:xfrm>
          <a:prstGeom prst="rect">
            <a:avLst/>
          </a:prstGeom>
        </p:spPr>
      </p:pic>
      <p:graphicFrame>
        <p:nvGraphicFramePr>
          <p:cNvPr id="33" name="Table 32"/>
          <p:cNvGraphicFramePr>
            <a:graphicFrameLocks noGrp="1"/>
          </p:cNvGraphicFramePr>
          <p:nvPr>
            <p:extLst>
              <p:ext uri="{D42A27DB-BD31-4B8C-83A1-F6EECF244321}">
                <p14:modId xmlns:p14="http://schemas.microsoft.com/office/powerpoint/2010/main" val="1337363014"/>
              </p:ext>
            </p:extLst>
          </p:nvPr>
        </p:nvGraphicFramePr>
        <p:xfrm>
          <a:off x="14924225" y="7215781"/>
          <a:ext cx="5725160" cy="3479497"/>
        </p:xfrm>
        <a:graphic>
          <a:graphicData uri="http://schemas.openxmlformats.org/drawingml/2006/table">
            <a:tbl>
              <a:tblPr firstRow="1" firstCol="1" bandRow="1">
                <a:tableStyleId>{5C22544A-7EE6-4342-B048-85BDC9FD1C3A}</a:tableStyleId>
              </a:tblPr>
              <a:tblGrid>
                <a:gridCol w="1908175">
                  <a:extLst>
                    <a:ext uri="{9D8B030D-6E8A-4147-A177-3AD203B41FA5}">
                      <a16:colId xmlns:a16="http://schemas.microsoft.com/office/drawing/2014/main" val="1665118840"/>
                    </a:ext>
                  </a:extLst>
                </a:gridCol>
                <a:gridCol w="1908175">
                  <a:extLst>
                    <a:ext uri="{9D8B030D-6E8A-4147-A177-3AD203B41FA5}">
                      <a16:colId xmlns:a16="http://schemas.microsoft.com/office/drawing/2014/main" val="3438616545"/>
                    </a:ext>
                  </a:extLst>
                </a:gridCol>
                <a:gridCol w="1908810">
                  <a:extLst>
                    <a:ext uri="{9D8B030D-6E8A-4147-A177-3AD203B41FA5}">
                      <a16:colId xmlns:a16="http://schemas.microsoft.com/office/drawing/2014/main" val="1477651840"/>
                    </a:ext>
                  </a:extLst>
                </a:gridCol>
              </a:tblGrid>
              <a:tr h="890104">
                <a:tc>
                  <a:txBody>
                    <a:bodyPr/>
                    <a:lstStyle/>
                    <a:p>
                      <a:pPr algn="just">
                        <a:lnSpc>
                          <a:spcPct val="150000"/>
                        </a:lnSpc>
                        <a:spcAft>
                          <a:spcPts val="0"/>
                        </a:spcAft>
                      </a:pPr>
                      <a:r>
                        <a:rPr lang="en-GB" sz="2000" dirty="0">
                          <a:effectLst/>
                        </a:rPr>
                        <a:t>Aluminium test samples</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dirty="0">
                          <a:effectLst/>
                        </a:rPr>
                        <a:t>Carbon fibre </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dirty="0">
                          <a:effectLst/>
                        </a:rPr>
                        <a:t>Fibreglass</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69699827"/>
                  </a:ext>
                </a:extLst>
              </a:tr>
              <a:tr h="419737">
                <a:tc>
                  <a:txBody>
                    <a:bodyPr/>
                    <a:lstStyle/>
                    <a:p>
                      <a:pPr algn="just">
                        <a:lnSpc>
                          <a:spcPct val="150000"/>
                        </a:lnSpc>
                        <a:spcAft>
                          <a:spcPts val="0"/>
                        </a:spcAft>
                      </a:pPr>
                      <a:r>
                        <a:rPr lang="en-GB" sz="2000" dirty="0">
                          <a:effectLst/>
                        </a:rPr>
                        <a:t>17</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dirty="0">
                          <a:effectLst/>
                        </a:rPr>
                        <a:t>12</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a:effectLst/>
                        </a:rPr>
                        <a:t>82</a:t>
                      </a:r>
                      <a:endParaRPr lang="en-GB" sz="20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2579641"/>
                  </a:ext>
                </a:extLst>
              </a:tr>
              <a:tr h="419737">
                <a:tc>
                  <a:txBody>
                    <a:bodyPr/>
                    <a:lstStyle/>
                    <a:p>
                      <a:pPr algn="just">
                        <a:lnSpc>
                          <a:spcPct val="150000"/>
                        </a:lnSpc>
                        <a:spcAft>
                          <a:spcPts val="0"/>
                        </a:spcAft>
                      </a:pPr>
                      <a:r>
                        <a:rPr lang="en-GB" sz="2000" dirty="0">
                          <a:effectLst/>
                        </a:rPr>
                        <a:t>46</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dirty="0">
                          <a:effectLst/>
                        </a:rPr>
                        <a:t>87</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a:effectLst/>
                        </a:rPr>
                        <a:t>85</a:t>
                      </a:r>
                      <a:endParaRPr lang="en-GB" sz="20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65758829"/>
                  </a:ext>
                </a:extLst>
              </a:tr>
              <a:tr h="490708">
                <a:tc>
                  <a:txBody>
                    <a:bodyPr/>
                    <a:lstStyle/>
                    <a:p>
                      <a:pPr algn="just">
                        <a:lnSpc>
                          <a:spcPct val="150000"/>
                        </a:lnSpc>
                        <a:spcAft>
                          <a:spcPts val="0"/>
                        </a:spcAft>
                      </a:pPr>
                      <a:r>
                        <a:rPr lang="en-GB" sz="2000" dirty="0">
                          <a:effectLst/>
                        </a:rPr>
                        <a:t>47</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a:effectLst/>
                        </a:rPr>
                        <a:t>103</a:t>
                      </a:r>
                      <a:endParaRPr lang="en-GB" sz="20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dirty="0">
                          <a:effectLst/>
                        </a:rPr>
                        <a:t>114</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30789878"/>
                  </a:ext>
                </a:extLst>
              </a:tr>
              <a:tr h="419737">
                <a:tc>
                  <a:txBody>
                    <a:bodyPr/>
                    <a:lstStyle/>
                    <a:p>
                      <a:pPr algn="just">
                        <a:lnSpc>
                          <a:spcPct val="150000"/>
                        </a:lnSpc>
                        <a:spcAft>
                          <a:spcPts val="0"/>
                        </a:spcAft>
                      </a:pPr>
                      <a:r>
                        <a:rPr lang="en-GB" sz="2000" dirty="0">
                          <a:effectLst/>
                        </a:rPr>
                        <a:t>65</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a:effectLst/>
                        </a:rPr>
                        <a:t>120</a:t>
                      </a:r>
                      <a:endParaRPr lang="en-GB" sz="20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dirty="0">
                          <a:effectLst/>
                        </a:rPr>
                        <a:t>69</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42058698"/>
                  </a:ext>
                </a:extLst>
              </a:tr>
              <a:tr h="419737">
                <a:tc>
                  <a:txBody>
                    <a:bodyPr/>
                    <a:lstStyle/>
                    <a:p>
                      <a:pPr algn="just">
                        <a:lnSpc>
                          <a:spcPct val="150000"/>
                        </a:lnSpc>
                        <a:spcAft>
                          <a:spcPts val="0"/>
                        </a:spcAft>
                      </a:pPr>
                      <a:r>
                        <a:rPr lang="en-GB" sz="2000" dirty="0">
                          <a:effectLst/>
                        </a:rPr>
                        <a:t>92</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a:effectLst/>
                        </a:rPr>
                        <a:t>15</a:t>
                      </a:r>
                      <a:endParaRPr lang="en-GB" sz="20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dirty="0">
                          <a:effectLst/>
                        </a:rPr>
                        <a:t>81</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3152896"/>
                  </a:ext>
                </a:extLst>
              </a:tr>
              <a:tr h="419737">
                <a:tc>
                  <a:txBody>
                    <a:bodyPr/>
                    <a:lstStyle/>
                    <a:p>
                      <a:pPr algn="just">
                        <a:lnSpc>
                          <a:spcPct val="150000"/>
                        </a:lnSpc>
                        <a:spcAft>
                          <a:spcPts val="0"/>
                        </a:spcAft>
                      </a:pPr>
                      <a:r>
                        <a:rPr lang="en-GB" sz="2000" dirty="0">
                          <a:effectLst/>
                        </a:rPr>
                        <a:t> </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a:effectLst/>
                        </a:rPr>
                        <a:t> </a:t>
                      </a:r>
                      <a:endParaRPr lang="en-GB" sz="20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2000" dirty="0">
                          <a:effectLst/>
                        </a:rPr>
                        <a:t>7</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12326969"/>
                  </a:ext>
                </a:extLst>
              </a:tr>
            </a:tbl>
          </a:graphicData>
        </a:graphic>
      </p:graphicFrame>
      <p:pic>
        <p:nvPicPr>
          <p:cNvPr id="35" name="Picture 34"/>
          <p:cNvPicPr>
            <a:picLocks noChangeAspect="1"/>
          </p:cNvPicPr>
          <p:nvPr/>
        </p:nvPicPr>
        <p:blipFill>
          <a:blip r:embed="rId7"/>
          <a:stretch>
            <a:fillRect/>
          </a:stretch>
        </p:blipFill>
        <p:spPr>
          <a:xfrm>
            <a:off x="7634843" y="13449249"/>
            <a:ext cx="5697120" cy="3754544"/>
          </a:xfrm>
          <a:prstGeom prst="rect">
            <a:avLst/>
          </a:prstGeom>
        </p:spPr>
      </p:pic>
      <p:sp>
        <p:nvSpPr>
          <p:cNvPr id="37" name="TextBox 36"/>
          <p:cNvSpPr txBox="1"/>
          <p:nvPr/>
        </p:nvSpPr>
        <p:spPr>
          <a:xfrm>
            <a:off x="7656737" y="18734958"/>
            <a:ext cx="6203077" cy="5262979"/>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LDV is a form of measuring velocity resolution and displacement. This will be the main way of detecting the damage done throughout the test samples. This is done by measuring the frequency of the test samples and seeing if they have changed from when they were damaged. If the frequency has decreased then this means that the part has been compromised.</a:t>
            </a:r>
          </a:p>
        </p:txBody>
      </p:sp>
      <p:sp>
        <p:nvSpPr>
          <p:cNvPr id="38" name="TextBox 37"/>
          <p:cNvSpPr txBox="1"/>
          <p:nvPr/>
        </p:nvSpPr>
        <p:spPr>
          <a:xfrm>
            <a:off x="424245" y="16603123"/>
            <a:ext cx="5369286" cy="707886"/>
          </a:xfrm>
          <a:prstGeom prst="rect">
            <a:avLst/>
          </a:prstGeom>
          <a:noFill/>
        </p:spPr>
        <p:txBody>
          <a:bodyPr wrap="square" rtlCol="0">
            <a:spAutoFit/>
          </a:bodyPr>
          <a:lstStyle/>
          <a:p>
            <a:r>
              <a:rPr lang="en-GB" sz="4000" dirty="0"/>
              <a:t>f=1/2</a:t>
            </a:r>
            <a:r>
              <a:rPr lang="el-GR" sz="4000" dirty="0"/>
              <a:t>π √(</a:t>
            </a:r>
            <a:r>
              <a:rPr lang="en-GB" sz="4000" dirty="0"/>
              <a:t>k/m)</a:t>
            </a:r>
          </a:p>
        </p:txBody>
      </p:sp>
      <p:pic>
        <p:nvPicPr>
          <p:cNvPr id="41" name="Picture 40"/>
          <p:cNvPicPr>
            <a:picLocks noChangeAspect="1"/>
          </p:cNvPicPr>
          <p:nvPr/>
        </p:nvPicPr>
        <p:blipFill>
          <a:blip r:embed="rId8"/>
          <a:stretch>
            <a:fillRect/>
          </a:stretch>
        </p:blipFill>
        <p:spPr>
          <a:xfrm>
            <a:off x="7043481" y="24108715"/>
            <a:ext cx="7660729" cy="4166326"/>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597</TotalTime>
  <Words>644</Words>
  <Application>Microsoft Office PowerPoint</Application>
  <PresentationFormat>Custom</PresentationFormat>
  <Paragraphs>51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Ashley</cp:lastModifiedBy>
  <cp:revision>39</cp:revision>
  <dcterms:created xsi:type="dcterms:W3CDTF">2016-02-25T08:27:32Z</dcterms:created>
  <dcterms:modified xsi:type="dcterms:W3CDTF">2020-05-02T15:22:42Z</dcterms:modified>
</cp:coreProperties>
</file>