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57" d="100"/>
          <a:sy n="157" d="100"/>
        </p:scale>
        <p:origin x="344" y="1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9774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svg"/><Relationship Id="rId5" Type="http://schemas.openxmlformats.org/officeDocument/2006/relationships/image" Target="../media/image24.svg"/><Relationship Id="rId4" Type="http://schemas.openxmlformats.org/officeDocument/2006/relationships/image" Target="../media/image2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31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svg"/><Relationship Id="rId5" Type="http://schemas.openxmlformats.org/officeDocument/2006/relationships/image" Target="../media/image29.svg"/><Relationship Id="rId4" Type="http://schemas.openxmlformats.org/officeDocument/2006/relationships/image" Target="../media/image2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12.png"/><Relationship Id="rId7" Type="http://schemas.openxmlformats.org/officeDocument/2006/relationships/image" Target="../media/image37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Relationship Id="rId9" Type="http://schemas.openxmlformats.org/officeDocument/2006/relationships/image" Target="../media/image39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svg"/><Relationship Id="rId5" Type="http://schemas.openxmlformats.org/officeDocument/2006/relationships/image" Target="../media/image42.svg"/><Relationship Id="rId4" Type="http://schemas.openxmlformats.org/officeDocument/2006/relationships/image" Target="../media/image41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12.png"/><Relationship Id="rId7" Type="http://schemas.openxmlformats.org/officeDocument/2006/relationships/image" Target="../media/image47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svg"/><Relationship Id="rId5" Type="http://schemas.openxmlformats.org/officeDocument/2006/relationships/image" Target="../media/image45.svg"/><Relationship Id="rId4" Type="http://schemas.openxmlformats.org/officeDocument/2006/relationships/image" Target="../media/image44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12.png"/><Relationship Id="rId7" Type="http://schemas.openxmlformats.org/officeDocument/2006/relationships/image" Target="../media/image52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svg"/><Relationship Id="rId11" Type="http://schemas.openxmlformats.org/officeDocument/2006/relationships/image" Target="../media/image56.svg"/><Relationship Id="rId5" Type="http://schemas.openxmlformats.org/officeDocument/2006/relationships/image" Target="../media/image50.sv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640035" y="1156246"/>
            <a:ext cx="4640029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810"/>
              </a:spcAft>
              <a:buNone/>
            </a:pPr>
            <a:endParaRPr lang="en-US" sz="1150" dirty="0"/>
          </a:p>
        </p:txBody>
      </p:sp>
      <p:sp>
        <p:nvSpPr>
          <p:cNvPr id="5" name="Text 1"/>
          <p:cNvSpPr/>
          <p:nvPr/>
        </p:nvSpPr>
        <p:spPr>
          <a:xfrm>
            <a:off x="640035" y="1397571"/>
            <a:ext cx="5218814" cy="7572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1013"/>
              </a:spcAft>
              <a:buNone/>
            </a:pPr>
            <a:r>
              <a:rPr lang="en-US" sz="446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Cross-Cultural</a:t>
            </a:r>
            <a:endParaRPr lang="en-US" sz="4460" dirty="0"/>
          </a:p>
        </p:txBody>
      </p:sp>
      <p:sp>
        <p:nvSpPr>
          <p:cNvPr id="6" name="Text 2"/>
          <p:cNvSpPr/>
          <p:nvPr/>
        </p:nvSpPr>
        <p:spPr>
          <a:xfrm>
            <a:off x="640035" y="2009849"/>
            <a:ext cx="4332402" cy="7572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1013"/>
              </a:spcAft>
              <a:buNone/>
            </a:pPr>
            <a:r>
              <a:rPr lang="en-US" sz="446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Negotiations</a:t>
            </a:r>
            <a:endParaRPr lang="en-US" sz="4460" dirty="0"/>
          </a:p>
        </p:txBody>
      </p:sp>
      <p:sp>
        <p:nvSpPr>
          <p:cNvPr id="7" name="Shape 3"/>
          <p:cNvSpPr/>
          <p:nvPr/>
        </p:nvSpPr>
        <p:spPr>
          <a:xfrm>
            <a:off x="640966" y="2826358"/>
            <a:ext cx="109537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4"/>
          <p:cNvSpPr/>
          <p:nvPr/>
        </p:nvSpPr>
        <p:spPr>
          <a:xfrm>
            <a:off x="640035" y="2994347"/>
            <a:ext cx="6001911" cy="30956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1620"/>
              </a:spcAft>
              <a:buNone/>
            </a:pPr>
            <a:r>
              <a:rPr lang="en-US" sz="173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Land Rover × Chery: Building a Strategic Partnership</a:t>
            </a:r>
            <a:endParaRPr lang="en-US" sz="1730" dirty="0"/>
          </a:p>
        </p:txBody>
      </p:sp>
      <p:sp>
        <p:nvSpPr>
          <p:cNvPr id="9" name="Shape 5"/>
          <p:cNvSpPr/>
          <p:nvPr/>
        </p:nvSpPr>
        <p:spPr>
          <a:xfrm>
            <a:off x="640370" y="3511488"/>
            <a:ext cx="1857375" cy="481012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6"/>
          <p:cNvSpPr/>
          <p:nvPr/>
        </p:nvSpPr>
        <p:spPr>
          <a:xfrm>
            <a:off x="800993" y="3516734"/>
            <a:ext cx="1592290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37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Georgi Metodiev</a:t>
            </a:r>
            <a:endParaRPr lang="en-US" sz="1370" dirty="0"/>
          </a:p>
        </p:txBody>
      </p:sp>
      <p:sp>
        <p:nvSpPr>
          <p:cNvPr id="11" name="Text 7"/>
          <p:cNvSpPr/>
          <p:nvPr/>
        </p:nvSpPr>
        <p:spPr>
          <a:xfrm>
            <a:off x="800993" y="3777332"/>
            <a:ext cx="2263363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</a:rPr>
              <a:t>Student number-2336039</a:t>
            </a:r>
            <a:endParaRPr lang="en-US" sz="1150" dirty="0"/>
          </a:p>
        </p:txBody>
      </p:sp>
      <p:sp>
        <p:nvSpPr>
          <p:cNvPr id="12" name="Shape 8"/>
          <p:cNvSpPr/>
          <p:nvPr/>
        </p:nvSpPr>
        <p:spPr>
          <a:xfrm>
            <a:off x="2772966" y="3532882"/>
            <a:ext cx="1971675" cy="438150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9"/>
          <p:cNvSpPr/>
          <p:nvPr/>
        </p:nvSpPr>
        <p:spPr>
          <a:xfrm>
            <a:off x="2933328" y="3537272"/>
            <a:ext cx="2412630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endParaRPr lang="en-US" sz="1150" dirty="0"/>
          </a:p>
        </p:txBody>
      </p:sp>
      <p:sp>
        <p:nvSpPr>
          <p:cNvPr id="14" name="Text 10"/>
          <p:cNvSpPr/>
          <p:nvPr/>
        </p:nvSpPr>
        <p:spPr>
          <a:xfrm>
            <a:off x="2933328" y="3756720"/>
            <a:ext cx="1184441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endParaRPr lang="en-US" sz="1150" dirty="0"/>
          </a:p>
        </p:txBody>
      </p:sp>
      <p:sp>
        <p:nvSpPr>
          <p:cNvPr id="15" name="Shape 11"/>
          <p:cNvSpPr/>
          <p:nvPr/>
        </p:nvSpPr>
        <p:spPr>
          <a:xfrm>
            <a:off x="0" y="4728270"/>
            <a:ext cx="9144000" cy="414338"/>
          </a:xfrm>
          <a:prstGeom prst="rect">
            <a:avLst/>
          </a:prstGeom>
          <a:solidFill>
            <a:srgbClr val="1A1A2E">
              <a:alpha val="6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2"/>
          <p:cNvSpPr/>
          <p:nvPr/>
        </p:nvSpPr>
        <p:spPr>
          <a:xfrm>
            <a:off x="640035" y="4839742"/>
            <a:ext cx="2328662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endParaRPr lang="en-US" sz="1080" dirty="0"/>
          </a:p>
        </p:txBody>
      </p:sp>
      <p:sp>
        <p:nvSpPr>
          <p:cNvPr id="17" name="Text 13"/>
          <p:cNvSpPr/>
          <p:nvPr/>
        </p:nvSpPr>
        <p:spPr>
          <a:xfrm>
            <a:off x="8231312" y="4839742"/>
            <a:ext cx="411599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endParaRPr lang="en-US" sz="1080" dirty="0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0370" y="3511488"/>
            <a:ext cx="1857375" cy="481012"/>
          </a:xfrm>
          <a:prstGeom prst="rect">
            <a:avLst/>
          </a:prstGeom>
        </p:spPr>
      </p:pic>
      <p:pic>
        <p:nvPicPr>
          <p:cNvPr id="1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772966" y="3532882"/>
            <a:ext cx="1971675" cy="438150"/>
          </a:xfrm>
          <a:prstGeom prst="rect">
            <a:avLst/>
          </a:prstGeom>
        </p:spPr>
      </p:pic>
      <p:pic>
        <p:nvPicPr>
          <p:cNvPr id="20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0" y="4728270"/>
            <a:ext cx="9144000" cy="41433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7680022" y="-1098247"/>
            <a:ext cx="2562225" cy="2562225"/>
          </a:xfrm>
          <a:prstGeom prst="ellipse">
            <a:avLst/>
          </a:prstGeom>
          <a:solidFill>
            <a:srgbClr val="C9A84C">
              <a:alpha val="6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-731520" y="4046220"/>
            <a:ext cx="1828800" cy="1828800"/>
          </a:xfrm>
          <a:prstGeom prst="ellipse">
            <a:avLst/>
          </a:prstGeom>
          <a:solidFill>
            <a:srgbClr val="C9A84C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-1153" y="0"/>
            <a:ext cx="57150" cy="514350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40035" y="462855"/>
            <a:ext cx="1755487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810"/>
              </a:spcAft>
              <a:buNone/>
            </a:pPr>
            <a:endParaRPr lang="en-US" sz="1010" dirty="0"/>
          </a:p>
        </p:txBody>
      </p:sp>
      <p:sp>
        <p:nvSpPr>
          <p:cNvPr id="7" name="Text 5"/>
          <p:cNvSpPr/>
          <p:nvPr/>
        </p:nvSpPr>
        <p:spPr>
          <a:xfrm>
            <a:off x="640035" y="710059"/>
            <a:ext cx="2996349" cy="5095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302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Presentation</a:t>
            </a:r>
            <a:endParaRPr lang="en-US" sz="3020" dirty="0"/>
          </a:p>
        </p:txBody>
      </p:sp>
      <p:sp>
        <p:nvSpPr>
          <p:cNvPr id="8" name="Text 6"/>
          <p:cNvSpPr/>
          <p:nvPr/>
        </p:nvSpPr>
        <p:spPr>
          <a:xfrm>
            <a:off x="640035" y="1132508"/>
            <a:ext cx="1801825" cy="5095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302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Outline</a:t>
            </a:r>
            <a:endParaRPr lang="en-US" sz="3020" dirty="0"/>
          </a:p>
        </p:txBody>
      </p:sp>
      <p:sp>
        <p:nvSpPr>
          <p:cNvPr id="9" name="Shape 7"/>
          <p:cNvSpPr/>
          <p:nvPr/>
        </p:nvSpPr>
        <p:spPr>
          <a:xfrm>
            <a:off x="639068" y="1756283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40035" y="1943323"/>
            <a:ext cx="2902416" cy="7164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8"/>
              </a:lnSpc>
              <a:buNone/>
            </a:pPr>
            <a:r>
              <a:rPr lang="en-US" sz="122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 structured board presentation on</a:t>
            </a:r>
            <a:endParaRPr lang="en-US" sz="1220" dirty="0"/>
          </a:p>
          <a:p>
            <a:pPr marL="0" indent="0" algn="l">
              <a:lnSpc>
                <a:spcPts val="1958"/>
              </a:lnSpc>
              <a:buNone/>
            </a:pPr>
            <a:r>
              <a:rPr lang="en-US" sz="122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navigating UK–China cultural</a:t>
            </a:r>
            <a:endParaRPr lang="en-US" sz="1220" dirty="0"/>
          </a:p>
          <a:p>
            <a:pPr marL="0" indent="0" algn="l">
              <a:lnSpc>
                <a:spcPts val="1958"/>
              </a:lnSpc>
              <a:buNone/>
            </a:pPr>
            <a:r>
              <a:rPr lang="en-US" sz="122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dynamics.</a:t>
            </a:r>
            <a:endParaRPr lang="en-US" sz="1220" dirty="0"/>
          </a:p>
        </p:txBody>
      </p:sp>
      <p:sp>
        <p:nvSpPr>
          <p:cNvPr id="11" name="Shape 9"/>
          <p:cNvSpPr/>
          <p:nvPr/>
        </p:nvSpPr>
        <p:spPr>
          <a:xfrm>
            <a:off x="3292599" y="359569"/>
            <a:ext cx="14288" cy="4424362"/>
          </a:xfrm>
          <a:prstGeom prst="rect">
            <a:avLst/>
          </a:prstGeom>
          <a:solidFill>
            <a:srgbClr val="C9A84C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3671181" y="652500"/>
            <a:ext cx="4833938" cy="476250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672334" y="613916"/>
            <a:ext cx="325986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01</a:t>
            </a:r>
            <a:endParaRPr lang="en-US" sz="1580" dirty="0"/>
          </a:p>
        </p:txBody>
      </p:sp>
      <p:sp>
        <p:nvSpPr>
          <p:cNvPr id="14" name="Text 12"/>
          <p:cNvSpPr/>
          <p:nvPr/>
        </p:nvSpPr>
        <p:spPr>
          <a:xfrm>
            <a:off x="4129534" y="628204"/>
            <a:ext cx="1635338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37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Defining Culture</a:t>
            </a:r>
            <a:endParaRPr lang="en-US" sz="1370" dirty="0"/>
          </a:p>
        </p:txBody>
      </p:sp>
      <p:sp>
        <p:nvSpPr>
          <p:cNvPr id="15" name="Text 13"/>
          <p:cNvSpPr/>
          <p:nvPr/>
        </p:nvSpPr>
        <p:spPr>
          <a:xfrm>
            <a:off x="4129534" y="855762"/>
            <a:ext cx="2689882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What culture is and its core elements</a:t>
            </a:r>
            <a:endParaRPr lang="en-US" sz="1080" dirty="0"/>
          </a:p>
        </p:txBody>
      </p:sp>
      <p:sp>
        <p:nvSpPr>
          <p:cNvPr id="16" name="Shape 14"/>
          <p:cNvSpPr/>
          <p:nvPr/>
        </p:nvSpPr>
        <p:spPr>
          <a:xfrm>
            <a:off x="3671181" y="1201675"/>
            <a:ext cx="4833938" cy="476250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3672334" y="1163092"/>
            <a:ext cx="362649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02</a:t>
            </a:r>
            <a:endParaRPr lang="en-US" sz="1580" dirty="0"/>
          </a:p>
        </p:txBody>
      </p:sp>
      <p:sp>
        <p:nvSpPr>
          <p:cNvPr id="18" name="Text 16"/>
          <p:cNvSpPr/>
          <p:nvPr/>
        </p:nvSpPr>
        <p:spPr>
          <a:xfrm>
            <a:off x="4129534" y="1177379"/>
            <a:ext cx="2308443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37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Theoretical Framework</a:t>
            </a:r>
            <a:endParaRPr lang="en-US" sz="1370" dirty="0"/>
          </a:p>
        </p:txBody>
      </p:sp>
      <p:sp>
        <p:nvSpPr>
          <p:cNvPr id="19" name="Text 17"/>
          <p:cNvSpPr/>
          <p:nvPr/>
        </p:nvSpPr>
        <p:spPr>
          <a:xfrm>
            <a:off x="4129534" y="1404938"/>
            <a:ext cx="2783525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Hofstede's Cultural Dimensions Model</a:t>
            </a:r>
            <a:endParaRPr lang="en-US" sz="1080" dirty="0"/>
          </a:p>
        </p:txBody>
      </p:sp>
      <p:sp>
        <p:nvSpPr>
          <p:cNvPr id="20" name="Shape 18"/>
          <p:cNvSpPr/>
          <p:nvPr/>
        </p:nvSpPr>
        <p:spPr>
          <a:xfrm>
            <a:off x="3671181" y="1750851"/>
            <a:ext cx="4833938" cy="476250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3672334" y="1712268"/>
            <a:ext cx="353459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03</a:t>
            </a:r>
            <a:endParaRPr lang="en-US" sz="1580" dirty="0"/>
          </a:p>
        </p:txBody>
      </p:sp>
      <p:sp>
        <p:nvSpPr>
          <p:cNvPr id="22" name="Text 20"/>
          <p:cNvSpPr/>
          <p:nvPr/>
        </p:nvSpPr>
        <p:spPr>
          <a:xfrm>
            <a:off x="4129534" y="1726555"/>
            <a:ext cx="2597981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37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Chinese Cultural Elements</a:t>
            </a:r>
            <a:endParaRPr lang="en-US" sz="1370" dirty="0"/>
          </a:p>
        </p:txBody>
      </p:sp>
      <p:sp>
        <p:nvSpPr>
          <p:cNvPr id="23" name="Text 21"/>
          <p:cNvSpPr/>
          <p:nvPr/>
        </p:nvSpPr>
        <p:spPr>
          <a:xfrm>
            <a:off x="4129534" y="1954113"/>
            <a:ext cx="3038140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Guanxi, Mianzi, hierarchy and collectivism</a:t>
            </a:r>
            <a:endParaRPr lang="en-US" sz="1080" dirty="0"/>
          </a:p>
        </p:txBody>
      </p:sp>
      <p:sp>
        <p:nvSpPr>
          <p:cNvPr id="24" name="Shape 22"/>
          <p:cNvSpPr/>
          <p:nvPr/>
        </p:nvSpPr>
        <p:spPr>
          <a:xfrm>
            <a:off x="3671181" y="2300027"/>
            <a:ext cx="4833938" cy="476250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3672334" y="2261443"/>
            <a:ext cx="361682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04</a:t>
            </a:r>
            <a:endParaRPr lang="en-US" sz="1580" dirty="0"/>
          </a:p>
        </p:txBody>
      </p:sp>
      <p:sp>
        <p:nvSpPr>
          <p:cNvPr id="26" name="Text 24"/>
          <p:cNvSpPr/>
          <p:nvPr/>
        </p:nvSpPr>
        <p:spPr>
          <a:xfrm>
            <a:off x="4129534" y="2275731"/>
            <a:ext cx="2301768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37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Negotiation Challenges</a:t>
            </a:r>
            <a:endParaRPr lang="en-US" sz="1370" dirty="0"/>
          </a:p>
        </p:txBody>
      </p:sp>
      <p:sp>
        <p:nvSpPr>
          <p:cNvPr id="27" name="Text 25"/>
          <p:cNvSpPr/>
          <p:nvPr/>
        </p:nvSpPr>
        <p:spPr>
          <a:xfrm>
            <a:off x="4129534" y="2503289"/>
            <a:ext cx="2523686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Structural differences to overcome</a:t>
            </a:r>
            <a:endParaRPr lang="en-US" sz="1080" dirty="0"/>
          </a:p>
        </p:txBody>
      </p:sp>
      <p:sp>
        <p:nvSpPr>
          <p:cNvPr id="28" name="Shape 26"/>
          <p:cNvSpPr/>
          <p:nvPr/>
        </p:nvSpPr>
        <p:spPr>
          <a:xfrm>
            <a:off x="3671181" y="2849203"/>
            <a:ext cx="4833938" cy="476250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3672334" y="2810619"/>
            <a:ext cx="345914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05</a:t>
            </a:r>
            <a:endParaRPr lang="en-US" sz="1580" dirty="0"/>
          </a:p>
        </p:txBody>
      </p:sp>
      <p:sp>
        <p:nvSpPr>
          <p:cNvPr id="30" name="Text 28"/>
          <p:cNvSpPr/>
          <p:nvPr/>
        </p:nvSpPr>
        <p:spPr>
          <a:xfrm>
            <a:off x="4129534" y="2824907"/>
            <a:ext cx="2148728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37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Strategies for Success</a:t>
            </a:r>
            <a:endParaRPr lang="en-US" sz="1370" dirty="0"/>
          </a:p>
        </p:txBody>
      </p:sp>
      <p:sp>
        <p:nvSpPr>
          <p:cNvPr id="31" name="Text 29"/>
          <p:cNvSpPr/>
          <p:nvPr/>
        </p:nvSpPr>
        <p:spPr>
          <a:xfrm>
            <a:off x="4129534" y="3052465"/>
            <a:ext cx="3581422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Relationship building and communication tactics</a:t>
            </a:r>
            <a:endParaRPr lang="en-US" sz="1080" dirty="0"/>
          </a:p>
        </p:txBody>
      </p:sp>
      <p:sp>
        <p:nvSpPr>
          <p:cNvPr id="32" name="Shape 30"/>
          <p:cNvSpPr/>
          <p:nvPr/>
        </p:nvSpPr>
        <p:spPr>
          <a:xfrm>
            <a:off x="3671181" y="3398379"/>
            <a:ext cx="4833938" cy="476250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3672334" y="3359795"/>
            <a:ext cx="372517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06</a:t>
            </a:r>
            <a:endParaRPr lang="en-US" sz="1580" dirty="0"/>
          </a:p>
        </p:txBody>
      </p:sp>
      <p:sp>
        <p:nvSpPr>
          <p:cNvPr id="34" name="Text 32"/>
          <p:cNvSpPr/>
          <p:nvPr/>
        </p:nvSpPr>
        <p:spPr>
          <a:xfrm>
            <a:off x="4129534" y="3374082"/>
            <a:ext cx="1919749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37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Cultural Awareness</a:t>
            </a:r>
            <a:endParaRPr lang="en-US" sz="1370" dirty="0"/>
          </a:p>
        </p:txBody>
      </p:sp>
      <p:sp>
        <p:nvSpPr>
          <p:cNvPr id="35" name="Text 33"/>
          <p:cNvSpPr/>
          <p:nvPr/>
        </p:nvSpPr>
        <p:spPr>
          <a:xfrm>
            <a:off x="4129534" y="3601641"/>
            <a:ext cx="3210915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Why adaptability is a competitive advantage</a:t>
            </a:r>
            <a:endParaRPr lang="en-US" sz="1080" dirty="0"/>
          </a:p>
        </p:txBody>
      </p:sp>
      <p:sp>
        <p:nvSpPr>
          <p:cNvPr id="36" name="Text 34"/>
          <p:cNvSpPr/>
          <p:nvPr/>
        </p:nvSpPr>
        <p:spPr>
          <a:xfrm>
            <a:off x="3672334" y="3908971"/>
            <a:ext cx="344850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07</a:t>
            </a:r>
            <a:endParaRPr lang="en-US" sz="1580" dirty="0"/>
          </a:p>
        </p:txBody>
      </p:sp>
      <p:sp>
        <p:nvSpPr>
          <p:cNvPr id="37" name="Text 35"/>
          <p:cNvSpPr/>
          <p:nvPr/>
        </p:nvSpPr>
        <p:spPr>
          <a:xfrm>
            <a:off x="4129534" y="3923258"/>
            <a:ext cx="2432462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37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Conclusion &amp; References</a:t>
            </a:r>
            <a:endParaRPr lang="en-US" sz="1370" dirty="0"/>
          </a:p>
        </p:txBody>
      </p:sp>
      <p:sp>
        <p:nvSpPr>
          <p:cNvPr id="38" name="Text 36"/>
          <p:cNvSpPr/>
          <p:nvPr/>
        </p:nvSpPr>
        <p:spPr>
          <a:xfrm>
            <a:off x="4129534" y="4150816"/>
            <a:ext cx="3061164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Summary, recommendations and sources</a:t>
            </a:r>
            <a:endParaRPr lang="en-US" sz="1080" dirty="0"/>
          </a:p>
        </p:txBody>
      </p:sp>
      <p:pic>
        <p:nvPicPr>
          <p:cNvPr id="39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71181" y="652500"/>
            <a:ext cx="4833938" cy="476250"/>
          </a:xfrm>
          <a:prstGeom prst="rect">
            <a:avLst/>
          </a:prstGeom>
        </p:spPr>
      </p:pic>
      <p:pic>
        <p:nvPicPr>
          <p:cNvPr id="40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71181" y="1201675"/>
            <a:ext cx="4833938" cy="476250"/>
          </a:xfrm>
          <a:prstGeom prst="rect">
            <a:avLst/>
          </a:prstGeom>
        </p:spPr>
      </p:pic>
      <p:pic>
        <p:nvPicPr>
          <p:cNvPr id="41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71181" y="1750851"/>
            <a:ext cx="4833938" cy="476250"/>
          </a:xfrm>
          <a:prstGeom prst="rect">
            <a:avLst/>
          </a:prstGeom>
        </p:spPr>
      </p:pic>
      <p:pic>
        <p:nvPicPr>
          <p:cNvPr id="4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71181" y="2300027"/>
            <a:ext cx="4833938" cy="476250"/>
          </a:xfrm>
          <a:prstGeom prst="rect">
            <a:avLst/>
          </a:prstGeom>
        </p:spPr>
      </p:pic>
      <p:pic>
        <p:nvPicPr>
          <p:cNvPr id="43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1181" y="2849203"/>
            <a:ext cx="4833938" cy="476250"/>
          </a:xfrm>
          <a:prstGeom prst="rect">
            <a:avLst/>
          </a:prstGeom>
        </p:spPr>
      </p:pic>
      <p:pic>
        <p:nvPicPr>
          <p:cNvPr id="44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671181" y="3398379"/>
            <a:ext cx="4833938" cy="4762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4F2E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93"/>
            <a:ext cx="9144000" cy="42863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6582742" y="0"/>
            <a:ext cx="2562225" cy="5143500"/>
          </a:xfrm>
          <a:custGeom>
            <a:avLst/>
            <a:gdLst/>
            <a:ahLst/>
            <a:cxnLst/>
            <a:rect l="l" t="t" r="r" b="b"/>
            <a:pathLst>
              <a:path w="2562225" h="5143500">
                <a:moveTo>
                  <a:pt x="512445" y="0"/>
                </a:moveTo>
                <a:lnTo>
                  <a:pt x="2562225" y="0"/>
                </a:lnTo>
                <a:lnTo>
                  <a:pt x="2562225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640035" y="411435"/>
            <a:ext cx="1347445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86"/>
              </a:spcAft>
              <a:buNone/>
            </a:pPr>
            <a:endParaRPr lang="en-US" sz="1010" dirty="0"/>
          </a:p>
        </p:txBody>
      </p:sp>
      <p:sp>
        <p:nvSpPr>
          <p:cNvPr id="6" name="Text 3"/>
          <p:cNvSpPr/>
          <p:nvPr/>
        </p:nvSpPr>
        <p:spPr>
          <a:xfrm>
            <a:off x="640035" y="622250"/>
            <a:ext cx="3739589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88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What Is Culture?</a:t>
            </a:r>
            <a:endParaRPr lang="en-US" sz="2880" dirty="0"/>
          </a:p>
        </p:txBody>
      </p:sp>
      <p:sp>
        <p:nvSpPr>
          <p:cNvPr id="7" name="Shape 4"/>
          <p:cNvSpPr/>
          <p:nvPr/>
        </p:nvSpPr>
        <p:spPr>
          <a:xfrm>
            <a:off x="639068" y="1159408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5"/>
          <p:cNvSpPr/>
          <p:nvPr/>
        </p:nvSpPr>
        <p:spPr>
          <a:xfrm>
            <a:off x="639068" y="1333202"/>
            <a:ext cx="6219825" cy="1400175"/>
          </a:xfrm>
          <a:prstGeom prst="rect">
            <a:avLst/>
          </a:pr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911498" y="1475036"/>
            <a:ext cx="7079479" cy="8331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68"/>
              </a:lnSpc>
              <a:buNone/>
            </a:pPr>
            <a:r>
              <a:rPr lang="en-US" sz="1510" b="1" i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"Culture is the collective programming of the mind that</a:t>
            </a:r>
            <a:endParaRPr lang="en-US" sz="1510" dirty="0"/>
          </a:p>
          <a:p>
            <a:pPr marL="0" indent="0" algn="l">
              <a:lnSpc>
                <a:spcPts val="2268"/>
              </a:lnSpc>
              <a:buNone/>
            </a:pPr>
            <a:r>
              <a:rPr lang="en-US" sz="1510" b="1" i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distinguishes the members of one group or category of people</a:t>
            </a:r>
            <a:endParaRPr lang="en-US" sz="1510" dirty="0"/>
          </a:p>
          <a:p>
            <a:pPr marL="0" indent="0" algn="l">
              <a:lnSpc>
                <a:spcPts val="2268"/>
              </a:lnSpc>
              <a:buNone/>
            </a:pPr>
            <a:r>
              <a:rPr lang="en-US" sz="1510" b="1" i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from others."</a:t>
            </a:r>
            <a:endParaRPr lang="en-US" sz="1510" dirty="0"/>
          </a:p>
        </p:txBody>
      </p:sp>
      <p:sp>
        <p:nvSpPr>
          <p:cNvPr id="10" name="Text 7"/>
          <p:cNvSpPr/>
          <p:nvPr/>
        </p:nvSpPr>
        <p:spPr>
          <a:xfrm>
            <a:off x="911498" y="2391147"/>
            <a:ext cx="1393880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86"/>
              </a:spcBef>
              <a:buNone/>
            </a:pPr>
            <a:r>
              <a:rPr lang="en-US" sz="1150" b="1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(Hofstede, 1980)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640184" y="2913534"/>
            <a:ext cx="795338" cy="1462088"/>
          </a:xfrm>
          <a:prstGeom prst="rect">
            <a:avLst/>
          </a:prstGeom>
          <a:solidFill>
            <a:srgbClr val="FFFFFF"/>
          </a:solidFill>
          <a:ln/>
          <a:effectLst>
            <a:outerShdw blurRad="57150" dist="9525" dir="5400000" algn="bl" rotWithShape="0">
              <a:srgbClr val="1B3A5C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731416" y="3011760"/>
            <a:ext cx="842181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Values &amp;</a:t>
            </a:r>
            <a:endParaRPr lang="en-US" sz="1150" dirty="0"/>
          </a:p>
        </p:txBody>
      </p:sp>
      <p:sp>
        <p:nvSpPr>
          <p:cNvPr id="13" name="Text 10"/>
          <p:cNvSpPr/>
          <p:nvPr/>
        </p:nvSpPr>
        <p:spPr>
          <a:xfrm>
            <a:off x="731416" y="3187303"/>
            <a:ext cx="650543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Beliefs</a:t>
            </a:r>
            <a:endParaRPr lang="en-US" sz="1150" dirty="0"/>
          </a:p>
        </p:txBody>
      </p:sp>
      <p:sp>
        <p:nvSpPr>
          <p:cNvPr id="14" name="Text 11"/>
          <p:cNvSpPr/>
          <p:nvPr/>
        </p:nvSpPr>
        <p:spPr>
          <a:xfrm>
            <a:off x="731416" y="3413447"/>
            <a:ext cx="853983" cy="8673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Shared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moral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frameworks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guiding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behaviour</a:t>
            </a:r>
            <a:endParaRPr lang="en-US" sz="970" dirty="0"/>
          </a:p>
        </p:txBody>
      </p:sp>
      <p:sp>
        <p:nvSpPr>
          <p:cNvPr id="15" name="Shape 12"/>
          <p:cNvSpPr/>
          <p:nvPr/>
        </p:nvSpPr>
        <p:spPr>
          <a:xfrm>
            <a:off x="1563663" y="2913534"/>
            <a:ext cx="1276350" cy="1462088"/>
          </a:xfrm>
          <a:prstGeom prst="rect">
            <a:avLst/>
          </a:prstGeom>
          <a:solidFill>
            <a:srgbClr val="FFFFFF"/>
          </a:solidFill>
          <a:ln/>
          <a:effectLst>
            <a:outerShdw blurRad="57150" dist="9525" dir="5400000" algn="bl" rotWithShape="0">
              <a:srgbClr val="1B3A5C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Text 13"/>
          <p:cNvSpPr/>
          <p:nvPr/>
        </p:nvSpPr>
        <p:spPr>
          <a:xfrm>
            <a:off x="1655043" y="3011760"/>
            <a:ext cx="1478816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Communication</a:t>
            </a:r>
            <a:endParaRPr lang="en-US" sz="1150" dirty="0"/>
          </a:p>
        </p:txBody>
      </p:sp>
      <p:sp>
        <p:nvSpPr>
          <p:cNvPr id="17" name="Text 14"/>
          <p:cNvSpPr/>
          <p:nvPr/>
        </p:nvSpPr>
        <p:spPr>
          <a:xfrm>
            <a:off x="1655043" y="3237905"/>
            <a:ext cx="1307105" cy="349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High-context vs.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low-context expression</a:t>
            </a:r>
            <a:endParaRPr lang="en-US" sz="970" dirty="0"/>
          </a:p>
        </p:txBody>
      </p:sp>
      <p:sp>
        <p:nvSpPr>
          <p:cNvPr id="18" name="Shape 15"/>
          <p:cNvSpPr/>
          <p:nvPr/>
        </p:nvSpPr>
        <p:spPr>
          <a:xfrm>
            <a:off x="2966814" y="2913534"/>
            <a:ext cx="747712" cy="1462088"/>
          </a:xfrm>
          <a:prstGeom prst="rect">
            <a:avLst/>
          </a:prstGeom>
          <a:solidFill>
            <a:srgbClr val="FFFFFF"/>
          </a:solidFill>
          <a:ln/>
          <a:effectLst>
            <a:outerShdw blurRad="57150" dist="9525" dir="5400000" algn="bl" rotWithShape="0">
              <a:srgbClr val="1B3A5C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Text 16"/>
          <p:cNvSpPr/>
          <p:nvPr/>
        </p:nvSpPr>
        <p:spPr>
          <a:xfrm>
            <a:off x="3059385" y="3011760"/>
            <a:ext cx="587663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Social</a:t>
            </a:r>
            <a:endParaRPr lang="en-US" sz="1150" dirty="0"/>
          </a:p>
        </p:txBody>
      </p:sp>
      <p:sp>
        <p:nvSpPr>
          <p:cNvPr id="20" name="Text 17"/>
          <p:cNvSpPr/>
          <p:nvPr/>
        </p:nvSpPr>
        <p:spPr>
          <a:xfrm>
            <a:off x="3059385" y="3187303"/>
            <a:ext cx="646963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Norms</a:t>
            </a:r>
            <a:endParaRPr lang="en-US" sz="1150" dirty="0"/>
          </a:p>
        </p:txBody>
      </p:sp>
      <p:sp>
        <p:nvSpPr>
          <p:cNvPr id="21" name="Text 18"/>
          <p:cNvSpPr/>
          <p:nvPr/>
        </p:nvSpPr>
        <p:spPr>
          <a:xfrm>
            <a:off x="3059385" y="3413447"/>
            <a:ext cx="788491" cy="5217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Accepted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patterns of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interaction</a:t>
            </a:r>
            <a:endParaRPr lang="en-US" sz="970" dirty="0"/>
          </a:p>
        </p:txBody>
      </p:sp>
      <p:sp>
        <p:nvSpPr>
          <p:cNvPr id="22" name="Shape 19"/>
          <p:cNvSpPr/>
          <p:nvPr/>
        </p:nvSpPr>
        <p:spPr>
          <a:xfrm>
            <a:off x="3841254" y="2913534"/>
            <a:ext cx="938212" cy="1462088"/>
          </a:xfrm>
          <a:prstGeom prst="rect">
            <a:avLst/>
          </a:prstGeom>
          <a:solidFill>
            <a:srgbClr val="FFFFFF"/>
          </a:solidFill>
          <a:ln/>
          <a:effectLst>
            <a:outerShdw blurRad="57150" dist="9525" dir="5400000" algn="bl" rotWithShape="0">
              <a:srgbClr val="1B3A5C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3" name="Text 20"/>
          <p:cNvSpPr/>
          <p:nvPr/>
        </p:nvSpPr>
        <p:spPr>
          <a:xfrm>
            <a:off x="3932709" y="3011760"/>
            <a:ext cx="1008184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Religion &amp;</a:t>
            </a:r>
            <a:endParaRPr lang="en-US" sz="1150" dirty="0"/>
          </a:p>
        </p:txBody>
      </p:sp>
      <p:sp>
        <p:nvSpPr>
          <p:cNvPr id="24" name="Text 21"/>
          <p:cNvSpPr/>
          <p:nvPr/>
        </p:nvSpPr>
        <p:spPr>
          <a:xfrm>
            <a:off x="3932709" y="3187303"/>
            <a:ext cx="1039140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Philosophy</a:t>
            </a:r>
            <a:endParaRPr lang="en-US" sz="1150" dirty="0"/>
          </a:p>
        </p:txBody>
      </p:sp>
      <p:sp>
        <p:nvSpPr>
          <p:cNvPr id="25" name="Text 22"/>
          <p:cNvSpPr/>
          <p:nvPr/>
        </p:nvSpPr>
        <p:spPr>
          <a:xfrm>
            <a:off x="3932709" y="3413447"/>
            <a:ext cx="978292" cy="5217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Confucianism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 Chinese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business</a:t>
            </a:r>
            <a:endParaRPr lang="en-US" sz="970" dirty="0"/>
          </a:p>
        </p:txBody>
      </p:sp>
      <p:sp>
        <p:nvSpPr>
          <p:cNvPr id="26" name="Shape 23"/>
          <p:cNvSpPr/>
          <p:nvPr/>
        </p:nvSpPr>
        <p:spPr>
          <a:xfrm>
            <a:off x="4908240" y="2913534"/>
            <a:ext cx="971550" cy="1462088"/>
          </a:xfrm>
          <a:prstGeom prst="rect">
            <a:avLst/>
          </a:prstGeom>
          <a:solidFill>
            <a:srgbClr val="FFFFFF"/>
          </a:solidFill>
          <a:ln/>
          <a:effectLst>
            <a:outerShdw blurRad="57150" dist="9525" dir="5400000" algn="bl" rotWithShape="0">
              <a:srgbClr val="1B3A5C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7" name="Text 24"/>
          <p:cNvSpPr/>
          <p:nvPr/>
        </p:nvSpPr>
        <p:spPr>
          <a:xfrm>
            <a:off x="4998765" y="3011760"/>
            <a:ext cx="512110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Time</a:t>
            </a:r>
            <a:endParaRPr lang="en-US" sz="1150" dirty="0"/>
          </a:p>
        </p:txBody>
      </p:sp>
      <p:sp>
        <p:nvSpPr>
          <p:cNvPr id="28" name="Text 25"/>
          <p:cNvSpPr/>
          <p:nvPr/>
        </p:nvSpPr>
        <p:spPr>
          <a:xfrm>
            <a:off x="4998765" y="3187303"/>
            <a:ext cx="1084801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Orientation</a:t>
            </a:r>
            <a:endParaRPr lang="en-US" sz="1150" dirty="0"/>
          </a:p>
        </p:txBody>
      </p:sp>
      <p:sp>
        <p:nvSpPr>
          <p:cNvPr id="29" name="Text 26"/>
          <p:cNvSpPr/>
          <p:nvPr/>
        </p:nvSpPr>
        <p:spPr>
          <a:xfrm>
            <a:off x="4998765" y="3413447"/>
            <a:ext cx="968715" cy="5217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Long-term vs.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short-term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planning</a:t>
            </a:r>
            <a:endParaRPr lang="en-US" sz="970" dirty="0"/>
          </a:p>
        </p:txBody>
      </p:sp>
      <p:sp>
        <p:nvSpPr>
          <p:cNvPr id="30" name="Shape 27"/>
          <p:cNvSpPr/>
          <p:nvPr/>
        </p:nvSpPr>
        <p:spPr>
          <a:xfrm>
            <a:off x="6007745" y="2913534"/>
            <a:ext cx="866775" cy="1462088"/>
          </a:xfrm>
          <a:prstGeom prst="rect">
            <a:avLst/>
          </a:prstGeom>
          <a:solidFill>
            <a:srgbClr val="FFFFFF"/>
          </a:solidFill>
          <a:ln/>
          <a:effectLst>
            <a:outerShdw blurRad="57150" dist="9525" dir="5400000" algn="bl" rotWithShape="0">
              <a:srgbClr val="1B3A5C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6100018" y="3011760"/>
            <a:ext cx="822640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Power &amp;</a:t>
            </a:r>
            <a:endParaRPr lang="en-US" sz="1150" dirty="0"/>
          </a:p>
        </p:txBody>
      </p:sp>
      <p:sp>
        <p:nvSpPr>
          <p:cNvPr id="32" name="Text 29"/>
          <p:cNvSpPr/>
          <p:nvPr/>
        </p:nvSpPr>
        <p:spPr>
          <a:xfrm>
            <a:off x="6100018" y="3187303"/>
            <a:ext cx="944047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Hierarchy</a:t>
            </a:r>
            <a:endParaRPr lang="en-US" sz="1150" dirty="0"/>
          </a:p>
        </p:txBody>
      </p:sp>
      <p:sp>
        <p:nvSpPr>
          <p:cNvPr id="33" name="Text 30"/>
          <p:cNvSpPr/>
          <p:nvPr/>
        </p:nvSpPr>
        <p:spPr>
          <a:xfrm>
            <a:off x="6100018" y="3413447"/>
            <a:ext cx="677920" cy="5217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Attitudes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toward</a:t>
            </a:r>
            <a:endParaRPr lang="en-US" sz="970" dirty="0"/>
          </a:p>
          <a:p>
            <a:pPr marL="0" indent="0" algn="l">
              <a:lnSpc>
                <a:spcPts val="1361"/>
              </a:lnSpc>
              <a:buNone/>
            </a:pPr>
            <a:r>
              <a:rPr lang="en-US" sz="97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authority</a:t>
            </a:r>
            <a:endParaRPr lang="en-US" sz="970" dirty="0"/>
          </a:p>
        </p:txBody>
      </p:sp>
      <p:pic>
        <p:nvPicPr>
          <p:cNvPr id="3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9068" y="1333202"/>
            <a:ext cx="6219825" cy="1400175"/>
          </a:xfrm>
          <a:prstGeom prst="rect">
            <a:avLst/>
          </a:prstGeom>
        </p:spPr>
      </p:pic>
      <p:pic>
        <p:nvPicPr>
          <p:cNvPr id="3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0184" y="2913534"/>
            <a:ext cx="795338" cy="1462088"/>
          </a:xfrm>
          <a:prstGeom prst="rect">
            <a:avLst/>
          </a:prstGeom>
        </p:spPr>
      </p:pic>
      <p:pic>
        <p:nvPicPr>
          <p:cNvPr id="36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63663" y="2913534"/>
            <a:ext cx="1276350" cy="1462088"/>
          </a:xfrm>
          <a:prstGeom prst="rect">
            <a:avLst/>
          </a:prstGeom>
        </p:spPr>
      </p:pic>
      <p:pic>
        <p:nvPicPr>
          <p:cNvPr id="37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966814" y="2913534"/>
            <a:ext cx="747712" cy="1462088"/>
          </a:xfrm>
          <a:prstGeom prst="rect">
            <a:avLst/>
          </a:prstGeom>
        </p:spPr>
      </p:pic>
      <p:pic>
        <p:nvPicPr>
          <p:cNvPr id="38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841254" y="2913534"/>
            <a:ext cx="938212" cy="1462088"/>
          </a:xfrm>
          <a:prstGeom prst="rect">
            <a:avLst/>
          </a:prstGeom>
        </p:spPr>
      </p:pic>
      <p:pic>
        <p:nvPicPr>
          <p:cNvPr id="39" name="Image 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908240" y="2913534"/>
            <a:ext cx="971550" cy="1462088"/>
          </a:xfrm>
          <a:prstGeom prst="rect">
            <a:avLst/>
          </a:prstGeom>
        </p:spPr>
      </p:pic>
      <p:pic>
        <p:nvPicPr>
          <p:cNvPr id="40" name="Image 7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007745" y="2913534"/>
            <a:ext cx="866775" cy="1462088"/>
          </a:xfrm>
          <a:prstGeom prst="rect">
            <a:avLst/>
          </a:prstGeom>
        </p:spPr>
      </p:pic>
      <p:sp>
        <p:nvSpPr>
          <p:cNvPr id="41" name="Text 31"/>
          <p:cNvSpPr/>
          <p:nvPr/>
        </p:nvSpPr>
        <p:spPr>
          <a:xfrm>
            <a:off x="7406655" y="1736303"/>
            <a:ext cx="1321132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810"/>
              </a:spcAft>
              <a:buNone/>
            </a:pPr>
            <a:r>
              <a:rPr lang="en-US" sz="1080" b="1" kern="0" spc="162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KEY INSIGHT</a:t>
            </a:r>
            <a:endParaRPr lang="en-US" sz="1080" dirty="0"/>
          </a:p>
        </p:txBody>
      </p:sp>
      <p:sp>
        <p:nvSpPr>
          <p:cNvPr id="42" name="Text 32"/>
          <p:cNvSpPr/>
          <p:nvPr/>
        </p:nvSpPr>
        <p:spPr>
          <a:xfrm>
            <a:off x="7406655" y="2049587"/>
            <a:ext cx="1958347" cy="13451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6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Culture shapes</a:t>
            </a:r>
            <a:endParaRPr lang="en-US" sz="1440" dirty="0"/>
          </a:p>
          <a:p>
            <a:pPr marL="0" indent="0" algn="l">
              <a:lnSpc>
                <a:spcPts val="216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every aspect of</a:t>
            </a:r>
            <a:endParaRPr lang="en-US" sz="1440" dirty="0"/>
          </a:p>
          <a:p>
            <a:pPr marL="0" indent="0" algn="l">
              <a:lnSpc>
                <a:spcPts val="216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how we</a:t>
            </a:r>
            <a:endParaRPr lang="en-US" sz="1440" dirty="0"/>
          </a:p>
          <a:p>
            <a:pPr marL="0" indent="0" algn="l">
              <a:lnSpc>
                <a:spcPts val="216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negotiate, decide,</a:t>
            </a:r>
            <a:endParaRPr lang="en-US" sz="1440" dirty="0"/>
          </a:p>
          <a:p>
            <a:pPr marL="0" indent="0" algn="l">
              <a:lnSpc>
                <a:spcPts val="216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and build trust.</a:t>
            </a:r>
            <a:endParaRPr lang="en-US" sz="14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5486400" y="0"/>
            <a:ext cx="3657600" cy="5143500"/>
          </a:xfrm>
          <a:custGeom>
            <a:avLst/>
            <a:gdLst/>
            <a:ahLst/>
            <a:cxnLst/>
            <a:rect l="l" t="t" r="r" b="b"/>
            <a:pathLst>
              <a:path w="3657600" h="5143500">
                <a:moveTo>
                  <a:pt x="1097280" y="0"/>
                </a:moveTo>
                <a:lnTo>
                  <a:pt x="3657600" y="0"/>
                </a:lnTo>
                <a:lnTo>
                  <a:pt x="365760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C9A84C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-1153" y="0"/>
            <a:ext cx="57150" cy="514350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35" y="360015"/>
            <a:ext cx="27214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05"/>
              </a:spcAft>
              <a:buNone/>
            </a:pPr>
            <a:endParaRPr lang="en-US" sz="1010" dirty="0"/>
          </a:p>
        </p:txBody>
      </p:sp>
      <p:sp>
        <p:nvSpPr>
          <p:cNvPr id="6" name="Text 4"/>
          <p:cNvSpPr/>
          <p:nvPr/>
        </p:nvSpPr>
        <p:spPr>
          <a:xfrm>
            <a:off x="640035" y="560561"/>
            <a:ext cx="6663891" cy="46196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74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Hofstede's Cultural Dimensions</a:t>
            </a:r>
            <a:endParaRPr lang="en-US" sz="2740" dirty="0"/>
          </a:p>
        </p:txBody>
      </p:sp>
      <p:sp>
        <p:nvSpPr>
          <p:cNvPr id="7" name="Shape 5"/>
          <p:cNvSpPr/>
          <p:nvPr/>
        </p:nvSpPr>
        <p:spPr>
          <a:xfrm>
            <a:off x="639068" y="1062075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640035" y="1249114"/>
            <a:ext cx="3383109" cy="12138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8"/>
              </a:lnSpc>
              <a:buNone/>
            </a:pPr>
            <a:r>
              <a:rPr lang="en-US" sz="122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Hofstede's model identifies measurable</a:t>
            </a:r>
            <a:endParaRPr lang="en-US" sz="1220" dirty="0"/>
          </a:p>
          <a:p>
            <a:pPr marL="0" indent="0" algn="l">
              <a:lnSpc>
                <a:spcPts val="1958"/>
              </a:lnSpc>
              <a:buNone/>
            </a:pPr>
            <a:r>
              <a:rPr lang="en-US" sz="122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cultural dimensions that explain</a:t>
            </a:r>
            <a:endParaRPr lang="en-US" sz="1220" dirty="0"/>
          </a:p>
          <a:p>
            <a:pPr marL="0" indent="0" algn="l">
              <a:lnSpc>
                <a:spcPts val="1958"/>
              </a:lnSpc>
              <a:buNone/>
            </a:pPr>
            <a:r>
              <a:rPr lang="en-US" sz="122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systematic differences in thinking,</a:t>
            </a:r>
            <a:endParaRPr lang="en-US" sz="1220" dirty="0"/>
          </a:p>
          <a:p>
            <a:pPr marL="0" indent="0" algn="l">
              <a:lnSpc>
                <a:spcPts val="1958"/>
              </a:lnSpc>
              <a:buNone/>
            </a:pPr>
            <a:r>
              <a:rPr lang="en-US" sz="122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feeling, and acting across national</a:t>
            </a:r>
            <a:endParaRPr lang="en-US" sz="1220" dirty="0"/>
          </a:p>
          <a:p>
            <a:pPr marL="0" indent="0" algn="l">
              <a:lnSpc>
                <a:spcPts val="1958"/>
              </a:lnSpc>
              <a:buNone/>
            </a:pPr>
            <a:r>
              <a:rPr lang="en-US" sz="122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cultures.</a:t>
            </a:r>
            <a:endParaRPr lang="en-US" sz="1220" dirty="0"/>
          </a:p>
        </p:txBody>
      </p:sp>
      <p:sp>
        <p:nvSpPr>
          <p:cNvPr id="9" name="Shape 7"/>
          <p:cNvSpPr/>
          <p:nvPr/>
        </p:nvSpPr>
        <p:spPr>
          <a:xfrm>
            <a:off x="641003" y="2607246"/>
            <a:ext cx="2671763" cy="1524000"/>
          </a:xfrm>
          <a:prstGeom prst="rect">
            <a:avLst/>
          </a:prstGeom>
          <a:solidFill>
            <a:srgbClr val="C9A84C">
              <a:alpha val="12000"/>
            </a:srgbClr>
          </a:solidFill>
          <a:ln w="4763">
            <a:solidFill>
              <a:srgbClr val="C9A84C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809327" y="2719239"/>
            <a:ext cx="2523202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86"/>
              </a:spcAft>
              <a:buNone/>
            </a:pPr>
            <a:r>
              <a:rPr lang="en-US" sz="1150" b="1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Why it matters for Land Rover: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809327" y="3000375"/>
            <a:ext cx="3089121" cy="10179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20"/>
              </a:lnSpc>
              <a:buNone/>
            </a:pPr>
            <a:r>
              <a:rPr lang="en-US" sz="108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The UK and China score at near-opposite</a:t>
            </a:r>
            <a:endParaRPr lang="en-US" sz="1080" dirty="0"/>
          </a:p>
          <a:p>
            <a:pPr marL="0" indent="0" algn="l">
              <a:lnSpc>
                <a:spcPts val="1620"/>
              </a:lnSpc>
              <a:buNone/>
            </a:pPr>
            <a:r>
              <a:rPr lang="en-US" sz="108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ends on Power Distance and</a:t>
            </a:r>
            <a:endParaRPr lang="en-US" sz="1080" dirty="0"/>
          </a:p>
          <a:p>
            <a:pPr marL="0" indent="0" algn="l">
              <a:lnSpc>
                <a:spcPts val="1620"/>
              </a:lnSpc>
              <a:buNone/>
            </a:pPr>
            <a:r>
              <a:rPr lang="en-US" sz="108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Individualism — the two dimensions that</a:t>
            </a:r>
            <a:endParaRPr lang="en-US" sz="1080" dirty="0"/>
          </a:p>
          <a:p>
            <a:pPr marL="0" indent="0" algn="l">
              <a:lnSpc>
                <a:spcPts val="1620"/>
              </a:lnSpc>
              <a:buNone/>
            </a:pPr>
            <a:r>
              <a:rPr lang="en-US" sz="108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most directly shape negotiation</a:t>
            </a:r>
            <a:endParaRPr lang="en-US" sz="1080" dirty="0"/>
          </a:p>
          <a:p>
            <a:pPr marL="0" indent="0" algn="l">
              <a:lnSpc>
                <a:spcPts val="1620"/>
              </a:lnSpc>
              <a:buNone/>
            </a:pPr>
            <a:r>
              <a:rPr lang="en-US" sz="108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dynamics.</a:t>
            </a:r>
            <a:endParaRPr lang="en-US" sz="1080" dirty="0"/>
          </a:p>
        </p:txBody>
      </p:sp>
      <p:sp>
        <p:nvSpPr>
          <p:cNvPr id="12" name="Shape 10"/>
          <p:cNvSpPr/>
          <p:nvPr/>
        </p:nvSpPr>
        <p:spPr>
          <a:xfrm>
            <a:off x="640035" y="4343958"/>
            <a:ext cx="228600" cy="38100"/>
          </a:xfrm>
          <a:prstGeom prst="roundRect">
            <a:avLst>
              <a:gd name="adj" fmla="val 25000"/>
            </a:avLst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941784" y="4264968"/>
            <a:ext cx="280422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UK</a:t>
            </a:r>
            <a:endParaRPr lang="en-US" sz="1080" dirty="0"/>
          </a:p>
        </p:txBody>
      </p:sp>
      <p:sp>
        <p:nvSpPr>
          <p:cNvPr id="14" name="Shape 12"/>
          <p:cNvSpPr/>
          <p:nvPr/>
        </p:nvSpPr>
        <p:spPr>
          <a:xfrm>
            <a:off x="1296367" y="4343958"/>
            <a:ext cx="228600" cy="38100"/>
          </a:xfrm>
          <a:prstGeom prst="roundRect">
            <a:avLst>
              <a:gd name="adj" fmla="val 25000"/>
            </a:avLst>
          </a:prstGeom>
          <a:solidFill>
            <a:srgbClr val="E85D5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1598116" y="4264968"/>
            <a:ext cx="497890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China</a:t>
            </a:r>
            <a:endParaRPr lang="en-US" sz="1080" dirty="0"/>
          </a:p>
        </p:txBody>
      </p:sp>
      <p:sp>
        <p:nvSpPr>
          <p:cNvPr id="16" name="Text 14"/>
          <p:cNvSpPr/>
          <p:nvPr/>
        </p:nvSpPr>
        <p:spPr>
          <a:xfrm>
            <a:off x="3770933" y="1602656"/>
            <a:ext cx="1387011" cy="2190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Power Distance</a:t>
            </a:r>
            <a:endParaRPr lang="en-US" sz="1220" dirty="0"/>
          </a:p>
        </p:txBody>
      </p:sp>
      <p:sp>
        <p:nvSpPr>
          <p:cNvPr id="17" name="Text 15"/>
          <p:cNvSpPr/>
          <p:nvPr/>
        </p:nvSpPr>
        <p:spPr>
          <a:xfrm>
            <a:off x="7937971" y="1609502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35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8349407" y="1609502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E85D5D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80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3770486" y="1861728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3770523" y="1861728"/>
            <a:ext cx="1657350" cy="61912"/>
          </a:xfrm>
          <a:prstGeom prst="roundRect">
            <a:avLst>
              <a:gd name="adj" fmla="val 15385"/>
            </a:avLst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3770486" y="1949090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3771044" y="1949090"/>
            <a:ext cx="3786188" cy="61912"/>
          </a:xfrm>
          <a:prstGeom prst="roundRect">
            <a:avLst>
              <a:gd name="adj" fmla="val 15385"/>
            </a:avLst>
          </a:prstGeom>
          <a:solidFill>
            <a:srgbClr val="E85D5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3770933" y="2128763"/>
            <a:ext cx="1242484" cy="2190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Individualism</a:t>
            </a:r>
            <a:endParaRPr lang="en-US" sz="1220" dirty="0"/>
          </a:p>
        </p:txBody>
      </p:sp>
      <p:sp>
        <p:nvSpPr>
          <p:cNvPr id="24" name="Text 22"/>
          <p:cNvSpPr/>
          <p:nvPr/>
        </p:nvSpPr>
        <p:spPr>
          <a:xfrm>
            <a:off x="7937971" y="2135609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89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8349407" y="2135609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E85D5D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20</a:t>
            </a:r>
            <a:endParaRPr lang="en-US" sz="1150" dirty="0"/>
          </a:p>
        </p:txBody>
      </p:sp>
      <p:sp>
        <p:nvSpPr>
          <p:cNvPr id="26" name="Shape 24"/>
          <p:cNvSpPr/>
          <p:nvPr/>
        </p:nvSpPr>
        <p:spPr>
          <a:xfrm>
            <a:off x="3770486" y="2387836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Shape 25"/>
          <p:cNvSpPr/>
          <p:nvPr/>
        </p:nvSpPr>
        <p:spPr>
          <a:xfrm>
            <a:off x="3772086" y="2387836"/>
            <a:ext cx="4210050" cy="61912"/>
          </a:xfrm>
          <a:prstGeom prst="roundRect">
            <a:avLst>
              <a:gd name="adj" fmla="val 15385"/>
            </a:avLst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3770486" y="2475198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3770337" y="2475198"/>
            <a:ext cx="947737" cy="61912"/>
          </a:xfrm>
          <a:prstGeom prst="roundRect">
            <a:avLst>
              <a:gd name="adj" fmla="val 15385"/>
            </a:avLst>
          </a:prstGeom>
          <a:solidFill>
            <a:srgbClr val="E85D5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3770933" y="2654871"/>
            <a:ext cx="2016003" cy="2190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Uncertainty Avoidance</a:t>
            </a:r>
            <a:endParaRPr lang="en-US" sz="1220" dirty="0"/>
          </a:p>
        </p:txBody>
      </p:sp>
      <p:sp>
        <p:nvSpPr>
          <p:cNvPr id="31" name="Text 29"/>
          <p:cNvSpPr/>
          <p:nvPr/>
        </p:nvSpPr>
        <p:spPr>
          <a:xfrm>
            <a:off x="7937971" y="2661717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35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8349407" y="2661717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E85D5D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30</a:t>
            </a:r>
            <a:endParaRPr lang="en-US" sz="1150" dirty="0"/>
          </a:p>
        </p:txBody>
      </p:sp>
      <p:sp>
        <p:nvSpPr>
          <p:cNvPr id="33" name="Shape 31"/>
          <p:cNvSpPr/>
          <p:nvPr/>
        </p:nvSpPr>
        <p:spPr>
          <a:xfrm>
            <a:off x="3770486" y="2913943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4" name="Shape 32"/>
          <p:cNvSpPr/>
          <p:nvPr/>
        </p:nvSpPr>
        <p:spPr>
          <a:xfrm>
            <a:off x="3770523" y="2913943"/>
            <a:ext cx="1657350" cy="61912"/>
          </a:xfrm>
          <a:prstGeom prst="roundRect">
            <a:avLst>
              <a:gd name="adj" fmla="val 15385"/>
            </a:avLst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5" name="Shape 33"/>
          <p:cNvSpPr/>
          <p:nvPr/>
        </p:nvSpPr>
        <p:spPr>
          <a:xfrm>
            <a:off x="3770486" y="3001305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6" name="Shape 34"/>
          <p:cNvSpPr/>
          <p:nvPr/>
        </p:nvSpPr>
        <p:spPr>
          <a:xfrm>
            <a:off x="3771267" y="3001305"/>
            <a:ext cx="1419225" cy="61912"/>
          </a:xfrm>
          <a:prstGeom prst="roundRect">
            <a:avLst>
              <a:gd name="adj" fmla="val 15385"/>
            </a:avLst>
          </a:prstGeom>
          <a:solidFill>
            <a:srgbClr val="E85D5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3770933" y="3180978"/>
            <a:ext cx="2023356" cy="2190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Long-Term Orientation</a:t>
            </a:r>
            <a:endParaRPr lang="en-US" sz="1220" dirty="0"/>
          </a:p>
        </p:txBody>
      </p:sp>
      <p:sp>
        <p:nvSpPr>
          <p:cNvPr id="38" name="Text 36"/>
          <p:cNvSpPr/>
          <p:nvPr/>
        </p:nvSpPr>
        <p:spPr>
          <a:xfrm>
            <a:off x="7937971" y="3187824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51</a:t>
            </a:r>
            <a:endParaRPr lang="en-US" sz="1150" dirty="0"/>
          </a:p>
        </p:txBody>
      </p:sp>
      <p:sp>
        <p:nvSpPr>
          <p:cNvPr id="39" name="Text 37"/>
          <p:cNvSpPr/>
          <p:nvPr/>
        </p:nvSpPr>
        <p:spPr>
          <a:xfrm>
            <a:off x="8349407" y="3187824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E85D5D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87</a:t>
            </a:r>
            <a:endParaRPr lang="en-US" sz="1150" dirty="0"/>
          </a:p>
        </p:txBody>
      </p:sp>
      <p:sp>
        <p:nvSpPr>
          <p:cNvPr id="40" name="Shape 38"/>
          <p:cNvSpPr/>
          <p:nvPr/>
        </p:nvSpPr>
        <p:spPr>
          <a:xfrm>
            <a:off x="3770486" y="3440050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1" name="Shape 39"/>
          <p:cNvSpPr/>
          <p:nvPr/>
        </p:nvSpPr>
        <p:spPr>
          <a:xfrm>
            <a:off x="3770561" y="3440050"/>
            <a:ext cx="2414588" cy="61912"/>
          </a:xfrm>
          <a:prstGeom prst="roundRect">
            <a:avLst>
              <a:gd name="adj" fmla="val 15385"/>
            </a:avLst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2" name="Shape 40"/>
          <p:cNvSpPr/>
          <p:nvPr/>
        </p:nvSpPr>
        <p:spPr>
          <a:xfrm>
            <a:off x="3770486" y="3527413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3" name="Shape 41"/>
          <p:cNvSpPr/>
          <p:nvPr/>
        </p:nvSpPr>
        <p:spPr>
          <a:xfrm>
            <a:off x="3770002" y="3527413"/>
            <a:ext cx="4119562" cy="61912"/>
          </a:xfrm>
          <a:prstGeom prst="roundRect">
            <a:avLst>
              <a:gd name="adj" fmla="val 15385"/>
            </a:avLst>
          </a:prstGeom>
          <a:solidFill>
            <a:srgbClr val="E85D5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4" name="Text 42"/>
          <p:cNvSpPr/>
          <p:nvPr/>
        </p:nvSpPr>
        <p:spPr>
          <a:xfrm>
            <a:off x="3770933" y="3707085"/>
            <a:ext cx="1016407" cy="2190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Indulgence</a:t>
            </a:r>
            <a:endParaRPr lang="en-US" sz="1220" dirty="0"/>
          </a:p>
        </p:txBody>
      </p:sp>
      <p:sp>
        <p:nvSpPr>
          <p:cNvPr id="45" name="Text 43"/>
          <p:cNvSpPr/>
          <p:nvPr/>
        </p:nvSpPr>
        <p:spPr>
          <a:xfrm>
            <a:off x="7937971" y="3713931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69</a:t>
            </a:r>
            <a:endParaRPr lang="en-US" sz="1150" dirty="0"/>
          </a:p>
        </p:txBody>
      </p:sp>
      <p:sp>
        <p:nvSpPr>
          <p:cNvPr id="46" name="Text 44"/>
          <p:cNvSpPr/>
          <p:nvPr/>
        </p:nvSpPr>
        <p:spPr>
          <a:xfrm>
            <a:off x="8349407" y="3713931"/>
            <a:ext cx="258075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E85D5D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24</a:t>
            </a:r>
            <a:endParaRPr lang="en-US" sz="1150" dirty="0"/>
          </a:p>
        </p:txBody>
      </p:sp>
      <p:sp>
        <p:nvSpPr>
          <p:cNvPr id="47" name="Shape 45"/>
          <p:cNvSpPr/>
          <p:nvPr/>
        </p:nvSpPr>
        <p:spPr>
          <a:xfrm>
            <a:off x="3770486" y="3966158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8" name="Shape 46"/>
          <p:cNvSpPr/>
          <p:nvPr/>
        </p:nvSpPr>
        <p:spPr>
          <a:xfrm>
            <a:off x="3770263" y="3966158"/>
            <a:ext cx="3267075" cy="61912"/>
          </a:xfrm>
          <a:prstGeom prst="roundRect">
            <a:avLst>
              <a:gd name="adj" fmla="val 15385"/>
            </a:avLst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9" name="Shape 47"/>
          <p:cNvSpPr/>
          <p:nvPr/>
        </p:nvSpPr>
        <p:spPr>
          <a:xfrm>
            <a:off x="3770486" y="4053520"/>
            <a:ext cx="4733925" cy="61912"/>
          </a:xfrm>
          <a:prstGeom prst="roundRect">
            <a:avLst>
              <a:gd name="adj" fmla="val 15385"/>
            </a:avLst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0" name="Shape 48"/>
          <p:cNvSpPr/>
          <p:nvPr/>
        </p:nvSpPr>
        <p:spPr>
          <a:xfrm>
            <a:off x="3769742" y="4053520"/>
            <a:ext cx="1138237" cy="61912"/>
          </a:xfrm>
          <a:prstGeom prst="roundRect">
            <a:avLst>
              <a:gd name="adj" fmla="val 15385"/>
            </a:avLst>
          </a:prstGeom>
          <a:solidFill>
            <a:srgbClr val="E85D5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1" name="Text 49"/>
          <p:cNvSpPr/>
          <p:nvPr/>
        </p:nvSpPr>
        <p:spPr>
          <a:xfrm>
            <a:off x="3770933" y="4279850"/>
            <a:ext cx="2738348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05"/>
              </a:spcBef>
              <a:buNone/>
            </a:pPr>
            <a:r>
              <a:rPr lang="en-US" sz="1010" dirty="0">
                <a:solidFill>
                  <a:srgbClr val="94A6B6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(Hofstede Insights, 2024). Scale: 0–100.</a:t>
            </a:r>
            <a:endParaRPr lang="en-US" sz="10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4F2E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93"/>
            <a:ext cx="9144000" cy="42863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6217890" y="-411435"/>
            <a:ext cx="3657600" cy="3657600"/>
          </a:xfrm>
          <a:prstGeom prst="ellipse">
            <a:avLst/>
          </a:prstGeom>
          <a:ln w="23813">
            <a:solidFill>
              <a:srgbClr val="C9A84C">
                <a:alpha val="15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2"/>
          <p:cNvSpPr/>
          <p:nvPr/>
        </p:nvSpPr>
        <p:spPr>
          <a:xfrm>
            <a:off x="6858000" y="-257175"/>
            <a:ext cx="2743200" cy="2743200"/>
          </a:xfrm>
          <a:prstGeom prst="ellipse">
            <a:avLst/>
          </a:prstGeom>
          <a:ln w="23813">
            <a:solidFill>
              <a:srgbClr val="1B3A5C">
                <a:alpha val="1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640035" y="360015"/>
            <a:ext cx="3523573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05"/>
              </a:spcAft>
              <a:buNone/>
            </a:pPr>
            <a:endParaRPr lang="en-US" sz="1010" dirty="0"/>
          </a:p>
        </p:txBody>
      </p:sp>
      <p:sp>
        <p:nvSpPr>
          <p:cNvPr id="7" name="Text 4"/>
          <p:cNvSpPr/>
          <p:nvPr/>
        </p:nvSpPr>
        <p:spPr>
          <a:xfrm>
            <a:off x="640035" y="560561"/>
            <a:ext cx="6840051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88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Key Chinese Cultural Concepts</a:t>
            </a:r>
            <a:endParaRPr lang="en-US" sz="2880" dirty="0"/>
          </a:p>
        </p:txBody>
      </p:sp>
      <p:sp>
        <p:nvSpPr>
          <p:cNvPr id="8" name="Shape 5"/>
          <p:cNvSpPr/>
          <p:nvPr/>
        </p:nvSpPr>
        <p:spPr>
          <a:xfrm>
            <a:off x="639068" y="1082241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6"/>
          <p:cNvSpPr/>
          <p:nvPr/>
        </p:nvSpPr>
        <p:spPr>
          <a:xfrm>
            <a:off x="641040" y="1281857"/>
            <a:ext cx="3838575" cy="1747838"/>
          </a:xfrm>
          <a:prstGeom prst="rect">
            <a:avLst/>
          </a:pr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3840435" y="2268810"/>
            <a:ext cx="1008184" cy="99536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5760" b="1" dirty="0">
                <a:solidFill>
                  <a:srgbClr val="2C455A"/>
                </a:solidFill>
                <a:latin typeface="serif" pitchFamily="34" charset="0"/>
                <a:ea typeface="serif" pitchFamily="34" charset="-122"/>
                <a:cs typeface="serif" pitchFamily="34" charset="-120"/>
              </a:rPr>
              <a:t>关</a:t>
            </a:r>
            <a:endParaRPr lang="en-US" sz="5760" dirty="0"/>
          </a:p>
        </p:txBody>
      </p:sp>
      <p:sp>
        <p:nvSpPr>
          <p:cNvPr id="11" name="Text 8"/>
          <p:cNvSpPr/>
          <p:nvPr/>
        </p:nvSpPr>
        <p:spPr>
          <a:xfrm>
            <a:off x="868635" y="1449288"/>
            <a:ext cx="926343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Guanxi</a:t>
            </a:r>
            <a:endParaRPr lang="en-US" sz="1580" dirty="0"/>
          </a:p>
        </p:txBody>
      </p:sp>
      <p:sp>
        <p:nvSpPr>
          <p:cNvPr id="12" name="Text 9"/>
          <p:cNvSpPr/>
          <p:nvPr/>
        </p:nvSpPr>
        <p:spPr>
          <a:xfrm>
            <a:off x="868635" y="1782514"/>
            <a:ext cx="2245563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607"/>
              </a:spcAft>
              <a:buNone/>
            </a:pPr>
            <a:r>
              <a:rPr lang="en-US" sz="108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关系 — Relationship Networks</a:t>
            </a:r>
            <a:endParaRPr lang="en-US" sz="1080" dirty="0"/>
          </a:p>
        </p:txBody>
      </p:sp>
      <p:sp>
        <p:nvSpPr>
          <p:cNvPr id="13" name="Text 10"/>
          <p:cNvSpPr/>
          <p:nvPr/>
        </p:nvSpPr>
        <p:spPr>
          <a:xfrm>
            <a:off x="868635" y="2065288"/>
            <a:ext cx="4250368" cy="9184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Business in China is conducted through personal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connections. Trust must be earned through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sustained relationship investment before any deal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proceeds.</a:t>
            </a:r>
            <a:endParaRPr lang="en-US" sz="1220" dirty="0"/>
          </a:p>
        </p:txBody>
      </p:sp>
      <p:sp>
        <p:nvSpPr>
          <p:cNvPr id="14" name="Shape 11"/>
          <p:cNvSpPr/>
          <p:nvPr/>
        </p:nvSpPr>
        <p:spPr>
          <a:xfrm>
            <a:off x="641040" y="3134767"/>
            <a:ext cx="3838575" cy="1766887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9525" dir="5400000" algn="bl" rotWithShape="0">
              <a:srgbClr val="1B3A5C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868635" y="3321248"/>
            <a:ext cx="2588694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58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Confucian Hierarchy</a:t>
            </a:r>
            <a:endParaRPr lang="en-US" sz="1580" dirty="0"/>
          </a:p>
        </p:txBody>
      </p:sp>
      <p:sp>
        <p:nvSpPr>
          <p:cNvPr id="16" name="Text 13"/>
          <p:cNvSpPr/>
          <p:nvPr/>
        </p:nvSpPr>
        <p:spPr>
          <a:xfrm>
            <a:off x="868635" y="3654475"/>
            <a:ext cx="2463902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607"/>
              </a:spcAft>
              <a:buNone/>
            </a:pPr>
            <a:r>
              <a:rPr lang="en-US" sz="108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儒家思想 — Respect for Seniority</a:t>
            </a:r>
            <a:endParaRPr lang="en-US" sz="1080" dirty="0"/>
          </a:p>
        </p:txBody>
      </p:sp>
      <p:sp>
        <p:nvSpPr>
          <p:cNvPr id="17" name="Text 14"/>
          <p:cNvSpPr/>
          <p:nvPr/>
        </p:nvSpPr>
        <p:spPr>
          <a:xfrm>
            <a:off x="868635" y="3937248"/>
            <a:ext cx="4089008" cy="6853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Authority flows from the top. Senior leaders set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direction; juniors implement. Engaging the right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level of seniority is critical to credibility.</a:t>
            </a:r>
            <a:endParaRPr lang="en-US" sz="1220" dirty="0"/>
          </a:p>
        </p:txBody>
      </p:sp>
      <p:sp>
        <p:nvSpPr>
          <p:cNvPr id="18" name="Shape 15"/>
          <p:cNvSpPr/>
          <p:nvPr/>
        </p:nvSpPr>
        <p:spPr>
          <a:xfrm>
            <a:off x="4664459" y="1280592"/>
            <a:ext cx="3838575" cy="188595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9525" dir="5400000" algn="bl" rotWithShape="0">
              <a:srgbClr val="1B3A5C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Text 16"/>
          <p:cNvSpPr/>
          <p:nvPr/>
        </p:nvSpPr>
        <p:spPr>
          <a:xfrm>
            <a:off x="4892055" y="1468338"/>
            <a:ext cx="884262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58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Mianzi</a:t>
            </a:r>
            <a:endParaRPr lang="en-US" sz="1580" dirty="0"/>
          </a:p>
        </p:txBody>
      </p:sp>
      <p:sp>
        <p:nvSpPr>
          <p:cNvPr id="20" name="Text 17"/>
          <p:cNvSpPr/>
          <p:nvPr/>
        </p:nvSpPr>
        <p:spPr>
          <a:xfrm>
            <a:off x="4892055" y="1801564"/>
            <a:ext cx="2105196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607"/>
              </a:spcAft>
              <a:buNone/>
            </a:pPr>
            <a:r>
              <a:rPr lang="en-US" sz="1080" dirty="0">
                <a:solidFill>
                  <a:srgbClr val="6B778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面子 — Face and Reputation</a:t>
            </a:r>
            <a:endParaRPr lang="en-US" sz="1080" dirty="0"/>
          </a:p>
        </p:txBody>
      </p:sp>
      <p:sp>
        <p:nvSpPr>
          <p:cNvPr id="21" name="Text 18"/>
          <p:cNvSpPr/>
          <p:nvPr/>
        </p:nvSpPr>
        <p:spPr>
          <a:xfrm>
            <a:off x="4892055" y="2084338"/>
            <a:ext cx="4438040" cy="9184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Face represents social capital and dignity. Causing a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counterpart to lose face — through public criticism,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blunt refusal, or embarrassment — can permanently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damage negotiations.</a:t>
            </a:r>
            <a:endParaRPr lang="en-US" sz="1220" dirty="0"/>
          </a:p>
        </p:txBody>
      </p:sp>
      <p:sp>
        <p:nvSpPr>
          <p:cNvPr id="22" name="Shape 19"/>
          <p:cNvSpPr/>
          <p:nvPr/>
        </p:nvSpPr>
        <p:spPr>
          <a:xfrm>
            <a:off x="4664459" y="3269196"/>
            <a:ext cx="3838575" cy="1633538"/>
          </a:xfrm>
          <a:prstGeom prst="rect">
            <a:avLst/>
          </a:prstGeom>
          <a:solidFill>
            <a:srgbClr val="2B5F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0"/>
          <p:cNvSpPr/>
          <p:nvPr/>
        </p:nvSpPr>
        <p:spPr>
          <a:xfrm>
            <a:off x="7863855" y="4140696"/>
            <a:ext cx="1008184" cy="99536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5760" b="1" dirty="0">
                <a:solidFill>
                  <a:srgbClr val="3A6A4C"/>
                </a:solidFill>
                <a:latin typeface="serif" pitchFamily="34" charset="0"/>
                <a:ea typeface="serif" pitchFamily="34" charset="-122"/>
                <a:cs typeface="serif" pitchFamily="34" charset="-120"/>
              </a:rPr>
              <a:t>集</a:t>
            </a:r>
            <a:endParaRPr lang="en-US" sz="5760" dirty="0"/>
          </a:p>
        </p:txBody>
      </p:sp>
      <p:sp>
        <p:nvSpPr>
          <p:cNvPr id="24" name="Text 21"/>
          <p:cNvSpPr/>
          <p:nvPr/>
        </p:nvSpPr>
        <p:spPr>
          <a:xfrm>
            <a:off x="4892055" y="3437781"/>
            <a:ext cx="1555819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Collectivism</a:t>
            </a:r>
            <a:endParaRPr lang="en-US" sz="1580" dirty="0"/>
          </a:p>
        </p:txBody>
      </p:sp>
      <p:sp>
        <p:nvSpPr>
          <p:cNvPr id="25" name="Text 22"/>
          <p:cNvSpPr/>
          <p:nvPr/>
        </p:nvSpPr>
        <p:spPr>
          <a:xfrm>
            <a:off x="4892055" y="3771007"/>
            <a:ext cx="2482088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607"/>
              </a:spcAft>
              <a:buNone/>
            </a:pPr>
            <a:r>
              <a:rPr lang="en-US" sz="1080" dirty="0">
                <a:solidFill>
                  <a:srgbClr val="BFCFC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集体主义 — Group Harmony First</a:t>
            </a:r>
            <a:endParaRPr lang="en-US" sz="1080" dirty="0"/>
          </a:p>
        </p:txBody>
      </p:sp>
      <p:sp>
        <p:nvSpPr>
          <p:cNvPr id="26" name="Text 23"/>
          <p:cNvSpPr/>
          <p:nvPr/>
        </p:nvSpPr>
        <p:spPr>
          <a:xfrm>
            <a:off x="4892055" y="4053780"/>
            <a:ext cx="4386575" cy="6853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F4ED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Group consensus outweighs individual opinion.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F4ED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Decisions take longer because alignment across the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F4ED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team is expected before any commitment is made.</a:t>
            </a:r>
            <a:endParaRPr lang="en-US" sz="1220" dirty="0"/>
          </a:p>
        </p:txBody>
      </p:sp>
      <p:pic>
        <p:nvPicPr>
          <p:cNvPr id="2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1040" y="3134767"/>
            <a:ext cx="3838575" cy="1766887"/>
          </a:xfrm>
          <a:prstGeom prst="rect">
            <a:avLst/>
          </a:prstGeom>
        </p:spPr>
      </p:pic>
      <p:pic>
        <p:nvPicPr>
          <p:cNvPr id="2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664459" y="1280592"/>
            <a:ext cx="3838575" cy="18859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-1153" y="0"/>
            <a:ext cx="57150" cy="514350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5943600" y="0"/>
            <a:ext cx="3200400" cy="5143500"/>
          </a:xfrm>
          <a:custGeom>
            <a:avLst/>
            <a:gdLst/>
            <a:ahLst/>
            <a:cxnLst/>
            <a:rect l="l" t="t" r="r" b="b"/>
            <a:pathLst>
              <a:path w="3200400" h="5143500">
                <a:moveTo>
                  <a:pt x="800100" y="0"/>
                </a:moveTo>
                <a:lnTo>
                  <a:pt x="3200400" y="0"/>
                </a:lnTo>
                <a:lnTo>
                  <a:pt x="3200400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FFFFFF">
              <a:alpha val="2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35" y="360015"/>
            <a:ext cx="2929213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05"/>
              </a:spcAft>
              <a:buNone/>
            </a:pPr>
            <a:endParaRPr lang="en-US" sz="1010" dirty="0"/>
          </a:p>
        </p:txBody>
      </p:sp>
      <p:sp>
        <p:nvSpPr>
          <p:cNvPr id="6" name="Text 4"/>
          <p:cNvSpPr/>
          <p:nvPr/>
        </p:nvSpPr>
        <p:spPr>
          <a:xfrm>
            <a:off x="640035" y="560561"/>
            <a:ext cx="6903512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88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Impact on Business Operations</a:t>
            </a:r>
            <a:endParaRPr lang="en-US" sz="2880" dirty="0"/>
          </a:p>
        </p:txBody>
      </p:sp>
      <p:sp>
        <p:nvSpPr>
          <p:cNvPr id="7" name="Shape 5"/>
          <p:cNvSpPr/>
          <p:nvPr/>
        </p:nvSpPr>
        <p:spPr>
          <a:xfrm>
            <a:off x="639068" y="1082241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639589" y="1280926"/>
            <a:ext cx="2500313" cy="3605212"/>
          </a:xfrm>
          <a:prstGeom prst="rect">
            <a:avLst/>
          </a:prstGeom>
          <a:solidFill>
            <a:srgbClr val="FFFFFF">
              <a:alpha val="6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823801" y="1429308"/>
            <a:ext cx="409575" cy="409575"/>
          </a:xfrm>
          <a:prstGeom prst="ellipse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955774" y="1497509"/>
            <a:ext cx="246467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1B3A5C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</a:t>
            </a:r>
            <a:endParaRPr lang="en-US" sz="1580" dirty="0"/>
          </a:p>
        </p:txBody>
      </p:sp>
      <p:sp>
        <p:nvSpPr>
          <p:cNvPr id="11" name="Text 9"/>
          <p:cNvSpPr/>
          <p:nvPr/>
        </p:nvSpPr>
        <p:spPr>
          <a:xfrm>
            <a:off x="822871" y="1931194"/>
            <a:ext cx="807742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37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Guanxi</a:t>
            </a:r>
            <a:endParaRPr lang="en-US" sz="1370" dirty="0"/>
          </a:p>
        </p:txBody>
      </p:sp>
      <p:sp>
        <p:nvSpPr>
          <p:cNvPr id="12" name="Text 10"/>
          <p:cNvSpPr/>
          <p:nvPr/>
        </p:nvSpPr>
        <p:spPr>
          <a:xfrm>
            <a:off x="822871" y="2223343"/>
            <a:ext cx="2260074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86"/>
              </a:spcAft>
              <a:buNone/>
            </a:pPr>
            <a:r>
              <a:rPr lang="en-US" sz="108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Relationship Before Contract</a:t>
            </a:r>
            <a:endParaRPr lang="en-US" sz="1080" dirty="0"/>
          </a:p>
        </p:txBody>
      </p:sp>
      <p:sp>
        <p:nvSpPr>
          <p:cNvPr id="13" name="Text 11"/>
          <p:cNvSpPr/>
          <p:nvPr/>
        </p:nvSpPr>
        <p:spPr>
          <a:xfrm>
            <a:off x="822871" y="2490713"/>
            <a:ext cx="2579504" cy="8070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Chinese partners will not sign until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deep trust is established. Expecting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rapid deal closure undermines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credibility.</a:t>
            </a:r>
            <a:endParaRPr lang="en-US" sz="1040" dirty="0"/>
          </a:p>
        </p:txBody>
      </p:sp>
      <p:sp>
        <p:nvSpPr>
          <p:cNvPr id="14" name="Shape 12"/>
          <p:cNvSpPr/>
          <p:nvPr/>
        </p:nvSpPr>
        <p:spPr>
          <a:xfrm>
            <a:off x="822945" y="3896692"/>
            <a:ext cx="2133600" cy="862012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822871" y="3964112"/>
            <a:ext cx="1179121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203"/>
              </a:spcAft>
              <a:buNone/>
            </a:pPr>
            <a:r>
              <a:rPr lang="en-US" sz="1010" b="1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For Land Rover:</a:t>
            </a:r>
            <a:endParaRPr lang="en-US" sz="1010" dirty="0"/>
          </a:p>
        </p:txBody>
      </p:sp>
      <p:sp>
        <p:nvSpPr>
          <p:cNvPr id="16" name="Text 14"/>
          <p:cNvSpPr/>
          <p:nvPr/>
        </p:nvSpPr>
        <p:spPr>
          <a:xfrm>
            <a:off x="822871" y="4181773"/>
            <a:ext cx="2539261" cy="569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Invest in visits to Chery HQ in Wuhu.</a:t>
            </a:r>
            <a:endParaRPr lang="en-US" sz="1010" dirty="0"/>
          </a:p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Prioritise relationship events before</a:t>
            </a:r>
            <a:endParaRPr lang="en-US" sz="1010" dirty="0"/>
          </a:p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term sheets.</a:t>
            </a:r>
            <a:endParaRPr lang="en-US" sz="1010" dirty="0"/>
          </a:p>
        </p:txBody>
      </p:sp>
      <p:sp>
        <p:nvSpPr>
          <p:cNvPr id="17" name="Shape 15"/>
          <p:cNvSpPr/>
          <p:nvPr/>
        </p:nvSpPr>
        <p:spPr>
          <a:xfrm>
            <a:off x="3321844" y="1280926"/>
            <a:ext cx="2500313" cy="3605212"/>
          </a:xfrm>
          <a:prstGeom prst="rect">
            <a:avLst/>
          </a:prstGeom>
          <a:solidFill>
            <a:srgbClr val="FFFFFF">
              <a:alpha val="6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3506056" y="1429308"/>
            <a:ext cx="409575" cy="409575"/>
          </a:xfrm>
          <a:prstGeom prst="ellipse">
            <a:avLst/>
          </a:prstGeom>
          <a:solidFill>
            <a:srgbClr val="E8E4D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3616003" y="1497509"/>
            <a:ext cx="303736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1B3A5C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</a:t>
            </a:r>
            <a:endParaRPr lang="en-US" sz="1580" dirty="0"/>
          </a:p>
        </p:txBody>
      </p:sp>
      <p:sp>
        <p:nvSpPr>
          <p:cNvPr id="20" name="Text 18"/>
          <p:cNvSpPr/>
          <p:nvPr/>
        </p:nvSpPr>
        <p:spPr>
          <a:xfrm>
            <a:off x="3505126" y="1931194"/>
            <a:ext cx="771369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370" b="1" dirty="0">
                <a:solidFill>
                  <a:srgbClr val="E8E4DA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Mianzi</a:t>
            </a:r>
            <a:endParaRPr lang="en-US" sz="1370" dirty="0"/>
          </a:p>
        </p:txBody>
      </p:sp>
      <p:sp>
        <p:nvSpPr>
          <p:cNvPr id="21" name="Text 19"/>
          <p:cNvSpPr/>
          <p:nvPr/>
        </p:nvSpPr>
        <p:spPr>
          <a:xfrm>
            <a:off x="3505126" y="2223343"/>
            <a:ext cx="2154533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86"/>
              </a:spcAft>
              <a:buNone/>
            </a:pPr>
            <a:r>
              <a:rPr lang="en-US" sz="108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Protecting Face at All Times</a:t>
            </a:r>
            <a:endParaRPr lang="en-US" sz="1080" dirty="0"/>
          </a:p>
        </p:txBody>
      </p:sp>
      <p:sp>
        <p:nvSpPr>
          <p:cNvPr id="22" name="Text 20"/>
          <p:cNvSpPr/>
          <p:nvPr/>
        </p:nvSpPr>
        <p:spPr>
          <a:xfrm>
            <a:off x="3505126" y="2490713"/>
            <a:ext cx="2528039" cy="8070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Public critique, blunt pushback, or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visible frustration can cause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irreparable damage to a Chery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executive's standing.</a:t>
            </a:r>
            <a:endParaRPr lang="en-US" sz="1040" dirty="0"/>
          </a:p>
        </p:txBody>
      </p:sp>
      <p:sp>
        <p:nvSpPr>
          <p:cNvPr id="23" name="Shape 21"/>
          <p:cNvSpPr/>
          <p:nvPr/>
        </p:nvSpPr>
        <p:spPr>
          <a:xfrm>
            <a:off x="3505200" y="3896692"/>
            <a:ext cx="2133600" cy="862012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3505126" y="3964112"/>
            <a:ext cx="1179121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203"/>
              </a:spcAft>
              <a:buNone/>
            </a:pPr>
            <a:r>
              <a:rPr lang="en-US" sz="1010" b="1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For Land Rover:</a:t>
            </a:r>
            <a:endParaRPr lang="en-US" sz="1010" dirty="0"/>
          </a:p>
        </p:txBody>
      </p:sp>
      <p:sp>
        <p:nvSpPr>
          <p:cNvPr id="25" name="Text 23"/>
          <p:cNvSpPr/>
          <p:nvPr/>
        </p:nvSpPr>
        <p:spPr>
          <a:xfrm>
            <a:off x="3505126" y="4181773"/>
            <a:ext cx="2567508" cy="569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Raise concerns privately. Praise</a:t>
            </a:r>
            <a:endParaRPr lang="en-US" sz="1010" dirty="0"/>
          </a:p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publicly. Deliver disagreements with</a:t>
            </a:r>
            <a:endParaRPr lang="en-US" sz="1010" dirty="0"/>
          </a:p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diplomacy and indirectness.</a:t>
            </a:r>
            <a:endParaRPr lang="en-US" sz="1010" dirty="0"/>
          </a:p>
        </p:txBody>
      </p:sp>
      <p:sp>
        <p:nvSpPr>
          <p:cNvPr id="26" name="Shape 24"/>
          <p:cNvSpPr/>
          <p:nvPr/>
        </p:nvSpPr>
        <p:spPr>
          <a:xfrm>
            <a:off x="6004099" y="1280926"/>
            <a:ext cx="2500313" cy="3605212"/>
          </a:xfrm>
          <a:prstGeom prst="rect">
            <a:avLst/>
          </a:prstGeom>
          <a:solidFill>
            <a:srgbClr val="2B5F3F">
              <a:alpha val="4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Shape 25"/>
          <p:cNvSpPr/>
          <p:nvPr/>
        </p:nvSpPr>
        <p:spPr>
          <a:xfrm>
            <a:off x="6188311" y="1429308"/>
            <a:ext cx="409575" cy="409575"/>
          </a:xfrm>
          <a:prstGeom prst="ellipse">
            <a:avLst/>
          </a:prstGeom>
          <a:solidFill>
            <a:srgbClr val="2B5F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6316117" y="1497509"/>
            <a:ext cx="257205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</a:t>
            </a:r>
            <a:endParaRPr lang="en-US" sz="1580" dirty="0"/>
          </a:p>
        </p:txBody>
      </p:sp>
      <p:sp>
        <p:nvSpPr>
          <p:cNvPr id="29" name="Text 27"/>
          <p:cNvSpPr/>
          <p:nvPr/>
        </p:nvSpPr>
        <p:spPr>
          <a:xfrm>
            <a:off x="6187380" y="1931194"/>
            <a:ext cx="2705747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370" b="1" dirty="0">
                <a:solidFill>
                  <a:srgbClr val="7EC8A0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Hierarchy &amp; Collectivism</a:t>
            </a:r>
            <a:endParaRPr lang="en-US" sz="1370" dirty="0"/>
          </a:p>
        </p:txBody>
      </p:sp>
      <p:sp>
        <p:nvSpPr>
          <p:cNvPr id="30" name="Text 28"/>
          <p:cNvSpPr/>
          <p:nvPr/>
        </p:nvSpPr>
        <p:spPr>
          <a:xfrm>
            <a:off x="6187380" y="2223343"/>
            <a:ext cx="2414759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86"/>
              </a:spcAft>
              <a:buNone/>
            </a:pPr>
            <a:r>
              <a:rPr lang="en-US" sz="108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Decisions Flow Through Layers</a:t>
            </a:r>
            <a:endParaRPr lang="en-US" sz="1080" dirty="0"/>
          </a:p>
        </p:txBody>
      </p:sp>
      <p:sp>
        <p:nvSpPr>
          <p:cNvPr id="31" name="Text 29"/>
          <p:cNvSpPr/>
          <p:nvPr/>
        </p:nvSpPr>
        <p:spPr>
          <a:xfrm>
            <a:off x="6187380" y="2490713"/>
            <a:ext cx="2603011" cy="10126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Chery's team must align internally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before committing. The visible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negotiator may lack authority. Slow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decisions signal process, not</a:t>
            </a:r>
            <a:endParaRPr lang="en-US" sz="1040" dirty="0"/>
          </a:p>
          <a:p>
            <a:pPr marL="0" indent="0" algn="l">
              <a:lnSpc>
                <a:spcPts val="1618"/>
              </a:lnSpc>
              <a:buNone/>
            </a:pPr>
            <a:r>
              <a:rPr lang="en-US" sz="1040" dirty="0">
                <a:solidFill>
                  <a:srgbClr val="A8B4C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disinterest.</a:t>
            </a:r>
            <a:endParaRPr lang="en-US" sz="1040" dirty="0"/>
          </a:p>
        </p:txBody>
      </p:sp>
      <p:sp>
        <p:nvSpPr>
          <p:cNvPr id="32" name="Shape 30"/>
          <p:cNvSpPr/>
          <p:nvPr/>
        </p:nvSpPr>
        <p:spPr>
          <a:xfrm>
            <a:off x="6187455" y="3705448"/>
            <a:ext cx="2133600" cy="1052512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6187380" y="3772123"/>
            <a:ext cx="1179121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203"/>
              </a:spcAft>
              <a:buNone/>
            </a:pPr>
            <a:r>
              <a:rPr lang="en-US" sz="1010" b="1" dirty="0">
                <a:solidFill>
                  <a:srgbClr val="7EC8A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For Land Rover:</a:t>
            </a:r>
            <a:endParaRPr lang="en-US" sz="1010" dirty="0"/>
          </a:p>
        </p:txBody>
      </p:sp>
      <p:sp>
        <p:nvSpPr>
          <p:cNvPr id="34" name="Text 32"/>
          <p:cNvSpPr/>
          <p:nvPr/>
        </p:nvSpPr>
        <p:spPr>
          <a:xfrm>
            <a:off x="6187380" y="3989784"/>
            <a:ext cx="2747442" cy="7617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Match seniority levels. Ensure the Land</a:t>
            </a:r>
            <a:endParaRPr lang="en-US" sz="1010" dirty="0"/>
          </a:p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Rover Director attends key sessions.</a:t>
            </a:r>
            <a:endParaRPr lang="en-US" sz="1010" dirty="0"/>
          </a:p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Allow time for internal Chery</a:t>
            </a:r>
            <a:endParaRPr lang="en-US" sz="1010" dirty="0"/>
          </a:p>
          <a:p>
            <a:pPr marL="0" indent="0" algn="l">
              <a:lnSpc>
                <a:spcPts val="1512"/>
              </a:lnSpc>
              <a:buNone/>
            </a:pPr>
            <a:r>
              <a:rPr lang="en-US" sz="101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consensus.</a:t>
            </a:r>
            <a:endParaRPr lang="en-US" sz="1010" dirty="0"/>
          </a:p>
        </p:txBody>
      </p:sp>
      <p:pic>
        <p:nvPicPr>
          <p:cNvPr id="3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589" y="1280926"/>
            <a:ext cx="2500313" cy="3605212"/>
          </a:xfrm>
          <a:prstGeom prst="rect">
            <a:avLst/>
          </a:prstGeom>
        </p:spPr>
      </p:pic>
      <p:pic>
        <p:nvPicPr>
          <p:cNvPr id="3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2945" y="3896692"/>
            <a:ext cx="2133600" cy="862012"/>
          </a:xfrm>
          <a:prstGeom prst="rect">
            <a:avLst/>
          </a:prstGeom>
        </p:spPr>
      </p:pic>
      <p:pic>
        <p:nvPicPr>
          <p:cNvPr id="3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21844" y="1280926"/>
            <a:ext cx="2500313" cy="3605212"/>
          </a:xfrm>
          <a:prstGeom prst="rect">
            <a:avLst/>
          </a:prstGeom>
        </p:spPr>
      </p:pic>
      <p:pic>
        <p:nvPicPr>
          <p:cNvPr id="38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05200" y="3896692"/>
            <a:ext cx="2133600" cy="862012"/>
          </a:xfrm>
          <a:prstGeom prst="rect">
            <a:avLst/>
          </a:prstGeom>
        </p:spPr>
      </p:pic>
      <p:pic>
        <p:nvPicPr>
          <p:cNvPr id="39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04099" y="1280926"/>
            <a:ext cx="2500313" cy="3605212"/>
          </a:xfrm>
          <a:prstGeom prst="rect">
            <a:avLst/>
          </a:prstGeom>
        </p:spPr>
      </p:pic>
      <p:pic>
        <p:nvPicPr>
          <p:cNvPr id="40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187455" y="3705448"/>
            <a:ext cx="2133600" cy="105251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4F2E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93"/>
            <a:ext cx="9144000" cy="4286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40035" y="360015"/>
            <a:ext cx="2504242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05"/>
              </a:spcAft>
              <a:buNone/>
            </a:pPr>
            <a:endParaRPr lang="en-US" sz="1010" dirty="0"/>
          </a:p>
        </p:txBody>
      </p:sp>
      <p:sp>
        <p:nvSpPr>
          <p:cNvPr id="5" name="Text 2"/>
          <p:cNvSpPr/>
          <p:nvPr/>
        </p:nvSpPr>
        <p:spPr>
          <a:xfrm>
            <a:off x="640035" y="560561"/>
            <a:ext cx="8248754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88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Challenges in UK–China Negotiations</a:t>
            </a:r>
            <a:endParaRPr lang="en-US" sz="2880" dirty="0"/>
          </a:p>
        </p:txBody>
      </p:sp>
      <p:sp>
        <p:nvSpPr>
          <p:cNvPr id="6" name="Shape 3"/>
          <p:cNvSpPr/>
          <p:nvPr/>
        </p:nvSpPr>
        <p:spPr>
          <a:xfrm>
            <a:off x="639068" y="1082241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4"/>
          <p:cNvSpPr/>
          <p:nvPr/>
        </p:nvSpPr>
        <p:spPr>
          <a:xfrm>
            <a:off x="640073" y="1555552"/>
            <a:ext cx="4295775" cy="852488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9525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837902" y="1653257"/>
            <a:ext cx="2771916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370" b="1" dirty="0">
                <a:solidFill>
                  <a:srgbClr val="1A1A2E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Communication Style Gap</a:t>
            </a:r>
            <a:endParaRPr lang="en-US" sz="1370" dirty="0"/>
          </a:p>
        </p:txBody>
      </p:sp>
      <p:sp>
        <p:nvSpPr>
          <p:cNvPr id="9" name="Text 6"/>
          <p:cNvSpPr/>
          <p:nvPr/>
        </p:nvSpPr>
        <p:spPr>
          <a:xfrm>
            <a:off x="837902" y="1935882"/>
            <a:ext cx="3480911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UK:</a:t>
            </a:r>
            <a:r>
              <a:rPr lang="en-US" sz="1080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Low-context — explicit, direct, contractual</a:t>
            </a:r>
            <a:endParaRPr lang="en-US" sz="1080" dirty="0"/>
          </a:p>
        </p:txBody>
      </p:sp>
      <p:sp>
        <p:nvSpPr>
          <p:cNvPr id="10" name="Text 7"/>
          <p:cNvSpPr/>
          <p:nvPr/>
        </p:nvSpPr>
        <p:spPr>
          <a:xfrm>
            <a:off x="837902" y="2127870"/>
            <a:ext cx="4450326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2B5F3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China:</a:t>
            </a:r>
            <a:r>
              <a:rPr lang="en-US" sz="1080" dirty="0">
                <a:solidFill>
                  <a:srgbClr val="2B5F3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High-context — implicit, indirect, relationship-based</a:t>
            </a:r>
            <a:endParaRPr lang="en-US" sz="1080" dirty="0"/>
          </a:p>
        </p:txBody>
      </p:sp>
      <p:sp>
        <p:nvSpPr>
          <p:cNvPr id="11" name="Shape 8"/>
          <p:cNvSpPr/>
          <p:nvPr/>
        </p:nvSpPr>
        <p:spPr>
          <a:xfrm>
            <a:off x="640073" y="2518767"/>
            <a:ext cx="4295775" cy="852488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9525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837902" y="2616473"/>
            <a:ext cx="2673630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370" b="1" dirty="0">
                <a:solidFill>
                  <a:srgbClr val="1A1A2E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Time Perception Conflict</a:t>
            </a:r>
            <a:endParaRPr lang="en-US" sz="1370" dirty="0"/>
          </a:p>
        </p:txBody>
      </p:sp>
      <p:sp>
        <p:nvSpPr>
          <p:cNvPr id="13" name="Text 10"/>
          <p:cNvSpPr/>
          <p:nvPr/>
        </p:nvSpPr>
        <p:spPr>
          <a:xfrm>
            <a:off x="837902" y="2899097"/>
            <a:ext cx="3837102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UK:</a:t>
            </a:r>
            <a:r>
              <a:rPr lang="en-US" sz="1080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Short-term results expected; quarterly mindset</a:t>
            </a:r>
            <a:endParaRPr lang="en-US" sz="1080" dirty="0"/>
          </a:p>
        </p:txBody>
      </p:sp>
      <p:sp>
        <p:nvSpPr>
          <p:cNvPr id="14" name="Text 11"/>
          <p:cNvSpPr/>
          <p:nvPr/>
        </p:nvSpPr>
        <p:spPr>
          <a:xfrm>
            <a:off x="837902" y="3091086"/>
            <a:ext cx="4291094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2B5F3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China:</a:t>
            </a:r>
            <a:r>
              <a:rPr lang="en-US" sz="1080" dirty="0">
                <a:solidFill>
                  <a:srgbClr val="2B5F3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Patience as a virtue; decisions unfold over months</a:t>
            </a:r>
            <a:endParaRPr lang="en-US" sz="1080" dirty="0"/>
          </a:p>
        </p:txBody>
      </p:sp>
      <p:sp>
        <p:nvSpPr>
          <p:cNvPr id="15" name="Shape 12"/>
          <p:cNvSpPr/>
          <p:nvPr/>
        </p:nvSpPr>
        <p:spPr>
          <a:xfrm>
            <a:off x="640073" y="3481983"/>
            <a:ext cx="4295775" cy="852488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9525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Text 13"/>
          <p:cNvSpPr/>
          <p:nvPr/>
        </p:nvSpPr>
        <p:spPr>
          <a:xfrm>
            <a:off x="837902" y="3579688"/>
            <a:ext cx="1986498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370" b="1" dirty="0">
                <a:solidFill>
                  <a:srgbClr val="1A1A2E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Trust Architecture</a:t>
            </a:r>
            <a:endParaRPr lang="en-US" sz="1370" dirty="0"/>
          </a:p>
        </p:txBody>
      </p:sp>
      <p:sp>
        <p:nvSpPr>
          <p:cNvPr id="17" name="Text 14"/>
          <p:cNvSpPr/>
          <p:nvPr/>
        </p:nvSpPr>
        <p:spPr>
          <a:xfrm>
            <a:off x="837902" y="3862313"/>
            <a:ext cx="4224055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UK:</a:t>
            </a:r>
            <a:r>
              <a:rPr lang="en-US" sz="1080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Trust built through legal contracts and due diligence</a:t>
            </a:r>
            <a:endParaRPr lang="en-US" sz="1080" dirty="0"/>
          </a:p>
        </p:txBody>
      </p:sp>
      <p:sp>
        <p:nvSpPr>
          <p:cNvPr id="18" name="Text 15"/>
          <p:cNvSpPr/>
          <p:nvPr/>
        </p:nvSpPr>
        <p:spPr>
          <a:xfrm>
            <a:off x="837902" y="4054301"/>
            <a:ext cx="4524717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2B5F3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China:</a:t>
            </a:r>
            <a:r>
              <a:rPr lang="en-US" sz="1080" dirty="0">
                <a:solidFill>
                  <a:srgbClr val="2B5F3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Trust built through personal relationships and loyalty</a:t>
            </a:r>
            <a:endParaRPr lang="en-US" sz="1080" dirty="0"/>
          </a:p>
        </p:txBody>
      </p:sp>
      <p:sp>
        <p:nvSpPr>
          <p:cNvPr id="19" name="Shape 16"/>
          <p:cNvSpPr/>
          <p:nvPr/>
        </p:nvSpPr>
        <p:spPr>
          <a:xfrm>
            <a:off x="640073" y="4445198"/>
            <a:ext cx="4295775" cy="852488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9525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Text 17"/>
          <p:cNvSpPr/>
          <p:nvPr/>
        </p:nvSpPr>
        <p:spPr>
          <a:xfrm>
            <a:off x="837902" y="4542904"/>
            <a:ext cx="2549515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370" b="1" dirty="0">
                <a:solidFill>
                  <a:srgbClr val="1A1A2E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Decision-Making Speed</a:t>
            </a:r>
            <a:endParaRPr lang="en-US" sz="1370" dirty="0"/>
          </a:p>
        </p:txBody>
      </p:sp>
      <p:sp>
        <p:nvSpPr>
          <p:cNvPr id="21" name="Text 18"/>
          <p:cNvSpPr/>
          <p:nvPr/>
        </p:nvSpPr>
        <p:spPr>
          <a:xfrm>
            <a:off x="837902" y="4825529"/>
            <a:ext cx="3980951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UK:</a:t>
            </a:r>
            <a:r>
              <a:rPr lang="en-US" sz="1080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Delegated authority; one or two decision-makers</a:t>
            </a:r>
            <a:endParaRPr lang="en-US" sz="1080" dirty="0"/>
          </a:p>
        </p:txBody>
      </p:sp>
      <p:sp>
        <p:nvSpPr>
          <p:cNvPr id="22" name="Text 19"/>
          <p:cNvSpPr/>
          <p:nvPr/>
        </p:nvSpPr>
        <p:spPr>
          <a:xfrm>
            <a:off x="837902" y="5017517"/>
            <a:ext cx="4221540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b="1" dirty="0">
                <a:solidFill>
                  <a:srgbClr val="2B5F3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China:</a:t>
            </a:r>
            <a:r>
              <a:rPr lang="en-US" sz="1080" dirty="0">
                <a:solidFill>
                  <a:srgbClr val="2B5F3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Consensus required across multiple stakeholders</a:t>
            </a:r>
            <a:endParaRPr lang="en-US" sz="1080" dirty="0"/>
          </a:p>
        </p:txBody>
      </p:sp>
      <p:sp>
        <p:nvSpPr>
          <p:cNvPr id="23" name="Shape 20"/>
          <p:cNvSpPr/>
          <p:nvPr/>
        </p:nvSpPr>
        <p:spPr>
          <a:xfrm>
            <a:off x="5302597" y="1280480"/>
            <a:ext cx="3200400" cy="2443163"/>
          </a:xfrm>
          <a:prstGeom prst="rect">
            <a:avLst/>
          </a:pr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1"/>
          <p:cNvSpPr/>
          <p:nvPr/>
        </p:nvSpPr>
        <p:spPr>
          <a:xfrm>
            <a:off x="5575920" y="1495946"/>
            <a:ext cx="3217783" cy="4659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44"/>
              </a:lnSpc>
              <a:buNone/>
            </a:pPr>
            <a:r>
              <a:rPr lang="en-US" sz="130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Hall's Context Framework (Hall,</a:t>
            </a:r>
            <a:endParaRPr lang="en-US" sz="1300" dirty="0"/>
          </a:p>
          <a:p>
            <a:pPr marL="0" indent="0" algn="l">
              <a:lnSpc>
                <a:spcPts val="1944"/>
              </a:lnSpc>
              <a:buNone/>
            </a:pPr>
            <a:r>
              <a:rPr lang="en-US" sz="130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1976)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5575920" y="2071613"/>
            <a:ext cx="2287161" cy="11764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75"/>
              </a:lnSpc>
              <a:buNone/>
            </a:pPr>
            <a:r>
              <a:rPr lang="en-US" sz="1580" i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"Silence in Chinese</a:t>
            </a:r>
            <a:endParaRPr lang="en-US" sz="1580" dirty="0"/>
          </a:p>
          <a:p>
            <a:pPr marL="0" indent="0" algn="l">
              <a:lnSpc>
                <a:spcPts val="2375"/>
              </a:lnSpc>
              <a:buNone/>
            </a:pPr>
            <a:r>
              <a:rPr lang="en-US" sz="1580" i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negotiation signals</a:t>
            </a:r>
            <a:endParaRPr lang="en-US" sz="1580" dirty="0"/>
          </a:p>
          <a:p>
            <a:pPr marL="0" indent="0" algn="l">
              <a:lnSpc>
                <a:spcPts val="2375"/>
              </a:lnSpc>
              <a:buNone/>
            </a:pPr>
            <a:r>
              <a:rPr lang="en-US" sz="1580" i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contemplation, not</a:t>
            </a:r>
            <a:endParaRPr lang="en-US" sz="1580" dirty="0"/>
          </a:p>
          <a:p>
            <a:pPr marL="0" indent="0" algn="l">
              <a:lnSpc>
                <a:spcPts val="2375"/>
              </a:lnSpc>
              <a:buNone/>
            </a:pPr>
            <a:r>
              <a:rPr lang="en-US" sz="1580" i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disagreement."</a:t>
            </a:r>
            <a:endParaRPr lang="en-US" sz="1580" dirty="0"/>
          </a:p>
        </p:txBody>
      </p:sp>
      <p:sp>
        <p:nvSpPr>
          <p:cNvPr id="26" name="Text 23"/>
          <p:cNvSpPr/>
          <p:nvPr/>
        </p:nvSpPr>
        <p:spPr>
          <a:xfrm>
            <a:off x="5575920" y="3325713"/>
            <a:ext cx="871880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86"/>
              </a:spcBef>
              <a:buNone/>
            </a:pPr>
            <a:r>
              <a:rPr lang="en-US" sz="1010" b="1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(Hall, 1976)</a:t>
            </a:r>
            <a:endParaRPr lang="en-US" sz="1010" dirty="0"/>
          </a:p>
        </p:txBody>
      </p:sp>
      <p:sp>
        <p:nvSpPr>
          <p:cNvPr id="27" name="Shape 24"/>
          <p:cNvSpPr/>
          <p:nvPr/>
        </p:nvSpPr>
        <p:spPr>
          <a:xfrm>
            <a:off x="5302597" y="3852602"/>
            <a:ext cx="3200400" cy="1719263"/>
          </a:xfrm>
          <a:prstGeom prst="rect">
            <a:avLst/>
          </a:prstGeom>
          <a:solidFill>
            <a:srgbClr val="C9A84C">
              <a:alpha val="12000"/>
            </a:srgbClr>
          </a:solidFill>
          <a:ln w="4763">
            <a:solidFill>
              <a:srgbClr val="C9A84C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5"/>
          <p:cNvSpPr/>
          <p:nvPr/>
        </p:nvSpPr>
        <p:spPr>
          <a:xfrm>
            <a:off x="5534992" y="3990082"/>
            <a:ext cx="3216719" cy="452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b="1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(Trompenaars and Hampden-Turner,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b="1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1997):</a:t>
            </a:r>
            <a:endParaRPr lang="en-US" sz="1220" dirty="0"/>
          </a:p>
        </p:txBody>
      </p:sp>
      <p:sp>
        <p:nvSpPr>
          <p:cNvPr id="29" name="Text 26"/>
          <p:cNvSpPr/>
          <p:nvPr/>
        </p:nvSpPr>
        <p:spPr>
          <a:xfrm>
            <a:off x="5534992" y="4517306"/>
            <a:ext cx="3290337" cy="9068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43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China scores high on Particularism —</a:t>
            </a:r>
            <a:endParaRPr lang="en-US" sz="1150" dirty="0"/>
          </a:p>
          <a:p>
            <a:pPr marL="0" indent="0" algn="l">
              <a:lnSpc>
                <a:spcPts val="1843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personal relationships override universal</a:t>
            </a:r>
            <a:endParaRPr lang="en-US" sz="1150" dirty="0"/>
          </a:p>
          <a:p>
            <a:pPr marL="0" indent="0" algn="l">
              <a:lnSpc>
                <a:spcPts val="1843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rules. The contract matters less than the</a:t>
            </a:r>
            <a:endParaRPr lang="en-US" sz="1150" dirty="0"/>
          </a:p>
          <a:p>
            <a:pPr marL="0" indent="0" algn="l">
              <a:lnSpc>
                <a:spcPts val="1843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person who signed it.</a:t>
            </a:r>
            <a:endParaRPr lang="en-US" sz="1150" dirty="0"/>
          </a:p>
        </p:txBody>
      </p:sp>
      <p:pic>
        <p:nvPicPr>
          <p:cNvPr id="30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0073" y="1555552"/>
            <a:ext cx="4295775" cy="852488"/>
          </a:xfrm>
          <a:prstGeom prst="rect">
            <a:avLst/>
          </a:prstGeom>
        </p:spPr>
      </p:pic>
      <p:pic>
        <p:nvPicPr>
          <p:cNvPr id="31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0073" y="2518767"/>
            <a:ext cx="4295775" cy="852488"/>
          </a:xfrm>
          <a:prstGeom prst="rect">
            <a:avLst/>
          </a:prstGeom>
        </p:spPr>
      </p:pic>
      <p:pic>
        <p:nvPicPr>
          <p:cNvPr id="3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0073" y="3481983"/>
            <a:ext cx="4295775" cy="852488"/>
          </a:xfrm>
          <a:prstGeom prst="rect">
            <a:avLst/>
          </a:prstGeom>
        </p:spPr>
      </p:pic>
      <p:pic>
        <p:nvPicPr>
          <p:cNvPr id="33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0073" y="4445198"/>
            <a:ext cx="4295775" cy="85248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0"/>
            <a:ext cx="4114800" cy="5143500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0" y="0"/>
            <a:ext cx="4114800" cy="5143500"/>
          </a:xfrm>
          <a:prstGeom prst="rect">
            <a:avLst/>
          </a:prstGeom>
        </p:spPr>
      </p:pic>
      <p:sp>
        <p:nvSpPr>
          <p:cNvPr id="5" name="Shape 1"/>
          <p:cNvSpPr/>
          <p:nvPr/>
        </p:nvSpPr>
        <p:spPr>
          <a:xfrm>
            <a:off x="-1153" y="0"/>
            <a:ext cx="57150" cy="514350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2"/>
          <p:cNvSpPr/>
          <p:nvPr/>
        </p:nvSpPr>
        <p:spPr>
          <a:xfrm>
            <a:off x="640035" y="261045"/>
            <a:ext cx="1750167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05"/>
              </a:spcAft>
              <a:buNone/>
            </a:pPr>
            <a:r>
              <a:rPr lang="en-US" sz="1010" b="1" kern="0" spc="202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STRATEGY 1 OF 2</a:t>
            </a:r>
            <a:endParaRPr lang="en-US" sz="1010" dirty="0"/>
          </a:p>
        </p:txBody>
      </p:sp>
      <p:sp>
        <p:nvSpPr>
          <p:cNvPr id="7" name="Text 3"/>
          <p:cNvSpPr/>
          <p:nvPr/>
        </p:nvSpPr>
        <p:spPr>
          <a:xfrm>
            <a:off x="640035" y="461590"/>
            <a:ext cx="3624084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88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Invest in Guanxi</a:t>
            </a:r>
            <a:endParaRPr lang="en-US" sz="2880" dirty="0"/>
          </a:p>
        </p:txBody>
      </p:sp>
      <p:sp>
        <p:nvSpPr>
          <p:cNvPr id="8" name="Text 4"/>
          <p:cNvSpPr/>
          <p:nvPr/>
        </p:nvSpPr>
        <p:spPr>
          <a:xfrm>
            <a:off x="640035" y="863873"/>
            <a:ext cx="3413485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88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Before the Deal</a:t>
            </a:r>
            <a:endParaRPr lang="en-US" sz="2880" dirty="0"/>
          </a:p>
        </p:txBody>
      </p:sp>
      <p:sp>
        <p:nvSpPr>
          <p:cNvPr id="9" name="Shape 5"/>
          <p:cNvSpPr/>
          <p:nvPr/>
        </p:nvSpPr>
        <p:spPr>
          <a:xfrm>
            <a:off x="639068" y="1385553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6"/>
          <p:cNvSpPr/>
          <p:nvPr/>
        </p:nvSpPr>
        <p:spPr>
          <a:xfrm>
            <a:off x="640035" y="1520205"/>
            <a:ext cx="362746" cy="3048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01</a:t>
            </a:r>
            <a:endParaRPr lang="en-US" sz="1800" dirty="0"/>
          </a:p>
        </p:txBody>
      </p:sp>
      <p:sp>
        <p:nvSpPr>
          <p:cNvPr id="11" name="Text 7"/>
          <p:cNvSpPr/>
          <p:nvPr/>
        </p:nvSpPr>
        <p:spPr>
          <a:xfrm>
            <a:off x="1012254" y="1563067"/>
            <a:ext cx="4092684" cy="452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Begin relationship-building </a:t>
            </a: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6–12 months</a:t>
            </a: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before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formal negotiations open</a:t>
            </a:r>
            <a:endParaRPr lang="en-US" sz="1220" dirty="0"/>
          </a:p>
        </p:txBody>
      </p:sp>
      <p:sp>
        <p:nvSpPr>
          <p:cNvPr id="12" name="Shape 8"/>
          <p:cNvSpPr/>
          <p:nvPr/>
        </p:nvSpPr>
        <p:spPr>
          <a:xfrm>
            <a:off x="639105" y="2117154"/>
            <a:ext cx="3933825" cy="4763"/>
          </a:xfrm>
          <a:prstGeom prst="rect">
            <a:avLst/>
          </a:prstGeom>
          <a:solidFill>
            <a:srgbClr val="C9A84C">
              <a:alpha val="2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9"/>
          <p:cNvSpPr/>
          <p:nvPr/>
        </p:nvSpPr>
        <p:spPr>
          <a:xfrm>
            <a:off x="640035" y="2176388"/>
            <a:ext cx="404344" cy="3048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02</a:t>
            </a:r>
            <a:endParaRPr lang="en-US" sz="1800" dirty="0"/>
          </a:p>
        </p:txBody>
      </p:sp>
      <p:sp>
        <p:nvSpPr>
          <p:cNvPr id="14" name="Text 10"/>
          <p:cNvSpPr/>
          <p:nvPr/>
        </p:nvSpPr>
        <p:spPr>
          <a:xfrm>
            <a:off x="1044253" y="2219251"/>
            <a:ext cx="4149856" cy="452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Engage a trusted </a:t>
            </a: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Zhongjianren</a:t>
            </a: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(intermediary) to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make introductions and smooth early contacts</a:t>
            </a:r>
            <a:endParaRPr lang="en-US" sz="1220" dirty="0"/>
          </a:p>
        </p:txBody>
      </p:sp>
      <p:sp>
        <p:nvSpPr>
          <p:cNvPr id="15" name="Shape 11"/>
          <p:cNvSpPr/>
          <p:nvPr/>
        </p:nvSpPr>
        <p:spPr>
          <a:xfrm>
            <a:off x="639105" y="2773338"/>
            <a:ext cx="3933825" cy="4763"/>
          </a:xfrm>
          <a:prstGeom prst="rect">
            <a:avLst/>
          </a:prstGeom>
          <a:solidFill>
            <a:srgbClr val="C9A84C">
              <a:alpha val="2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2"/>
          <p:cNvSpPr/>
          <p:nvPr/>
        </p:nvSpPr>
        <p:spPr>
          <a:xfrm>
            <a:off x="640035" y="2832571"/>
            <a:ext cx="393896" cy="3048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03</a:t>
            </a:r>
            <a:endParaRPr lang="en-US" sz="1800" dirty="0"/>
          </a:p>
        </p:txBody>
      </p:sp>
      <p:sp>
        <p:nvSpPr>
          <p:cNvPr id="17" name="Text 13"/>
          <p:cNvSpPr/>
          <p:nvPr/>
        </p:nvSpPr>
        <p:spPr>
          <a:xfrm>
            <a:off x="1036216" y="2875434"/>
            <a:ext cx="4447907" cy="452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Host and attend </a:t>
            </a: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dinners, factory tours, and cultural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events</a:t>
            </a: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— social interaction signals commitment</a:t>
            </a:r>
            <a:endParaRPr lang="en-US" sz="1220" dirty="0"/>
          </a:p>
        </p:txBody>
      </p:sp>
      <p:sp>
        <p:nvSpPr>
          <p:cNvPr id="18" name="Shape 14"/>
          <p:cNvSpPr/>
          <p:nvPr/>
        </p:nvSpPr>
        <p:spPr>
          <a:xfrm>
            <a:off x="639105" y="3429521"/>
            <a:ext cx="3933825" cy="4763"/>
          </a:xfrm>
          <a:prstGeom prst="rect">
            <a:avLst/>
          </a:prstGeom>
          <a:solidFill>
            <a:srgbClr val="C9A84C">
              <a:alpha val="2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5"/>
          <p:cNvSpPr/>
          <p:nvPr/>
        </p:nvSpPr>
        <p:spPr>
          <a:xfrm>
            <a:off x="640035" y="3488754"/>
            <a:ext cx="403280" cy="3048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04</a:t>
            </a:r>
            <a:endParaRPr lang="en-US" sz="1800" dirty="0"/>
          </a:p>
        </p:txBody>
      </p:sp>
      <p:sp>
        <p:nvSpPr>
          <p:cNvPr id="20" name="Text 16"/>
          <p:cNvSpPr/>
          <p:nvPr/>
        </p:nvSpPr>
        <p:spPr>
          <a:xfrm>
            <a:off x="1043434" y="3531617"/>
            <a:ext cx="4607332" cy="6853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Demonstrate </a:t>
            </a: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long-term strategic intent</a:t>
            </a: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— Chery must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trust Land Rover is a lasting partner, not an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opportunist</a:t>
            </a:r>
            <a:endParaRPr lang="en-US" sz="1220" dirty="0"/>
          </a:p>
        </p:txBody>
      </p:sp>
      <p:sp>
        <p:nvSpPr>
          <p:cNvPr id="21" name="Shape 17"/>
          <p:cNvSpPr/>
          <p:nvPr/>
        </p:nvSpPr>
        <p:spPr>
          <a:xfrm>
            <a:off x="639105" y="4318843"/>
            <a:ext cx="3933825" cy="4763"/>
          </a:xfrm>
          <a:prstGeom prst="rect">
            <a:avLst/>
          </a:prstGeom>
          <a:solidFill>
            <a:srgbClr val="C9A84C">
              <a:alpha val="2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18"/>
          <p:cNvSpPr/>
          <p:nvPr/>
        </p:nvSpPr>
        <p:spPr>
          <a:xfrm>
            <a:off x="640035" y="4378077"/>
            <a:ext cx="385286" cy="3048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05</a:t>
            </a:r>
            <a:endParaRPr lang="en-US" sz="1800" dirty="0"/>
          </a:p>
        </p:txBody>
      </p:sp>
      <p:sp>
        <p:nvSpPr>
          <p:cNvPr id="23" name="Text 19"/>
          <p:cNvSpPr/>
          <p:nvPr/>
        </p:nvSpPr>
        <p:spPr>
          <a:xfrm>
            <a:off x="1029593" y="4420939"/>
            <a:ext cx="4588855" cy="452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Gift-giving etiquette: </a:t>
            </a:r>
            <a:r>
              <a:rPr lang="en-US" sz="122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thoughtful and quality-driven</a:t>
            </a: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—</a:t>
            </a:r>
            <a:endParaRPr lang="en-US" sz="1220" dirty="0"/>
          </a:p>
          <a:p>
            <a:pPr marL="0" indent="0" algn="l">
              <a:lnSpc>
                <a:spcPts val="1836"/>
              </a:lnSpc>
              <a:buNone/>
            </a:pPr>
            <a:r>
              <a:rPr lang="en-US" sz="1220" dirty="0">
                <a:solidFill>
                  <a:srgbClr val="E8E4DA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never extravagant in a way that implies obligation</a:t>
            </a:r>
            <a:endParaRPr lang="en-US" sz="12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4F2E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93"/>
            <a:ext cx="9144000" cy="4286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40035" y="308595"/>
            <a:ext cx="1750167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324"/>
              </a:spcAft>
              <a:buNone/>
            </a:pPr>
            <a:r>
              <a:rPr lang="en-US" sz="1010" b="1" kern="0" spc="202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STRATEGY 2 OF 2</a:t>
            </a:r>
            <a:endParaRPr lang="en-US" sz="1010" dirty="0"/>
          </a:p>
        </p:txBody>
      </p:sp>
      <p:sp>
        <p:nvSpPr>
          <p:cNvPr id="5" name="Text 2"/>
          <p:cNvSpPr/>
          <p:nvPr/>
        </p:nvSpPr>
        <p:spPr>
          <a:xfrm>
            <a:off x="640035" y="498797"/>
            <a:ext cx="7219362" cy="46196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74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Adapt Communication for Success</a:t>
            </a:r>
            <a:endParaRPr lang="en-US" sz="2740" dirty="0"/>
          </a:p>
        </p:txBody>
      </p:sp>
      <p:sp>
        <p:nvSpPr>
          <p:cNvPr id="6" name="Shape 3"/>
          <p:cNvSpPr/>
          <p:nvPr/>
        </p:nvSpPr>
        <p:spPr>
          <a:xfrm>
            <a:off x="639068" y="984907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4"/>
          <p:cNvSpPr/>
          <p:nvPr/>
        </p:nvSpPr>
        <p:spPr>
          <a:xfrm>
            <a:off x="639589" y="1131950"/>
            <a:ext cx="3795712" cy="428625"/>
          </a:xfrm>
          <a:prstGeom prst="rect">
            <a:avLst/>
          </a:pr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5"/>
          <p:cNvSpPr/>
          <p:nvPr/>
        </p:nvSpPr>
        <p:spPr>
          <a:xfrm>
            <a:off x="821903" y="1208112"/>
            <a:ext cx="276225" cy="276225"/>
          </a:xfrm>
          <a:prstGeom prst="ellipse">
            <a:avLst/>
          </a:prstGeom>
          <a:solidFill>
            <a:srgbClr val="2B5F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912912" y="1232297"/>
            <a:ext cx="179524" cy="2238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+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1188541" y="1218605"/>
            <a:ext cx="1339222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44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What To Do</a:t>
            </a:r>
            <a:endParaRPr lang="en-US" sz="1440" dirty="0"/>
          </a:p>
        </p:txBody>
      </p:sp>
      <p:sp>
        <p:nvSpPr>
          <p:cNvPr id="11" name="Shape 8"/>
          <p:cNvSpPr/>
          <p:nvPr/>
        </p:nvSpPr>
        <p:spPr>
          <a:xfrm>
            <a:off x="639589" y="1621110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777180" y="1645444"/>
            <a:ext cx="271038" cy="2238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1"/>
              </a:spcBef>
              <a:buNone/>
            </a:pPr>
            <a:r>
              <a:rPr lang="en-US" sz="1300" b="1" dirty="0">
                <a:solidFill>
                  <a:srgbClr val="2B5F3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—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1033090" y="1668884"/>
            <a:ext cx="4066662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Deploy professional Mandarin interpreters — translators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who understand business nuance, not just language</a:t>
            </a:r>
            <a:endParaRPr lang="en-US" sz="1040" dirty="0"/>
          </a:p>
        </p:txBody>
      </p:sp>
      <p:sp>
        <p:nvSpPr>
          <p:cNvPr id="14" name="Shape 11"/>
          <p:cNvSpPr/>
          <p:nvPr/>
        </p:nvSpPr>
        <p:spPr>
          <a:xfrm>
            <a:off x="639589" y="2131070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777180" y="2155403"/>
            <a:ext cx="271038" cy="2238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1"/>
              </a:spcBef>
              <a:buNone/>
            </a:pPr>
            <a:r>
              <a:rPr lang="en-US" sz="1300" b="1" dirty="0">
                <a:solidFill>
                  <a:srgbClr val="2B5F3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—</a:t>
            </a:r>
            <a:endParaRPr lang="en-US" sz="1300" dirty="0"/>
          </a:p>
        </p:txBody>
      </p:sp>
      <p:sp>
        <p:nvSpPr>
          <p:cNvPr id="16" name="Text 13"/>
          <p:cNvSpPr/>
          <p:nvPr/>
        </p:nvSpPr>
        <p:spPr>
          <a:xfrm>
            <a:off x="1033090" y="2178844"/>
            <a:ext cx="4136700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Share written agendas and proposals in advance to allow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internal Chery alignment</a:t>
            </a:r>
            <a:endParaRPr lang="en-US" sz="1040" dirty="0"/>
          </a:p>
        </p:txBody>
      </p:sp>
      <p:sp>
        <p:nvSpPr>
          <p:cNvPr id="17" name="Shape 14"/>
          <p:cNvSpPr/>
          <p:nvPr/>
        </p:nvSpPr>
        <p:spPr>
          <a:xfrm>
            <a:off x="639589" y="2641029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/>
          <p:nvPr/>
        </p:nvSpPr>
        <p:spPr>
          <a:xfrm>
            <a:off x="777180" y="2665363"/>
            <a:ext cx="271038" cy="2238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1"/>
              </a:spcBef>
              <a:buNone/>
            </a:pPr>
            <a:r>
              <a:rPr lang="en-US" sz="1300" b="1" dirty="0">
                <a:solidFill>
                  <a:srgbClr val="2B5F3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—</a:t>
            </a:r>
            <a:endParaRPr lang="en-US" sz="1300" dirty="0"/>
          </a:p>
        </p:txBody>
      </p:sp>
      <p:sp>
        <p:nvSpPr>
          <p:cNvPr id="19" name="Text 16"/>
          <p:cNvSpPr/>
          <p:nvPr/>
        </p:nvSpPr>
        <p:spPr>
          <a:xfrm>
            <a:off x="1033090" y="2688803"/>
            <a:ext cx="4229666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Frame all proposals as mutual benefit — Land Rover gains;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Chery gains equally</a:t>
            </a:r>
            <a:endParaRPr lang="en-US" sz="1040" dirty="0"/>
          </a:p>
        </p:txBody>
      </p:sp>
      <p:sp>
        <p:nvSpPr>
          <p:cNvPr id="20" name="Shape 17"/>
          <p:cNvSpPr/>
          <p:nvPr/>
        </p:nvSpPr>
        <p:spPr>
          <a:xfrm>
            <a:off x="639589" y="3150989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Text 18"/>
          <p:cNvSpPr/>
          <p:nvPr/>
        </p:nvSpPr>
        <p:spPr>
          <a:xfrm>
            <a:off x="777180" y="3175322"/>
            <a:ext cx="271038" cy="2238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1"/>
              </a:spcBef>
              <a:buNone/>
            </a:pPr>
            <a:r>
              <a:rPr lang="en-US" sz="1300" b="1" dirty="0">
                <a:solidFill>
                  <a:srgbClr val="2B5F3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—</a:t>
            </a:r>
            <a:endParaRPr lang="en-US" sz="1300" dirty="0"/>
          </a:p>
        </p:txBody>
      </p:sp>
      <p:sp>
        <p:nvSpPr>
          <p:cNvPr id="22" name="Text 19"/>
          <p:cNvSpPr/>
          <p:nvPr/>
        </p:nvSpPr>
        <p:spPr>
          <a:xfrm>
            <a:off x="1033090" y="3198763"/>
            <a:ext cx="4273295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Allow silence in the room — resist the urge to fill pauses; let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Chery deliberate</a:t>
            </a:r>
            <a:endParaRPr lang="en-US" sz="1040" dirty="0"/>
          </a:p>
        </p:txBody>
      </p:sp>
      <p:sp>
        <p:nvSpPr>
          <p:cNvPr id="23" name="Shape 20"/>
          <p:cNvSpPr/>
          <p:nvPr/>
        </p:nvSpPr>
        <p:spPr>
          <a:xfrm>
            <a:off x="639589" y="3660949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Text 21"/>
          <p:cNvSpPr/>
          <p:nvPr/>
        </p:nvSpPr>
        <p:spPr>
          <a:xfrm>
            <a:off x="777180" y="3685282"/>
            <a:ext cx="271038" cy="2238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1"/>
              </a:spcBef>
              <a:buNone/>
            </a:pPr>
            <a:r>
              <a:rPr lang="en-US" sz="1300" b="1" dirty="0">
                <a:solidFill>
                  <a:srgbClr val="2B5F3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—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1033090" y="3708722"/>
            <a:ext cx="3629501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indirect language for sensitive points — frame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concerns as questions, not objections</a:t>
            </a:r>
            <a:endParaRPr lang="en-US" sz="1040" dirty="0"/>
          </a:p>
        </p:txBody>
      </p:sp>
      <p:sp>
        <p:nvSpPr>
          <p:cNvPr id="26" name="Shape 23"/>
          <p:cNvSpPr/>
          <p:nvPr/>
        </p:nvSpPr>
        <p:spPr>
          <a:xfrm>
            <a:off x="639589" y="4170908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1B3A5C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7" name="Text 24"/>
          <p:cNvSpPr/>
          <p:nvPr/>
        </p:nvSpPr>
        <p:spPr>
          <a:xfrm>
            <a:off x="777180" y="4195242"/>
            <a:ext cx="271038" cy="2238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1"/>
              </a:spcBef>
              <a:buNone/>
            </a:pPr>
            <a:r>
              <a:rPr lang="en-US" sz="1300" b="1" dirty="0">
                <a:solidFill>
                  <a:srgbClr val="2B5F3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—</a:t>
            </a:r>
            <a:endParaRPr lang="en-US" sz="1300" dirty="0"/>
          </a:p>
        </p:txBody>
      </p:sp>
      <p:sp>
        <p:nvSpPr>
          <p:cNvPr id="28" name="Text 25"/>
          <p:cNvSpPr/>
          <p:nvPr/>
        </p:nvSpPr>
        <p:spPr>
          <a:xfrm>
            <a:off x="1033090" y="4218682"/>
            <a:ext cx="3632500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Follow up all verbal agreements with clear written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summaries</a:t>
            </a:r>
            <a:endParaRPr lang="en-US" sz="1040" dirty="0"/>
          </a:p>
        </p:txBody>
      </p:sp>
      <p:sp>
        <p:nvSpPr>
          <p:cNvPr id="29" name="Shape 26"/>
          <p:cNvSpPr/>
          <p:nvPr/>
        </p:nvSpPr>
        <p:spPr>
          <a:xfrm>
            <a:off x="4708699" y="1131950"/>
            <a:ext cx="3795712" cy="428625"/>
          </a:xfrm>
          <a:prstGeom prst="rect">
            <a:avLst/>
          </a:prstGeom>
          <a:solidFill>
            <a:srgbClr val="8B1A1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Shape 27"/>
          <p:cNvSpPr/>
          <p:nvPr/>
        </p:nvSpPr>
        <p:spPr>
          <a:xfrm>
            <a:off x="4891013" y="1208112"/>
            <a:ext cx="276225" cy="276225"/>
          </a:xfrm>
          <a:prstGeom prst="ellipse">
            <a:avLst/>
          </a:prstGeom>
          <a:solidFill>
            <a:srgbClr val="E85D5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4937671" y="1221432"/>
            <a:ext cx="294933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44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—</a:t>
            </a:r>
            <a:endParaRPr lang="en-US" sz="1440" dirty="0"/>
          </a:p>
        </p:txBody>
      </p:sp>
      <p:sp>
        <p:nvSpPr>
          <p:cNvPr id="32" name="Text 29"/>
          <p:cNvSpPr/>
          <p:nvPr/>
        </p:nvSpPr>
        <p:spPr>
          <a:xfrm>
            <a:off x="5257651" y="1218605"/>
            <a:ext cx="1638240" cy="24765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440" b="1" dirty="0">
                <a:solidFill>
                  <a:srgbClr val="FFCACA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What To Avoid</a:t>
            </a:r>
            <a:endParaRPr lang="en-US" sz="1440" dirty="0"/>
          </a:p>
        </p:txBody>
      </p:sp>
      <p:sp>
        <p:nvSpPr>
          <p:cNvPr id="33" name="Shape 30"/>
          <p:cNvSpPr/>
          <p:nvPr/>
        </p:nvSpPr>
        <p:spPr>
          <a:xfrm>
            <a:off x="4708699" y="1621110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8B1A1A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4" name="Text 31"/>
          <p:cNvSpPr/>
          <p:nvPr/>
        </p:nvSpPr>
        <p:spPr>
          <a:xfrm>
            <a:off x="4870103" y="1668884"/>
            <a:ext cx="4101391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Direct confrontation or blunt rejection — always provide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face-saving alternatives</a:t>
            </a:r>
            <a:endParaRPr lang="en-US" sz="1040" dirty="0"/>
          </a:p>
        </p:txBody>
      </p:sp>
      <p:sp>
        <p:nvSpPr>
          <p:cNvPr id="35" name="Shape 32"/>
          <p:cNvSpPr/>
          <p:nvPr/>
        </p:nvSpPr>
        <p:spPr>
          <a:xfrm>
            <a:off x="4708699" y="2131070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8B1A1A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6" name="Text 33"/>
          <p:cNvSpPr/>
          <p:nvPr/>
        </p:nvSpPr>
        <p:spPr>
          <a:xfrm>
            <a:off x="4870103" y="2178844"/>
            <a:ext cx="4112322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Public disagreement in front of the Chery team — handle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friction privately</a:t>
            </a:r>
            <a:endParaRPr lang="en-US" sz="1040" dirty="0"/>
          </a:p>
        </p:txBody>
      </p:sp>
      <p:sp>
        <p:nvSpPr>
          <p:cNvPr id="37" name="Shape 34"/>
          <p:cNvSpPr/>
          <p:nvPr/>
        </p:nvSpPr>
        <p:spPr>
          <a:xfrm>
            <a:off x="4708699" y="2641029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8B1A1A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8" name="Text 35"/>
          <p:cNvSpPr/>
          <p:nvPr/>
        </p:nvSpPr>
        <p:spPr>
          <a:xfrm>
            <a:off x="4870103" y="2688803"/>
            <a:ext cx="4034254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Aggressive deadline pressure — this signals distrust and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damages Guanxi</a:t>
            </a:r>
            <a:endParaRPr lang="en-US" sz="1040" dirty="0"/>
          </a:p>
        </p:txBody>
      </p:sp>
      <p:sp>
        <p:nvSpPr>
          <p:cNvPr id="39" name="Shape 36"/>
          <p:cNvSpPr/>
          <p:nvPr/>
        </p:nvSpPr>
        <p:spPr>
          <a:xfrm>
            <a:off x="4708699" y="3150989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8B1A1A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0" name="Text 37"/>
          <p:cNvSpPr/>
          <p:nvPr/>
        </p:nvSpPr>
        <p:spPr>
          <a:xfrm>
            <a:off x="4870103" y="3198763"/>
            <a:ext cx="3903077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Assuming a nod or smile means agreement — confirm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understanding explicitly</a:t>
            </a:r>
            <a:endParaRPr lang="en-US" sz="1040" dirty="0"/>
          </a:p>
        </p:txBody>
      </p:sp>
      <p:sp>
        <p:nvSpPr>
          <p:cNvPr id="41" name="Shape 38"/>
          <p:cNvSpPr/>
          <p:nvPr/>
        </p:nvSpPr>
        <p:spPr>
          <a:xfrm>
            <a:off x="4708699" y="3660949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8B1A1A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2" name="Text 39"/>
          <p:cNvSpPr/>
          <p:nvPr/>
        </p:nvSpPr>
        <p:spPr>
          <a:xfrm>
            <a:off x="4870103" y="3708722"/>
            <a:ext cx="4534681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Sending junior staff to senior meetings — mismatched status is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an insult</a:t>
            </a:r>
            <a:endParaRPr lang="en-US" sz="1040" dirty="0"/>
          </a:p>
        </p:txBody>
      </p:sp>
      <p:sp>
        <p:nvSpPr>
          <p:cNvPr id="43" name="Shape 40"/>
          <p:cNvSpPr/>
          <p:nvPr/>
        </p:nvSpPr>
        <p:spPr>
          <a:xfrm>
            <a:off x="4708699" y="4170908"/>
            <a:ext cx="3795712" cy="476250"/>
          </a:xfrm>
          <a:prstGeom prst="rect">
            <a:avLst/>
          </a:prstGeom>
          <a:solidFill>
            <a:srgbClr val="FFFFFF"/>
          </a:solidFill>
          <a:ln/>
          <a:effectLst>
            <a:outerShdw blurRad="28575" dist="4763" dir="5400000" algn="bl" rotWithShape="0">
              <a:srgbClr val="8B1A1A">
                <a:alpha val="7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4" name="Text 41"/>
          <p:cNvSpPr/>
          <p:nvPr/>
        </p:nvSpPr>
        <p:spPr>
          <a:xfrm>
            <a:off x="4870103" y="4218682"/>
            <a:ext cx="4521331" cy="376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Treating the first "no" as final — in Chinese negotiation, refusal</a:t>
            </a:r>
            <a:endParaRPr lang="en-US" sz="1040" dirty="0"/>
          </a:p>
          <a:p>
            <a:pPr marL="0" indent="0" algn="l">
              <a:lnSpc>
                <a:spcPts val="1461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is often an opening</a:t>
            </a:r>
            <a:endParaRPr lang="en-US" sz="1040" dirty="0"/>
          </a:p>
        </p:txBody>
      </p:sp>
      <p:pic>
        <p:nvPicPr>
          <p:cNvPr id="4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08699" y="1621110"/>
            <a:ext cx="3795712" cy="476250"/>
          </a:xfrm>
          <a:prstGeom prst="rect">
            <a:avLst/>
          </a:prstGeom>
        </p:spPr>
      </p:pic>
      <p:pic>
        <p:nvPicPr>
          <p:cNvPr id="46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08699" y="2131070"/>
            <a:ext cx="3795712" cy="476250"/>
          </a:xfrm>
          <a:prstGeom prst="rect">
            <a:avLst/>
          </a:prstGeom>
        </p:spPr>
      </p:pic>
      <p:pic>
        <p:nvPicPr>
          <p:cNvPr id="47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708699" y="2641029"/>
            <a:ext cx="3795712" cy="476250"/>
          </a:xfrm>
          <a:prstGeom prst="rect">
            <a:avLst/>
          </a:prstGeom>
        </p:spPr>
      </p:pic>
      <p:pic>
        <p:nvPicPr>
          <p:cNvPr id="48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708699" y="3150989"/>
            <a:ext cx="3795712" cy="476250"/>
          </a:xfrm>
          <a:prstGeom prst="rect">
            <a:avLst/>
          </a:prstGeom>
        </p:spPr>
      </p:pic>
      <p:pic>
        <p:nvPicPr>
          <p:cNvPr id="49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08699" y="3660949"/>
            <a:ext cx="3795712" cy="476250"/>
          </a:xfrm>
          <a:prstGeom prst="rect">
            <a:avLst/>
          </a:prstGeom>
        </p:spPr>
      </p:pic>
      <p:pic>
        <p:nvPicPr>
          <p:cNvPr id="50" name="Image 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708699" y="4170908"/>
            <a:ext cx="3795712" cy="4762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1116"/>
            <a:ext cx="9144000" cy="28575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5029200" y="628650"/>
            <a:ext cx="5029200" cy="5029200"/>
          </a:xfrm>
          <a:prstGeom prst="ellipse">
            <a:avLst/>
          </a:prstGeom>
          <a:ln w="23813">
            <a:solidFill>
              <a:srgbClr val="C9A84C">
                <a:alpha val="1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6034980" y="1794495"/>
            <a:ext cx="3657600" cy="3657600"/>
          </a:xfrm>
          <a:prstGeom prst="ellipse">
            <a:avLst/>
          </a:prstGeom>
          <a:ln w="23813">
            <a:solidFill>
              <a:srgbClr val="C9A84C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40035" y="308595"/>
            <a:ext cx="3066871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05"/>
              </a:spcAft>
              <a:buNone/>
            </a:pPr>
            <a:endParaRPr lang="en-US" sz="1010" dirty="0"/>
          </a:p>
        </p:txBody>
      </p:sp>
      <p:sp>
        <p:nvSpPr>
          <p:cNvPr id="7" name="Text 5"/>
          <p:cNvSpPr/>
          <p:nvPr/>
        </p:nvSpPr>
        <p:spPr>
          <a:xfrm>
            <a:off x="640035" y="509141"/>
            <a:ext cx="8060308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88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Cultural Awareness and Adaptability</a:t>
            </a:r>
            <a:endParaRPr lang="en-US" sz="2880" dirty="0"/>
          </a:p>
        </p:txBody>
      </p:sp>
      <p:sp>
        <p:nvSpPr>
          <p:cNvPr id="8" name="Shape 6"/>
          <p:cNvSpPr/>
          <p:nvPr/>
        </p:nvSpPr>
        <p:spPr>
          <a:xfrm>
            <a:off x="639068" y="1030821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640035" y="1177900"/>
            <a:ext cx="7315200" cy="1285875"/>
          </a:xfrm>
          <a:prstGeom prst="rect">
            <a:avLst/>
          </a:prstGeom>
          <a:solidFill>
            <a:srgbClr val="C9A84C">
              <a:alpha val="12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911498" y="1290265"/>
            <a:ext cx="8569635" cy="7963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6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"Companies that invest in cross-cultural competency close deals faster, resolve</a:t>
            </a:r>
            <a:endParaRPr lang="en-US" sz="1440" dirty="0"/>
          </a:p>
          <a:p>
            <a:pPr marL="0" indent="0" algn="l">
              <a:lnSpc>
                <a:spcPts val="216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conflict with less cost, and build partnerships that endure beyond the first</a:t>
            </a:r>
            <a:endParaRPr lang="en-US" sz="1440" dirty="0"/>
          </a:p>
          <a:p>
            <a:pPr marL="0" indent="0" algn="l">
              <a:lnSpc>
                <a:spcPts val="216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contract."</a:t>
            </a:r>
            <a:endParaRPr lang="en-US" sz="1440" dirty="0"/>
          </a:p>
        </p:txBody>
      </p:sp>
      <p:sp>
        <p:nvSpPr>
          <p:cNvPr id="11" name="Text 9"/>
          <p:cNvSpPr/>
          <p:nvPr/>
        </p:nvSpPr>
        <p:spPr>
          <a:xfrm>
            <a:off x="911498" y="2160017"/>
            <a:ext cx="1041462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Bef>
                <a:spcPts val="405"/>
              </a:spcBef>
              <a:buNone/>
            </a:pPr>
            <a:r>
              <a:rPr lang="en-US" sz="1080" dirty="0">
                <a:solidFill>
                  <a:srgbClr val="C9A84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(Meyer, 2014)</a:t>
            </a:r>
            <a:endParaRPr lang="en-US" sz="1080" dirty="0"/>
          </a:p>
        </p:txBody>
      </p:sp>
      <p:sp>
        <p:nvSpPr>
          <p:cNvPr id="12" name="Shape 10"/>
          <p:cNvSpPr/>
          <p:nvPr/>
        </p:nvSpPr>
        <p:spPr>
          <a:xfrm>
            <a:off x="641003" y="2618296"/>
            <a:ext cx="2466975" cy="2328863"/>
          </a:xfrm>
          <a:prstGeom prst="rect">
            <a:avLst/>
          </a:prstGeom>
          <a:solidFill>
            <a:srgbClr val="FFFFFF">
              <a:alpha val="6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868635" y="2779961"/>
            <a:ext cx="1118079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86"/>
              </a:spcAft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Training</a:t>
            </a:r>
            <a:endParaRPr lang="en-US" sz="1580" dirty="0"/>
          </a:p>
        </p:txBody>
      </p:sp>
      <p:sp>
        <p:nvSpPr>
          <p:cNvPr id="14" name="Text 12"/>
          <p:cNvSpPr/>
          <p:nvPr/>
        </p:nvSpPr>
        <p:spPr>
          <a:xfrm>
            <a:off x="868635" y="3138562"/>
            <a:ext cx="2565864" cy="166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Mandate pre-negotiation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cultural immersion for all Land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Rover delegates. This includes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Mandarin basics, business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etiquette coaching, and a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briefing on Chery's corporate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values.</a:t>
            </a:r>
            <a:endParaRPr lang="en-US" sz="1190" dirty="0"/>
          </a:p>
        </p:txBody>
      </p:sp>
      <p:sp>
        <p:nvSpPr>
          <p:cNvPr id="15" name="Shape 13"/>
          <p:cNvSpPr/>
          <p:nvPr/>
        </p:nvSpPr>
        <p:spPr>
          <a:xfrm>
            <a:off x="3338513" y="2618296"/>
            <a:ext cx="2466975" cy="2328863"/>
          </a:xfrm>
          <a:prstGeom prst="rect">
            <a:avLst/>
          </a:prstGeom>
          <a:solidFill>
            <a:srgbClr val="FFFFFF">
              <a:alpha val="6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3566145" y="2779961"/>
            <a:ext cx="1135879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86"/>
              </a:spcAft>
              <a:buNone/>
            </a:pPr>
            <a:r>
              <a:rPr lang="en-US" sz="1580" b="1" dirty="0">
                <a:solidFill>
                  <a:srgbClr val="E8E4DA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Empathy</a:t>
            </a:r>
            <a:endParaRPr lang="en-US" sz="1580" dirty="0"/>
          </a:p>
        </p:txBody>
      </p:sp>
      <p:sp>
        <p:nvSpPr>
          <p:cNvPr id="17" name="Text 15"/>
          <p:cNvSpPr/>
          <p:nvPr/>
        </p:nvSpPr>
        <p:spPr>
          <a:xfrm>
            <a:off x="3566145" y="3138562"/>
            <a:ext cx="2507724" cy="14213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Approach Chery as genuine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partners, not suppliers to be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managed. Genuine curiosity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about their culture signals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respect — the very foundation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Guanxi is built upon.</a:t>
            </a:r>
            <a:endParaRPr lang="en-US" sz="1190" dirty="0"/>
          </a:p>
        </p:txBody>
      </p:sp>
      <p:sp>
        <p:nvSpPr>
          <p:cNvPr id="18" name="Shape 16"/>
          <p:cNvSpPr/>
          <p:nvPr/>
        </p:nvSpPr>
        <p:spPr>
          <a:xfrm>
            <a:off x="6036022" y="2618296"/>
            <a:ext cx="2466975" cy="2328863"/>
          </a:xfrm>
          <a:prstGeom prst="rect">
            <a:avLst/>
          </a:prstGeom>
          <a:solidFill>
            <a:srgbClr val="2B5F3F">
              <a:alpha val="3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263655" y="2779961"/>
            <a:ext cx="1534827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86"/>
              </a:spcAft>
              <a:buNone/>
            </a:pPr>
            <a:r>
              <a:rPr lang="en-US" sz="1580" b="1" dirty="0">
                <a:solidFill>
                  <a:srgbClr val="7EC8A0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Adaptability</a:t>
            </a:r>
            <a:endParaRPr lang="en-US" sz="1580" dirty="0"/>
          </a:p>
        </p:txBody>
      </p:sp>
      <p:sp>
        <p:nvSpPr>
          <p:cNvPr id="20" name="Text 18"/>
          <p:cNvSpPr/>
          <p:nvPr/>
        </p:nvSpPr>
        <p:spPr>
          <a:xfrm>
            <a:off x="6263655" y="3138562"/>
            <a:ext cx="2604269" cy="14213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Be flexible on process and pace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— allow more time, adjust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communication style, match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their formality. Hold firm only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on core commercial terms and</a:t>
            </a:r>
            <a:endParaRPr lang="en-US" sz="1190" dirty="0"/>
          </a:p>
          <a:p>
            <a:pPr marL="0" indent="0" algn="l">
              <a:lnSpc>
                <a:spcPts val="1901"/>
              </a:lnSpc>
              <a:buNone/>
            </a:pPr>
            <a:r>
              <a:rPr lang="en-US" sz="1190" dirty="0">
                <a:solidFill>
                  <a:srgbClr val="C8D4D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ethical boundaries.</a:t>
            </a:r>
            <a:endParaRPr lang="en-US" sz="1190" dirty="0"/>
          </a:p>
        </p:txBody>
      </p:sp>
      <p:pic>
        <p:nvPicPr>
          <p:cNvPr id="21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0035" y="1177900"/>
            <a:ext cx="7315200" cy="1285875"/>
          </a:xfrm>
          <a:prstGeom prst="rect">
            <a:avLst/>
          </a:prstGeom>
        </p:spPr>
      </p:pic>
      <p:pic>
        <p:nvPicPr>
          <p:cNvPr id="22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1003" y="2618296"/>
            <a:ext cx="2466975" cy="2328863"/>
          </a:xfrm>
          <a:prstGeom prst="rect">
            <a:avLst/>
          </a:prstGeom>
        </p:spPr>
      </p:pic>
      <p:pic>
        <p:nvPicPr>
          <p:cNvPr id="23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38513" y="2618296"/>
            <a:ext cx="2466975" cy="2328863"/>
          </a:xfrm>
          <a:prstGeom prst="rect">
            <a:avLst/>
          </a:prstGeom>
        </p:spPr>
      </p:pic>
      <p:pic>
        <p:nvPicPr>
          <p:cNvPr id="24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36022" y="2618296"/>
            <a:ext cx="2466975" cy="232886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4F2E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93"/>
            <a:ext cx="9144000" cy="42863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-1153" y="0"/>
            <a:ext cx="57150" cy="514350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2"/>
          <p:cNvSpPr/>
          <p:nvPr/>
        </p:nvSpPr>
        <p:spPr>
          <a:xfrm>
            <a:off x="6582742" y="0"/>
            <a:ext cx="2562225" cy="5143500"/>
          </a:xfrm>
          <a:custGeom>
            <a:avLst/>
            <a:gdLst/>
            <a:ahLst/>
            <a:cxnLst/>
            <a:rect l="l" t="t" r="r" b="b"/>
            <a:pathLst>
              <a:path w="2562225" h="5143500">
                <a:moveTo>
                  <a:pt x="640556" y="0"/>
                </a:moveTo>
                <a:lnTo>
                  <a:pt x="2562225" y="0"/>
                </a:lnTo>
                <a:lnTo>
                  <a:pt x="2562225" y="5143500"/>
                </a:lnTo>
                <a:lnTo>
                  <a:pt x="0" y="5143500"/>
                </a:lnTo>
                <a:close/>
              </a:path>
            </a:pathLst>
          </a:custGeom>
          <a:solidFill>
            <a:srgbClr val="1B3A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640035" y="360015"/>
            <a:ext cx="1011183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05"/>
              </a:spcAft>
              <a:buNone/>
            </a:pPr>
            <a:endParaRPr lang="en-US" sz="1010" dirty="0"/>
          </a:p>
        </p:txBody>
      </p:sp>
      <p:sp>
        <p:nvSpPr>
          <p:cNvPr id="7" name="Text 4"/>
          <p:cNvSpPr/>
          <p:nvPr/>
        </p:nvSpPr>
        <p:spPr>
          <a:xfrm>
            <a:off x="640035" y="560561"/>
            <a:ext cx="7293851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88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Conclusion &amp; Recommendations</a:t>
            </a:r>
            <a:endParaRPr lang="en-US" sz="2880" dirty="0"/>
          </a:p>
        </p:txBody>
      </p:sp>
      <p:sp>
        <p:nvSpPr>
          <p:cNvPr id="8" name="Shape 5"/>
          <p:cNvSpPr/>
          <p:nvPr/>
        </p:nvSpPr>
        <p:spPr>
          <a:xfrm>
            <a:off x="639068" y="1082241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6"/>
          <p:cNvSpPr/>
          <p:nvPr/>
        </p:nvSpPr>
        <p:spPr>
          <a:xfrm>
            <a:off x="640556" y="1597298"/>
            <a:ext cx="5576888" cy="519112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640035" y="1558379"/>
            <a:ext cx="325986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01</a:t>
            </a:r>
            <a:endParaRPr lang="en-US" sz="1580" dirty="0"/>
          </a:p>
        </p:txBody>
      </p:sp>
      <p:sp>
        <p:nvSpPr>
          <p:cNvPr id="11" name="Text 8"/>
          <p:cNvSpPr/>
          <p:nvPr/>
        </p:nvSpPr>
        <p:spPr>
          <a:xfrm>
            <a:off x="983977" y="1601242"/>
            <a:ext cx="6507368" cy="424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Culture is a bridge, not a barrier — when navigated with knowledge and respect, it</a:t>
            </a:r>
            <a:endParaRPr lang="en-US" sz="1150" dirty="0"/>
          </a:p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becomes a source of competitive advantage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640556" y="2210619"/>
            <a:ext cx="5576888" cy="519112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0"/>
          <p:cNvSpPr/>
          <p:nvPr/>
        </p:nvSpPr>
        <p:spPr>
          <a:xfrm>
            <a:off x="640035" y="2171700"/>
            <a:ext cx="362649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02</a:t>
            </a:r>
            <a:endParaRPr lang="en-US" sz="1580" dirty="0"/>
          </a:p>
        </p:txBody>
      </p:sp>
      <p:sp>
        <p:nvSpPr>
          <p:cNvPr id="14" name="Text 11"/>
          <p:cNvSpPr/>
          <p:nvPr/>
        </p:nvSpPr>
        <p:spPr>
          <a:xfrm>
            <a:off x="1012180" y="2214563"/>
            <a:ext cx="6459193" cy="424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Hofstede's framework reveals deep structural differences: China's high Power</a:t>
            </a:r>
            <a:endParaRPr lang="en-US" sz="1150" dirty="0"/>
          </a:p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Distance and Collectivism demand adapted processes, not just adapted language</a:t>
            </a:r>
            <a:endParaRPr lang="en-US" sz="1150" dirty="0"/>
          </a:p>
        </p:txBody>
      </p:sp>
      <p:sp>
        <p:nvSpPr>
          <p:cNvPr id="15" name="Shape 12"/>
          <p:cNvSpPr/>
          <p:nvPr/>
        </p:nvSpPr>
        <p:spPr>
          <a:xfrm>
            <a:off x="640556" y="2823939"/>
            <a:ext cx="5576888" cy="519112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3"/>
          <p:cNvSpPr/>
          <p:nvPr/>
        </p:nvSpPr>
        <p:spPr>
          <a:xfrm>
            <a:off x="640035" y="2785021"/>
            <a:ext cx="353459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03</a:t>
            </a:r>
            <a:endParaRPr lang="en-US" sz="1580" dirty="0"/>
          </a:p>
        </p:txBody>
      </p:sp>
      <p:sp>
        <p:nvSpPr>
          <p:cNvPr id="17" name="Text 14"/>
          <p:cNvSpPr/>
          <p:nvPr/>
        </p:nvSpPr>
        <p:spPr>
          <a:xfrm>
            <a:off x="1005111" y="2827883"/>
            <a:ext cx="6600237" cy="424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Guanxi, Mianzi, and consensus-driven hierarchy define the pace and shape of every</a:t>
            </a:r>
            <a:endParaRPr lang="en-US" sz="1150" dirty="0"/>
          </a:p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Chery interaction — Land Rover must align to this reality</a:t>
            </a:r>
            <a:endParaRPr lang="en-US" sz="1150" dirty="0"/>
          </a:p>
        </p:txBody>
      </p:sp>
      <p:sp>
        <p:nvSpPr>
          <p:cNvPr id="18" name="Shape 15"/>
          <p:cNvSpPr/>
          <p:nvPr/>
        </p:nvSpPr>
        <p:spPr>
          <a:xfrm>
            <a:off x="640556" y="3437260"/>
            <a:ext cx="5576888" cy="519112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6"/>
          <p:cNvSpPr/>
          <p:nvPr/>
        </p:nvSpPr>
        <p:spPr>
          <a:xfrm>
            <a:off x="640035" y="3398341"/>
            <a:ext cx="361682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04</a:t>
            </a:r>
            <a:endParaRPr lang="en-US" sz="1580" dirty="0"/>
          </a:p>
        </p:txBody>
      </p:sp>
      <p:sp>
        <p:nvSpPr>
          <p:cNvPr id="20" name="Text 17"/>
          <p:cNvSpPr/>
          <p:nvPr/>
        </p:nvSpPr>
        <p:spPr>
          <a:xfrm>
            <a:off x="1011436" y="3441204"/>
            <a:ext cx="6548579" cy="424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Success requires patience in relationship investment, precision in communication,</a:t>
            </a:r>
            <a:endParaRPr lang="en-US" sz="1150" dirty="0"/>
          </a:p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and genuine cross-cultural empathy across the entire delegation</a:t>
            </a:r>
            <a:endParaRPr lang="en-US" sz="1150" dirty="0"/>
          </a:p>
        </p:txBody>
      </p:sp>
      <p:sp>
        <p:nvSpPr>
          <p:cNvPr id="21" name="Shape 18"/>
          <p:cNvSpPr/>
          <p:nvPr/>
        </p:nvSpPr>
        <p:spPr>
          <a:xfrm>
            <a:off x="640556" y="4050581"/>
            <a:ext cx="5576888" cy="519112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19"/>
          <p:cNvSpPr/>
          <p:nvPr/>
        </p:nvSpPr>
        <p:spPr>
          <a:xfrm>
            <a:off x="640035" y="4011662"/>
            <a:ext cx="345914" cy="2714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580" b="1" dirty="0">
                <a:solidFill>
                  <a:srgbClr val="C9A84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05</a:t>
            </a:r>
            <a:endParaRPr lang="en-US" sz="1580" dirty="0"/>
          </a:p>
        </p:txBody>
      </p:sp>
      <p:sp>
        <p:nvSpPr>
          <p:cNvPr id="23" name="Text 20"/>
          <p:cNvSpPr/>
          <p:nvPr/>
        </p:nvSpPr>
        <p:spPr>
          <a:xfrm>
            <a:off x="999306" y="4054525"/>
            <a:ext cx="6262621" cy="424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Land Rover's heritage brand strength is a powerful asset — cultural respect will</a:t>
            </a:r>
            <a:endParaRPr lang="en-US" sz="1150" dirty="0"/>
          </a:p>
          <a:p>
            <a:pPr marL="0" indent="0" algn="l">
              <a:lnSpc>
                <a:spcPts val="1728"/>
              </a:lnSpc>
              <a:buNone/>
            </a:pPr>
            <a:r>
              <a:rPr lang="en-US" sz="115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convert interest into a signed, durable partnership</a:t>
            </a:r>
            <a:endParaRPr lang="en-US" sz="1150" dirty="0"/>
          </a:p>
        </p:txBody>
      </p:sp>
      <p:pic>
        <p:nvPicPr>
          <p:cNvPr id="2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0556" y="1597298"/>
            <a:ext cx="5576888" cy="519112"/>
          </a:xfrm>
          <a:prstGeom prst="rect">
            <a:avLst/>
          </a:prstGeom>
        </p:spPr>
      </p:pic>
      <p:pic>
        <p:nvPicPr>
          <p:cNvPr id="2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0556" y="2210619"/>
            <a:ext cx="5576888" cy="519112"/>
          </a:xfrm>
          <a:prstGeom prst="rect">
            <a:avLst/>
          </a:prstGeom>
        </p:spPr>
      </p:pic>
      <p:pic>
        <p:nvPicPr>
          <p:cNvPr id="26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0556" y="2823939"/>
            <a:ext cx="5576888" cy="519112"/>
          </a:xfrm>
          <a:prstGeom prst="rect">
            <a:avLst/>
          </a:prstGeom>
        </p:spPr>
      </p:pic>
      <p:pic>
        <p:nvPicPr>
          <p:cNvPr id="27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0556" y="3437260"/>
            <a:ext cx="5576888" cy="519112"/>
          </a:xfrm>
          <a:prstGeom prst="rect">
            <a:avLst/>
          </a:prstGeom>
        </p:spPr>
      </p:pic>
      <p:pic>
        <p:nvPicPr>
          <p:cNvPr id="28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40556" y="4050581"/>
            <a:ext cx="5576888" cy="519112"/>
          </a:xfrm>
          <a:prstGeom prst="rect">
            <a:avLst/>
          </a:prstGeom>
        </p:spPr>
      </p:pic>
      <p:sp>
        <p:nvSpPr>
          <p:cNvPr id="29" name="Shape 21"/>
          <p:cNvSpPr/>
          <p:nvPr/>
        </p:nvSpPr>
        <p:spPr>
          <a:xfrm>
            <a:off x="6767513" y="332668"/>
            <a:ext cx="2009775" cy="2085975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2"/>
          <p:cNvSpPr/>
          <p:nvPr/>
        </p:nvSpPr>
        <p:spPr>
          <a:xfrm>
            <a:off x="6949380" y="469627"/>
            <a:ext cx="1798439" cy="4659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44"/>
              </a:lnSpc>
              <a:buNone/>
            </a:pPr>
            <a:r>
              <a:rPr lang="en-US" sz="130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Board</a:t>
            </a:r>
            <a:endParaRPr lang="en-US" sz="1300" dirty="0"/>
          </a:p>
          <a:p>
            <a:pPr marL="0" indent="0" algn="l">
              <a:lnSpc>
                <a:spcPts val="1944"/>
              </a:lnSpc>
              <a:buNone/>
            </a:pPr>
            <a:r>
              <a:rPr lang="en-US" sz="130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Recommendation</a:t>
            </a:r>
            <a:endParaRPr lang="en-US" sz="1300" dirty="0"/>
          </a:p>
        </p:txBody>
      </p:sp>
      <p:sp>
        <p:nvSpPr>
          <p:cNvPr id="31" name="Text 23"/>
          <p:cNvSpPr/>
          <p:nvPr/>
        </p:nvSpPr>
        <p:spPr>
          <a:xfrm>
            <a:off x="6949380" y="1020366"/>
            <a:ext cx="2078980" cy="12630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74"/>
              </a:lnSpc>
              <a:buNone/>
            </a:pPr>
            <a:r>
              <a:rPr lang="en-US" sz="11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Approve the cross-cultural</a:t>
            </a:r>
            <a:endParaRPr lang="en-US" sz="1120" dirty="0"/>
          </a:p>
          <a:p>
            <a:pPr marL="0" indent="0" algn="l">
              <a:lnSpc>
                <a:spcPts val="1674"/>
              </a:lnSpc>
              <a:buNone/>
            </a:pPr>
            <a:r>
              <a:rPr lang="en-US" sz="11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engagement strategy and</a:t>
            </a:r>
            <a:endParaRPr lang="en-US" sz="1120" dirty="0"/>
          </a:p>
          <a:p>
            <a:pPr marL="0" indent="0" algn="l">
              <a:lnSpc>
                <a:spcPts val="1674"/>
              </a:lnSpc>
              <a:buNone/>
            </a:pPr>
            <a:r>
              <a:rPr lang="en-US" sz="11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allocate budget for a</a:t>
            </a:r>
            <a:endParaRPr lang="en-US" sz="1120" dirty="0"/>
          </a:p>
          <a:p>
            <a:pPr marL="0" indent="0" algn="l">
              <a:lnSpc>
                <a:spcPts val="1674"/>
              </a:lnSpc>
              <a:buNone/>
            </a:pPr>
            <a:r>
              <a:rPr lang="en-US" sz="11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12-month Guanxi-building</a:t>
            </a:r>
            <a:endParaRPr lang="en-US" sz="1120" dirty="0"/>
          </a:p>
          <a:p>
            <a:pPr marL="0" indent="0" algn="l">
              <a:lnSpc>
                <a:spcPts val="1674"/>
              </a:lnSpc>
              <a:buNone/>
            </a:pPr>
            <a:r>
              <a:rPr lang="en-US" sz="11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programme ahead of</a:t>
            </a:r>
            <a:endParaRPr lang="en-US" sz="1120" dirty="0"/>
          </a:p>
          <a:p>
            <a:pPr marL="0" indent="0" algn="l">
              <a:lnSpc>
                <a:spcPts val="1674"/>
              </a:lnSpc>
              <a:buNone/>
            </a:pPr>
            <a:r>
              <a:rPr lang="en-US" sz="112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formal deal negotiations.</a:t>
            </a:r>
            <a:endParaRPr lang="en-US" sz="1120" dirty="0"/>
          </a:p>
        </p:txBody>
      </p:sp>
      <p:sp>
        <p:nvSpPr>
          <p:cNvPr id="32" name="Shape 24"/>
          <p:cNvSpPr/>
          <p:nvPr/>
        </p:nvSpPr>
        <p:spPr>
          <a:xfrm>
            <a:off x="6767513" y="2521893"/>
            <a:ext cx="2009775" cy="2290762"/>
          </a:xfrm>
          <a:prstGeom prst="rect">
            <a:avLst/>
          </a:prstGeom>
          <a:solidFill>
            <a:srgbClr val="FFFFFF"/>
          </a:solidFill>
          <a:ln w="4763">
            <a:solidFill>
              <a:srgbClr val="C9A84C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25"/>
          <p:cNvSpPr/>
          <p:nvPr/>
        </p:nvSpPr>
        <p:spPr>
          <a:xfrm>
            <a:off x="6954143" y="2635002"/>
            <a:ext cx="971133" cy="204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05"/>
              </a:spcAft>
              <a:buNone/>
            </a:pPr>
            <a:r>
              <a:rPr lang="en-US" sz="1150" b="1" dirty="0">
                <a:solidFill>
                  <a:srgbClr val="1B3A5C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Next Steps:</a:t>
            </a:r>
            <a:endParaRPr lang="en-US" sz="1150" dirty="0"/>
          </a:p>
        </p:txBody>
      </p:sp>
      <p:sp>
        <p:nvSpPr>
          <p:cNvPr id="34" name="Text 26"/>
          <p:cNvSpPr/>
          <p:nvPr/>
        </p:nvSpPr>
        <p:spPr>
          <a:xfrm>
            <a:off x="6954143" y="2915394"/>
            <a:ext cx="2130445" cy="1768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75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— Appoint a China</a:t>
            </a:r>
            <a:endParaRPr lang="en-US" sz="1040" dirty="0"/>
          </a:p>
          <a:p>
            <a:pPr marL="0" indent="0" algn="l">
              <a:lnSpc>
                <a:spcPts val="1775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Engagement Lead</a:t>
            </a:r>
            <a:endParaRPr lang="en-US" sz="1040" dirty="0"/>
          </a:p>
          <a:p>
            <a:pPr marL="0" indent="0" algn="l">
              <a:lnSpc>
                <a:spcPts val="1775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— Commission cultural</a:t>
            </a:r>
            <a:endParaRPr lang="en-US" sz="1040" dirty="0"/>
          </a:p>
          <a:p>
            <a:pPr marL="0" indent="0" algn="l">
              <a:lnSpc>
                <a:spcPts val="1775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training programme</a:t>
            </a:r>
            <a:endParaRPr lang="en-US" sz="1040" dirty="0"/>
          </a:p>
          <a:p>
            <a:pPr marL="0" indent="0" algn="l">
              <a:lnSpc>
                <a:spcPts val="1775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— Identify a Zhongjianren</a:t>
            </a:r>
            <a:endParaRPr lang="en-US" sz="1040" dirty="0"/>
          </a:p>
          <a:p>
            <a:pPr marL="0" indent="0" algn="l">
              <a:lnSpc>
                <a:spcPts val="1775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intermediary</a:t>
            </a:r>
            <a:endParaRPr lang="en-US" sz="1040" dirty="0"/>
          </a:p>
          <a:p>
            <a:pPr marL="0" indent="0" algn="l">
              <a:lnSpc>
                <a:spcPts val="1775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— Schedule inaugural visit to</a:t>
            </a:r>
            <a:endParaRPr lang="en-US" sz="1040" dirty="0"/>
          </a:p>
          <a:p>
            <a:pPr marL="0" indent="0" algn="l">
              <a:lnSpc>
                <a:spcPts val="1775"/>
              </a:lnSpc>
              <a:buNone/>
            </a:pPr>
            <a:r>
              <a:rPr lang="en-US" sz="104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Wuhu</a:t>
            </a:r>
            <a:endParaRPr lang="en-US" sz="10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4F2E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93"/>
            <a:ext cx="9144000" cy="42863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-1153" y="0"/>
            <a:ext cx="57150" cy="514350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7313340" y="2775645"/>
            <a:ext cx="1961540" cy="249078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4400" b="1" dirty="0">
                <a:solidFill>
                  <a:srgbClr val="EBEBE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&amp;</a:t>
            </a:r>
            <a:endParaRPr lang="en-US" sz="14400" dirty="0"/>
          </a:p>
        </p:txBody>
      </p:sp>
      <p:sp>
        <p:nvSpPr>
          <p:cNvPr id="6" name="Text 3"/>
          <p:cNvSpPr/>
          <p:nvPr/>
        </p:nvSpPr>
        <p:spPr>
          <a:xfrm>
            <a:off x="640035" y="360015"/>
            <a:ext cx="2422014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spcAft>
                <a:spcPts val="405"/>
              </a:spcAft>
              <a:buNone/>
            </a:pPr>
            <a:endParaRPr lang="en-US" sz="1010" dirty="0"/>
          </a:p>
        </p:txBody>
      </p:sp>
      <p:sp>
        <p:nvSpPr>
          <p:cNvPr id="7" name="Text 4"/>
          <p:cNvSpPr/>
          <p:nvPr/>
        </p:nvSpPr>
        <p:spPr>
          <a:xfrm>
            <a:off x="640035" y="560561"/>
            <a:ext cx="3178991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2880" b="1" dirty="0">
                <a:solidFill>
                  <a:srgbClr val="1B3A5C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Reference List</a:t>
            </a:r>
            <a:endParaRPr lang="en-US" sz="2880" dirty="0"/>
          </a:p>
        </p:txBody>
      </p:sp>
      <p:sp>
        <p:nvSpPr>
          <p:cNvPr id="8" name="Shape 5"/>
          <p:cNvSpPr/>
          <p:nvPr/>
        </p:nvSpPr>
        <p:spPr>
          <a:xfrm>
            <a:off x="639068" y="1082241"/>
            <a:ext cx="733425" cy="1905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6"/>
          <p:cNvSpPr/>
          <p:nvPr/>
        </p:nvSpPr>
        <p:spPr>
          <a:xfrm>
            <a:off x="639105" y="1281187"/>
            <a:ext cx="3705225" cy="657225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800993" y="1290265"/>
            <a:ext cx="4488731" cy="6340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Brett, J.M. (2007) </a:t>
            </a: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Negotiating Globally: How to Negotiate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Deals, Resolve Disputes, and Make Decisions Across Cultural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Boundaries</a:t>
            </a: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. 2nd edn. San Francisco: Jossey-Bass.</a:t>
            </a:r>
            <a:endParaRPr lang="en-US" sz="1080" dirty="0"/>
          </a:p>
        </p:txBody>
      </p:sp>
      <p:sp>
        <p:nvSpPr>
          <p:cNvPr id="11" name="Shape 8"/>
          <p:cNvSpPr/>
          <p:nvPr/>
        </p:nvSpPr>
        <p:spPr>
          <a:xfrm>
            <a:off x="639105" y="2042145"/>
            <a:ext cx="3705225" cy="657225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800993" y="2051224"/>
            <a:ext cx="4444521" cy="6340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Faure, G.O. and Fang, T. (2008) 'Changing Chinese values: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Keeping up with paradoxes', </a:t>
            </a: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International Business Review</a:t>
            </a: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,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17(2), pp. 194–207.</a:t>
            </a:r>
            <a:endParaRPr lang="en-US" sz="1080" dirty="0"/>
          </a:p>
        </p:txBody>
      </p:sp>
      <p:sp>
        <p:nvSpPr>
          <p:cNvPr id="13" name="Shape 10"/>
          <p:cNvSpPr/>
          <p:nvPr/>
        </p:nvSpPr>
        <p:spPr>
          <a:xfrm>
            <a:off x="639105" y="2802954"/>
            <a:ext cx="3705225" cy="438150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1"/>
          <p:cNvSpPr/>
          <p:nvPr/>
        </p:nvSpPr>
        <p:spPr>
          <a:xfrm>
            <a:off x="800993" y="2812182"/>
            <a:ext cx="3750037" cy="414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Hall, E.T. (1976) </a:t>
            </a: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Beyond Culture</a:t>
            </a: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. New York: Anchor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Press/Doubleday.</a:t>
            </a:r>
            <a:endParaRPr lang="en-US" sz="1080" dirty="0"/>
          </a:p>
        </p:txBody>
      </p:sp>
      <p:sp>
        <p:nvSpPr>
          <p:cNvPr id="15" name="Shape 12"/>
          <p:cNvSpPr/>
          <p:nvPr/>
        </p:nvSpPr>
        <p:spPr>
          <a:xfrm>
            <a:off x="639105" y="3344689"/>
            <a:ext cx="3705225" cy="657225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3"/>
          <p:cNvSpPr/>
          <p:nvPr/>
        </p:nvSpPr>
        <p:spPr>
          <a:xfrm>
            <a:off x="800993" y="3353767"/>
            <a:ext cx="4326307" cy="6340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Hofstede, G. (1980) </a:t>
            </a: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Culture's Consequences: International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Differences in Work-Related Values</a:t>
            </a: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. Beverly Hills: Sage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Publications.</a:t>
            </a:r>
            <a:endParaRPr lang="en-US" sz="1080" dirty="0"/>
          </a:p>
        </p:txBody>
      </p:sp>
      <p:sp>
        <p:nvSpPr>
          <p:cNvPr id="17" name="Shape 14"/>
          <p:cNvSpPr/>
          <p:nvPr/>
        </p:nvSpPr>
        <p:spPr>
          <a:xfrm>
            <a:off x="4799670" y="1281187"/>
            <a:ext cx="3705225" cy="657225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/>
          <p:nvPr/>
        </p:nvSpPr>
        <p:spPr>
          <a:xfrm>
            <a:off x="4961558" y="1290265"/>
            <a:ext cx="4491923" cy="6340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Hofstede, G., Hofstede, G.J. and Minkov, M. (2010) </a:t>
            </a: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Cultures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and Organisations: Software of the Mind</a:t>
            </a: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. 3rd edn. New York: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McGraw-Hill.</a:t>
            </a:r>
            <a:endParaRPr lang="en-US" sz="1080" dirty="0"/>
          </a:p>
        </p:txBody>
      </p:sp>
      <p:sp>
        <p:nvSpPr>
          <p:cNvPr id="19" name="Shape 16"/>
          <p:cNvSpPr/>
          <p:nvPr/>
        </p:nvSpPr>
        <p:spPr>
          <a:xfrm>
            <a:off x="4799670" y="2042145"/>
            <a:ext cx="3705225" cy="657225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7"/>
          <p:cNvSpPr/>
          <p:nvPr/>
        </p:nvSpPr>
        <p:spPr>
          <a:xfrm>
            <a:off x="4961558" y="2051224"/>
            <a:ext cx="4005716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Hofstede Insights (2024) </a:t>
            </a: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Country Comparison: United</a:t>
            </a:r>
            <a:endParaRPr lang="en-US" sz="1080" dirty="0"/>
          </a:p>
        </p:txBody>
      </p:sp>
      <p:sp>
        <p:nvSpPr>
          <p:cNvPr id="21" name="Text 18"/>
          <p:cNvSpPr/>
          <p:nvPr/>
        </p:nvSpPr>
        <p:spPr>
          <a:xfrm>
            <a:off x="4961558" y="2270596"/>
            <a:ext cx="4099359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Kingdom vs China</a:t>
            </a: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. Available at: https://www.hofstede-insights.com</a:t>
            </a:r>
            <a:endParaRPr lang="en-US" sz="1080" dirty="0"/>
          </a:p>
        </p:txBody>
      </p:sp>
      <p:sp>
        <p:nvSpPr>
          <p:cNvPr id="22" name="Text 19"/>
          <p:cNvSpPr/>
          <p:nvPr/>
        </p:nvSpPr>
        <p:spPr>
          <a:xfrm>
            <a:off x="5715372" y="2489969"/>
            <a:ext cx="1792248" cy="1952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(Accessed: 5 July 2026).</a:t>
            </a:r>
            <a:endParaRPr lang="en-US" sz="1080" dirty="0"/>
          </a:p>
        </p:txBody>
      </p:sp>
      <p:sp>
        <p:nvSpPr>
          <p:cNvPr id="23" name="Shape 20"/>
          <p:cNvSpPr/>
          <p:nvPr/>
        </p:nvSpPr>
        <p:spPr>
          <a:xfrm>
            <a:off x="4799670" y="2803103"/>
            <a:ext cx="3705225" cy="657225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1"/>
          <p:cNvSpPr/>
          <p:nvPr/>
        </p:nvSpPr>
        <p:spPr>
          <a:xfrm>
            <a:off x="4961558" y="2812182"/>
            <a:ext cx="4160498" cy="6340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Meyer, E. (2014) </a:t>
            </a: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The Culture Map: Breaking Through the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Invisible Boundaries of Global Business</a:t>
            </a: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. New York: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PublicAffairs.</a:t>
            </a:r>
            <a:endParaRPr lang="en-US" sz="1080" dirty="0"/>
          </a:p>
        </p:txBody>
      </p:sp>
      <p:sp>
        <p:nvSpPr>
          <p:cNvPr id="25" name="Shape 22"/>
          <p:cNvSpPr/>
          <p:nvPr/>
        </p:nvSpPr>
        <p:spPr>
          <a:xfrm>
            <a:off x="4799670" y="3564062"/>
            <a:ext cx="3705225" cy="657225"/>
          </a:xfrm>
          <a:prstGeom prst="rect">
            <a:avLst/>
          </a:prstGeom>
          <a:ln/>
        </p:spPr>
        <p:txBody>
          <a:bodyPr/>
          <a:lstStyle/>
          <a:p>
            <a:endParaRPr lang="en-US"/>
          </a:p>
        </p:txBody>
      </p:sp>
      <p:sp>
        <p:nvSpPr>
          <p:cNvPr id="26" name="Text 23"/>
          <p:cNvSpPr/>
          <p:nvPr/>
        </p:nvSpPr>
        <p:spPr>
          <a:xfrm>
            <a:off x="4961558" y="3573140"/>
            <a:ext cx="4392379" cy="6340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27"/>
              </a:lnSpc>
              <a:buNone/>
            </a:pP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Trompenaars, F. and Hampden-Turner, C. (1997) </a:t>
            </a: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Riding the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Waves of Culture: Understanding Cultural Diversity in</a:t>
            </a:r>
            <a:endParaRPr lang="en-US" sz="1080" dirty="0"/>
          </a:p>
          <a:p>
            <a:pPr marL="0" indent="0" algn="l">
              <a:lnSpc>
                <a:spcPts val="1727"/>
              </a:lnSpc>
              <a:buNone/>
            </a:pPr>
            <a:r>
              <a:rPr lang="en-US" sz="1080" i="1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Business</a:t>
            </a:r>
            <a:r>
              <a:rPr lang="en-US" sz="1080" dirty="0">
                <a:solidFill>
                  <a:srgbClr val="1A1A2E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. 2nd edn. London: Nicholas Brealey.</a:t>
            </a:r>
            <a:endParaRPr lang="en-US" sz="1080" dirty="0"/>
          </a:p>
        </p:txBody>
      </p:sp>
      <p:pic>
        <p:nvPicPr>
          <p:cNvPr id="2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9105" y="1281187"/>
            <a:ext cx="3705225" cy="657225"/>
          </a:xfrm>
          <a:prstGeom prst="rect">
            <a:avLst/>
          </a:prstGeom>
        </p:spPr>
      </p:pic>
      <p:pic>
        <p:nvPicPr>
          <p:cNvPr id="2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9105" y="2042145"/>
            <a:ext cx="3705225" cy="657225"/>
          </a:xfrm>
          <a:prstGeom prst="rect">
            <a:avLst/>
          </a:prstGeom>
        </p:spPr>
      </p:pic>
      <p:pic>
        <p:nvPicPr>
          <p:cNvPr id="2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9105" y="2802954"/>
            <a:ext cx="3705225" cy="438150"/>
          </a:xfrm>
          <a:prstGeom prst="rect">
            <a:avLst/>
          </a:prstGeom>
        </p:spPr>
      </p:pic>
      <p:pic>
        <p:nvPicPr>
          <p:cNvPr id="30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39105" y="3344689"/>
            <a:ext cx="3705225" cy="657225"/>
          </a:xfrm>
          <a:prstGeom prst="rect">
            <a:avLst/>
          </a:prstGeom>
        </p:spPr>
      </p:pic>
      <p:pic>
        <p:nvPicPr>
          <p:cNvPr id="31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99670" y="1281187"/>
            <a:ext cx="3705225" cy="657225"/>
          </a:xfrm>
          <a:prstGeom prst="rect">
            <a:avLst/>
          </a:prstGeom>
        </p:spPr>
      </p:pic>
      <p:pic>
        <p:nvPicPr>
          <p:cNvPr id="32" name="Image 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799670" y="2042145"/>
            <a:ext cx="3705225" cy="657225"/>
          </a:xfrm>
          <a:prstGeom prst="rect">
            <a:avLst/>
          </a:prstGeom>
        </p:spPr>
      </p:pic>
      <p:pic>
        <p:nvPicPr>
          <p:cNvPr id="33" name="Image 7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799670" y="2803103"/>
            <a:ext cx="3705225" cy="657225"/>
          </a:xfrm>
          <a:prstGeom prst="rect">
            <a:avLst/>
          </a:prstGeom>
        </p:spPr>
      </p:pic>
      <p:pic>
        <p:nvPicPr>
          <p:cNvPr id="34" name="Image 8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799670" y="3564062"/>
            <a:ext cx="3705225" cy="65722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1474</Words>
  <Application>Microsoft Macintosh PowerPoint</Application>
  <PresentationFormat>On-screen Show (16:9)</PresentationFormat>
  <Paragraphs>341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Georgia</vt:lpstr>
      <vt:lpstr>Playfair Display</vt:lpstr>
      <vt:lpstr>serif</vt:lpstr>
      <vt:lpstr>Source Sans 3</vt:lpstr>
      <vt:lpstr>ui-sans-serif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Georgi Stoev Metodiev (2336039)</cp:lastModifiedBy>
  <cp:revision>2</cp:revision>
  <dcterms:created xsi:type="dcterms:W3CDTF">2026-07-05T10:38:55Z</dcterms:created>
  <dcterms:modified xsi:type="dcterms:W3CDTF">2026-07-11T08:22:38Z</dcterms:modified>
</cp:coreProperties>
</file>