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63" r:id="rId5"/>
    <p:sldId id="265" r:id="rId6"/>
    <p:sldId id="267" r:id="rId7"/>
    <p:sldId id="269" r:id="rId8"/>
    <p:sldId id="271" r:id="rId9"/>
    <p:sldId id="273" r:id="rId10"/>
    <p:sldId id="259" r:id="rId11"/>
    <p:sldId id="260" r:id="rId12"/>
    <p:sldId id="262" r:id="rId13"/>
    <p:sldId id="264" r:id="rId14"/>
    <p:sldId id="266" r:id="rId15"/>
    <p:sldId id="268" r:id="rId16"/>
    <p:sldId id="270" r:id="rId17"/>
    <p:sldId id="272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69324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748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2150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334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45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686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624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547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214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927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21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14/02/2016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3307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Athens and Rome: Life and Culture in Classical Antiquity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CLCS4007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539552" y="3212976"/>
            <a:ext cx="8280920" cy="2088232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6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3100" b="1" dirty="0" smtClean="0">
                <a:solidFill>
                  <a:prstClr val="black"/>
                </a:solidFill>
              </a:rPr>
              <a:t>The Classics Reception Movie Quiz</a:t>
            </a:r>
            <a:r>
              <a:rPr lang="en-GB" sz="3100" b="1" i="1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100" b="1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5531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1 (2 points)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being alluded to in this scene? Name </a:t>
            </a:r>
            <a:r>
              <a:rPr lang="en-GB" dirty="0" smtClean="0">
                <a:solidFill>
                  <a:schemeClr val="bg1"/>
                </a:solidFill>
              </a:rPr>
              <a:t>the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ancient text which it is most commonly associate with?</a:t>
            </a:r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www.youtube.com/watch?v=IZocpwWLsyE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432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2 (2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Name the </a:t>
            </a:r>
            <a:r>
              <a:rPr lang="en-GB" dirty="0">
                <a:solidFill>
                  <a:schemeClr val="bg1"/>
                </a:solidFill>
              </a:rPr>
              <a:t>ancient text </a:t>
            </a:r>
            <a:r>
              <a:rPr lang="en-GB" dirty="0" smtClean="0">
                <a:solidFill>
                  <a:schemeClr val="bg1"/>
                </a:solidFill>
              </a:rPr>
              <a:t>which this scene is </a:t>
            </a:r>
            <a:r>
              <a:rPr lang="en-GB" dirty="0">
                <a:solidFill>
                  <a:schemeClr val="bg1"/>
                </a:solidFill>
              </a:rPr>
              <a:t>most commonly associate with</a:t>
            </a:r>
            <a:r>
              <a:rPr lang="en-GB" dirty="0" smtClean="0">
                <a:solidFill>
                  <a:schemeClr val="bg1"/>
                </a:solidFill>
              </a:rPr>
              <a:t>? Extra point for getting the right book?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https://www.youtube.com/watch?v=_dl2L4v6ecM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728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3 (2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historical event does this allude </a:t>
            </a:r>
            <a:r>
              <a:rPr lang="en-GB" dirty="0" smtClean="0">
                <a:solidFill>
                  <a:schemeClr val="bg1"/>
                </a:solidFill>
              </a:rPr>
              <a:t>to?</a:t>
            </a:r>
            <a:r>
              <a:rPr lang="en-GB" dirty="0" smtClean="0">
                <a:solidFill>
                  <a:schemeClr val="bg1"/>
                </a:solidFill>
              </a:rPr>
              <a:t> –</a:t>
            </a:r>
            <a:r>
              <a:rPr lang="en-GB" dirty="0" smtClean="0">
                <a:solidFill>
                  <a:schemeClr val="bg1"/>
                </a:solidFill>
              </a:rPr>
              <a:t> full point </a:t>
            </a:r>
            <a:r>
              <a:rPr lang="en-GB" dirty="0" smtClean="0">
                <a:solidFill>
                  <a:schemeClr val="bg1"/>
                </a:solidFill>
              </a:rPr>
              <a:t>for naming the year. Another extra point for identifying the ancient text which is being followed here.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</a:t>
            </a:r>
            <a:r>
              <a:rPr lang="en-GB" dirty="0" smtClean="0">
                <a:solidFill>
                  <a:schemeClr val="bg1"/>
                </a:solidFill>
              </a:rPr>
              <a:t>EVZwTMmk8c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(from 1 min 30 secs)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6916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4 (3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5141168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Who are the two main characters represented here? What location is being represented here? Extra point for identifying the actual </a:t>
            </a:r>
            <a:r>
              <a:rPr lang="en-GB" dirty="0" smtClean="0">
                <a:solidFill>
                  <a:schemeClr val="bg1"/>
                </a:solidFill>
              </a:rPr>
              <a:t>location within New York.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www.youtube.com/watch?v=XFb_7sRJENM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chemeClr val="bg1"/>
                </a:solidFill>
              </a:rPr>
              <a:t>[Extra] </a:t>
            </a:r>
            <a:r>
              <a:rPr lang="en-GB" dirty="0" smtClean="0">
                <a:solidFill>
                  <a:schemeClr val="bg1"/>
                </a:solidFill>
              </a:rPr>
              <a:t>https</a:t>
            </a:r>
            <a:r>
              <a:rPr lang="en-GB" dirty="0">
                <a:solidFill>
                  <a:schemeClr val="bg1"/>
                </a:solidFill>
              </a:rPr>
              <a:t>://</a:t>
            </a:r>
            <a:r>
              <a:rPr lang="en-GB" dirty="0" smtClean="0">
                <a:solidFill>
                  <a:schemeClr val="bg1"/>
                </a:solidFill>
              </a:rPr>
              <a:t>www.youtube.com/watch?v=yQhBGDOO4-w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(skip to 1 min in)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73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5 (1 point)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mythological scene is being represented here?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www.youtube.com/watch?v=Wh5wzsy2q38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(skip to 2 mins in)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012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6 (2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Who is the main character here? In what century is this taking place?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www.youtube.com/watch?v=kQnWoDe6Rck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7219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7 (3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wrong with the scene (</a:t>
            </a:r>
            <a:r>
              <a:rPr lang="en-GB" u="sng" dirty="0" smtClean="0">
                <a:solidFill>
                  <a:schemeClr val="bg1"/>
                </a:solidFill>
              </a:rPr>
              <a:t>in relation to Classics</a:t>
            </a:r>
            <a:r>
              <a:rPr lang="en-GB" dirty="0" smtClean="0">
                <a:solidFill>
                  <a:schemeClr val="bg1"/>
                </a:solidFill>
              </a:rPr>
              <a:t>)?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www.youtube.com/watch?v=UYcp4QBeGsQ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63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8 (4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Which is the next emperor that should come in the sequence? Which emperor was missed out of the sequence?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</a:t>
            </a:r>
            <a:r>
              <a:rPr lang="en-GB" dirty="0" smtClean="0">
                <a:solidFill>
                  <a:schemeClr val="bg1"/>
                </a:solidFill>
              </a:rPr>
              <a:t>neu5UcGU3I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820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42594"/>
          </a:xfrm>
        </p:spPr>
        <p:txBody>
          <a:bodyPr>
            <a:normAutofit/>
          </a:bodyPr>
          <a:lstStyle/>
          <a:p>
            <a:r>
              <a:rPr lang="en-GB" sz="6000" dirty="0" smtClean="0">
                <a:solidFill>
                  <a:schemeClr val="bg1"/>
                </a:solidFill>
              </a:rPr>
              <a:t>Answers</a:t>
            </a:r>
            <a:endParaRPr lang="en-GB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3601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Question 1 (2 points)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being alluded to in this scene? Name </a:t>
            </a:r>
            <a:r>
              <a:rPr lang="en-GB" dirty="0" smtClean="0">
                <a:solidFill>
                  <a:schemeClr val="bg1"/>
                </a:solidFill>
              </a:rPr>
              <a:t>the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ancient text which it is most commonly associate with?</a:t>
            </a:r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www.youtube.com/watch?v=IZocpwWLsyE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Cyclops – </a:t>
            </a:r>
            <a:r>
              <a:rPr lang="en-GB" b="1" i="1" dirty="0" smtClean="0">
                <a:solidFill>
                  <a:srgbClr val="FF0000"/>
                </a:solidFill>
              </a:rPr>
              <a:t>Odyssey</a:t>
            </a:r>
            <a:r>
              <a:rPr lang="en-GB" b="1" dirty="0" smtClean="0">
                <a:solidFill>
                  <a:srgbClr val="FF0000"/>
                </a:solidFill>
              </a:rPr>
              <a:t> (Book 9)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592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</a:t>
            </a:r>
            <a:r>
              <a:rPr lang="en-GB" dirty="0">
                <a:solidFill>
                  <a:schemeClr val="bg1"/>
                </a:solidFill>
              </a:rPr>
              <a:t>2 (2 points)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Name </a:t>
            </a:r>
            <a:r>
              <a:rPr lang="en-GB" dirty="0" smtClean="0">
                <a:solidFill>
                  <a:schemeClr val="bg1"/>
                </a:solidFill>
              </a:rPr>
              <a:t>the </a:t>
            </a:r>
            <a:r>
              <a:rPr lang="en-GB" dirty="0">
                <a:solidFill>
                  <a:schemeClr val="bg1"/>
                </a:solidFill>
              </a:rPr>
              <a:t>ancient text which this scene is most commonly associate with? Extra point for getting the right book?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</a:t>
            </a:r>
            <a:r>
              <a:rPr lang="en-GB" dirty="0" smtClean="0">
                <a:solidFill>
                  <a:schemeClr val="bg1"/>
                </a:solidFill>
              </a:rPr>
              <a:t>dl2L4v6ecM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Sirens – </a:t>
            </a:r>
            <a:r>
              <a:rPr lang="en-GB" b="1" i="1" dirty="0" smtClean="0">
                <a:solidFill>
                  <a:srgbClr val="FF0000"/>
                </a:solidFill>
              </a:rPr>
              <a:t>Odyssey</a:t>
            </a:r>
            <a:r>
              <a:rPr lang="en-GB" b="1" dirty="0" smtClean="0">
                <a:solidFill>
                  <a:srgbClr val="FF0000"/>
                </a:solidFill>
              </a:rPr>
              <a:t> (book 12)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0085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3 (2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historical event does this allude </a:t>
            </a:r>
            <a:r>
              <a:rPr lang="en-GB" dirty="0" smtClean="0">
                <a:solidFill>
                  <a:schemeClr val="bg1"/>
                </a:solidFill>
              </a:rPr>
              <a:t>to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full point given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for naming the year. Another extra point for identifying the ancient text which is being followed here.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</a:t>
            </a:r>
            <a:r>
              <a:rPr lang="en-GB" dirty="0" smtClean="0">
                <a:solidFill>
                  <a:schemeClr val="bg1"/>
                </a:solidFill>
              </a:rPr>
              <a:t>EVZwTMmk8c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Great Fire of Rome – AD 64 – Suetonius </a:t>
            </a:r>
            <a:r>
              <a:rPr lang="en-GB" b="1" i="1" dirty="0" smtClean="0">
                <a:solidFill>
                  <a:srgbClr val="FF0000"/>
                </a:solidFill>
              </a:rPr>
              <a:t>(Nero </a:t>
            </a:r>
            <a:r>
              <a:rPr lang="en-GB" b="1" dirty="0" smtClean="0">
                <a:solidFill>
                  <a:srgbClr val="FF0000"/>
                </a:solidFill>
              </a:rPr>
              <a:t>38.2)</a:t>
            </a:r>
            <a:r>
              <a:rPr lang="en-GB" b="1" i="1" dirty="0" smtClean="0">
                <a:solidFill>
                  <a:srgbClr val="FF0000"/>
                </a:solidFill>
              </a:rPr>
              <a:t>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767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4 (3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Who are the two main characters represented here? What location is being represented here? </a:t>
            </a:r>
            <a:r>
              <a:rPr lang="en-GB" dirty="0">
                <a:solidFill>
                  <a:schemeClr val="bg1"/>
                </a:solidFill>
              </a:rPr>
              <a:t>Extra point for identifying the actual location within New York.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www.youtube.com/watch?v=XFb_7sRJENM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Hercules and Zeus/Jupiter – Olympus – </a:t>
            </a:r>
            <a:r>
              <a:rPr lang="en-GB" b="1" dirty="0" smtClean="0">
                <a:solidFill>
                  <a:srgbClr val="FF0000"/>
                </a:solidFill>
              </a:rPr>
              <a:t>Central Park, New York.</a:t>
            </a:r>
            <a:endParaRPr lang="en-GB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1010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5 (1 point)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mythological scene is being represented here?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www.youtube.com/watch?v=Wh5wzsy2q38</a:t>
            </a: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Punishment of Sisyphus</a:t>
            </a:r>
            <a:endParaRPr lang="en-GB" b="1" dirty="0">
              <a:solidFill>
                <a:srgbClr val="FF0000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77072"/>
            <a:ext cx="3351308" cy="2391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0605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6 (2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Who is the main character here? In what century is this taking place?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https</a:t>
            </a:r>
            <a:r>
              <a:rPr lang="en-GB" dirty="0">
                <a:solidFill>
                  <a:schemeClr val="bg1"/>
                </a:solidFill>
              </a:rPr>
              <a:t>://</a:t>
            </a:r>
            <a:r>
              <a:rPr lang="en-GB" dirty="0" smtClean="0">
                <a:solidFill>
                  <a:schemeClr val="bg1"/>
                </a:solidFill>
              </a:rPr>
              <a:t>www.youtube.com/watch?v=kQnWoDe6Rck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Bishop Cyril of Alexandria – 5</a:t>
            </a:r>
            <a:r>
              <a:rPr lang="en-GB" b="1" baseline="30000" dirty="0" smtClean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smtClean="0">
                <a:solidFill>
                  <a:srgbClr val="FF0000"/>
                </a:solidFill>
              </a:rPr>
              <a:t>century 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749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7 (3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wrong with the scene (</a:t>
            </a:r>
            <a:r>
              <a:rPr lang="en-GB" u="sng" dirty="0" smtClean="0">
                <a:solidFill>
                  <a:schemeClr val="bg1"/>
                </a:solidFill>
              </a:rPr>
              <a:t>in relation to Classics</a:t>
            </a:r>
            <a:r>
              <a:rPr lang="en-GB" dirty="0" smtClean="0">
                <a:solidFill>
                  <a:schemeClr val="bg1"/>
                </a:solidFill>
              </a:rPr>
              <a:t>)?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</a:t>
            </a:r>
            <a:r>
              <a:rPr lang="en-GB" dirty="0" smtClean="0">
                <a:solidFill>
                  <a:schemeClr val="bg1"/>
                </a:solidFill>
              </a:rPr>
              <a:t>www.youtube.com/watch?v=UYcp4QBeGsQ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The Iliad was composed c.8</a:t>
            </a:r>
            <a:r>
              <a:rPr lang="en-GB" b="1" baseline="30000" dirty="0" smtClean="0">
                <a:solidFill>
                  <a:srgbClr val="FF0000"/>
                </a:solidFill>
              </a:rPr>
              <a:t>th</a:t>
            </a:r>
            <a:r>
              <a:rPr lang="en-GB" b="1" dirty="0" smtClean="0">
                <a:solidFill>
                  <a:srgbClr val="FF0000"/>
                </a:solidFill>
              </a:rPr>
              <a:t> century BC – the printing press was not invented until the 15</a:t>
            </a:r>
            <a:r>
              <a:rPr lang="en-GB" b="1" baseline="30000" dirty="0" smtClean="0">
                <a:solidFill>
                  <a:srgbClr val="FF0000"/>
                </a:solidFill>
              </a:rPr>
              <a:t>th</a:t>
            </a:r>
            <a:r>
              <a:rPr lang="en-GB" b="1" dirty="0" smtClean="0">
                <a:solidFill>
                  <a:srgbClr val="FF0000"/>
                </a:solidFill>
              </a:rPr>
              <a:t> century AD! – first edition of a translation?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4565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 8 (4 points)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Which is the next emperor that should come in the sequence? Which emperor was missed out of the sequence?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https://www.youtube.com/watch?v=_</a:t>
            </a:r>
            <a:r>
              <a:rPr lang="en-GB" dirty="0" smtClean="0">
                <a:solidFill>
                  <a:schemeClr val="bg1"/>
                </a:solidFill>
              </a:rPr>
              <a:t>neu5UcGU3I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Next in the sequence - </a:t>
            </a:r>
            <a:r>
              <a:rPr lang="en-GB" b="1" dirty="0" err="1" smtClean="0">
                <a:solidFill>
                  <a:srgbClr val="FF0000"/>
                </a:solidFill>
              </a:rPr>
              <a:t>Didius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</a:rPr>
              <a:t>Julianus</a:t>
            </a:r>
            <a:r>
              <a:rPr lang="en-GB" b="1" dirty="0" smtClean="0">
                <a:solidFill>
                  <a:srgbClr val="FF0000"/>
                </a:solidFill>
              </a:rPr>
              <a:t> (March to June AD 193) – </a:t>
            </a:r>
            <a:endParaRPr lang="en-GB" b="1" dirty="0" smtClean="0">
              <a:solidFill>
                <a:srgbClr val="FF0000"/>
              </a:solidFill>
            </a:endParaRPr>
          </a:p>
          <a:p>
            <a:endParaRPr lang="en-GB" b="1" dirty="0" smtClean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Lucius </a:t>
            </a:r>
            <a:r>
              <a:rPr lang="en-GB" b="1" dirty="0" err="1" smtClean="0">
                <a:solidFill>
                  <a:srgbClr val="FF0000"/>
                </a:solidFill>
              </a:rPr>
              <a:t>Verus</a:t>
            </a:r>
            <a:r>
              <a:rPr lang="en-GB" b="1" dirty="0" smtClean="0">
                <a:solidFill>
                  <a:srgbClr val="FF0000"/>
                </a:solidFill>
              </a:rPr>
              <a:t> (AD 161-169</a:t>
            </a:r>
            <a:r>
              <a:rPr lang="en-GB" b="1" dirty="0" smtClean="0">
                <a:solidFill>
                  <a:srgbClr val="FF0000"/>
                </a:solidFill>
              </a:rPr>
              <a:t>) – co-emperor with Marcus Aurelius.</a:t>
            </a:r>
            <a:endParaRPr lang="en-GB" b="1" dirty="0" smtClean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4684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613</Words>
  <Application>Microsoft Office PowerPoint</Application>
  <PresentationFormat>On-screen Show (4:3)</PresentationFormat>
  <Paragraphs>98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Book Antiqua</vt:lpstr>
      <vt:lpstr>Lucida Sans</vt:lpstr>
      <vt:lpstr>Wingdings</vt:lpstr>
      <vt:lpstr>Wingdings 2</vt:lpstr>
      <vt:lpstr>Wingdings 3</vt:lpstr>
      <vt:lpstr>Apex</vt:lpstr>
      <vt:lpstr>Athens and Rome: Life and Culture in Classical Antiquity</vt:lpstr>
      <vt:lpstr>Question 1 (2 points) </vt:lpstr>
      <vt:lpstr>Question 2 (2 points)</vt:lpstr>
      <vt:lpstr>Question 3 (2 points)</vt:lpstr>
      <vt:lpstr>Question 4 (3 points)</vt:lpstr>
      <vt:lpstr>Question 5 (1 point)</vt:lpstr>
      <vt:lpstr>Question 6 (2 points)</vt:lpstr>
      <vt:lpstr>Question 7 (3 points)</vt:lpstr>
      <vt:lpstr>Question 8 (4 points)</vt:lpstr>
      <vt:lpstr>Answers</vt:lpstr>
      <vt:lpstr>Question 1 (2 points)  </vt:lpstr>
      <vt:lpstr>Question 2 (2 points) </vt:lpstr>
      <vt:lpstr>Question 3 (2 points)</vt:lpstr>
      <vt:lpstr>Question 4 (3 points)</vt:lpstr>
      <vt:lpstr>Question 5 (1 point)</vt:lpstr>
      <vt:lpstr>Question 6 (2 points)</vt:lpstr>
      <vt:lpstr>Question 7 (3 points)</vt:lpstr>
      <vt:lpstr>Question 8 (4 points)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Athens and Rome: Life and Culture in Classical Antiquity</dc:title>
  <dc:creator>Matt</dc:creator>
  <cp:lastModifiedBy>Matt</cp:lastModifiedBy>
  <cp:revision>43</cp:revision>
  <dcterms:created xsi:type="dcterms:W3CDTF">2015-04-19T22:55:02Z</dcterms:created>
  <dcterms:modified xsi:type="dcterms:W3CDTF">2016-02-14T14:50:19Z</dcterms:modified>
</cp:coreProperties>
</file>