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54.xml" ContentType="application/vnd.openxmlformats-officedocument.presentationml.notesSlide+xml"/>
  <Override PartName="/ppt/notesSlides/notesSlide2.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11.xml" ContentType="application/vnd.openxmlformats-officedocument.presentationml.notesSlide+xml"/>
  <Override PartName="/ppt/notesSlides/notesSlide5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58.xml" ContentType="application/vnd.openxmlformats-officedocument.presentationml.notesSlide+xml"/>
  <Override PartName="/ppt/notesSlides/notesSlide7.xml" ContentType="application/vnd.openxmlformats-officedocument.presentationml.notesSlide+xml"/>
  <Override PartName="/ppt/notesSlides/notesSlide59.xml" ContentType="application/vnd.openxmlformats-officedocument.presentationml.notesSlide+xml"/>
  <Override PartName="/ppt/notesSlides/notesSlide8.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_rels/notesSlide54.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11.xml.rels" ContentType="application/vnd.openxmlformats-package.relationships+xml"/>
  <Override PartName="/ppt/notesSlides/_rels/notesSlide55.xml.rels" ContentType="application/vnd.openxmlformats-package.relationships+xml"/>
  <Override PartName="/ppt/notesSlides/_rels/notesSlide46.xml.rels" ContentType="application/vnd.openxmlformats-package.relationships+xml"/>
  <Override PartName="/ppt/notesSlides/_rels/notesSlide3.xml.rels" ContentType="application/vnd.openxmlformats-package.relationships+xml"/>
  <Override PartName="/ppt/notesSlides/_rels/notesSlide56.xml.rels" ContentType="application/vnd.openxmlformats-package.relationships+xml"/>
  <Override PartName="/ppt/notesSlides/_rels/notesSlide4.xml.rels" ContentType="application/vnd.openxmlformats-package.relationships+xml"/>
  <Override PartName="/ppt/notesSlides/_rels/notesSlide47.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58.xml.rels" ContentType="application/vnd.openxmlformats-package.relationships+xml"/>
  <Override PartName="/ppt/notesSlides/_rels/notesSlide6.xml.rels" ContentType="application/vnd.openxmlformats-package.relationships+xml"/>
  <Override PartName="/ppt/notesSlides/_rels/notesSlide49.xml.rels" ContentType="application/vnd.openxmlformats-package.relationships+xml"/>
  <Override PartName="/ppt/notesSlides/_rels/notesSlide59.xml.rels" ContentType="application/vnd.openxmlformats-package.relationships+xml"/>
  <Override PartName="/ppt/notesSlides/_rels/notesSlide7.xml.rels" ContentType="application/vnd.openxmlformats-package.relationships+xml"/>
  <Override PartName="/ppt/notesSlides/_rels/notesSlide60.xml.rels" ContentType="application/vnd.openxmlformats-package.relationships+xml"/>
  <Override PartName="/ppt/notesSlides/_rels/notesSlide8.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44.xml.rels" ContentType="application/vnd.openxmlformats-package.relationships+xml"/>
  <Override PartName="/ppt/notesSlides/_rels/notesSlide50.xml.rels" ContentType="application/vnd.openxmlformats-package.relationships+xml"/>
  <Override PartName="/ppt/notesSlides/_rels/notesSlide51.xml.rels" ContentType="application/vnd.openxmlformats-package.relationships+xml"/>
  <Override PartName="/ppt/notesSlides/_rels/notesSlide52.xml.rels" ContentType="application/vnd.openxmlformats-package.relationships+xml"/>
  <Override PartName="/ppt/notesSlides/_rels/notesSlide53.xml.rels" ContentType="application/vnd.openxmlformats-package.relationship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60.xml" ContentType="application/vnd.openxmlformats-officedocument.presentationml.notesSlide+xml"/>
  <Override PartName="/ppt/media/image1.jpeg" ContentType="image/jpeg"/>
  <Override PartName="/ppt/media/image2.jpeg" ContentType="image/jpeg"/>
  <Override PartName="/ppt/media/image8.png" ContentType="image/png"/>
  <Override PartName="/ppt/media/image3.jpeg" ContentType="image/jpeg"/>
  <Override PartName="/ppt/media/image5.png" ContentType="image/png"/>
  <Override PartName="/ppt/media/image4.jpeg" ContentType="image/jpeg"/>
  <Override PartName="/ppt/media/image6.jpeg" ContentType="image/jpeg"/>
  <Override PartName="/ppt/media/image7.png" ContentType="image/png"/>
  <Override PartName="/ppt/media/image9.png" ContentType="image/png"/>
  <Override PartName="/ppt/media/image10.png" ContentType="image/png"/>
  <Override PartName="/ppt/media/image11.jpeg" ContentType="image/jpe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slides/_rels/slide56.xml.rels" ContentType="application/vnd.openxmlformats-package.relationships+xml"/>
  <Override PartName="/ppt/slides/_rels/slide57.xml.rels" ContentType="application/vnd.openxmlformats-package.relationships+xml"/>
  <Override PartName="/ppt/slides/_rels/slide58.xml.rels" ContentType="application/vnd.openxmlformats-package.relationships+xml"/>
  <Override PartName="/ppt/slides/_rels/slide59.xml.rels" ContentType="application/vnd.openxmlformats-package.relationships+xml"/>
  <Override PartName="/ppt/slides/_rels/slide60.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Lst>
  <p:sldSz cx="9144000" cy="6858000"/>
  <p:notesSz cx="9372600" cy="70866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slide" Target="slides/slide16.xml"/><Relationship Id="rId23" Type="http://schemas.openxmlformats.org/officeDocument/2006/relationships/slide" Target="slides/slide17.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Relationship Id="rId30" Type="http://schemas.openxmlformats.org/officeDocument/2006/relationships/slide" Target="slides/slide24.xml"/><Relationship Id="rId31" Type="http://schemas.openxmlformats.org/officeDocument/2006/relationships/slide" Target="slides/slide25.xml"/><Relationship Id="rId32" Type="http://schemas.openxmlformats.org/officeDocument/2006/relationships/slide" Target="slides/slide26.xml"/><Relationship Id="rId33" Type="http://schemas.openxmlformats.org/officeDocument/2006/relationships/slide" Target="slides/slide27.xml"/><Relationship Id="rId34" Type="http://schemas.openxmlformats.org/officeDocument/2006/relationships/slide" Target="slides/slide28.xml"/><Relationship Id="rId35" Type="http://schemas.openxmlformats.org/officeDocument/2006/relationships/slide" Target="slides/slide29.xml"/><Relationship Id="rId36" Type="http://schemas.openxmlformats.org/officeDocument/2006/relationships/slide" Target="slides/slide30.xml"/><Relationship Id="rId37" Type="http://schemas.openxmlformats.org/officeDocument/2006/relationships/slide" Target="slides/slide31.xml"/><Relationship Id="rId38" Type="http://schemas.openxmlformats.org/officeDocument/2006/relationships/slide" Target="slides/slide32.xml"/><Relationship Id="rId39" Type="http://schemas.openxmlformats.org/officeDocument/2006/relationships/slide" Target="slides/slide33.xml"/><Relationship Id="rId40" Type="http://schemas.openxmlformats.org/officeDocument/2006/relationships/slide" Target="slides/slide34.xml"/><Relationship Id="rId41" Type="http://schemas.openxmlformats.org/officeDocument/2006/relationships/slide" Target="slides/slide35.xml"/><Relationship Id="rId42" Type="http://schemas.openxmlformats.org/officeDocument/2006/relationships/slide" Target="slides/slide36.xml"/><Relationship Id="rId43" Type="http://schemas.openxmlformats.org/officeDocument/2006/relationships/slide" Target="slides/slide37.xml"/><Relationship Id="rId44" Type="http://schemas.openxmlformats.org/officeDocument/2006/relationships/slide" Target="slides/slide38.xml"/><Relationship Id="rId45" Type="http://schemas.openxmlformats.org/officeDocument/2006/relationships/slide" Target="slides/slide39.xml"/><Relationship Id="rId46" Type="http://schemas.openxmlformats.org/officeDocument/2006/relationships/slide" Target="slides/slide40.xml"/><Relationship Id="rId47" Type="http://schemas.openxmlformats.org/officeDocument/2006/relationships/slide" Target="slides/slide41.xml"/><Relationship Id="rId48" Type="http://schemas.openxmlformats.org/officeDocument/2006/relationships/slide" Target="slides/slide42.xml"/><Relationship Id="rId49" Type="http://schemas.openxmlformats.org/officeDocument/2006/relationships/slide" Target="slides/slide43.xml"/><Relationship Id="rId50" Type="http://schemas.openxmlformats.org/officeDocument/2006/relationships/slide" Target="slides/slide44.xml"/><Relationship Id="rId51" Type="http://schemas.openxmlformats.org/officeDocument/2006/relationships/slide" Target="slides/slide45.xml"/><Relationship Id="rId52" Type="http://schemas.openxmlformats.org/officeDocument/2006/relationships/slide" Target="slides/slide46.xml"/><Relationship Id="rId53" Type="http://schemas.openxmlformats.org/officeDocument/2006/relationships/slide" Target="slides/slide47.xml"/><Relationship Id="rId54" Type="http://schemas.openxmlformats.org/officeDocument/2006/relationships/slide" Target="slides/slide48.xml"/><Relationship Id="rId55" Type="http://schemas.openxmlformats.org/officeDocument/2006/relationships/slide" Target="slides/slide49.xml"/><Relationship Id="rId56" Type="http://schemas.openxmlformats.org/officeDocument/2006/relationships/slide" Target="slides/slide50.xml"/><Relationship Id="rId57" Type="http://schemas.openxmlformats.org/officeDocument/2006/relationships/slide" Target="slides/slide51.xml"/><Relationship Id="rId58" Type="http://schemas.openxmlformats.org/officeDocument/2006/relationships/slide" Target="slides/slide52.xml"/><Relationship Id="rId59" Type="http://schemas.openxmlformats.org/officeDocument/2006/relationships/slide" Target="slides/slide53.xml"/><Relationship Id="rId60" Type="http://schemas.openxmlformats.org/officeDocument/2006/relationships/slide" Target="slides/slide54.xml"/><Relationship Id="rId61" Type="http://schemas.openxmlformats.org/officeDocument/2006/relationships/slide" Target="slides/slide55.xml"/><Relationship Id="rId62" Type="http://schemas.openxmlformats.org/officeDocument/2006/relationships/slide" Target="slides/slide56.xml"/><Relationship Id="rId63" Type="http://schemas.openxmlformats.org/officeDocument/2006/relationships/slide" Target="slides/slide57.xml"/><Relationship Id="rId64" Type="http://schemas.openxmlformats.org/officeDocument/2006/relationships/slide" Target="slides/slide58.xml"/><Relationship Id="rId65" Type="http://schemas.openxmlformats.org/officeDocument/2006/relationships/slide" Target="slides/slide59.xml"/><Relationship Id="rId66" Type="http://schemas.openxmlformats.org/officeDocument/2006/relationships/slide" Target="slides/slide60.xml"/>
</Relationships>
</file>

<file path=ppt/notesMasters/_rels/notesMaster1.xml.rels><?xml version="1.0" encoding="UTF-8"?>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4"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US" sz="3600" spc="-1" strike="noStrike">
                <a:solidFill>
                  <a:srgbClr val="000000"/>
                </a:solidFill>
                <a:latin typeface="Arial"/>
              </a:rPr>
              <a:t>Click to move the slide</a:t>
            </a:r>
            <a:endParaRPr b="0" lang="en-US" sz="3600" spc="-1" strike="noStrike">
              <a:solidFill>
                <a:srgbClr val="000000"/>
              </a:solidFill>
              <a:latin typeface="Arial"/>
            </a:endParaRPr>
          </a:p>
        </p:txBody>
      </p:sp>
      <p:sp>
        <p:nvSpPr>
          <p:cNvPr id="155"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56"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57"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58"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59"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AE0319D4-042C-4B0D-ADEB-20939FD4698F}"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_rels/notesSlide50.xml.rels><?xml version="1.0" encoding="UTF-8"?>
<Relationships xmlns="http://schemas.openxmlformats.org/package/2006/relationships"><Relationship Id="rId1" Type="http://schemas.openxmlformats.org/officeDocument/2006/relationships/slide" Target="../slides/slide50.xml"/><Relationship Id="rId2" Type="http://schemas.openxmlformats.org/officeDocument/2006/relationships/notesMaster" Target="../notesMasters/notesMaster1.xml"/>
</Relationships>
</file>

<file path=ppt/notesSlides/_rels/notesSlide51.xml.rels><?xml version="1.0" encoding="UTF-8"?>
<Relationships xmlns="http://schemas.openxmlformats.org/package/2006/relationships"><Relationship Id="rId1" Type="http://schemas.openxmlformats.org/officeDocument/2006/relationships/slide" Target="../slides/slide51.xml"/><Relationship Id="rId2" Type="http://schemas.openxmlformats.org/officeDocument/2006/relationships/notesMaster" Target="../notesMasters/notesMaster1.xml"/>
</Relationships>
</file>

<file path=ppt/notesSlides/_rels/notesSlide52.xml.rels><?xml version="1.0" encoding="UTF-8"?>
<Relationships xmlns="http://schemas.openxmlformats.org/package/2006/relationships"><Relationship Id="rId1" Type="http://schemas.openxmlformats.org/officeDocument/2006/relationships/slide" Target="../slides/slide52.xml"/><Relationship Id="rId2" Type="http://schemas.openxmlformats.org/officeDocument/2006/relationships/notesMaster" Target="../notesMasters/notesMaster1.xml"/>
</Relationships>
</file>

<file path=ppt/notesSlides/_rels/notesSlide53.xml.rels><?xml version="1.0" encoding="UTF-8"?>
<Relationships xmlns="http://schemas.openxmlformats.org/package/2006/relationships"><Relationship Id="rId1" Type="http://schemas.openxmlformats.org/officeDocument/2006/relationships/slide" Target="../slides/slide53.xml"/><Relationship Id="rId2" Type="http://schemas.openxmlformats.org/officeDocument/2006/relationships/notesMaster" Target="../notesMasters/notesMaster1.xml"/>
</Relationships>
</file>

<file path=ppt/notesSlides/_rels/notesSlide54.xml.rels><?xml version="1.0" encoding="UTF-8"?>
<Relationships xmlns="http://schemas.openxmlformats.org/package/2006/relationships"><Relationship Id="rId1" Type="http://schemas.openxmlformats.org/officeDocument/2006/relationships/slide" Target="../slides/slide54.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_rels/notesSlide56.xml.rels><?xml version="1.0" encoding="UTF-8"?>
<Relationships xmlns="http://schemas.openxmlformats.org/package/2006/relationships"><Relationship Id="rId1" Type="http://schemas.openxmlformats.org/officeDocument/2006/relationships/slide" Target="../slides/slide56.xml"/><Relationship Id="rId2" Type="http://schemas.openxmlformats.org/officeDocument/2006/relationships/notesMaster" Target="../notesMasters/notesMaster1.xml"/>
</Relationships>
</file>

<file path=ppt/notesSlides/_rels/notesSlide58.xml.rels><?xml version="1.0" encoding="UTF-8"?>
<Relationships xmlns="http://schemas.openxmlformats.org/package/2006/relationships"><Relationship Id="rId1" Type="http://schemas.openxmlformats.org/officeDocument/2006/relationships/slide" Target="../slides/slide58.xml"/><Relationship Id="rId2" Type="http://schemas.openxmlformats.org/officeDocument/2006/relationships/notesMaster" Target="../notesMasters/notesMaster1.xml"/>
</Relationships>
</file>

<file path=ppt/notesSlides/_rels/notesSlide59.xml.rels><?xml version="1.0" encoding="UTF-8"?>
<Relationships xmlns="http://schemas.openxmlformats.org/package/2006/relationships"><Relationship Id="rId1" Type="http://schemas.openxmlformats.org/officeDocument/2006/relationships/slide" Target="../slides/slide59.xml"/><Relationship Id="rId2" Type="http://schemas.openxmlformats.org/officeDocument/2006/relationships/notesMaster" Target="../notesMasters/notesMaster1.xml"/>
</Relationships>
</file>

<file path=ppt/notesSlides/_rels/notesSlide60.xml.rels><?xml version="1.0" encoding="UTF-8"?>
<Relationships xmlns="http://schemas.openxmlformats.org/package/2006/relationships"><Relationship Id="rId1" Type="http://schemas.openxmlformats.org/officeDocument/2006/relationships/slide" Target="../slides/slide60.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0"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4F8519F-FC65-4BF7-9AA8-AF02255F5458}" type="slidenum">
              <a:rPr b="0" lang="en-US" sz="1200" spc="-1" strike="noStrike">
                <a:solidFill>
                  <a:srgbClr val="000000"/>
                </a:solidFill>
                <a:latin typeface="Times New Roman"/>
              </a:rPr>
              <a:t>&lt;number&gt;</a:t>
            </a:fld>
            <a:endParaRPr b="0" lang="en-GB" sz="1200" spc="-1" strike="noStrike">
              <a:latin typeface="Times New Roman"/>
            </a:endParaRPr>
          </a:p>
        </p:txBody>
      </p:sp>
      <p:sp>
        <p:nvSpPr>
          <p:cNvPr id="291" name="PlaceHolder 2"/>
          <p:cNvSpPr>
            <a:spLocks noGrp="1"/>
          </p:cNvSpPr>
          <p:nvPr>
            <p:ph type="sldImg"/>
          </p:nvPr>
        </p:nvSpPr>
        <p:spPr>
          <a:xfrm>
            <a:off x="2914560" y="531720"/>
            <a:ext cx="3543120" cy="2657160"/>
          </a:xfrm>
          <a:prstGeom prst="rect">
            <a:avLst/>
          </a:prstGeom>
        </p:spPr>
      </p:sp>
      <p:sp>
        <p:nvSpPr>
          <p:cNvPr id="292" name="PlaceHolder 3"/>
          <p:cNvSpPr>
            <a:spLocks noGrp="1"/>
          </p:cNvSpPr>
          <p:nvPr>
            <p:ph type="body"/>
          </p:nvPr>
        </p:nvSpPr>
        <p:spPr>
          <a:xfrm>
            <a:off x="937440" y="3366000"/>
            <a:ext cx="7497720" cy="3188520"/>
          </a:xfrm>
          <a:prstGeom prst="rect">
            <a:avLst/>
          </a:prstGeom>
        </p:spPr>
        <p:txBody>
          <a:bodyPr lIns="93960" rIns="93960" tIns="47160" bIns="47160">
            <a:normAutofit fontScale="51000"/>
          </a:bodyPr>
          <a:p>
            <a:pPr marL="216000" indent="-216000">
              <a:lnSpc>
                <a:spcPct val="100000"/>
              </a:lnSpc>
            </a:pPr>
            <a:r>
              <a:rPr b="1" lang="en-US" sz="2000" spc="-1" strike="noStrike">
                <a:latin typeface="Times New Roman"/>
              </a:rPr>
              <a:t>Learning Objectives </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Upon completion of this material, you should be able to:</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Identify and describe the categories and models of intrusion detection and prevention systems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Describe the detection approaches employed by modern intrusion detection and prevention systems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Define and describe honeypots, honeynets, and padded cell systems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List and define the major categories of scanning and analysis tools, and describe the specific tools used within each category</a:t>
            </a:r>
            <a:endParaRPr b="0" lang="en-GB" sz="2400" spc="-1" strike="noStrike">
              <a:latin typeface="Arial"/>
            </a:endParaRPr>
          </a:p>
          <a:p>
            <a:pPr>
              <a:lnSpc>
                <a:spcPct val="100000"/>
              </a:lnSpc>
            </a:pPr>
            <a:endParaRPr b="0" lang="en-GB" sz="2400" spc="-1" strike="noStrike">
              <a:latin typeface="Arial"/>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3" name="PlaceHolder 1"/>
          <p:cNvSpPr>
            <a:spLocks noGrp="1"/>
          </p:cNvSpPr>
          <p:nvPr>
            <p:ph type="sldImg"/>
          </p:nvPr>
        </p:nvSpPr>
        <p:spPr>
          <a:xfrm>
            <a:off x="2914560" y="531720"/>
            <a:ext cx="3543120" cy="2657160"/>
          </a:xfrm>
          <a:prstGeom prst="rect">
            <a:avLst/>
          </a:prstGeom>
        </p:spPr>
      </p:sp>
      <p:sp>
        <p:nvSpPr>
          <p:cNvPr id="294" name="PlaceHolder 2"/>
          <p:cNvSpPr>
            <a:spLocks noGrp="1"/>
          </p:cNvSpPr>
          <p:nvPr>
            <p:ph type="body"/>
          </p:nvPr>
        </p:nvSpPr>
        <p:spPr>
          <a:xfrm>
            <a:off x="937440" y="3366000"/>
            <a:ext cx="7497720" cy="3188520"/>
          </a:xfrm>
          <a:prstGeom prst="rect">
            <a:avLst/>
          </a:prstGeom>
        </p:spPr>
        <p:txBody>
          <a:bodyPr lIns="93960" rIns="93960" tIns="47160" bIns="47160">
            <a:normAutofit fontScale="41000"/>
          </a:bodyPr>
          <a:p>
            <a:pPr marL="216000" indent="-216000">
              <a:lnSpc>
                <a:spcPct val="100000"/>
              </a:lnSpc>
            </a:pPr>
            <a:r>
              <a:rPr b="0" lang="en-GB" sz="1200" spc="-1" strike="noStrike">
                <a:solidFill>
                  <a:srgbClr val="000000"/>
                </a:solidFill>
                <a:latin typeface="+mn-lt"/>
                <a:ea typeface="+mn-ea"/>
              </a:rPr>
              <a:t>The protection of an organization’s information assets relies at least as much on managerial controls as on technical safeguards, but properly implemented technical solutions guided by policy are an essential component of an information security program. Chapter 6 introduced the subject of security technology and covered some specific technologies, including firewalls, dial-up protection mechanisms, content filtering, and VPNs.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This lecture builds on that discussion by describing additional, more advanced technologies that organizations can use to enhance the security of their information assets. These technologies include intrusion detection and prevention</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systems, honeypots, honeynets, padded cell systems, and scanning and analysis tools.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Introduction</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Protection of organizations assets relies as much on managerial controls as on technical safeguards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Properly implemented technical solutions guided by policy are essential to an information security program</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Advanced technologies can be used to enhance the security of information assets</a:t>
            </a:r>
            <a:endParaRPr b="0" lang="en-GB" sz="2600" spc="-1" strike="noStrike">
              <a:latin typeface="Arial"/>
            </a:endParaRPr>
          </a:p>
          <a:p>
            <a:pPr>
              <a:lnSpc>
                <a:spcPct val="100000"/>
              </a:lnSpc>
            </a:pPr>
            <a:endParaRPr b="0" lang="en-GB" sz="2600" spc="-1" strike="noStrike">
              <a:latin typeface="Arial"/>
            </a:endParaRPr>
          </a:p>
        </p:txBody>
      </p:sp>
      <p:sp>
        <p:nvSpPr>
          <p:cNvPr id="295"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440D50B6-DCD0-400E-818A-E8FCE272DEAD}" type="slidenum">
              <a:rPr b="0" lang="en-US" sz="1200" spc="-1" strike="noStrike">
                <a:solidFill>
                  <a:srgbClr val="000000"/>
                </a:solidFill>
                <a:latin typeface="Arial"/>
              </a:rPr>
              <a:t>3</a:t>
            </a:fld>
            <a:endParaRPr b="0" lang="en-GB"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6"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92CAEE7-5EB5-4820-8F95-B6A4868A2EF3}" type="slidenum">
              <a:rPr b="0" lang="en-US" sz="1200" spc="-1" strike="noStrike">
                <a:solidFill>
                  <a:srgbClr val="000000"/>
                </a:solidFill>
                <a:latin typeface="Times New Roman"/>
              </a:rPr>
              <a:t>3</a:t>
            </a:fld>
            <a:endParaRPr b="0" lang="en-GB" sz="1200" spc="-1" strike="noStrike">
              <a:latin typeface="Times New Roman"/>
            </a:endParaRPr>
          </a:p>
        </p:txBody>
      </p:sp>
      <p:sp>
        <p:nvSpPr>
          <p:cNvPr id="297" name="PlaceHolder 2"/>
          <p:cNvSpPr>
            <a:spLocks noGrp="1"/>
          </p:cNvSpPr>
          <p:nvPr>
            <p:ph type="sldImg"/>
          </p:nvPr>
        </p:nvSpPr>
        <p:spPr>
          <a:xfrm>
            <a:off x="2914560" y="531720"/>
            <a:ext cx="3543120" cy="2657160"/>
          </a:xfrm>
          <a:prstGeom prst="rect">
            <a:avLst/>
          </a:prstGeom>
        </p:spPr>
      </p:sp>
      <p:sp>
        <p:nvSpPr>
          <p:cNvPr id="298" name="PlaceHolder 3"/>
          <p:cNvSpPr>
            <a:spLocks noGrp="1"/>
          </p:cNvSpPr>
          <p:nvPr>
            <p:ph type="body"/>
          </p:nvPr>
        </p:nvSpPr>
        <p:spPr>
          <a:xfrm>
            <a:off x="937440" y="3366000"/>
            <a:ext cx="7497720" cy="3188520"/>
          </a:xfrm>
          <a:prstGeom prst="rect">
            <a:avLst/>
          </a:prstGeom>
        </p:spPr>
        <p:txBody>
          <a:bodyPr lIns="93960" rIns="93960" tIns="47160" bIns="47160">
            <a:normAutofit fontScale="39000"/>
          </a:bodyPr>
          <a:p>
            <a:pPr marL="216000" indent="-216000">
              <a:lnSpc>
                <a:spcPct val="100000"/>
              </a:lnSpc>
            </a:pPr>
            <a:r>
              <a:rPr b="0" lang="en-GB" sz="1200" spc="-1" strike="noStrike">
                <a:solidFill>
                  <a:srgbClr val="000000"/>
                </a:solidFill>
                <a:latin typeface="+mn-lt"/>
                <a:ea typeface="+mn-ea"/>
              </a:rPr>
              <a:t>Often, the differences among intrusion types lie with the attacker—some intruders don’t care which organizations they harm and prefer to remain anonymous, while others crave notoriety. While every intrusion is an incident,</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not every incident is an intrusion; examples include service outages and natural disasters.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Intrusion Detection and Prevention Systems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An intrusion occurs when an attacker attempts to gain entry into or disrupt the normal operations of an organization’s information systems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Intrusion prevention consists of activities that deter an intrusion</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Intrusion detection consists of procedures and systems that identify system intrusions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Intrusion reaction encompasses actions an organization undertakes when intrusion event is detected</a:t>
            </a:r>
            <a:endParaRPr b="0" lang="en-GB" sz="2600" spc="-1" strike="noStrike">
              <a:latin typeface="Arial"/>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4A168D4-9A01-439F-A736-E544D8C772FF}" type="slidenum">
              <a:rPr b="0" lang="en-US" sz="1200" spc="-1" strike="noStrike">
                <a:solidFill>
                  <a:srgbClr val="000000"/>
                </a:solidFill>
                <a:latin typeface="Times New Roman"/>
              </a:rPr>
              <a:t>4</a:t>
            </a:fld>
            <a:endParaRPr b="0" lang="en-GB" sz="1200" spc="-1" strike="noStrike">
              <a:latin typeface="Times New Roman"/>
            </a:endParaRPr>
          </a:p>
        </p:txBody>
      </p:sp>
      <p:sp>
        <p:nvSpPr>
          <p:cNvPr id="300" name="PlaceHolder 2"/>
          <p:cNvSpPr>
            <a:spLocks noGrp="1"/>
          </p:cNvSpPr>
          <p:nvPr>
            <p:ph type="sldImg"/>
          </p:nvPr>
        </p:nvSpPr>
        <p:spPr>
          <a:xfrm>
            <a:off x="2914560" y="531720"/>
            <a:ext cx="3543120" cy="2657160"/>
          </a:xfrm>
          <a:prstGeom prst="rect">
            <a:avLst/>
          </a:prstGeom>
        </p:spPr>
      </p:sp>
      <p:sp>
        <p:nvSpPr>
          <p:cNvPr id="301" name="PlaceHolder 3"/>
          <p:cNvSpPr>
            <a:spLocks noGrp="1"/>
          </p:cNvSpPr>
          <p:nvPr>
            <p:ph type="body"/>
          </p:nvPr>
        </p:nvSpPr>
        <p:spPr>
          <a:xfrm>
            <a:off x="937440" y="3366000"/>
            <a:ext cx="7497720" cy="3188520"/>
          </a:xfrm>
          <a:prstGeom prst="rect">
            <a:avLst/>
          </a:prstGeom>
        </p:spPr>
        <p:txBody>
          <a:bodyPr lIns="93960" rIns="93960" tIns="47160" bIns="47160">
            <a:normAutofit fontScale="26000"/>
          </a:bodyPr>
          <a:p>
            <a:pPr marL="216000" indent="-216000">
              <a:lnSpc>
                <a:spcPct val="100000"/>
              </a:lnSpc>
            </a:pPr>
            <a:r>
              <a:rPr b="0" lang="en-GB" sz="1200" spc="-1" strike="noStrike">
                <a:solidFill>
                  <a:srgbClr val="000000"/>
                </a:solidFill>
                <a:latin typeface="+mn-lt"/>
                <a:ea typeface="+mn-ea"/>
              </a:rPr>
              <a:t>A current extension of IDS technology is the incorporation of intrusion prevention technology, which can prevent an intrusion from successfully attacking the organization by means of an active response. Because</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you seldom find such technology that does not also have detection capabilities, the term intrusion detection and prevention system (IDPS) is commonly used.</a:t>
            </a:r>
            <a:endParaRPr b="0" lang="en-GB" sz="1200" spc="-1" strike="noStrike">
              <a:latin typeface="Arial"/>
            </a:endParaRPr>
          </a:p>
          <a:p>
            <a:pPr marL="216000" indent="-216000">
              <a:lnSpc>
                <a:spcPct val="128000"/>
              </a:lnSpc>
              <a:spcBef>
                <a:spcPts val="2999"/>
              </a:spcBef>
              <a:spcAft>
                <a:spcPts val="601"/>
              </a:spcAft>
            </a:pPr>
            <a:endParaRPr b="0" lang="en-GB" sz="1200" spc="-1" strike="noStrike">
              <a:latin typeface="Arial"/>
            </a:endParaRPr>
          </a:p>
          <a:p>
            <a:pPr marL="216000" indent="-216000">
              <a:lnSpc>
                <a:spcPct val="128000"/>
              </a:lnSpc>
              <a:spcBef>
                <a:spcPts val="2999"/>
              </a:spcBef>
              <a:spcAft>
                <a:spcPts val="601"/>
              </a:spcAft>
            </a:pPr>
            <a:endParaRPr b="0" lang="en-GB" sz="1200" spc="-1" strike="noStrike">
              <a:latin typeface="Arial"/>
            </a:endParaRPr>
          </a:p>
          <a:p>
            <a:pPr marL="216000" indent="-216000">
              <a:lnSpc>
                <a:spcPct val="128000"/>
              </a:lnSpc>
              <a:spcBef>
                <a:spcPts val="2999"/>
              </a:spcBef>
              <a:spcAft>
                <a:spcPts val="601"/>
              </a:spcAft>
            </a:pPr>
            <a:r>
              <a:rPr b="1" lang="en-US" sz="2000" spc="-1" strike="noStrike">
                <a:solidFill>
                  <a:srgbClr val="000000"/>
                </a:solidFill>
                <a:latin typeface="Times New Roman"/>
                <a:ea typeface="+mn-ea"/>
              </a:rPr>
              <a:t>Intrusion Detection and Prevention Systems (IDPSs)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Intrusion correction activities: complete restoration of operations to a normal state and seek to identify source and method of intrusion</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Intrusion detection systems detect a violation of its configuration and activate alarm</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Many IDPSs enable administrators to configure systems to notify them directly of trouble via e-mail or pagers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Systems can also be configured to notify an external security service organization of a “break-in” </a:t>
            </a:r>
            <a:endParaRPr b="0" lang="en-GB" sz="2600" spc="-1" strike="noStrike">
              <a:latin typeface="Arial"/>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2"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0394D41-DE31-49B1-A956-C0CDBF607C97}" type="slidenum">
              <a:rPr b="0" lang="en-US" sz="1200" spc="-1" strike="noStrike">
                <a:solidFill>
                  <a:srgbClr val="000000"/>
                </a:solidFill>
                <a:latin typeface="Times New Roman"/>
              </a:rPr>
              <a:t>5</a:t>
            </a:fld>
            <a:endParaRPr b="0" lang="en-GB" sz="1200" spc="-1" strike="noStrike">
              <a:latin typeface="Times New Roman"/>
            </a:endParaRPr>
          </a:p>
        </p:txBody>
      </p:sp>
      <p:sp>
        <p:nvSpPr>
          <p:cNvPr id="303" name="PlaceHolder 2"/>
          <p:cNvSpPr>
            <a:spLocks noGrp="1"/>
          </p:cNvSpPr>
          <p:nvPr>
            <p:ph type="sldImg"/>
          </p:nvPr>
        </p:nvSpPr>
        <p:spPr>
          <a:xfrm>
            <a:off x="2914560" y="531720"/>
            <a:ext cx="3543120" cy="2657160"/>
          </a:xfrm>
          <a:prstGeom prst="rect">
            <a:avLst/>
          </a:prstGeom>
        </p:spPr>
      </p:sp>
      <p:sp>
        <p:nvSpPr>
          <p:cNvPr id="304" name="PlaceHolder 3"/>
          <p:cNvSpPr>
            <a:spLocks noGrp="1"/>
          </p:cNvSpPr>
          <p:nvPr>
            <p:ph type="body"/>
          </p:nvPr>
        </p:nvSpPr>
        <p:spPr>
          <a:xfrm>
            <a:off x="937440" y="3366000"/>
            <a:ext cx="7497720" cy="3188520"/>
          </a:xfrm>
          <a:prstGeom prst="rect">
            <a:avLst/>
          </a:prstGeom>
        </p:spPr>
        <p:txBody>
          <a:bodyPr lIns="93960" rIns="93960" tIns="47160" bIns="47160">
            <a:normAutofit fontScale="7000"/>
          </a:bodyPr>
          <a:p>
            <a:pPr marL="216000" indent="-216000">
              <a:lnSpc>
                <a:spcPct val="100000"/>
              </a:lnSpc>
            </a:pPr>
            <a:r>
              <a:rPr b="0" lang="en-GB" sz="1200" spc="-1" strike="noStrike">
                <a:solidFill>
                  <a:srgbClr val="000000"/>
                </a:solidFill>
                <a:latin typeface="+mn-lt"/>
                <a:ea typeface="+mn-ea"/>
              </a:rPr>
              <a:t>To understand how an IDPS works, you must first become familiar with some IDPS terminology.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Alarm clustering and compaction: </a:t>
            </a:r>
            <a:r>
              <a:rPr b="0" lang="en-GB" sz="1200" spc="-1" strike="noStrike">
                <a:solidFill>
                  <a:srgbClr val="000000"/>
                </a:solidFill>
                <a:latin typeface="+mn-lt"/>
                <a:ea typeface="+mn-ea"/>
              </a:rPr>
              <a:t>A process of grouping almost identical alarms that occur nearly at the same time into a single higher-level alarm. This consolidation reduces the number of alarms, which reduces administrative overhead and identifies a relationship among multiple alarms. Clustering may be based on combinations of frequency, similarity in attack signature, similarity in attack target, or other criteria that are defined by system administrators.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Alarm filtering</a:t>
            </a:r>
            <a:r>
              <a:rPr b="0" lang="en-GB" sz="1200" spc="-1" strike="noStrike">
                <a:solidFill>
                  <a:srgbClr val="000000"/>
                </a:solidFill>
                <a:latin typeface="+mn-lt"/>
                <a:ea typeface="+mn-ea"/>
              </a:rPr>
              <a:t>: The process of classifying IDPS alerts so they can be more effectively managed. An IDPS administrator can set up alarm filtering by running the system for a while to track the types of false positives it generates and then adjusting the alarm classifications. For example, the administrator may set the IDPS to discard alarms produced by false attack stimuli or normal network operations. Alarm filters are similar to packet filters in that they can filter items by their source or destination IP addresses, but they can also filter by operating systems, confidence values, alarm type, or alarm severity.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Alert or alarm</a:t>
            </a:r>
            <a:r>
              <a:rPr b="0" lang="en-GB" sz="1200" spc="-1" strike="noStrike">
                <a:solidFill>
                  <a:srgbClr val="000000"/>
                </a:solidFill>
                <a:latin typeface="+mn-lt"/>
                <a:ea typeface="+mn-ea"/>
              </a:rPr>
              <a:t>: An indication or notification that a system has just been attacked or is under attack. IDPS alerts and alarms take the form of audible signals, e-mail messages, pager notifications, or pop-up windows.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Confidence value: </a:t>
            </a:r>
            <a:r>
              <a:rPr b="0" lang="en-GB" sz="1200" spc="-1" strike="noStrike">
                <a:solidFill>
                  <a:srgbClr val="000000"/>
                </a:solidFill>
                <a:latin typeface="+mn-lt"/>
                <a:ea typeface="+mn-ea"/>
              </a:rPr>
              <a:t>The measure of an IDPS’s ability to correctly detect and identify certain types of attacks. The confidence value an organization places in the IDPS is based on experience and past performance measurements. The confidence value, which is based on fuzzy logic, helps an administrator determine the likelihood that an IDPS alert or alarm indicates an actual attack in progress. For example, if a system deemed 90 percent capable of accurately reporting a denial-of-service (DoS) attack sends a DoS alert, there is a high probability that an actual attack is occurring.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Evasion: </a:t>
            </a:r>
            <a:r>
              <a:rPr b="0" lang="en-GB" sz="1200" spc="-1" strike="noStrike">
                <a:solidFill>
                  <a:srgbClr val="000000"/>
                </a:solidFill>
                <a:latin typeface="+mn-lt"/>
                <a:ea typeface="+mn-ea"/>
              </a:rPr>
              <a:t>The process by which attackers change the format and/or timing of their activities to avoid being detected by an IDPS.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False attack stimulus</a:t>
            </a:r>
            <a:r>
              <a:rPr b="0" lang="en-GB" sz="1200" spc="-1" strike="noStrike">
                <a:solidFill>
                  <a:srgbClr val="000000"/>
                </a:solidFill>
                <a:latin typeface="+mn-lt"/>
                <a:ea typeface="+mn-ea"/>
              </a:rPr>
              <a:t>: An event that triggers an alarm when no actual attack is in progress. Scenarios that test the configuration of IDPSs may use false attack stimuli to determine if the IDPSs can distinguish between these stimuli and real attacks. • False negative: The failure of an IDPS to react to an actual attack event. This is the most grievous IDPS failure, given that its purpose is to detect and respond to attacks.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False positive</a:t>
            </a:r>
            <a:r>
              <a:rPr b="0" lang="en-GB" sz="1200" spc="-1" strike="noStrike">
                <a:solidFill>
                  <a:srgbClr val="000000"/>
                </a:solidFill>
                <a:latin typeface="+mn-lt"/>
                <a:ea typeface="+mn-ea"/>
              </a:rPr>
              <a:t>: An alert or alarm that occurs in the absence of an actual attack. A false positive can sometimes be produced when an IDPS mistakes normal system activity for an attack. False positives tend to make users insensitive to alarms and thus reduce their reactions to actual intrusion events.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Noise</a:t>
            </a:r>
            <a:r>
              <a:rPr b="0" lang="en-GB" sz="1200" spc="-1" strike="noStrike">
                <a:solidFill>
                  <a:srgbClr val="000000"/>
                </a:solidFill>
                <a:latin typeface="+mn-lt"/>
                <a:ea typeface="+mn-ea"/>
              </a:rPr>
              <a:t>: Alarm events that are accurate and noteworthy but do not pose significant threats to information security. Unsuccessful attacks are the most common source of IDPS noise, although some noise might be triggered by scanning and enumeration tools run by network users without harmful intent.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Site policy</a:t>
            </a:r>
            <a:r>
              <a:rPr b="0" lang="en-GB" sz="1200" spc="-1" strike="noStrike">
                <a:solidFill>
                  <a:srgbClr val="000000"/>
                </a:solidFill>
                <a:latin typeface="+mn-lt"/>
                <a:ea typeface="+mn-ea"/>
              </a:rPr>
              <a:t>: The rules and configuration guidelines governing the implementation and operation of IDPSs within the organization. • Site policy awareness: An IDPS’s ability to dynamically modify its configuration in response to environmental activity. A so-called dynamic IDPS can adapt its reactions in response to administrator guidance over time and the local environment. A dynamic IDPS logs events that fit a specific profile instead of minor events, such as file modifications or failed user logins. A smart IDPS knows when it does not need to alert the administrator—for example, when an attack is using a known and documented exploit from which the system is protected.</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True attack stimulus</a:t>
            </a:r>
            <a:r>
              <a:rPr b="0" lang="en-GB" sz="1200" spc="-1" strike="noStrike">
                <a:solidFill>
                  <a:srgbClr val="000000"/>
                </a:solidFill>
                <a:latin typeface="+mn-lt"/>
                <a:ea typeface="+mn-ea"/>
              </a:rPr>
              <a:t>: An event that triggers an alarm and causes an IDPS to react as if a real attack is in progress. The event may be an actual attack, in which an attacker is attempting a system compromise, or it may be a drill, in which security personnel are using hacker tools to test a network segment.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1" lang="en-GB" sz="1200" spc="-1" strike="noStrike">
                <a:solidFill>
                  <a:srgbClr val="000000"/>
                </a:solidFill>
                <a:latin typeface="+mn-lt"/>
                <a:ea typeface="+mn-ea"/>
              </a:rPr>
              <a:t> </a:t>
            </a:r>
            <a:r>
              <a:rPr b="0" lang="en-GB" sz="1200" spc="-1" strike="noStrike">
                <a:solidFill>
                  <a:srgbClr val="000000"/>
                </a:solidFill>
                <a:latin typeface="+mn-lt"/>
                <a:ea typeface="+mn-ea"/>
              </a:rPr>
              <a:t>: The process of adjusting an IDPS to maximize its efficiency in detecting true positives while minimizing false positives and false negatives.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IDPS Terminology</a:t>
            </a:r>
            <a:endParaRPr b="0" lang="en-GB" sz="20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Alarm clustering and compaction</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Alarm filtering</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Alert or alarm</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Confidence value</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Evasion</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False attack stimulus </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False negative and false positive</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Noise </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Site policy</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Site policy awareness</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True attack stimulus</a:t>
            </a:r>
            <a:endParaRPr b="0" lang="en-GB" sz="2200" spc="-1" strike="noStrike">
              <a:latin typeface="Arial"/>
            </a:endParaRPr>
          </a:p>
          <a:p>
            <a:pPr marL="343080" indent="-34272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Tuning</a:t>
            </a:r>
            <a:endParaRPr b="0" lang="en-GB" sz="2200" spc="-1" strike="noStrike">
              <a:latin typeface="Arial"/>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5"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3FEC90A-A0ED-46C8-A328-B1FBD3EA19FD}" type="slidenum">
              <a:rPr b="0" lang="en-US" sz="1200" spc="-1" strike="noStrike">
                <a:solidFill>
                  <a:srgbClr val="000000"/>
                </a:solidFill>
                <a:latin typeface="Times New Roman"/>
              </a:rPr>
              <a:t>6</a:t>
            </a:fld>
            <a:endParaRPr b="0" lang="en-GB" sz="1200" spc="-1" strike="noStrike">
              <a:latin typeface="Times New Roman"/>
            </a:endParaRPr>
          </a:p>
        </p:txBody>
      </p:sp>
      <p:sp>
        <p:nvSpPr>
          <p:cNvPr id="306" name="PlaceHolder 2"/>
          <p:cNvSpPr>
            <a:spLocks noGrp="1"/>
          </p:cNvSpPr>
          <p:nvPr>
            <p:ph type="sldImg"/>
          </p:nvPr>
        </p:nvSpPr>
        <p:spPr>
          <a:xfrm>
            <a:off x="2914560" y="531720"/>
            <a:ext cx="3543120" cy="2657160"/>
          </a:xfrm>
          <a:prstGeom prst="rect">
            <a:avLst/>
          </a:prstGeom>
        </p:spPr>
      </p:sp>
      <p:sp>
        <p:nvSpPr>
          <p:cNvPr id="307" name="PlaceHolder 3"/>
          <p:cNvSpPr>
            <a:spLocks noGrp="1"/>
          </p:cNvSpPr>
          <p:nvPr>
            <p:ph type="body"/>
          </p:nvPr>
        </p:nvSpPr>
        <p:spPr>
          <a:xfrm>
            <a:off x="937440" y="3366000"/>
            <a:ext cx="7497720" cy="3188520"/>
          </a:xfrm>
          <a:prstGeom prst="rect">
            <a:avLst/>
          </a:prstGeom>
        </p:spPr>
        <p:txBody>
          <a:bodyPr lIns="93960" rIns="93960" tIns="47160" bIns="47160">
            <a:normAutofit fontScale="12000"/>
          </a:bodyPr>
          <a:p>
            <a:pPr marL="216000" indent="-216000">
              <a:lnSpc>
                <a:spcPct val="100000"/>
              </a:lnSpc>
            </a:pPr>
            <a:r>
              <a:rPr b="0" lang="en-GB" sz="1200" spc="-1" strike="noStrike">
                <a:solidFill>
                  <a:srgbClr val="000000"/>
                </a:solidFill>
                <a:latin typeface="+mn-lt"/>
                <a:ea typeface="+mn-ea"/>
              </a:rPr>
              <a:t>There are several compelling reasons to acquire and use an IDPS, beginning with its primary function of intrusion detection. These reasons include documentation, deterrence, and other Benefits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IDPSs can also help administrators detect the preambles to attacks, which are known as attack reconnaissance. Most attacks begin with an organized and thorough probing of the organization’s network environment and its defenses. This initial probing is called doorknob rattling and is accomplished through two general activities. Footprinting refers to activities that gather information about the organization and its network activities and assets, while fingerprinting refers to activities that scan network locales for active systems and then identify the network services offered by the host systems. A system that can detect the early warning signs of footprinting and fingerprinting functions like a neighborhood watch that spots would-be burglars as they case the community. This early detection enables administrators to prepare for a potential attack or to minimize potential losses from an attack.</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Data Collection In the process of analyzing data and network activity, IDPSs can be configured to log data for later analysis. This logging function allows the organization to examine what happened after an intrusion occurred and why. As an accountability function, logging may even provide the who if the individual responsible for the intrusion works within the organization. Even when intruders are not internal, some information may be available, such as where they are connecting from (IP address) and how they connected (browser details). Logging also allows improvement in incident response; evaluation by specialized log monitors, as described later in this chapter; and assessment of the effectiveness of the IDPS itself.</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Attack Deterrence Another reason to install an IDPS is that it serves as a deterrent by increasing the fear of detection among would-be attackers. If internal and external users know that an organization has an IDPS, they are less likely to probe the system or attempt to compromise it, just as criminals are much less likely to break into a house that appears to have a burglar alarm.</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Other Reasons to Deploy an IDPS Data collected by an IDPS can also help management with quality assurance and continuous improvement; IDPSs consistently pick up information about attacks that have successfully compromised the outer layers of information security controls, such as a firewall. This information can be used to identify and repair flaws in the security and network architectures, which helps the organization expedite its incident response and make other continuous improvements.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Why Use an IDPS?</a:t>
            </a:r>
            <a:endParaRPr b="0" lang="en-GB" sz="2000" spc="-1" strike="noStrike">
              <a:latin typeface="Arial"/>
            </a:endParaRPr>
          </a:p>
          <a:p>
            <a:pPr marL="343080" indent="-342720">
              <a:lnSpc>
                <a:spcPct val="100000"/>
              </a:lnSpc>
              <a:spcBef>
                <a:spcPts val="519"/>
              </a:spcBef>
              <a:buClr>
                <a:srgbClr val="000000"/>
              </a:buClr>
              <a:buFont typeface="Symbol" charset="2"/>
              <a:buChar char=""/>
            </a:pPr>
            <a:r>
              <a:rPr b="0" lang="en-US" sz="2000" spc="-1" strike="noStrike">
                <a:solidFill>
                  <a:srgbClr val="000000"/>
                </a:solidFill>
                <a:latin typeface="Times New Roman"/>
                <a:ea typeface="+mn-ea"/>
              </a:rPr>
              <a:t> </a:t>
            </a:r>
            <a:r>
              <a:rPr b="0" lang="en-US" sz="2600" spc="-1" strike="noStrike">
                <a:solidFill>
                  <a:srgbClr val="222222"/>
                </a:solidFill>
                <a:latin typeface="Arial"/>
                <a:ea typeface="+mn-ea"/>
              </a:rPr>
              <a:t>Intrusion detection:</a:t>
            </a:r>
            <a:endParaRPr b="0" lang="en-GB" sz="2600" spc="-1" strike="noStrike">
              <a:latin typeface="Arial"/>
            </a:endParaRPr>
          </a:p>
          <a:p>
            <a:pPr lvl="1" marL="743040" indent="-285480">
              <a:lnSpc>
                <a:spcPct val="100000"/>
              </a:lnSpc>
              <a:spcBef>
                <a:spcPts val="459"/>
              </a:spcBef>
              <a:buClr>
                <a:srgbClr val="222222"/>
              </a:buClr>
              <a:buFont typeface="Symbol" charset="2"/>
              <a:buChar char=""/>
            </a:pPr>
            <a:r>
              <a:rPr b="0" lang="en-US" sz="2300" spc="-1" strike="noStrike">
                <a:solidFill>
                  <a:srgbClr val="222222"/>
                </a:solidFill>
                <a:latin typeface="Arial"/>
                <a:ea typeface="+mn-ea"/>
              </a:rPr>
              <a:t>Primary purpose to identify and report an intrusion</a:t>
            </a:r>
            <a:endParaRPr b="0" lang="en-GB" sz="2300" spc="-1" strike="noStrike">
              <a:latin typeface="Arial"/>
            </a:endParaRPr>
          </a:p>
          <a:p>
            <a:pPr lvl="1" marL="743040" indent="-285480">
              <a:lnSpc>
                <a:spcPct val="100000"/>
              </a:lnSpc>
              <a:spcBef>
                <a:spcPts val="459"/>
              </a:spcBef>
              <a:buClr>
                <a:srgbClr val="222222"/>
              </a:buClr>
              <a:buFont typeface="Symbol" charset="2"/>
              <a:buChar char=""/>
            </a:pPr>
            <a:r>
              <a:rPr b="0" lang="en-US" sz="2300" spc="-1" strike="noStrike">
                <a:solidFill>
                  <a:srgbClr val="222222"/>
                </a:solidFill>
                <a:latin typeface="Arial"/>
                <a:ea typeface="+mn-ea"/>
              </a:rPr>
              <a:t>Can quickly contain attack and prevent/mitigate loss or damage</a:t>
            </a:r>
            <a:endParaRPr b="0" lang="en-GB" sz="2300" spc="-1" strike="noStrike">
              <a:latin typeface="Arial"/>
            </a:endParaRPr>
          </a:p>
          <a:p>
            <a:pPr lvl="1" marL="743040" indent="-285480">
              <a:lnSpc>
                <a:spcPct val="100000"/>
              </a:lnSpc>
              <a:spcBef>
                <a:spcPts val="459"/>
              </a:spcBef>
              <a:buClr>
                <a:srgbClr val="222222"/>
              </a:buClr>
              <a:buFont typeface="Symbol" charset="2"/>
              <a:buChar char=""/>
            </a:pPr>
            <a:r>
              <a:rPr b="0" lang="en-US" sz="2300" spc="-1" strike="noStrike">
                <a:solidFill>
                  <a:srgbClr val="222222"/>
                </a:solidFill>
                <a:latin typeface="Arial"/>
                <a:ea typeface="+mn-ea"/>
              </a:rPr>
              <a:t>Detect and deal with preambles to attacks</a:t>
            </a:r>
            <a:endParaRPr b="0" lang="en-GB" sz="23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Data collection allows organization to examine what happened after an intrusion and why</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Serves as a deterrent by increasing fear of detection</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Can help management with quality assurance and continuous improvement</a:t>
            </a:r>
            <a:endParaRPr b="0" lang="en-GB" sz="2600" spc="-1" strike="noStrike">
              <a:latin typeface="Arial"/>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8"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A4CFEB6-847A-4420-B8D3-92F57EA33F67}" type="slidenum">
              <a:rPr b="0" lang="en-US" sz="1200" spc="-1" strike="noStrike">
                <a:solidFill>
                  <a:srgbClr val="000000"/>
                </a:solidFill>
                <a:latin typeface="Times New Roman"/>
              </a:rPr>
              <a:t>7</a:t>
            </a:fld>
            <a:endParaRPr b="0" lang="en-GB" sz="1200" spc="-1" strike="noStrike">
              <a:latin typeface="Times New Roman"/>
            </a:endParaRPr>
          </a:p>
        </p:txBody>
      </p:sp>
      <p:sp>
        <p:nvSpPr>
          <p:cNvPr id="309" name="PlaceHolder 2"/>
          <p:cNvSpPr>
            <a:spLocks noGrp="1"/>
          </p:cNvSpPr>
          <p:nvPr>
            <p:ph type="sldImg"/>
          </p:nvPr>
        </p:nvSpPr>
        <p:spPr>
          <a:xfrm>
            <a:off x="2914560" y="531720"/>
            <a:ext cx="3543120" cy="2657160"/>
          </a:xfrm>
          <a:prstGeom prst="rect">
            <a:avLst/>
          </a:prstGeom>
        </p:spPr>
      </p:sp>
      <p:sp>
        <p:nvSpPr>
          <p:cNvPr id="310" name="PlaceHolder 3"/>
          <p:cNvSpPr>
            <a:spLocks noGrp="1"/>
          </p:cNvSpPr>
          <p:nvPr>
            <p:ph type="body"/>
          </p:nvPr>
        </p:nvSpPr>
        <p:spPr>
          <a:xfrm>
            <a:off x="937440" y="3366000"/>
            <a:ext cx="7497720" cy="3188520"/>
          </a:xfrm>
          <a:prstGeom prst="rect">
            <a:avLst/>
          </a:prstGeom>
        </p:spPr>
        <p:txBody>
          <a:bodyPr lIns="93960" rIns="93960" tIns="47160" bIns="47160">
            <a:normAutofit fontScale="48000"/>
          </a:bodyPr>
          <a:p>
            <a:pPr marL="216000" indent="-216000">
              <a:lnSpc>
                <a:spcPct val="100000"/>
              </a:lnSpc>
            </a:pPr>
            <a:r>
              <a:rPr b="0" lang="en-GB" sz="1200" spc="-1" strike="noStrike">
                <a:solidFill>
                  <a:srgbClr val="000000"/>
                </a:solidFill>
                <a:latin typeface="+mn-lt"/>
                <a:ea typeface="+mn-ea"/>
              </a:rPr>
              <a:t>A network-based IDPS (NIDPS) consists of a specialized hardware appliance and/or software designed to monitor network traffic. The NIDPS may include separate management software, referred to as a console, and a number of specialized</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hardware and/or software components referred to as agents or sensors. These agents can be installed on other network segments and/or network technologies to remotely monitor network traffic at multiple locations for a potential intrusion, reporting back to the central NIDPS application.</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Types of IDPSs and Detection Methods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IDPSs operate as network-based or host-based systems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Network-based IDPS is focused on protecting network information assets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Wireless IDPS: focuses on wireless networks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Network behavior analysis IDPS: examines traffic flow on a network in an attempt to recognize abnormal patterns</a:t>
            </a:r>
            <a:endParaRPr b="0" lang="en-GB" sz="2400" spc="-1" strike="noStrike">
              <a:latin typeface="Arial"/>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1"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E90217F9-6D9E-4161-8611-B34381CFC73F}" type="slidenum">
              <a:rPr b="0" lang="en-US" sz="1200" spc="-1" strike="noStrike">
                <a:solidFill>
                  <a:srgbClr val="000000"/>
                </a:solidFill>
                <a:latin typeface="Times New Roman"/>
              </a:rPr>
              <a:t>8</a:t>
            </a:fld>
            <a:endParaRPr b="0" lang="en-GB" sz="1200" spc="-1" strike="noStrike">
              <a:latin typeface="Times New Roman"/>
            </a:endParaRPr>
          </a:p>
        </p:txBody>
      </p:sp>
      <p:sp>
        <p:nvSpPr>
          <p:cNvPr id="312" name="PlaceHolder 2"/>
          <p:cNvSpPr>
            <a:spLocks noGrp="1"/>
          </p:cNvSpPr>
          <p:nvPr>
            <p:ph type="sldImg"/>
          </p:nvPr>
        </p:nvSpPr>
        <p:spPr>
          <a:xfrm>
            <a:off x="2914560" y="531720"/>
            <a:ext cx="3543120" cy="2657160"/>
          </a:xfrm>
          <a:prstGeom prst="rect">
            <a:avLst/>
          </a:prstGeom>
        </p:spPr>
      </p:sp>
      <p:sp>
        <p:nvSpPr>
          <p:cNvPr id="313" name="PlaceHolder 3"/>
          <p:cNvSpPr>
            <a:spLocks noGrp="1"/>
          </p:cNvSpPr>
          <p:nvPr>
            <p:ph type="body"/>
          </p:nvPr>
        </p:nvSpPr>
        <p:spPr>
          <a:xfrm>
            <a:off x="937440" y="3366000"/>
            <a:ext cx="7497720" cy="3188520"/>
          </a:xfrm>
          <a:prstGeom prst="rect">
            <a:avLst/>
          </a:prstGeom>
        </p:spPr>
        <p:txBody>
          <a:bodyPr lIns="93960" rIns="93960" tIns="47160" bIns="47160">
            <a:normAutofit fontScale="78000"/>
          </a:bodyPr>
          <a:p>
            <a:pPr marL="216000" indent="-216000">
              <a:lnSpc>
                <a:spcPct val="100000"/>
              </a:lnSpc>
            </a:pPr>
            <a:r>
              <a:rPr b="1" lang="en-US" sz="2000" spc="-1" strike="noStrike">
                <a:latin typeface="Times New Roman"/>
              </a:rPr>
              <a:t>Network-Based IDPS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Network-based IDPS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Resides on computer or appliance connected to segment of an organization’s network; looks for indications of attacks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When examining packets, a NIDPS looks for attack patterns within network traffic</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Installed at specific place in the network where it can monitor traffic going into and out of a particular network segment</a:t>
            </a:r>
            <a:endParaRPr b="0" lang="en-GB" sz="2400" spc="-1" strike="noStrike">
              <a:latin typeface="Arial"/>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4"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EF16103-4991-480C-A472-ADB69783510B}" type="slidenum">
              <a:rPr b="0" lang="en-US" sz="1200" spc="-1" strike="noStrike">
                <a:solidFill>
                  <a:srgbClr val="000000"/>
                </a:solidFill>
                <a:latin typeface="Times New Roman"/>
              </a:rPr>
              <a:t>11</a:t>
            </a:fld>
            <a:endParaRPr b="0" lang="en-GB" sz="1200" spc="-1" strike="noStrike">
              <a:latin typeface="Times New Roman"/>
            </a:endParaRPr>
          </a:p>
        </p:txBody>
      </p:sp>
      <p:sp>
        <p:nvSpPr>
          <p:cNvPr id="315" name="PlaceHolder 2"/>
          <p:cNvSpPr>
            <a:spLocks noGrp="1"/>
          </p:cNvSpPr>
          <p:nvPr>
            <p:ph type="sldImg"/>
          </p:nvPr>
        </p:nvSpPr>
        <p:spPr>
          <a:xfrm>
            <a:off x="2914560" y="531720"/>
            <a:ext cx="3543120" cy="2657160"/>
          </a:xfrm>
          <a:prstGeom prst="rect">
            <a:avLst/>
          </a:prstGeom>
        </p:spPr>
      </p:sp>
      <p:sp>
        <p:nvSpPr>
          <p:cNvPr id="316" name="PlaceHolder 3"/>
          <p:cNvSpPr>
            <a:spLocks noGrp="1"/>
          </p:cNvSpPr>
          <p:nvPr>
            <p:ph type="body"/>
          </p:nvPr>
        </p:nvSpPr>
        <p:spPr>
          <a:xfrm>
            <a:off x="937440" y="3366000"/>
            <a:ext cx="7497720" cy="3188520"/>
          </a:xfrm>
          <a:prstGeom prst="rect">
            <a:avLst/>
          </a:prstGeom>
        </p:spPr>
        <p:txBody>
          <a:bodyPr lIns="93960" rIns="93960" tIns="47160" bIns="47160">
            <a:normAutofit fontScale="61000"/>
          </a:bodyPr>
          <a:p>
            <a:pPr marL="216000" indent="-216000">
              <a:lnSpc>
                <a:spcPct val="96000"/>
              </a:lnSpc>
              <a:spcBef>
                <a:spcPts val="1199"/>
              </a:spcBef>
            </a:pPr>
            <a:r>
              <a:rPr b="1" lang="en-US" sz="2000" spc="-1" strike="noStrike">
                <a:latin typeface="Times New Roman"/>
              </a:rPr>
              <a:t>NIDPS Signature Matching</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NIDPS (cont’d.)</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To determine whether attack has occurred/is under way, compare measured activity to known signatures in knowledge base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Done by using special implementation of TCP/IP stack: </a:t>
            </a:r>
            <a:endParaRPr b="0" lang="en-GB" sz="24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In process of protocol stack verification, NIDPSs look for invalid data packets</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In application protocol verification, higher-order protocols are examined for unexpected packet behavior or improper use</a:t>
            </a:r>
            <a:endParaRPr b="0" lang="en-GB" sz="2200" spc="-1" strike="noStrike">
              <a:latin typeface="Arial"/>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7"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C5C4D31-8472-49A4-815A-C066DA44368E}" type="slidenum">
              <a:rPr b="0" lang="en-US" sz="1200" spc="-1" strike="noStrike">
                <a:solidFill>
                  <a:srgbClr val="000000"/>
                </a:solidFill>
                <a:latin typeface="Times New Roman"/>
              </a:rPr>
              <a:t>12</a:t>
            </a:fld>
            <a:endParaRPr b="0" lang="en-GB" sz="1200" spc="-1" strike="noStrike">
              <a:latin typeface="Times New Roman"/>
            </a:endParaRPr>
          </a:p>
        </p:txBody>
      </p:sp>
      <p:sp>
        <p:nvSpPr>
          <p:cNvPr id="318" name="PlaceHolder 2"/>
          <p:cNvSpPr>
            <a:spLocks noGrp="1"/>
          </p:cNvSpPr>
          <p:nvPr>
            <p:ph type="sldImg"/>
          </p:nvPr>
        </p:nvSpPr>
        <p:spPr>
          <a:xfrm>
            <a:off x="2914560" y="531720"/>
            <a:ext cx="3543120" cy="2657160"/>
          </a:xfrm>
          <a:prstGeom prst="rect">
            <a:avLst/>
          </a:prstGeom>
        </p:spPr>
      </p:sp>
      <p:sp>
        <p:nvSpPr>
          <p:cNvPr id="319" name="PlaceHolder 3"/>
          <p:cNvSpPr>
            <a:spLocks noGrp="1"/>
          </p:cNvSpPr>
          <p:nvPr>
            <p:ph type="body"/>
          </p:nvPr>
        </p:nvSpPr>
        <p:spPr>
          <a:xfrm>
            <a:off x="937440" y="3366000"/>
            <a:ext cx="7497720" cy="3188520"/>
          </a:xfrm>
          <a:prstGeom prst="rect">
            <a:avLst/>
          </a:prstGeom>
        </p:spPr>
        <p:txBody>
          <a:bodyPr lIns="93960" rIns="93960" tIns="47160" bIns="47160">
            <a:normAutofit fontScale="66000"/>
          </a:bodyPr>
          <a:p>
            <a:pPr marL="216000" indent="-216000">
              <a:lnSpc>
                <a:spcPct val="96000"/>
              </a:lnSpc>
              <a:spcBef>
                <a:spcPts val="1199"/>
              </a:spcBef>
            </a:pPr>
            <a:endParaRPr b="0" lang="en-GB" sz="2000" spc="-1" strike="noStrike">
              <a:latin typeface="Arial"/>
            </a:endParaRPr>
          </a:p>
          <a:p>
            <a:pPr marL="216000" indent="-216000">
              <a:lnSpc>
                <a:spcPct val="96000"/>
              </a:lnSpc>
              <a:spcBef>
                <a:spcPts val="1199"/>
              </a:spcBef>
            </a:pPr>
            <a:endParaRPr b="0" lang="en-GB" sz="2000" spc="-1" strike="noStrike">
              <a:latin typeface="Arial"/>
            </a:endParaRPr>
          </a:p>
          <a:p>
            <a:pPr marL="216000" indent="-216000">
              <a:lnSpc>
                <a:spcPct val="96000"/>
              </a:lnSpc>
              <a:spcBef>
                <a:spcPts val="1199"/>
              </a:spcBef>
            </a:pPr>
            <a:r>
              <a:rPr b="1" lang="en-US" sz="2000" spc="-1" strike="noStrike">
                <a:latin typeface="Times New Roman"/>
              </a:rPr>
              <a:t>Advantages of NIDPSs</a:t>
            </a:r>
            <a:endParaRPr b="0" lang="en-GB" sz="2000" spc="-1" strike="noStrike">
              <a:latin typeface="Arial"/>
            </a:endParaRPr>
          </a:p>
          <a:p>
            <a:pPr lvl="1" marL="743040" indent="-285480">
              <a:lnSpc>
                <a:spcPct val="100000"/>
              </a:lnSpc>
              <a:spcBef>
                <a:spcPts val="479"/>
              </a:spcBef>
              <a:buClr>
                <a:srgbClr val="000000"/>
              </a:buClr>
              <a:buFont typeface="Symbol" charset="2"/>
              <a:buChar char=""/>
            </a:pPr>
            <a:r>
              <a:rPr b="0" lang="en-US" sz="2000" spc="-1" strike="noStrike">
                <a:latin typeface="Times New Roman"/>
              </a:rPr>
              <a:t> </a:t>
            </a:r>
            <a:r>
              <a:rPr b="0" lang="en-US" sz="2400" spc="-1" strike="noStrike">
                <a:solidFill>
                  <a:srgbClr val="222222"/>
                </a:solidFill>
                <a:latin typeface="Arial"/>
              </a:rPr>
              <a:t>Good network design and placement of NIDPS can enable organization to monitor large network with few devices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NIDPSs are usually passive and can be deployed into existing networks with little disruption to normal network operations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NIDPSs not usually susceptible to direct attack and may not be detectable by attackers</a:t>
            </a:r>
            <a:endParaRPr b="0" lang="en-GB" sz="2400" spc="-1" strike="noStrike">
              <a:latin typeface="Arial"/>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0"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7BDB8670-99F6-4A42-A03E-8FF991FDB711}" type="slidenum">
              <a:rPr b="0" lang="en-US" sz="1200" spc="-1" strike="noStrike">
                <a:solidFill>
                  <a:srgbClr val="000000"/>
                </a:solidFill>
                <a:latin typeface="Times New Roman"/>
              </a:rPr>
              <a:t>13</a:t>
            </a:fld>
            <a:endParaRPr b="0" lang="en-GB" sz="1200" spc="-1" strike="noStrike">
              <a:latin typeface="Times New Roman"/>
            </a:endParaRPr>
          </a:p>
        </p:txBody>
      </p:sp>
      <p:sp>
        <p:nvSpPr>
          <p:cNvPr id="321" name="PlaceHolder 2"/>
          <p:cNvSpPr>
            <a:spLocks noGrp="1"/>
          </p:cNvSpPr>
          <p:nvPr>
            <p:ph type="sldImg"/>
          </p:nvPr>
        </p:nvSpPr>
        <p:spPr>
          <a:xfrm>
            <a:off x="2914560" y="531720"/>
            <a:ext cx="3543120" cy="2657160"/>
          </a:xfrm>
          <a:prstGeom prst="rect">
            <a:avLst/>
          </a:prstGeom>
        </p:spPr>
      </p:sp>
      <p:sp>
        <p:nvSpPr>
          <p:cNvPr id="322" name="PlaceHolder 3"/>
          <p:cNvSpPr>
            <a:spLocks noGrp="1"/>
          </p:cNvSpPr>
          <p:nvPr>
            <p:ph type="body"/>
          </p:nvPr>
        </p:nvSpPr>
        <p:spPr>
          <a:xfrm>
            <a:off x="937440" y="3366000"/>
            <a:ext cx="7497720" cy="3188520"/>
          </a:xfrm>
          <a:prstGeom prst="rect">
            <a:avLst/>
          </a:prstGeom>
        </p:spPr>
        <p:txBody>
          <a:bodyPr lIns="93960" rIns="93960" tIns="47160" bIns="47160">
            <a:normAutofit fontScale="31000"/>
          </a:bodyPr>
          <a:p>
            <a:pPr marL="171360" indent="-171000">
              <a:lnSpc>
                <a:spcPct val="100000"/>
              </a:lnSpc>
              <a:buClr>
                <a:srgbClr val="000000"/>
              </a:buClr>
              <a:buFont typeface="Arial"/>
              <a:buChar char="•"/>
            </a:pPr>
            <a:r>
              <a:rPr b="0" lang="en-GB" sz="1200" spc="-1" strike="noStrike">
                <a:solidFill>
                  <a:srgbClr val="000000"/>
                </a:solidFill>
                <a:latin typeface="+mn-lt"/>
                <a:ea typeface="+mn-ea"/>
              </a:rPr>
              <a:t>Some IDPS vendors are accommodating the need for ever faster network performance by improving the processing of detection algorithms in dedicated hardware circuits. Additional efforts to optimize rule set processing may</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also reduce the overall effectiveness of detecting attacks. </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The broad use of switched Ethernet networks has replaced the ubiquity of shared-collision domain hubs. Because many switches have limited or no monitoring port capability, some networks are not capable of providing aggregate data for analysis by an NIDPS. Even when switches do provide monitoring ports, they may not be able to mirror all activity with a consistent and reliable time sequence. </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NIDPSs cannot analyze encrypted packets, making some network traffic invisible to the process. The increasing use of encryption that hides the contents of some or all packets by some network services (such as SSL, SSH, and VPN) limits the effectiveness of NIDPSs.</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NIDPSs cannot reliably ascertain whether an attack was successful, which requires ongoing effort by the network administrator to evaluate logs of suspicious network activity. Some forms of attack are not easily discerned by NIDPSs, specifically those involving fragmented packets. In fact, some NIDPSs are so vulnerable to malformed packets that they may become unstable and stop functioning</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a:p>
            <a:pPr>
              <a:lnSpc>
                <a:spcPct val="96000"/>
              </a:lnSpc>
              <a:spcBef>
                <a:spcPts val="1199"/>
              </a:spcBef>
            </a:pPr>
            <a:endParaRPr b="0" lang="en-GB" sz="1200" spc="-1" strike="noStrike">
              <a:latin typeface="Arial"/>
            </a:endParaRPr>
          </a:p>
          <a:p>
            <a:pPr>
              <a:lnSpc>
                <a:spcPct val="96000"/>
              </a:lnSpc>
              <a:spcBef>
                <a:spcPts val="1199"/>
              </a:spcBef>
            </a:pPr>
            <a:endParaRPr b="0" lang="en-GB" sz="1200" spc="-1" strike="noStrike">
              <a:latin typeface="Arial"/>
            </a:endParaRPr>
          </a:p>
          <a:p>
            <a:pPr>
              <a:lnSpc>
                <a:spcPct val="96000"/>
              </a:lnSpc>
              <a:spcBef>
                <a:spcPts val="1199"/>
              </a:spcBef>
            </a:pPr>
            <a:r>
              <a:rPr b="1" lang="en-US" sz="2000" spc="-1" strike="noStrike">
                <a:solidFill>
                  <a:srgbClr val="000000"/>
                </a:solidFill>
                <a:latin typeface="Times New Roman"/>
                <a:ea typeface="+mn-ea"/>
              </a:rPr>
              <a:t>Disadvantages of NIDPSs</a:t>
            </a:r>
            <a:endParaRPr b="0" lang="en-GB" sz="2000" spc="-1" strike="noStrike">
              <a:latin typeface="Arial"/>
            </a:endParaRPr>
          </a:p>
          <a:p>
            <a:pPr marL="171360" indent="-171000">
              <a:lnSpc>
                <a:spcPct val="96000"/>
              </a:lnSpc>
              <a:buClr>
                <a:srgbClr val="000000"/>
              </a:buClr>
              <a:buFont typeface="Arial"/>
              <a:buChar char="•"/>
            </a:pPr>
            <a:r>
              <a:rPr b="0" lang="en-US" sz="2000" spc="-1" strike="noStrike">
                <a:solidFill>
                  <a:srgbClr val="000000"/>
                </a:solidFill>
                <a:latin typeface="Times New Roman"/>
                <a:ea typeface="+mn-ea"/>
              </a:rPr>
              <a:t> </a:t>
            </a:r>
            <a:r>
              <a:rPr b="0" lang="en-US" sz="2000" spc="-1" strike="noStrike">
                <a:solidFill>
                  <a:srgbClr val="000000"/>
                </a:solidFill>
                <a:latin typeface="Times New Roman"/>
                <a:ea typeface="+mn-ea"/>
              </a:rPr>
              <a:t>A NIDPS can become overwhelmed by network volume and fail to recognize attacks it might otherwise have detected.</a:t>
            </a:r>
            <a:endParaRPr b="0" lang="en-GB" sz="2000" spc="-1" strike="noStrike">
              <a:latin typeface="Arial"/>
            </a:endParaRPr>
          </a:p>
          <a:p>
            <a:pPr marL="171360" indent="-171000">
              <a:lnSpc>
                <a:spcPct val="96000"/>
              </a:lnSpc>
              <a:buClr>
                <a:srgbClr val="000000"/>
              </a:buClr>
              <a:buFont typeface="Arial"/>
              <a:buChar char="•"/>
            </a:pPr>
            <a:r>
              <a:rPr b="0" lang="en-US" sz="2000" spc="-1" strike="noStrike">
                <a:solidFill>
                  <a:srgbClr val="000000"/>
                </a:solidFill>
                <a:latin typeface="Times New Roman"/>
                <a:ea typeface="+mn-ea"/>
              </a:rPr>
              <a:t> </a:t>
            </a:r>
            <a:r>
              <a:rPr b="0" lang="en-US" sz="2000" spc="-1" strike="noStrike">
                <a:solidFill>
                  <a:srgbClr val="000000"/>
                </a:solidFill>
                <a:latin typeface="Times New Roman"/>
                <a:ea typeface="+mn-ea"/>
              </a:rPr>
              <a:t>NIDPSs require access to all traffic to be monitored. </a:t>
            </a:r>
            <a:endParaRPr b="0" lang="en-GB" sz="2000" spc="-1" strike="noStrike">
              <a:latin typeface="Arial"/>
            </a:endParaRPr>
          </a:p>
          <a:p>
            <a:pPr marL="171360" indent="-171000">
              <a:lnSpc>
                <a:spcPct val="96000"/>
              </a:lnSpc>
              <a:buClr>
                <a:srgbClr val="000000"/>
              </a:buClr>
              <a:buFont typeface="Arial"/>
              <a:buChar char="•"/>
            </a:pPr>
            <a:r>
              <a:rPr b="0" lang="en-US" sz="2000" spc="-1" strike="noStrike">
                <a:solidFill>
                  <a:srgbClr val="000000"/>
                </a:solidFill>
                <a:latin typeface="Times New Roman"/>
                <a:ea typeface="+mn-ea"/>
              </a:rPr>
              <a:t> </a:t>
            </a:r>
            <a:r>
              <a:rPr b="0" lang="en-US" sz="2000" spc="-1" strike="noStrike">
                <a:solidFill>
                  <a:srgbClr val="000000"/>
                </a:solidFill>
                <a:latin typeface="Times New Roman"/>
                <a:ea typeface="+mn-ea"/>
              </a:rPr>
              <a:t>NIDPSs cannot analyze encrypted packets, making some of the network traffic invisible to the process. </a:t>
            </a:r>
            <a:endParaRPr b="0" lang="en-GB" sz="2000" spc="-1" strike="noStrike">
              <a:latin typeface="Arial"/>
            </a:endParaRPr>
          </a:p>
          <a:p>
            <a:pPr marL="171360" indent="-171000">
              <a:lnSpc>
                <a:spcPct val="96000"/>
              </a:lnSpc>
              <a:buClr>
                <a:srgbClr val="000000"/>
              </a:buClr>
              <a:buFont typeface="Arial"/>
              <a:buChar char="•"/>
            </a:pPr>
            <a:r>
              <a:rPr b="0" lang="en-US" sz="2000" spc="-1" strike="noStrike">
                <a:solidFill>
                  <a:srgbClr val="000000"/>
                </a:solidFill>
                <a:latin typeface="Times New Roman"/>
                <a:ea typeface="+mn-ea"/>
              </a:rPr>
              <a:t> </a:t>
            </a:r>
            <a:r>
              <a:rPr b="0" lang="en-US" sz="2000" spc="-1" strike="noStrike">
                <a:solidFill>
                  <a:srgbClr val="000000"/>
                </a:solidFill>
                <a:latin typeface="Times New Roman"/>
                <a:ea typeface="+mn-ea"/>
              </a:rPr>
              <a:t>NIDPSs cannot reliably ascertain if an attack was successful or not. </a:t>
            </a:r>
            <a:endParaRPr b="0" lang="en-GB" sz="2000" spc="-1" strike="noStrike">
              <a:latin typeface="Arial"/>
            </a:endParaRPr>
          </a:p>
          <a:p>
            <a:pPr marL="171360" indent="-171000">
              <a:lnSpc>
                <a:spcPct val="96000"/>
              </a:lnSpc>
              <a:buClr>
                <a:srgbClr val="000000"/>
              </a:buClr>
              <a:buFont typeface="Arial"/>
              <a:buChar char="•"/>
            </a:pPr>
            <a:r>
              <a:rPr b="0" lang="en-US" sz="2000" spc="-1" strike="noStrike">
                <a:solidFill>
                  <a:srgbClr val="000000"/>
                </a:solidFill>
                <a:latin typeface="Times New Roman"/>
                <a:ea typeface="+mn-ea"/>
              </a:rPr>
              <a:t> </a:t>
            </a:r>
            <a:r>
              <a:rPr b="0" lang="en-US" sz="2000" spc="-1" strike="noStrike">
                <a:solidFill>
                  <a:srgbClr val="000000"/>
                </a:solidFill>
                <a:latin typeface="Times New Roman"/>
                <a:ea typeface="+mn-ea"/>
              </a:rPr>
              <a:t>Some forms of attack are not easily discerned by NIDPSs, specifically those involving fragmented packets.</a:t>
            </a:r>
            <a:endParaRPr b="0" lang="en-GB" sz="2000" spc="-1" strike="noStrike">
              <a:latin typeface="Arial"/>
            </a:endParaRPr>
          </a:p>
          <a:p>
            <a:pPr>
              <a:lnSpc>
                <a:spcPct val="100000"/>
              </a:lnSpc>
            </a:pPr>
            <a:endParaRPr b="0" lang="en-GB" sz="2000" spc="-1" strike="noStrike">
              <a:latin typeface="Arial"/>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PlaceHolder 1"/>
          <p:cNvSpPr>
            <a:spLocks noGrp="1"/>
          </p:cNvSpPr>
          <p:nvPr>
            <p:ph type="sldImg"/>
          </p:nvPr>
        </p:nvSpPr>
        <p:spPr>
          <a:xfrm>
            <a:off x="2914560" y="531720"/>
            <a:ext cx="3543120" cy="2657160"/>
          </a:xfrm>
          <a:prstGeom prst="rect">
            <a:avLst/>
          </a:prstGeom>
        </p:spPr>
      </p:sp>
      <p:sp>
        <p:nvSpPr>
          <p:cNvPr id="324" name="PlaceHolder 2"/>
          <p:cNvSpPr>
            <a:spLocks noGrp="1"/>
          </p:cNvSpPr>
          <p:nvPr>
            <p:ph type="body"/>
          </p:nvPr>
        </p:nvSpPr>
        <p:spPr>
          <a:xfrm>
            <a:off x="937440" y="3366000"/>
            <a:ext cx="7497720" cy="3188520"/>
          </a:xfrm>
          <a:prstGeom prst="rect">
            <a:avLst/>
          </a:prstGeom>
        </p:spPr>
        <p:txBody>
          <a:bodyPr lIns="93960" rIns="93960" tIns="47160" bIns="47160">
            <a:normAutofit fontScale="20000"/>
          </a:bodyPr>
          <a:p>
            <a:pPr marL="216000" indent="-216000">
              <a:lnSpc>
                <a:spcPct val="100000"/>
              </a:lnSpc>
            </a:pPr>
            <a:r>
              <a:rPr b="0" lang="en-GB" sz="1200" spc="-1" strike="noStrike">
                <a:solidFill>
                  <a:srgbClr val="000000"/>
                </a:solidFill>
                <a:latin typeface="+mn-lt"/>
                <a:ea typeface="+mn-ea"/>
              </a:rPr>
              <a:t>A wireless IDPS monitors and analyzes wireless network traffic, looking for potential problems with the wireless protocols (Layers 2 and 3 of the OSI model). Unfortunately, wireless IDPSs cannot evaluate and diagnose issues with higher-layer protocols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like TCP and UDP. Wireless IDPS capability can be built into a device that provides a wireless access point (AP).</a:t>
            </a:r>
            <a:endParaRPr b="0" lang="en-GB" sz="1200" spc="-1" strike="noStrike">
              <a:latin typeface="Arial"/>
            </a:endParaRPr>
          </a:p>
          <a:p>
            <a:pPr marL="216000" indent="-216000">
              <a:lnSpc>
                <a:spcPct val="100000"/>
              </a:lnSpc>
            </a:pPr>
            <a:endParaRPr b="0" lang="en-GB" sz="1200" spc="-1" strike="noStrike">
              <a:latin typeface="Arial"/>
            </a:endParaRPr>
          </a:p>
          <a:p>
            <a:pPr>
              <a:lnSpc>
                <a:spcPct val="100000"/>
              </a:lnSpc>
              <a:spcBef>
                <a:spcPts val="360"/>
              </a:spcBef>
              <a:tabLst>
                <a:tab algn="l" pos="0"/>
              </a:tabLst>
            </a:pPr>
            <a:r>
              <a:rPr b="1" lang="en-US" sz="2000" spc="-1" strike="noStrike">
                <a:solidFill>
                  <a:srgbClr val="000000"/>
                </a:solidFill>
                <a:latin typeface="+mn-lt"/>
                <a:ea typeface="+mn-ea"/>
              </a:rPr>
              <a:t>Network behavior analysis systems</a:t>
            </a:r>
            <a:endParaRPr b="0" lang="en-GB" sz="2000" spc="-1" strike="noStrike">
              <a:latin typeface="Arial"/>
            </a:endParaRPr>
          </a:p>
          <a:p>
            <a:pPr>
              <a:lnSpc>
                <a:spcPct val="100000"/>
              </a:lnSpc>
              <a:tabLst>
                <a:tab algn="l" pos="0"/>
              </a:tabLst>
            </a:pPr>
            <a:r>
              <a:rPr b="0" lang="en-GB" sz="1200" spc="-1" strike="noStrike">
                <a:solidFill>
                  <a:srgbClr val="000000"/>
                </a:solidFill>
                <a:latin typeface="+mn-lt"/>
                <a:ea typeface="+mn-ea"/>
              </a:rPr>
              <a:t>They use a version of the anomaly detection method described later in this section to identify excessive packet flows that might occur in the case of equipment malfunction, DoS attacks, virus and worm attacks, and some forms of network policy violations. NBA IDPSs typically monitor internal networks but occasionally monitor connections between internal and external networks. Intrusion detection and prevention typically includes the following relevant flow data:</a:t>
            </a: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 </a:t>
            </a:r>
            <a:r>
              <a:rPr b="0" lang="en-GB" sz="1200" spc="-1" strike="noStrike">
                <a:solidFill>
                  <a:srgbClr val="000000"/>
                </a:solidFill>
                <a:latin typeface="+mn-lt"/>
                <a:ea typeface="+mn-ea"/>
              </a:rPr>
              <a:t>Source and destination IP addresses</a:t>
            </a: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 </a:t>
            </a:r>
            <a:r>
              <a:rPr b="0" lang="en-GB" sz="1200" spc="-1" strike="noStrike">
                <a:solidFill>
                  <a:srgbClr val="000000"/>
                </a:solidFill>
                <a:latin typeface="+mn-lt"/>
                <a:ea typeface="+mn-ea"/>
              </a:rPr>
              <a:t>Source and destination TCP or UDP ports or ICMP types and codes</a:t>
            </a: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 </a:t>
            </a:r>
            <a:r>
              <a:rPr b="0" lang="en-GB" sz="1200" spc="-1" strike="noStrike">
                <a:solidFill>
                  <a:srgbClr val="000000"/>
                </a:solidFill>
                <a:latin typeface="+mn-lt"/>
                <a:ea typeface="+mn-ea"/>
              </a:rPr>
              <a:t>Number of packets and bytes transmitted in the session</a:t>
            </a: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 </a:t>
            </a:r>
            <a:r>
              <a:rPr b="0" lang="en-GB" sz="1200" spc="-1" strike="noStrike">
                <a:solidFill>
                  <a:srgbClr val="000000"/>
                </a:solidFill>
                <a:latin typeface="+mn-lt"/>
                <a:ea typeface="+mn-ea"/>
              </a:rPr>
              <a:t>Starting and ending timestamps for the session</a:t>
            </a:r>
            <a:endParaRPr b="0" lang="en-GB" sz="1200" spc="-1" strike="noStrike">
              <a:latin typeface="Arial"/>
            </a:endParaRPr>
          </a:p>
          <a:p>
            <a:pPr>
              <a:lnSpc>
                <a:spcPct val="100000"/>
              </a:lnSpc>
              <a:spcBef>
                <a:spcPts val="499"/>
              </a:spcBef>
              <a:tabLst>
                <a:tab algn="l" pos="0"/>
              </a:tabLst>
            </a:pPr>
            <a:endParaRPr b="0" lang="en-GB" sz="1200" spc="-1" strike="noStrike">
              <a:latin typeface="Arial"/>
            </a:endParaRPr>
          </a:p>
          <a:p>
            <a:pPr>
              <a:lnSpc>
                <a:spcPct val="100000"/>
              </a:lnSpc>
              <a:spcBef>
                <a:spcPts val="499"/>
              </a:spcBef>
              <a:tabLst>
                <a:tab algn="l" pos="0"/>
              </a:tabLst>
            </a:pPr>
            <a:endParaRPr b="0" lang="en-GB" sz="1200" spc="-1" strike="noStrike">
              <a:latin typeface="Arial"/>
            </a:endParaRPr>
          </a:p>
          <a:p>
            <a:pPr>
              <a:lnSpc>
                <a:spcPct val="100000"/>
              </a:lnSpc>
              <a:spcBef>
                <a:spcPts val="499"/>
              </a:spcBef>
              <a:tabLst>
                <a:tab algn="l" pos="0"/>
              </a:tabLst>
            </a:pPr>
            <a:endParaRPr b="0" lang="en-GB" sz="1200" spc="-1" strike="noStrike">
              <a:latin typeface="Arial"/>
            </a:endParaRPr>
          </a:p>
          <a:p>
            <a:pPr marL="343080" indent="-342720">
              <a:lnSpc>
                <a:spcPct val="100000"/>
              </a:lnSpc>
              <a:spcBef>
                <a:spcPts val="499"/>
              </a:spcBef>
              <a:buClr>
                <a:srgbClr val="222222"/>
              </a:buClr>
              <a:buFont typeface="Symbol" charset="2"/>
              <a:buChar char=""/>
              <a:tabLst>
                <a:tab algn="l" pos="0"/>
              </a:tabLst>
            </a:pPr>
            <a:r>
              <a:rPr b="1" lang="en-US" sz="2500" spc="-1" strike="noStrike">
                <a:solidFill>
                  <a:srgbClr val="222222"/>
                </a:solidFill>
                <a:latin typeface="Arial"/>
                <a:ea typeface="+mn-ea"/>
              </a:rPr>
              <a:t>Wireless NIDPS</a:t>
            </a:r>
            <a:endParaRPr b="0" lang="en-GB" sz="2500" spc="-1" strike="noStrike">
              <a:latin typeface="Arial"/>
            </a:endParaRPr>
          </a:p>
          <a:p>
            <a:pPr lvl="1" marL="743040" indent="-285480">
              <a:lnSpc>
                <a:spcPct val="100000"/>
              </a:lnSpc>
              <a:spcBef>
                <a:spcPts val="400"/>
              </a:spcBef>
              <a:buClr>
                <a:srgbClr val="222222"/>
              </a:buClr>
              <a:buFont typeface="Symbol" charset="2"/>
              <a:buChar char=""/>
              <a:tabLst>
                <a:tab algn="l" pos="0"/>
              </a:tabLst>
            </a:pPr>
            <a:r>
              <a:rPr b="0" lang="en-US" sz="2000" spc="-1" strike="noStrike">
                <a:solidFill>
                  <a:srgbClr val="222222"/>
                </a:solidFill>
                <a:latin typeface="Arial"/>
                <a:ea typeface="+mn-ea"/>
              </a:rPr>
              <a:t>Monitors and analyzes wireless network traffic</a:t>
            </a:r>
            <a:endParaRPr b="0" lang="en-GB" sz="2000" spc="-1" strike="noStrike">
              <a:latin typeface="Arial"/>
            </a:endParaRPr>
          </a:p>
          <a:p>
            <a:pPr lvl="1" marL="743040" indent="-285480">
              <a:lnSpc>
                <a:spcPct val="100000"/>
              </a:lnSpc>
              <a:spcBef>
                <a:spcPts val="400"/>
              </a:spcBef>
              <a:buClr>
                <a:srgbClr val="222222"/>
              </a:buClr>
              <a:buFont typeface="Symbol" charset="2"/>
              <a:buChar char=""/>
              <a:tabLst>
                <a:tab algn="l" pos="0"/>
              </a:tabLst>
            </a:pPr>
            <a:r>
              <a:rPr b="0" lang="en-US" sz="2000" spc="-1" strike="noStrike">
                <a:solidFill>
                  <a:srgbClr val="222222"/>
                </a:solidFill>
                <a:latin typeface="Arial"/>
                <a:ea typeface="+mn-ea"/>
              </a:rPr>
              <a:t>Issues associated with it include physical security, sensor range, access point and wireless switch locations, wired network connections, cost, AP and wireless switch locations</a:t>
            </a:r>
            <a:endParaRPr b="0" lang="en-GB" sz="2000" spc="-1" strike="noStrike">
              <a:latin typeface="Arial"/>
            </a:endParaRPr>
          </a:p>
          <a:p>
            <a:pPr marL="343080" indent="-342720">
              <a:lnSpc>
                <a:spcPct val="100000"/>
              </a:lnSpc>
              <a:spcBef>
                <a:spcPts val="499"/>
              </a:spcBef>
              <a:buClr>
                <a:srgbClr val="222222"/>
              </a:buClr>
              <a:buFont typeface="Symbol" charset="2"/>
              <a:buChar char=""/>
              <a:tabLst>
                <a:tab algn="l" pos="0"/>
              </a:tabLst>
            </a:pPr>
            <a:r>
              <a:rPr b="0" lang="en-US" sz="2500" spc="-1" strike="noStrike">
                <a:solidFill>
                  <a:srgbClr val="222222"/>
                </a:solidFill>
                <a:latin typeface="Arial"/>
                <a:ea typeface="+mn-ea"/>
              </a:rPr>
              <a:t>Network behavior analysis systems</a:t>
            </a:r>
            <a:endParaRPr b="0" lang="en-GB" sz="2500" spc="-1" strike="noStrike">
              <a:latin typeface="Arial"/>
            </a:endParaRPr>
          </a:p>
          <a:p>
            <a:pPr lvl="1" marL="743040" indent="-285480">
              <a:lnSpc>
                <a:spcPct val="100000"/>
              </a:lnSpc>
              <a:spcBef>
                <a:spcPts val="400"/>
              </a:spcBef>
              <a:buClr>
                <a:srgbClr val="222222"/>
              </a:buClr>
              <a:buFont typeface="Symbol" charset="2"/>
              <a:buChar char=""/>
              <a:tabLst>
                <a:tab algn="l" pos="0"/>
              </a:tabLst>
            </a:pPr>
            <a:r>
              <a:rPr b="0" lang="en-US" sz="2000" spc="-1" strike="noStrike">
                <a:solidFill>
                  <a:srgbClr val="222222"/>
                </a:solidFill>
                <a:latin typeface="Arial"/>
                <a:ea typeface="+mn-ea"/>
              </a:rPr>
              <a:t>Identify problems related to the flow of traffic</a:t>
            </a:r>
            <a:endParaRPr b="0" lang="en-GB" sz="2000" spc="-1" strike="noStrike">
              <a:latin typeface="Arial"/>
            </a:endParaRPr>
          </a:p>
          <a:p>
            <a:pPr lvl="1" marL="743040" indent="-285480">
              <a:lnSpc>
                <a:spcPct val="100000"/>
              </a:lnSpc>
              <a:spcBef>
                <a:spcPts val="400"/>
              </a:spcBef>
              <a:buClr>
                <a:srgbClr val="222222"/>
              </a:buClr>
              <a:buFont typeface="Symbol" charset="2"/>
              <a:buChar char=""/>
              <a:tabLst>
                <a:tab algn="l" pos="0"/>
              </a:tabLst>
            </a:pPr>
            <a:r>
              <a:rPr b="0" lang="en-US" sz="2000" spc="-1" strike="noStrike">
                <a:solidFill>
                  <a:srgbClr val="222222"/>
                </a:solidFill>
                <a:latin typeface="Arial"/>
                <a:ea typeface="+mn-ea"/>
              </a:rPr>
              <a:t>Types of events commonly detected include DoS attacks, scanning, worms, unexpected application services, policy violations </a:t>
            </a:r>
            <a:endParaRPr b="0" lang="en-GB" sz="2000" spc="-1" strike="noStrike">
              <a:latin typeface="Arial"/>
            </a:endParaRPr>
          </a:p>
          <a:p>
            <a:pPr lvl="1" marL="743040" indent="-285480">
              <a:lnSpc>
                <a:spcPct val="100000"/>
              </a:lnSpc>
              <a:spcBef>
                <a:spcPts val="400"/>
              </a:spcBef>
              <a:buClr>
                <a:srgbClr val="222222"/>
              </a:buClr>
              <a:buFont typeface="Symbol" charset="2"/>
              <a:buChar char=""/>
              <a:tabLst>
                <a:tab algn="l" pos="0"/>
              </a:tabLst>
            </a:pPr>
            <a:r>
              <a:rPr b="0" lang="en-US" sz="2000" spc="-1" strike="noStrike">
                <a:solidFill>
                  <a:srgbClr val="222222"/>
                </a:solidFill>
                <a:latin typeface="Arial"/>
                <a:ea typeface="+mn-ea"/>
              </a:rPr>
              <a:t>Offers intrusion prevention capabilities that are passive, inline, and both passive and inline</a:t>
            </a:r>
            <a:endParaRPr b="0" lang="en-GB" sz="2000" spc="-1" strike="noStrike">
              <a:latin typeface="Arial"/>
            </a:endParaRPr>
          </a:p>
        </p:txBody>
      </p:sp>
      <p:sp>
        <p:nvSpPr>
          <p:cNvPr id="325"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62E10AFA-52EB-422A-9D87-76C8F0444AD5}" type="slidenum">
              <a:rPr b="0" lang="en-US" sz="1200" spc="-1" strike="noStrike">
                <a:solidFill>
                  <a:srgbClr val="000000"/>
                </a:solidFill>
                <a:latin typeface="Arial"/>
              </a:rPr>
              <a:t>15</a:t>
            </a:fld>
            <a:endParaRPr b="0" lang="en-GB" sz="1200" spc="-1" strike="noStrike">
              <a:latin typeface="Times New Roman"/>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6" name="PlaceHolder 1"/>
          <p:cNvSpPr>
            <a:spLocks noGrp="1"/>
          </p:cNvSpPr>
          <p:nvPr>
            <p:ph type="sldImg"/>
          </p:nvPr>
        </p:nvSpPr>
        <p:spPr>
          <a:xfrm>
            <a:off x="2914560" y="531720"/>
            <a:ext cx="3543120" cy="2657160"/>
          </a:xfrm>
          <a:prstGeom prst="rect">
            <a:avLst/>
          </a:prstGeom>
        </p:spPr>
      </p:sp>
      <p:sp>
        <p:nvSpPr>
          <p:cNvPr id="327" name="PlaceHolder 2"/>
          <p:cNvSpPr>
            <a:spLocks noGrp="1"/>
          </p:cNvSpPr>
          <p:nvPr>
            <p:ph type="body"/>
          </p:nvPr>
        </p:nvSpPr>
        <p:spPr>
          <a:xfrm>
            <a:off x="937440" y="3366000"/>
            <a:ext cx="7497720" cy="3188520"/>
          </a:xfrm>
          <a:prstGeom prst="rect">
            <a:avLst/>
          </a:prstGeom>
        </p:spPr>
        <p:txBody>
          <a:bodyPr lIns="93960" rIns="93960" tIns="47160" bIns="47160">
            <a:normAutofit fontScale="63000"/>
          </a:bodyPr>
          <a:p>
            <a:pPr marL="343080" indent="-342720">
              <a:lnSpc>
                <a:spcPct val="100000"/>
              </a:lnSpc>
              <a:spcBef>
                <a:spcPts val="499"/>
              </a:spcBef>
              <a:buClr>
                <a:srgbClr val="222222"/>
              </a:buClr>
              <a:buFont typeface="Symbol" charset="2"/>
              <a:buChar char=""/>
            </a:pPr>
            <a:r>
              <a:rPr b="1" lang="en-US" sz="2500" spc="-1" strike="noStrike">
                <a:solidFill>
                  <a:srgbClr val="222222"/>
                </a:solidFill>
                <a:latin typeface="Arial"/>
              </a:rPr>
              <a:t>Wireless NIDPS</a:t>
            </a:r>
            <a:endParaRPr b="0" lang="en-GB" sz="25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Monitors and analyzes wireless network traffic</a:t>
            </a:r>
            <a:endParaRPr b="0" lang="en-GB" sz="20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Issues associated with it include physical security, sensor range, access point and wireless switch locations, wired network connections, cost, AP and wireless switch locations</a:t>
            </a:r>
            <a:endParaRPr b="0" lang="en-GB" sz="2000" spc="-1" strike="noStrike">
              <a:latin typeface="Arial"/>
            </a:endParaRPr>
          </a:p>
          <a:p>
            <a:pPr marL="343080" indent="-342720">
              <a:lnSpc>
                <a:spcPct val="100000"/>
              </a:lnSpc>
              <a:spcBef>
                <a:spcPts val="499"/>
              </a:spcBef>
              <a:buClr>
                <a:srgbClr val="222222"/>
              </a:buClr>
              <a:buFont typeface="Symbol" charset="2"/>
              <a:buChar char=""/>
            </a:pPr>
            <a:r>
              <a:rPr b="0" lang="en-US" sz="2500" spc="-1" strike="noStrike">
                <a:solidFill>
                  <a:srgbClr val="222222"/>
                </a:solidFill>
                <a:latin typeface="Arial"/>
              </a:rPr>
              <a:t>Network behavior analysis systems</a:t>
            </a:r>
            <a:endParaRPr b="0" lang="en-GB" sz="25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Identify problems related to the flow of traffic</a:t>
            </a:r>
            <a:endParaRPr b="0" lang="en-GB" sz="20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Types of events commonly detected include DoS attacks, scanning, worms, unexpected application services, policy violations </a:t>
            </a:r>
            <a:endParaRPr b="0" lang="en-GB" sz="20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Offers intrusion prevention capabilities that are passive, inline, and both passive and inline</a:t>
            </a:r>
            <a:endParaRPr b="0" lang="en-GB" sz="2000" spc="-1" strike="noStrike">
              <a:latin typeface="Arial"/>
            </a:endParaRPr>
          </a:p>
        </p:txBody>
      </p:sp>
      <p:sp>
        <p:nvSpPr>
          <p:cNvPr id="328"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7062141C-189F-43A3-A7FF-0B2D889F4A62}" type="slidenum">
              <a:rPr b="0" lang="en-US" sz="1200" spc="-1" strike="noStrike">
                <a:solidFill>
                  <a:srgbClr val="000000"/>
                </a:solidFill>
                <a:latin typeface="Arial"/>
              </a:rPr>
              <a:t>16</a:t>
            </a:fld>
            <a:endParaRPr b="0" lang="en-GB" sz="1200" spc="-1" strike="noStrike">
              <a:latin typeface="Times New Roman"/>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9"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BE30194-BAB7-4C7A-BD8D-E47142BE6C7D}" type="slidenum">
              <a:rPr b="0" lang="en-US" sz="1200" spc="-1" strike="noStrike">
                <a:solidFill>
                  <a:srgbClr val="000000"/>
                </a:solidFill>
                <a:latin typeface="Times New Roman"/>
              </a:rPr>
              <a:t>16</a:t>
            </a:fld>
            <a:endParaRPr b="0" lang="en-GB" sz="1200" spc="-1" strike="noStrike">
              <a:latin typeface="Times New Roman"/>
            </a:endParaRPr>
          </a:p>
        </p:txBody>
      </p:sp>
      <p:sp>
        <p:nvSpPr>
          <p:cNvPr id="330" name="PlaceHolder 2"/>
          <p:cNvSpPr>
            <a:spLocks noGrp="1"/>
          </p:cNvSpPr>
          <p:nvPr>
            <p:ph type="sldImg"/>
          </p:nvPr>
        </p:nvSpPr>
        <p:spPr>
          <a:xfrm>
            <a:off x="2914560" y="531720"/>
            <a:ext cx="3543120" cy="2657160"/>
          </a:xfrm>
          <a:prstGeom prst="rect">
            <a:avLst/>
          </a:prstGeom>
        </p:spPr>
      </p:sp>
      <p:sp>
        <p:nvSpPr>
          <p:cNvPr id="331" name="PlaceHolder 3"/>
          <p:cNvSpPr>
            <a:spLocks noGrp="1"/>
          </p:cNvSpPr>
          <p:nvPr>
            <p:ph type="body"/>
          </p:nvPr>
        </p:nvSpPr>
        <p:spPr>
          <a:xfrm>
            <a:off x="937440" y="3366000"/>
            <a:ext cx="7497720" cy="3188520"/>
          </a:xfrm>
          <a:prstGeom prst="rect">
            <a:avLst/>
          </a:prstGeom>
        </p:spPr>
        <p:txBody>
          <a:bodyPr lIns="93960" rIns="93960" tIns="47160" bIns="47160">
            <a:normAutofit fontScale="42000"/>
          </a:bodyPr>
          <a:p>
            <a:pPr marL="216000" indent="-216000">
              <a:lnSpc>
                <a:spcPct val="100000"/>
              </a:lnSpc>
            </a:pPr>
            <a:r>
              <a:rPr b="0" lang="en-GB" sz="1200" spc="-1" strike="noStrike">
                <a:solidFill>
                  <a:srgbClr val="000000"/>
                </a:solidFill>
                <a:latin typeface="+mn-lt"/>
                <a:ea typeface="+mn-ea"/>
              </a:rPr>
              <a:t>HIDPSs are also known as system integrity verifiers because they benchmark and monitor the status of key system files and detect when an intruder creates, modifies, or deletes monitored files.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An HIDPS is also capable of monitoring system configuration databases, such as Windows registries, in addition to stored configuration files like .ini, .cfg, and .dat files.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90000"/>
              </a:lnSpc>
            </a:pPr>
            <a:endParaRPr b="0" lang="en-GB" sz="1200" spc="-1" strike="noStrike">
              <a:latin typeface="Arial"/>
            </a:endParaRPr>
          </a:p>
          <a:p>
            <a:pPr marL="216000" indent="-216000">
              <a:lnSpc>
                <a:spcPct val="90000"/>
              </a:lnSpc>
            </a:pPr>
            <a:r>
              <a:rPr b="1" lang="en-US" sz="2000" spc="-1" strike="noStrike">
                <a:solidFill>
                  <a:srgbClr val="000000"/>
                </a:solidFill>
                <a:latin typeface="Times New Roman"/>
                <a:ea typeface="+mn-ea"/>
              </a:rPr>
              <a:t>Host-Based IDPS </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Resides on a particular computer or server (host) and monitors activity only on that system</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Benchmark and monitor the status of key system files and detect when intruder creates, modifies, or deletes files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Advantage over NIDPS: can access encrypted information traveling over network and make decisions about potential/actual attacks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Most HIDPSs work on the principle of configuration or change management </a:t>
            </a:r>
            <a:endParaRPr b="0" lang="en-GB" sz="2400" spc="-1" strike="noStrike">
              <a:latin typeface="Arial"/>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2"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E6E5EA7E-9005-4A80-A613-ABA891940751}" type="slidenum">
              <a:rPr b="0" lang="en-US" sz="1200" spc="-1" strike="noStrike">
                <a:solidFill>
                  <a:srgbClr val="000000"/>
                </a:solidFill>
                <a:latin typeface="Times New Roman"/>
              </a:rPr>
              <a:t>17</a:t>
            </a:fld>
            <a:endParaRPr b="0" lang="en-GB" sz="1200" spc="-1" strike="noStrike">
              <a:latin typeface="Times New Roman"/>
            </a:endParaRPr>
          </a:p>
        </p:txBody>
      </p:sp>
      <p:sp>
        <p:nvSpPr>
          <p:cNvPr id="333" name="PlaceHolder 2"/>
          <p:cNvSpPr>
            <a:spLocks noGrp="1"/>
          </p:cNvSpPr>
          <p:nvPr>
            <p:ph type="sldImg"/>
          </p:nvPr>
        </p:nvSpPr>
        <p:spPr>
          <a:xfrm>
            <a:off x="2914560" y="531720"/>
            <a:ext cx="3543120" cy="2657160"/>
          </a:xfrm>
          <a:prstGeom prst="rect">
            <a:avLst/>
          </a:prstGeom>
        </p:spPr>
      </p:sp>
      <p:sp>
        <p:nvSpPr>
          <p:cNvPr id="334" name="PlaceHolder 3"/>
          <p:cNvSpPr>
            <a:spLocks noGrp="1"/>
          </p:cNvSpPr>
          <p:nvPr>
            <p:ph type="body"/>
          </p:nvPr>
        </p:nvSpPr>
        <p:spPr>
          <a:xfrm>
            <a:off x="937440" y="3366000"/>
            <a:ext cx="7497720" cy="3188520"/>
          </a:xfrm>
          <a:prstGeom prst="rect">
            <a:avLst/>
          </a:prstGeom>
        </p:spPr>
        <p:txBody>
          <a:bodyPr lIns="93960" rIns="93960" tIns="47160" bIns="47160">
            <a:normAutofit fontScale="61000"/>
          </a:bodyPr>
          <a:p>
            <a:pPr marL="216000" indent="-216000">
              <a:lnSpc>
                <a:spcPct val="96000"/>
              </a:lnSpc>
              <a:spcBef>
                <a:spcPts val="1199"/>
              </a:spcBef>
            </a:pPr>
            <a:r>
              <a:rPr b="1" lang="en-US" sz="2000" spc="-1" strike="noStrike">
                <a:latin typeface="Times New Roman"/>
              </a:rPr>
              <a:t>Advantages of HIDPSs</a:t>
            </a:r>
            <a:endParaRPr b="0" lang="en-GB" sz="2000" spc="-1" strike="noStrike">
              <a:latin typeface="Arial"/>
            </a:endParaRPr>
          </a:p>
          <a:p>
            <a:pPr lvl="1" marL="743040" indent="-285480">
              <a:lnSpc>
                <a:spcPct val="100000"/>
              </a:lnSpc>
              <a:spcBef>
                <a:spcPts val="479"/>
              </a:spcBef>
              <a:buClr>
                <a:srgbClr val="000000"/>
              </a:buClr>
              <a:buFont typeface="Symbol" charset="2"/>
              <a:buChar char=""/>
            </a:pPr>
            <a:r>
              <a:rPr b="0" lang="en-US" sz="2000" spc="-1" strike="noStrike">
                <a:latin typeface="Times New Roman"/>
              </a:rPr>
              <a:t> </a:t>
            </a:r>
            <a:r>
              <a:rPr b="0" lang="en-US" sz="2400" spc="-1" strike="noStrike">
                <a:solidFill>
                  <a:srgbClr val="222222"/>
                </a:solidFill>
                <a:latin typeface="Arial"/>
              </a:rPr>
              <a:t>Can detect local events on host systems and detect attacks that may elude a network-based IDPS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Functions on host system, where encrypted traffic will have been decrypted and is available for processing</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Not affected by use of switched network protocols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Can detect inconsistencies in how applications and systems programs were used by examining records stored in audit logs</a:t>
            </a:r>
            <a:endParaRPr b="0" lang="en-GB" sz="2400" spc="-1" strike="noStrike">
              <a:latin typeface="Arial"/>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5"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2A84D8F-7F91-4C2D-8AC9-BE230E3849F8}" type="slidenum">
              <a:rPr b="0" lang="en-US" sz="1200" spc="-1" strike="noStrike">
                <a:solidFill>
                  <a:srgbClr val="000000"/>
                </a:solidFill>
                <a:latin typeface="Times New Roman"/>
              </a:rPr>
              <a:t>18</a:t>
            </a:fld>
            <a:endParaRPr b="0" lang="en-GB" sz="1200" spc="-1" strike="noStrike">
              <a:latin typeface="Times New Roman"/>
            </a:endParaRPr>
          </a:p>
        </p:txBody>
      </p:sp>
      <p:sp>
        <p:nvSpPr>
          <p:cNvPr id="336" name="PlaceHolder 2"/>
          <p:cNvSpPr>
            <a:spLocks noGrp="1"/>
          </p:cNvSpPr>
          <p:nvPr>
            <p:ph type="sldImg"/>
          </p:nvPr>
        </p:nvSpPr>
        <p:spPr>
          <a:xfrm>
            <a:off x="2914560" y="531720"/>
            <a:ext cx="3543120" cy="2657160"/>
          </a:xfrm>
          <a:prstGeom prst="rect">
            <a:avLst/>
          </a:prstGeom>
        </p:spPr>
      </p:sp>
      <p:sp>
        <p:nvSpPr>
          <p:cNvPr id="337" name="PlaceHolder 3"/>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Times New Roman"/>
              </a:rPr>
              <a:t>Disadvantages of HIDPS</a:t>
            </a:r>
            <a:endParaRPr b="0" lang="en-GB" sz="2000" spc="-1" strike="noStrike">
              <a:latin typeface="Arial"/>
            </a:endParaRPr>
          </a:p>
          <a:p>
            <a:pPr marL="216000" indent="-216000">
              <a:lnSpc>
                <a:spcPct val="90000"/>
              </a:lnSpc>
              <a:buClr>
                <a:srgbClr val="000000"/>
              </a:buClr>
              <a:buFont typeface="Symbol" charset="2"/>
              <a:buChar char=""/>
            </a:pPr>
            <a:r>
              <a:rPr b="0" lang="en-US" sz="2000" spc="-1" strike="noStrike">
                <a:latin typeface="Times New Roman"/>
              </a:rPr>
              <a:t> </a:t>
            </a:r>
            <a:r>
              <a:rPr b="0" lang="en-US" sz="2000" spc="-1" strike="noStrike">
                <a:latin typeface="Times New Roman"/>
              </a:rPr>
              <a:t>HIDPSs pose more management issues since they are configured and managed on each monitored host.</a:t>
            </a:r>
            <a:endParaRPr b="0" lang="en-GB" sz="2000" spc="-1" strike="noStrike">
              <a:latin typeface="Arial"/>
            </a:endParaRPr>
          </a:p>
          <a:p>
            <a:pPr marL="216000" indent="-216000">
              <a:lnSpc>
                <a:spcPct val="90000"/>
              </a:lnSpc>
              <a:buClr>
                <a:srgbClr val="000000"/>
              </a:buClr>
              <a:buFont typeface="Symbol" charset="2"/>
              <a:buChar char=""/>
            </a:pPr>
            <a:r>
              <a:rPr b="0" lang="en-US" sz="2000" spc="-1" strike="noStrike">
                <a:latin typeface="Times New Roman"/>
              </a:rPr>
              <a:t> </a:t>
            </a:r>
            <a:r>
              <a:rPr b="0" lang="en-US" sz="2000" spc="-1" strike="noStrike">
                <a:latin typeface="Times New Roman"/>
              </a:rPr>
              <a:t>A HIDPS is vulnerable both to direct attacks and to attacks against the host operating system. </a:t>
            </a:r>
            <a:endParaRPr b="0" lang="en-GB" sz="2000" spc="-1" strike="noStrike">
              <a:latin typeface="Arial"/>
            </a:endParaRPr>
          </a:p>
          <a:p>
            <a:pPr marL="216000" indent="-216000">
              <a:lnSpc>
                <a:spcPct val="90000"/>
              </a:lnSpc>
              <a:buClr>
                <a:srgbClr val="000000"/>
              </a:buClr>
              <a:buFont typeface="Symbol" charset="2"/>
              <a:buChar char=""/>
            </a:pPr>
            <a:r>
              <a:rPr b="0" lang="en-US" sz="2000" spc="-1" strike="noStrike">
                <a:latin typeface="Times New Roman"/>
              </a:rPr>
              <a:t> </a:t>
            </a:r>
            <a:r>
              <a:rPr b="0" lang="en-US" sz="2000" spc="-1" strike="noStrike">
                <a:latin typeface="Times New Roman"/>
              </a:rPr>
              <a:t>A HIDPS is not optimized to detect multi-host scanning, nor is it able to detect the scanning of non-host network devices, such as routers or switches. </a:t>
            </a:r>
            <a:endParaRPr b="0" lang="en-GB" sz="2000" spc="-1" strike="noStrike">
              <a:latin typeface="Arial"/>
            </a:endParaRPr>
          </a:p>
          <a:p>
            <a:pPr marL="216000" indent="-216000">
              <a:lnSpc>
                <a:spcPct val="90000"/>
              </a:lnSpc>
              <a:buClr>
                <a:srgbClr val="000000"/>
              </a:buClr>
              <a:buFont typeface="Symbol" charset="2"/>
              <a:buChar char=""/>
            </a:pPr>
            <a:r>
              <a:rPr b="0" lang="en-US" sz="2000" spc="-1" strike="noStrike">
                <a:latin typeface="Times New Roman"/>
              </a:rPr>
              <a:t>A HIDPS is susceptible to some denial-of-service attacks.</a:t>
            </a:r>
            <a:endParaRPr b="0" lang="en-GB" sz="2000" spc="-1" strike="noStrike">
              <a:latin typeface="Arial"/>
            </a:endParaRPr>
          </a:p>
          <a:p>
            <a:pPr marL="216000" indent="-216000">
              <a:lnSpc>
                <a:spcPct val="90000"/>
              </a:lnSpc>
              <a:buClr>
                <a:srgbClr val="000000"/>
              </a:buClr>
              <a:buFont typeface="Symbol" charset="2"/>
              <a:buChar char=""/>
            </a:pPr>
            <a:r>
              <a:rPr b="0" lang="en-US" sz="2000" spc="-1" strike="noStrike">
                <a:latin typeface="Times New Roman"/>
              </a:rPr>
              <a:t>A HIDPS can use large amounts of disk space to retain the host OS audit logs; to function properly, it may require disk capacity to be added to the system.</a:t>
            </a:r>
            <a:endParaRPr b="0" lang="en-GB" sz="2000" spc="-1" strike="noStrike">
              <a:latin typeface="Arial"/>
            </a:endParaRPr>
          </a:p>
          <a:p>
            <a:pPr marL="216000" indent="-216000">
              <a:lnSpc>
                <a:spcPct val="90000"/>
              </a:lnSpc>
              <a:buClr>
                <a:srgbClr val="000000"/>
              </a:buClr>
              <a:buFont typeface="Symbol" charset="2"/>
              <a:buChar char=""/>
            </a:pPr>
            <a:r>
              <a:rPr b="0" lang="en-US" sz="2000" spc="-1" strike="noStrike">
                <a:latin typeface="Times New Roman"/>
              </a:rPr>
              <a:t>A HIDPS can inflict a performance overhead on its host systems, and in some cases may reduce system performance below acceptable levels.</a:t>
            </a:r>
            <a:endParaRPr b="0" lang="en-GB" sz="2000" spc="-1" strike="noStrike">
              <a:latin typeface="Arial"/>
            </a:endParaRPr>
          </a:p>
          <a:p>
            <a:pPr marL="216000" indent="-216000">
              <a:lnSpc>
                <a:spcPct val="100000"/>
              </a:lnSpc>
            </a:pPr>
            <a:endParaRPr b="0" lang="en-GB" sz="2000" spc="-1" strike="noStrike">
              <a:latin typeface="Arial"/>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8"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204F9001-74FD-4D18-A134-771E1F9A5AEB}" type="slidenum">
              <a:rPr b="0" lang="en-US" sz="1200" spc="-1" strike="noStrike">
                <a:solidFill>
                  <a:srgbClr val="000000"/>
                </a:solidFill>
                <a:latin typeface="Times New Roman"/>
              </a:rPr>
              <a:t>18</a:t>
            </a:fld>
            <a:endParaRPr b="0" lang="en-GB" sz="1200" spc="-1" strike="noStrike">
              <a:latin typeface="Times New Roman"/>
            </a:endParaRPr>
          </a:p>
        </p:txBody>
      </p:sp>
      <p:sp>
        <p:nvSpPr>
          <p:cNvPr id="339" name="PlaceHolder 2"/>
          <p:cNvSpPr>
            <a:spLocks noGrp="1"/>
          </p:cNvSpPr>
          <p:nvPr>
            <p:ph type="sldImg"/>
          </p:nvPr>
        </p:nvSpPr>
        <p:spPr>
          <a:xfrm>
            <a:off x="2914560" y="531720"/>
            <a:ext cx="3543120" cy="2657160"/>
          </a:xfrm>
          <a:prstGeom prst="rect">
            <a:avLst/>
          </a:prstGeom>
        </p:spPr>
      </p:sp>
      <p:sp>
        <p:nvSpPr>
          <p:cNvPr id="340" name="PlaceHolder 3"/>
          <p:cNvSpPr>
            <a:spLocks noGrp="1"/>
          </p:cNvSpPr>
          <p:nvPr>
            <p:ph type="body"/>
          </p:nvPr>
        </p:nvSpPr>
        <p:spPr>
          <a:xfrm>
            <a:off x="937440" y="3366000"/>
            <a:ext cx="7497720" cy="3188520"/>
          </a:xfrm>
          <a:prstGeom prst="rect">
            <a:avLst/>
          </a:prstGeom>
        </p:spPr>
        <p:txBody>
          <a:bodyPr lIns="93960" rIns="93960" tIns="47160" bIns="47160">
            <a:normAutofit fontScale="31000"/>
          </a:bodyPr>
          <a:p>
            <a:pPr marL="216000" indent="-216000">
              <a:lnSpc>
                <a:spcPct val="100000"/>
              </a:lnSpc>
            </a:pPr>
            <a:r>
              <a:rPr b="0" lang="en-GB" sz="1200" spc="-1" strike="noStrike">
                <a:solidFill>
                  <a:srgbClr val="000000"/>
                </a:solidFill>
                <a:latin typeface="+mn-lt"/>
                <a:ea typeface="+mn-ea"/>
              </a:rPr>
              <a:t>Signature-based technology is widely used because many attacks have clear and distinct signatures: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Footprinting and fingerprinting activities use ICMP, DNS querying, and e-mail routing analysis.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Exploits use a specific attack sequence designed to take advantage of a vulnerability to gain access to a system.</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DoS and DDoS attacks, during which the attacker tries to prevent the normal usage of a system, overload the system with requests so that its ability to process them efficiently is compromised or disrupted</a:t>
            </a:r>
            <a:endParaRPr b="0" lang="en-GB" sz="1200" spc="-1" strike="noStrike">
              <a:latin typeface="Arial"/>
            </a:endParaRPr>
          </a:p>
          <a:p>
            <a:pPr marL="216000" indent="-216000">
              <a:lnSpc>
                <a:spcPct val="100000"/>
              </a:lnSpc>
              <a:spcBef>
                <a:spcPts val="519"/>
              </a:spcBef>
            </a:pPr>
            <a:endParaRPr b="0" lang="en-GB" sz="1200" spc="-1" strike="noStrike">
              <a:latin typeface="Arial"/>
            </a:endParaRPr>
          </a:p>
          <a:p>
            <a:pPr marL="216000" indent="-216000">
              <a:lnSpc>
                <a:spcPct val="100000"/>
              </a:lnSpc>
              <a:spcBef>
                <a:spcPts val="519"/>
              </a:spcBef>
            </a:pPr>
            <a:endParaRPr b="0" lang="en-GB" sz="1200" spc="-1" strike="noStrike">
              <a:latin typeface="Arial"/>
            </a:endParaRPr>
          </a:p>
          <a:p>
            <a:pPr marL="216000" indent="-216000">
              <a:lnSpc>
                <a:spcPct val="100000"/>
              </a:lnSpc>
              <a:spcBef>
                <a:spcPts val="519"/>
              </a:spcBef>
            </a:pPr>
            <a:endParaRPr b="0" lang="en-GB" sz="1200" spc="-1" strike="noStrike">
              <a:latin typeface="Arial"/>
            </a:endParaRPr>
          </a:p>
          <a:p>
            <a:pPr marL="216000" indent="-216000">
              <a:lnSpc>
                <a:spcPct val="100000"/>
              </a:lnSpc>
              <a:spcBef>
                <a:spcPts val="519"/>
              </a:spcBef>
            </a:pPr>
            <a:r>
              <a:rPr b="1" lang="en-US" sz="2600" spc="-1" strike="noStrike">
                <a:solidFill>
                  <a:srgbClr val="222222"/>
                </a:solidFill>
                <a:latin typeface="Arial"/>
                <a:ea typeface="+mn-ea"/>
              </a:rPr>
              <a:t>Signature-based detection</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Examines network traffic in search of patterns that match known signatures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Widely used because many attacks have clear and distinct signatures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Problem with this approach is that new attack patterns must continually be added to IDPS’s database of signatures</a:t>
            </a:r>
            <a:endParaRPr b="0" lang="en-GB" sz="24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Slow, methodical attack involving multiple events might escape detection</a:t>
            </a:r>
            <a:endParaRPr b="0" lang="en-GB" sz="2200" spc="-1" strike="noStrike">
              <a:latin typeface="Arial"/>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1"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6E89F16-8F7C-4FAD-B140-45F722E7F723}" type="slidenum">
              <a:rPr b="0" lang="en-US" sz="1200" spc="-1" strike="noStrike">
                <a:solidFill>
                  <a:srgbClr val="000000"/>
                </a:solidFill>
                <a:latin typeface="Times New Roman"/>
              </a:rPr>
              <a:t>20</a:t>
            </a:fld>
            <a:endParaRPr b="0" lang="en-GB" sz="1200" spc="-1" strike="noStrike">
              <a:latin typeface="Times New Roman"/>
            </a:endParaRPr>
          </a:p>
        </p:txBody>
      </p:sp>
      <p:sp>
        <p:nvSpPr>
          <p:cNvPr id="342" name="PlaceHolder 2"/>
          <p:cNvSpPr>
            <a:spLocks noGrp="1"/>
          </p:cNvSpPr>
          <p:nvPr>
            <p:ph type="sldImg"/>
          </p:nvPr>
        </p:nvSpPr>
        <p:spPr>
          <a:xfrm>
            <a:off x="2914560" y="531720"/>
            <a:ext cx="3543120" cy="2657160"/>
          </a:xfrm>
          <a:prstGeom prst="rect">
            <a:avLst/>
          </a:prstGeom>
        </p:spPr>
      </p:sp>
      <p:sp>
        <p:nvSpPr>
          <p:cNvPr id="343" name="PlaceHolder 3"/>
          <p:cNvSpPr>
            <a:spLocks noGrp="1"/>
          </p:cNvSpPr>
          <p:nvPr>
            <p:ph type="body"/>
          </p:nvPr>
        </p:nvSpPr>
        <p:spPr>
          <a:xfrm>
            <a:off x="937440" y="3366000"/>
            <a:ext cx="7497720" cy="3188520"/>
          </a:xfrm>
          <a:prstGeom prst="rect">
            <a:avLst/>
          </a:prstGeom>
        </p:spPr>
        <p:txBody>
          <a:bodyPr lIns="93960" rIns="93960" tIns="47160" bIns="47160">
            <a:normAutofit fontScale="36000"/>
          </a:bodyPr>
          <a:p>
            <a:pPr marL="216000" indent="-216000">
              <a:lnSpc>
                <a:spcPct val="100000"/>
              </a:lnSpc>
            </a:pPr>
            <a:r>
              <a:rPr b="0" lang="en-GB" sz="1200" spc="-1" strike="noStrike">
                <a:solidFill>
                  <a:srgbClr val="000000"/>
                </a:solidFill>
                <a:latin typeface="+mn-lt"/>
                <a:ea typeface="+mn-ea"/>
              </a:rPr>
              <a:t>Because of the complexity of anomaly-based detection, its impact on the overhead computing load of the host computer, and the number of false positives it can generate, this type of IDPS is less commonly used than the signature-based type.</a:t>
            </a:r>
            <a:endParaRPr b="0" lang="en-GB" sz="1200" spc="-1" strike="noStrike">
              <a:latin typeface="Arial"/>
            </a:endParaRPr>
          </a:p>
          <a:p>
            <a:pPr marL="216000" indent="-216000">
              <a:lnSpc>
                <a:spcPct val="100000"/>
              </a:lnSpc>
              <a:spcBef>
                <a:spcPts val="519"/>
              </a:spcBef>
            </a:pPr>
            <a:endParaRPr b="0" lang="en-GB" sz="1200" spc="-1" strike="noStrike">
              <a:latin typeface="Arial"/>
            </a:endParaRPr>
          </a:p>
          <a:p>
            <a:pPr marL="216000" indent="-216000">
              <a:lnSpc>
                <a:spcPct val="100000"/>
              </a:lnSpc>
              <a:spcBef>
                <a:spcPts val="519"/>
              </a:spcBef>
            </a:pPr>
            <a:endParaRPr b="0" lang="en-GB" sz="1200" spc="-1" strike="noStrike">
              <a:latin typeface="Arial"/>
            </a:endParaRPr>
          </a:p>
          <a:p>
            <a:pPr marL="216000" indent="-216000">
              <a:lnSpc>
                <a:spcPct val="100000"/>
              </a:lnSpc>
              <a:spcBef>
                <a:spcPts val="519"/>
              </a:spcBef>
            </a:pPr>
            <a:endParaRPr b="0" lang="en-GB" sz="1200" spc="-1" strike="noStrike">
              <a:latin typeface="Arial"/>
            </a:endParaRPr>
          </a:p>
          <a:p>
            <a:pPr marL="216000" indent="-216000">
              <a:lnSpc>
                <a:spcPct val="100000"/>
              </a:lnSpc>
              <a:spcBef>
                <a:spcPts val="519"/>
              </a:spcBef>
            </a:pPr>
            <a:r>
              <a:rPr b="1" lang="en-US" sz="2600" spc="-1" strike="noStrike">
                <a:solidFill>
                  <a:srgbClr val="222222"/>
                </a:solidFill>
                <a:latin typeface="Arial"/>
                <a:ea typeface="+mn-ea"/>
              </a:rPr>
              <a:t>Anomaly-based detection</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Anomaly-based detection (or behavior-based detection) collects statistical summaries by observing traffic known to be normal</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When measured activity is outside baseline parameters or clipping level, IDPS sends alert to administrator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IDPS can detect new types of attacks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Requires much more overhead and processing capacity than signature-based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May generate many false positives</a:t>
            </a:r>
            <a:endParaRPr b="0" lang="en-GB" sz="2400" spc="-1" strike="noStrike">
              <a:latin typeface="Arial"/>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4" name="PlaceHolder 1"/>
          <p:cNvSpPr>
            <a:spLocks noGrp="1"/>
          </p:cNvSpPr>
          <p:nvPr>
            <p:ph type="sldImg"/>
          </p:nvPr>
        </p:nvSpPr>
        <p:spPr>
          <a:xfrm>
            <a:off x="2914560" y="531720"/>
            <a:ext cx="3543120" cy="2657160"/>
          </a:xfrm>
          <a:prstGeom prst="rect">
            <a:avLst/>
          </a:prstGeom>
        </p:spPr>
      </p:sp>
      <p:sp>
        <p:nvSpPr>
          <p:cNvPr id="345" name="PlaceHolder 2"/>
          <p:cNvSpPr>
            <a:spLocks noGrp="1"/>
          </p:cNvSpPr>
          <p:nvPr>
            <p:ph type="body"/>
          </p:nvPr>
        </p:nvSpPr>
        <p:spPr>
          <a:xfrm>
            <a:off x="937440" y="3366000"/>
            <a:ext cx="7497720" cy="3188520"/>
          </a:xfrm>
          <a:prstGeom prst="rect">
            <a:avLst/>
          </a:prstGeom>
        </p:spPr>
        <p:txBody>
          <a:bodyPr lIns="93960" rIns="93960" tIns="47160" bIns="47160">
            <a:normAutofit fontScale="37000"/>
          </a:bodyPr>
          <a:p>
            <a:pPr marL="216000" indent="-216000">
              <a:lnSpc>
                <a:spcPct val="100000"/>
              </a:lnSpc>
            </a:pPr>
            <a:r>
              <a:rPr b="0" lang="en-GB" sz="1200" spc="-1" strike="noStrike">
                <a:solidFill>
                  <a:srgbClr val="000000"/>
                </a:solidFill>
                <a:latin typeface="+mn-lt"/>
                <a:ea typeface="+mn-ea"/>
              </a:rPr>
              <a:t>The models used for SPA are similar to signatures in that they are provided by vendors. These models are based on industry protocol standards established by such entities as the Internet Engineering Task Force, but they vary along with the protocol implementations in such documents.</a:t>
            </a:r>
            <a:endParaRPr b="0" lang="en-GB" sz="1200" spc="-1" strike="noStrike">
              <a:latin typeface="Arial"/>
            </a:endParaRPr>
          </a:p>
          <a:p>
            <a:pPr marL="216000" indent="-216000">
              <a:lnSpc>
                <a:spcPct val="100000"/>
              </a:lnSpc>
              <a:spcBef>
                <a:spcPts val="519"/>
              </a:spcBef>
            </a:pPr>
            <a:endParaRPr b="0" lang="en-GB" sz="1200" spc="-1" strike="noStrike">
              <a:latin typeface="Arial"/>
            </a:endParaRPr>
          </a:p>
          <a:p>
            <a:pPr marL="216000" indent="-216000">
              <a:lnSpc>
                <a:spcPct val="100000"/>
              </a:lnSpc>
              <a:spcBef>
                <a:spcPts val="519"/>
              </a:spcBef>
            </a:pPr>
            <a:endParaRPr b="0" lang="en-GB" sz="1200" spc="-1" strike="noStrike">
              <a:latin typeface="Arial"/>
            </a:endParaRPr>
          </a:p>
          <a:p>
            <a:pPr marL="216000" indent="-216000">
              <a:lnSpc>
                <a:spcPct val="100000"/>
              </a:lnSpc>
              <a:spcBef>
                <a:spcPts val="519"/>
              </a:spcBef>
            </a:pPr>
            <a:r>
              <a:rPr b="1" lang="en-US" sz="2600" spc="-1" strike="noStrike">
                <a:solidFill>
                  <a:srgbClr val="222222"/>
                </a:solidFill>
                <a:latin typeface="Arial"/>
                <a:ea typeface="+mn-ea"/>
              </a:rPr>
              <a:t>Stateful protocol analysis</a:t>
            </a:r>
            <a:endParaRPr b="0" lang="en-GB" sz="2600" spc="-1" strike="noStrike">
              <a:latin typeface="Arial"/>
            </a:endParaRPr>
          </a:p>
          <a:p>
            <a:pPr lvl="1" marL="743040" indent="-285480">
              <a:lnSpc>
                <a:spcPct val="100000"/>
              </a:lnSpc>
              <a:spcBef>
                <a:spcPts val="471"/>
              </a:spcBef>
              <a:buClr>
                <a:srgbClr val="222222"/>
              </a:buClr>
              <a:buFont typeface="Symbol" charset="2"/>
              <a:buChar char=""/>
            </a:pPr>
            <a:r>
              <a:rPr b="0" lang="en-US" sz="2350" spc="-1" strike="noStrike">
                <a:solidFill>
                  <a:srgbClr val="222222"/>
                </a:solidFill>
                <a:latin typeface="Arial"/>
                <a:ea typeface="+mn-ea"/>
              </a:rPr>
              <a:t>SPA: process of comparing known normal/benign protocol profiles against observed traffic</a:t>
            </a:r>
            <a:endParaRPr b="0" lang="en-GB" sz="2350" spc="-1" strike="noStrike">
              <a:latin typeface="Arial"/>
            </a:endParaRPr>
          </a:p>
          <a:p>
            <a:pPr lvl="1" marL="743040" indent="-285480">
              <a:lnSpc>
                <a:spcPct val="100000"/>
              </a:lnSpc>
              <a:spcBef>
                <a:spcPts val="471"/>
              </a:spcBef>
              <a:buClr>
                <a:srgbClr val="222222"/>
              </a:buClr>
              <a:buFont typeface="Symbol" charset="2"/>
              <a:buChar char=""/>
            </a:pPr>
            <a:r>
              <a:rPr b="0" lang="en-US" sz="2350" spc="-1" strike="noStrike">
                <a:solidFill>
                  <a:srgbClr val="222222"/>
                </a:solidFill>
                <a:latin typeface="Arial"/>
                <a:ea typeface="+mn-ea"/>
              </a:rPr>
              <a:t>Stores and uses relevant data detected in a session to identify intrusions involving multiple requests/responses; allows IDPS to better detect specialized, multisession attacks (also called deep packet inspection)</a:t>
            </a:r>
            <a:endParaRPr b="0" lang="en-GB" sz="2350" spc="-1" strike="noStrike">
              <a:latin typeface="Arial"/>
            </a:endParaRPr>
          </a:p>
          <a:p>
            <a:pPr lvl="1" marL="743040" indent="-285480">
              <a:lnSpc>
                <a:spcPct val="100000"/>
              </a:lnSpc>
              <a:spcBef>
                <a:spcPts val="471"/>
              </a:spcBef>
              <a:buClr>
                <a:srgbClr val="222222"/>
              </a:buClr>
              <a:buFont typeface="Symbol" charset="2"/>
              <a:buChar char=""/>
            </a:pPr>
            <a:r>
              <a:rPr b="0" lang="en-US" sz="2350" spc="-1" strike="noStrike">
                <a:solidFill>
                  <a:srgbClr val="222222"/>
                </a:solidFill>
                <a:latin typeface="Arial"/>
                <a:ea typeface="+mn-ea"/>
              </a:rPr>
              <a:t>Drawbacks: analytical complexity; heavy processing overhead; may fail to detect intrusion unless protocol violates fundamental behavior; may interfere with normal operations of protocol</a:t>
            </a:r>
            <a:endParaRPr b="0" lang="en-GB" sz="2350" spc="-1" strike="noStrike">
              <a:latin typeface="Arial"/>
            </a:endParaRPr>
          </a:p>
          <a:p>
            <a:pPr>
              <a:lnSpc>
                <a:spcPct val="100000"/>
              </a:lnSpc>
            </a:pPr>
            <a:endParaRPr b="0" lang="en-GB" sz="2350" spc="-1" strike="noStrike">
              <a:latin typeface="Arial"/>
            </a:endParaRPr>
          </a:p>
        </p:txBody>
      </p:sp>
      <p:sp>
        <p:nvSpPr>
          <p:cNvPr id="346"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410A6027-C774-4AA4-9C88-56A92D9D427B}" type="slidenum">
              <a:rPr b="0" lang="en-US" sz="1200" spc="-1" strike="noStrike">
                <a:solidFill>
                  <a:srgbClr val="000000"/>
                </a:solidFill>
                <a:latin typeface="Times New Roman"/>
              </a:rPr>
              <a:t>22</a:t>
            </a:fld>
            <a:endParaRPr b="0" lang="en-GB" sz="1200" spc="-1" strike="noStrike">
              <a:latin typeface="Times New Roman"/>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7"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E0A06D15-9EFD-4284-9B55-81B4F4E5737E}" type="slidenum">
              <a:rPr b="0" lang="en-US" sz="1200" spc="-1" strike="noStrike">
                <a:solidFill>
                  <a:srgbClr val="000000"/>
                </a:solidFill>
                <a:latin typeface="Times New Roman"/>
              </a:rPr>
              <a:t>22</a:t>
            </a:fld>
            <a:endParaRPr b="0" lang="en-GB" sz="1200" spc="-1" strike="noStrike">
              <a:latin typeface="Times New Roman"/>
            </a:endParaRPr>
          </a:p>
        </p:txBody>
      </p:sp>
      <p:sp>
        <p:nvSpPr>
          <p:cNvPr id="348" name="PlaceHolder 2"/>
          <p:cNvSpPr>
            <a:spLocks noGrp="1"/>
          </p:cNvSpPr>
          <p:nvPr>
            <p:ph type="sldImg"/>
          </p:nvPr>
        </p:nvSpPr>
        <p:spPr>
          <a:xfrm>
            <a:off x="2914560" y="531720"/>
            <a:ext cx="3543120" cy="2657160"/>
          </a:xfrm>
          <a:prstGeom prst="rect">
            <a:avLst/>
          </a:prstGeom>
        </p:spPr>
      </p:sp>
      <p:sp>
        <p:nvSpPr>
          <p:cNvPr id="349" name="PlaceHolder 3"/>
          <p:cNvSpPr>
            <a:spLocks noGrp="1"/>
          </p:cNvSpPr>
          <p:nvPr>
            <p:ph type="body"/>
          </p:nvPr>
        </p:nvSpPr>
        <p:spPr>
          <a:xfrm>
            <a:off x="937440" y="3366000"/>
            <a:ext cx="7497720" cy="3188520"/>
          </a:xfrm>
          <a:prstGeom prst="rect">
            <a:avLst/>
          </a:prstGeom>
        </p:spPr>
        <p:txBody>
          <a:bodyPr lIns="93960" rIns="93960" tIns="47160" bIns="47160">
            <a:normAutofit fontScale="45000"/>
          </a:bodyPr>
          <a:p>
            <a:pPr marL="216000" indent="-216000">
              <a:lnSpc>
                <a:spcPct val="100000"/>
              </a:lnSpc>
            </a:pPr>
            <a:r>
              <a:rPr b="0" lang="en-GB" sz="1200" spc="-1" strike="noStrike">
                <a:solidFill>
                  <a:srgbClr val="000000"/>
                </a:solidFill>
                <a:latin typeface="+mn-lt"/>
                <a:ea typeface="+mn-ea"/>
              </a:rPr>
              <a:t>Log file monitoring is often implemented in organizations with the use of a security information and event management (SIEM) software-enabled system. </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SIEM systems are often used to manage the incident reaction process once incident response protocols are invoked.</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Log File Monitors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Log file monitor (LFM) similar to NIDPS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Reviews log files generated by servers, network devices, and even other IDPSs for patterns and signatures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Patterns that signify attack may be much easier to identify when entire network and its systems are viewed as a whole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Requires considerable resources since it involves the collection, movement, storage, and analysis of large quantities of log data</a:t>
            </a:r>
            <a:endParaRPr b="0" lang="en-GB" sz="2400" spc="-1" strike="noStrike">
              <a:latin typeface="Arial"/>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0"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D9F93F11-2F94-4B73-9116-A9928D4BEFF6}" type="slidenum">
              <a:rPr b="0" lang="en-US" sz="1200" spc="-1" strike="noStrike">
                <a:solidFill>
                  <a:srgbClr val="000000"/>
                </a:solidFill>
                <a:latin typeface="Times New Roman"/>
              </a:rPr>
              <a:t>23</a:t>
            </a:fld>
            <a:endParaRPr b="0" lang="en-GB" sz="1200" spc="-1" strike="noStrike">
              <a:latin typeface="Times New Roman"/>
            </a:endParaRPr>
          </a:p>
        </p:txBody>
      </p:sp>
      <p:sp>
        <p:nvSpPr>
          <p:cNvPr id="351" name="PlaceHolder 2"/>
          <p:cNvSpPr>
            <a:spLocks noGrp="1"/>
          </p:cNvSpPr>
          <p:nvPr>
            <p:ph type="sldImg"/>
          </p:nvPr>
        </p:nvSpPr>
        <p:spPr>
          <a:xfrm>
            <a:off x="2914560" y="531720"/>
            <a:ext cx="3543120" cy="2657160"/>
          </a:xfrm>
          <a:prstGeom prst="rect">
            <a:avLst/>
          </a:prstGeom>
        </p:spPr>
      </p:sp>
      <p:sp>
        <p:nvSpPr>
          <p:cNvPr id="352" name="PlaceHolder 3"/>
          <p:cNvSpPr>
            <a:spLocks noGrp="1"/>
          </p:cNvSpPr>
          <p:nvPr>
            <p:ph type="body"/>
          </p:nvPr>
        </p:nvSpPr>
        <p:spPr>
          <a:xfrm>
            <a:off x="937440" y="3366000"/>
            <a:ext cx="7497720" cy="3188520"/>
          </a:xfrm>
          <a:prstGeom prst="rect">
            <a:avLst/>
          </a:prstGeom>
        </p:spPr>
        <p:txBody>
          <a:bodyPr lIns="93960" rIns="93960" tIns="47160" bIns="47160">
            <a:normAutofit fontScale="46000"/>
          </a:bodyPr>
          <a:p>
            <a:pPr marL="216000" indent="-216000">
              <a:lnSpc>
                <a:spcPct val="90000"/>
              </a:lnSpc>
            </a:pPr>
            <a:r>
              <a:rPr b="1" lang="en-US" sz="2000" spc="-1" strike="noStrike">
                <a:latin typeface="Times New Roman"/>
              </a:rPr>
              <a:t>IDPS Response Behavior</a:t>
            </a:r>
            <a:endParaRPr b="0" lang="en-GB" sz="2000" spc="-1" strike="noStrike">
              <a:latin typeface="Arial"/>
            </a:endParaRPr>
          </a:p>
          <a:p>
            <a:pPr marL="343080" indent="-342720">
              <a:lnSpc>
                <a:spcPct val="100000"/>
              </a:lnSpc>
              <a:spcBef>
                <a:spcPts val="479"/>
              </a:spcBef>
              <a:buClr>
                <a:srgbClr val="222222"/>
              </a:buClr>
              <a:buFont typeface="Symbol" charset="2"/>
              <a:buChar char=""/>
            </a:pPr>
            <a:r>
              <a:rPr b="0" lang="en-US" sz="2400" spc="-1" strike="noStrike">
                <a:solidFill>
                  <a:srgbClr val="222222"/>
                </a:solidFill>
                <a:latin typeface="Arial"/>
              </a:rPr>
              <a:t>IDPS response to external stimulation depends on configuration and function; many response options available</a:t>
            </a:r>
            <a:endParaRPr b="0" lang="en-GB" sz="2400" spc="-1" strike="noStrike">
              <a:latin typeface="Arial"/>
            </a:endParaRPr>
          </a:p>
          <a:p>
            <a:pPr marL="343080" indent="-342720">
              <a:lnSpc>
                <a:spcPct val="100000"/>
              </a:lnSpc>
              <a:spcBef>
                <a:spcPts val="479"/>
              </a:spcBef>
              <a:buClr>
                <a:srgbClr val="222222"/>
              </a:buClr>
              <a:buFont typeface="Symbol" charset="2"/>
              <a:buChar char=""/>
            </a:pPr>
            <a:r>
              <a:rPr b="0" lang="en-US" sz="2400" spc="-1" strike="noStrike">
                <a:solidFill>
                  <a:srgbClr val="222222"/>
                </a:solidFill>
                <a:latin typeface="Arial"/>
              </a:rPr>
              <a:t>IDPS responses can be classified as active or passive</a:t>
            </a:r>
            <a:endParaRPr b="0" lang="en-GB" sz="24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Active response: collecting additional information about the intrusion, modifying the network environment, taking action against the intrusion</a:t>
            </a:r>
            <a:endParaRPr b="0" lang="en-GB" sz="20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Passive response: setting off alarms or notifications, collecting passive data through SNMP traps</a:t>
            </a:r>
            <a:endParaRPr b="0" lang="en-GB" sz="2000" spc="-1" strike="noStrike">
              <a:latin typeface="Arial"/>
            </a:endParaRPr>
          </a:p>
          <a:p>
            <a:pPr marL="343080" indent="-342720">
              <a:lnSpc>
                <a:spcPct val="100000"/>
              </a:lnSpc>
              <a:spcBef>
                <a:spcPts val="479"/>
              </a:spcBef>
              <a:buClr>
                <a:srgbClr val="222222"/>
              </a:buClr>
              <a:buFont typeface="Symbol" charset="2"/>
              <a:buChar char=""/>
            </a:pPr>
            <a:r>
              <a:rPr b="0" lang="en-US" sz="2400" spc="-1" strike="noStrike">
                <a:solidFill>
                  <a:srgbClr val="222222"/>
                </a:solidFill>
                <a:latin typeface="Arial"/>
              </a:rPr>
              <a:t>Many IDPSs can generate routine reports and other detailed documents</a:t>
            </a:r>
            <a:endParaRPr b="0" lang="en-GB" sz="2400" spc="-1" strike="noStrike">
              <a:latin typeface="Arial"/>
            </a:endParaRPr>
          </a:p>
          <a:p>
            <a:pPr marL="343080" indent="-342720">
              <a:lnSpc>
                <a:spcPct val="100000"/>
              </a:lnSpc>
              <a:spcBef>
                <a:spcPts val="479"/>
              </a:spcBef>
              <a:buClr>
                <a:srgbClr val="222222"/>
              </a:buClr>
              <a:buFont typeface="Symbol" charset="2"/>
              <a:buChar char=""/>
            </a:pPr>
            <a:r>
              <a:rPr b="0" lang="en-US" sz="2400" spc="-1" strike="noStrike">
                <a:solidFill>
                  <a:srgbClr val="222222"/>
                </a:solidFill>
                <a:latin typeface="Arial"/>
              </a:rPr>
              <a:t>Failsafe features protect IDPS from being circumvented</a:t>
            </a:r>
            <a:endParaRPr b="0" lang="en-GB" sz="2400" spc="-1" strike="noStrike">
              <a:latin typeface="Arial"/>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3"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E38D8CAD-87A9-42F2-B61F-B6DC23A85776}" type="slidenum">
              <a:rPr b="0" lang="en-US" sz="1200" spc="-1" strike="noStrike">
                <a:solidFill>
                  <a:srgbClr val="000000"/>
                </a:solidFill>
                <a:latin typeface="Times New Roman"/>
              </a:rPr>
              <a:t>24</a:t>
            </a:fld>
            <a:endParaRPr b="0" lang="en-GB" sz="1200" spc="-1" strike="noStrike">
              <a:latin typeface="Times New Roman"/>
            </a:endParaRPr>
          </a:p>
        </p:txBody>
      </p:sp>
      <p:sp>
        <p:nvSpPr>
          <p:cNvPr id="354" name="PlaceHolder 2"/>
          <p:cNvSpPr>
            <a:spLocks noGrp="1"/>
          </p:cNvSpPr>
          <p:nvPr>
            <p:ph type="sldImg"/>
          </p:nvPr>
        </p:nvSpPr>
        <p:spPr>
          <a:xfrm>
            <a:off x="2914560" y="531720"/>
            <a:ext cx="3543120" cy="2657160"/>
          </a:xfrm>
          <a:prstGeom prst="rect">
            <a:avLst/>
          </a:prstGeom>
        </p:spPr>
      </p:sp>
      <p:sp>
        <p:nvSpPr>
          <p:cNvPr id="355" name="PlaceHolder 3"/>
          <p:cNvSpPr>
            <a:spLocks noGrp="1"/>
          </p:cNvSpPr>
          <p:nvPr>
            <p:ph type="body"/>
          </p:nvPr>
        </p:nvSpPr>
        <p:spPr>
          <a:xfrm>
            <a:off x="937440" y="3366000"/>
            <a:ext cx="7497720" cy="3188520"/>
          </a:xfrm>
          <a:prstGeom prst="rect">
            <a:avLst/>
          </a:prstGeom>
        </p:spPr>
        <p:txBody>
          <a:bodyPr lIns="93960" rIns="93960" tIns="47160" bIns="47160">
            <a:normAutofit fontScale="70000"/>
          </a:bodyPr>
          <a:p>
            <a:pPr marL="216000" indent="-216000">
              <a:lnSpc>
                <a:spcPct val="100000"/>
              </a:lnSpc>
            </a:pPr>
            <a:r>
              <a:rPr b="1" lang="en-US" sz="2000" spc="-1" strike="noStrike">
                <a:latin typeface="Times New Roman"/>
              </a:rPr>
              <a:t>Selecting IDPS Approaches and Products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Technical and policy considerations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What is your systems environment?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What are your security goals and objectives?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What is your existing security policy?</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Organizational requirements and constraints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What requirements are levied from outside the organization?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What are your organization’s resource constraints</a:t>
            </a:r>
            <a:endParaRPr b="0" lang="en-GB" sz="2400" spc="-1" strike="noStrike">
              <a:latin typeface="Arial"/>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6"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A5DE05DF-B64E-4DEA-9283-D03E086B7E0A}" type="slidenum">
              <a:rPr b="0" lang="en-US" sz="1200" spc="-1" strike="noStrike">
                <a:solidFill>
                  <a:srgbClr val="000000"/>
                </a:solidFill>
                <a:latin typeface="Times New Roman"/>
              </a:rPr>
              <a:t>26</a:t>
            </a:fld>
            <a:endParaRPr b="0" lang="en-GB" sz="1200" spc="-1" strike="noStrike">
              <a:latin typeface="Times New Roman"/>
            </a:endParaRPr>
          </a:p>
        </p:txBody>
      </p:sp>
      <p:sp>
        <p:nvSpPr>
          <p:cNvPr id="357" name="PlaceHolder 2"/>
          <p:cNvSpPr>
            <a:spLocks noGrp="1"/>
          </p:cNvSpPr>
          <p:nvPr>
            <p:ph type="sldImg"/>
          </p:nvPr>
        </p:nvSpPr>
        <p:spPr>
          <a:xfrm>
            <a:off x="2914560" y="531720"/>
            <a:ext cx="3543120" cy="2657160"/>
          </a:xfrm>
          <a:prstGeom prst="rect">
            <a:avLst/>
          </a:prstGeom>
        </p:spPr>
      </p:sp>
      <p:sp>
        <p:nvSpPr>
          <p:cNvPr id="358" name="PlaceHolder 3"/>
          <p:cNvSpPr>
            <a:spLocks noGrp="1"/>
          </p:cNvSpPr>
          <p:nvPr>
            <p:ph type="body"/>
          </p:nvPr>
        </p:nvSpPr>
        <p:spPr>
          <a:xfrm>
            <a:off x="937440" y="3366000"/>
            <a:ext cx="7497720" cy="3188520"/>
          </a:xfrm>
          <a:prstGeom prst="rect">
            <a:avLst/>
          </a:prstGeom>
        </p:spPr>
        <p:txBody>
          <a:bodyPr lIns="93960" rIns="93960" tIns="47160" bIns="47160">
            <a:normAutofit fontScale="90000"/>
          </a:bodyPr>
          <a:p>
            <a:pPr marL="216000" indent="-216000">
              <a:lnSpc>
                <a:spcPct val="96000"/>
              </a:lnSpc>
              <a:spcBef>
                <a:spcPts val="1199"/>
              </a:spcBef>
            </a:pPr>
            <a:r>
              <a:rPr b="1" lang="en-US" sz="2000" spc="-1" strike="noStrike">
                <a:latin typeface="Times New Roman"/>
              </a:rPr>
              <a:t>IDPSs Product Features &amp; Quality</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Is the product sufficiently scalable for your environment?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How has the product been tested?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What user level of expertise is targeted by the product?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Is the product designed to evolve as the organization grows?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What are the support provisions for the product?</a:t>
            </a:r>
            <a:endParaRPr b="0" lang="en-GB" sz="2400" spc="-1" strike="noStrike">
              <a:latin typeface="Arial"/>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9" name="PlaceHolder 1"/>
          <p:cNvSpPr>
            <a:spLocks noGrp="1"/>
          </p:cNvSpPr>
          <p:nvPr>
            <p:ph type="sldImg"/>
          </p:nvPr>
        </p:nvSpPr>
        <p:spPr>
          <a:xfrm>
            <a:off x="2914560" y="531720"/>
            <a:ext cx="3543120" cy="2657160"/>
          </a:xfrm>
          <a:prstGeom prst="rect">
            <a:avLst/>
          </a:prstGeom>
        </p:spPr>
      </p:sp>
      <p:sp>
        <p:nvSpPr>
          <p:cNvPr id="360" name="PlaceHolder 2"/>
          <p:cNvSpPr>
            <a:spLocks noGrp="1"/>
          </p:cNvSpPr>
          <p:nvPr>
            <p:ph type="body"/>
          </p:nvPr>
        </p:nvSpPr>
        <p:spPr>
          <a:xfrm>
            <a:off x="937440" y="3366000"/>
            <a:ext cx="7497720" cy="3188520"/>
          </a:xfrm>
          <a:prstGeom prst="rect">
            <a:avLst/>
          </a:prstGeom>
        </p:spPr>
        <p:txBody>
          <a:bodyPr lIns="93960" rIns="93960" tIns="47160" bIns="47160">
            <a:normAutofit fontScale="7000"/>
          </a:bodyPr>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IDPSs perform the following functions well: (cont’d.)</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Managing OS audit and logging mechanisms and data they generate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Alerting appropriate staff when attacks are detected</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Measuring enforcement of security policies encoded in analysis engine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Providing default information security policies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Allowing non-security experts to perform important security monitoring functions</a:t>
            </a:r>
            <a:endParaRPr b="0" lang="en-GB" sz="2400" spc="-1" strike="noStrike">
              <a:latin typeface="Arial"/>
            </a:endParaRPr>
          </a:p>
          <a:p>
            <a:pPr>
              <a:lnSpc>
                <a:spcPct val="100000"/>
              </a:lnSpc>
            </a:pP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IDPSs cannot perform the following functions: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Compensating for weak/missing security mechanisms in protection infrastructure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Instantaneously detecting, reporting, responding to attack when there is heavy network or processing load</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Detecting new attacks or variants of existing attacks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Effectively responding to attacks by sophisticated attackers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Automatically investigating attacks without human intervention</a:t>
            </a:r>
            <a:endParaRPr b="0" lang="en-GB" sz="2400" spc="-1" strike="noStrike">
              <a:latin typeface="Arial"/>
            </a:endParaRPr>
          </a:p>
          <a:p>
            <a:pPr>
              <a:lnSpc>
                <a:spcPct val="100000"/>
              </a:lnSpc>
            </a:pP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IDPSs cannot perform the following functions (cont’d.):</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Resisting attacks intended to defeat or circumvent them</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Compensating for problems with fidelity of information sources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Dealing effectively with switched networks</a:t>
            </a:r>
            <a:endParaRPr b="0" lang="en-GB" sz="2400" spc="-1" strike="noStrike">
              <a:latin typeface="Arial"/>
            </a:endParaRPr>
          </a:p>
          <a:p>
            <a:pPr>
              <a:lnSpc>
                <a:spcPct val="100000"/>
              </a:lnSpc>
            </a:pPr>
            <a:endParaRPr b="0" lang="en-GB" sz="2400" spc="-1" strike="noStrike">
              <a:latin typeface="Arial"/>
            </a:endParaRPr>
          </a:p>
          <a:p>
            <a:pPr>
              <a:lnSpc>
                <a:spcPct val="100000"/>
              </a:lnSpc>
            </a:pPr>
            <a:endParaRPr b="0" lang="en-GB" sz="2400" spc="-1" strike="noStrike">
              <a:latin typeface="Arial"/>
            </a:endParaRPr>
          </a:p>
          <a:p>
            <a:pPr>
              <a:lnSpc>
                <a:spcPct val="100000"/>
              </a:lnSpc>
            </a:pPr>
            <a:endParaRPr b="0" lang="en-GB" sz="2400" spc="-1" strike="noStrike">
              <a:latin typeface="Arial"/>
            </a:endParaRPr>
          </a:p>
          <a:p>
            <a:pPr>
              <a:lnSpc>
                <a:spcPct val="100000"/>
              </a:lnSpc>
            </a:pPr>
            <a:endParaRPr b="0" lang="en-GB" sz="2400" spc="-1" strike="noStrike">
              <a:latin typeface="Arial"/>
            </a:endParaRPr>
          </a:p>
          <a:p>
            <a:pPr>
              <a:lnSpc>
                <a:spcPct val="100000"/>
              </a:lnSpc>
            </a:pPr>
            <a:endParaRPr b="0" lang="en-GB" sz="2400" spc="-1" strike="noStrike">
              <a:latin typeface="Arial"/>
            </a:endParaRPr>
          </a:p>
          <a:p>
            <a:pPr>
              <a:lnSpc>
                <a:spcPct val="100000"/>
              </a:lnSpc>
            </a:pPr>
            <a:r>
              <a:rPr b="1" lang="en-US" sz="2000" spc="-1" strike="noStrike">
                <a:solidFill>
                  <a:srgbClr val="222222"/>
                </a:solidFill>
                <a:latin typeface="Times New Roman"/>
              </a:rPr>
              <a:t>Strengths/Limitations of IDPSs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IDPSs perform the following functions well:</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Monitoring and analysis of system events and user behaviors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Testing security states of system configurations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Baselining security state of system and tracking changes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Recognizing patterns of system events corresponding to known attacks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Recognizing activity patterns that vary from normal activity</a:t>
            </a:r>
            <a:endParaRPr b="0" lang="en-GB" sz="2400" spc="-1" strike="noStrike">
              <a:latin typeface="Arial"/>
            </a:endParaRPr>
          </a:p>
          <a:p>
            <a:pPr>
              <a:lnSpc>
                <a:spcPct val="100000"/>
              </a:lnSpc>
            </a:pPr>
            <a:endParaRPr b="0" lang="en-GB" sz="2400" spc="-1" strike="noStrike">
              <a:latin typeface="Arial"/>
            </a:endParaRPr>
          </a:p>
        </p:txBody>
      </p:sp>
      <p:sp>
        <p:nvSpPr>
          <p:cNvPr id="361"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8C7BF27-1878-4DD9-B969-288354EB6E09}" type="slidenum">
              <a:rPr b="0" lang="en-US" sz="1200" spc="-1" strike="noStrike">
                <a:solidFill>
                  <a:srgbClr val="000000"/>
                </a:solidFill>
                <a:latin typeface="Times New Roman"/>
              </a:rPr>
              <a:t>28</a:t>
            </a:fld>
            <a:endParaRPr b="0" lang="en-GB" sz="1200" spc="-1" strike="noStrike">
              <a:latin typeface="Times New Roman"/>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2" name="PlaceHolder 1"/>
          <p:cNvSpPr>
            <a:spLocks noGrp="1"/>
          </p:cNvSpPr>
          <p:nvPr>
            <p:ph type="sldImg"/>
          </p:nvPr>
        </p:nvSpPr>
        <p:spPr>
          <a:xfrm>
            <a:off x="2914560" y="531720"/>
            <a:ext cx="3543120" cy="2657160"/>
          </a:xfrm>
          <a:prstGeom prst="rect">
            <a:avLst/>
          </a:prstGeom>
        </p:spPr>
      </p:sp>
      <p:sp>
        <p:nvSpPr>
          <p:cNvPr id="363" name="PlaceHolder 2"/>
          <p:cNvSpPr>
            <a:spLocks noGrp="1"/>
          </p:cNvSpPr>
          <p:nvPr>
            <p:ph type="body"/>
          </p:nvPr>
        </p:nvSpPr>
        <p:spPr>
          <a:xfrm>
            <a:off x="937440" y="3366000"/>
            <a:ext cx="7497720" cy="3188520"/>
          </a:xfrm>
          <a:prstGeom prst="rect">
            <a:avLst/>
          </a:prstGeom>
        </p:spPr>
        <p:txBody>
          <a:bodyPr lIns="93960" rIns="93960" tIns="47160" bIns="47160">
            <a:normAutofit fontScale="56000"/>
          </a:bodyPr>
          <a:p>
            <a:pPr marL="216000" indent="-216000">
              <a:lnSpc>
                <a:spcPct val="100000"/>
              </a:lnSpc>
            </a:pPr>
            <a:r>
              <a:rPr b="1" lang="en-US" sz="2000" spc="-1" strike="noStrike">
                <a:latin typeface="Arial"/>
              </a:rPr>
              <a:t>Strengths/Limitations of IDPSs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IDPSs perform the following functions well: (cont’d.)</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Managing OS audit and logging mechanisms and data they generate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Alerting appropriate staff when attacks are detected</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Measuring enforcement of security policies encoded in analysis engine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Providing default information security policies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Allowing non-security experts to perform important security monitoring functions</a:t>
            </a:r>
            <a:endParaRPr b="0" lang="en-GB" sz="2400" spc="-1" strike="noStrike">
              <a:latin typeface="Arial"/>
            </a:endParaRPr>
          </a:p>
          <a:p>
            <a:pPr>
              <a:lnSpc>
                <a:spcPct val="100000"/>
              </a:lnSpc>
            </a:pPr>
            <a:endParaRPr b="0" lang="en-GB" sz="2400" spc="-1" strike="noStrike">
              <a:latin typeface="Arial"/>
            </a:endParaRPr>
          </a:p>
        </p:txBody>
      </p:sp>
      <p:sp>
        <p:nvSpPr>
          <p:cNvPr id="364"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D373705-7AD9-4A8E-8ABC-7C8E22DC3009}" type="slidenum">
              <a:rPr b="0" lang="en-US" sz="1200" spc="-1" strike="noStrike">
                <a:solidFill>
                  <a:srgbClr val="000000"/>
                </a:solidFill>
                <a:latin typeface="Arial"/>
              </a:rPr>
              <a:t>29</a:t>
            </a:fld>
            <a:endParaRPr b="0" lang="en-GB" sz="1200" spc="-1" strike="noStrike">
              <a:latin typeface="Times New Roman"/>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5" name="PlaceHolder 1"/>
          <p:cNvSpPr>
            <a:spLocks noGrp="1"/>
          </p:cNvSpPr>
          <p:nvPr>
            <p:ph type="sldImg"/>
          </p:nvPr>
        </p:nvSpPr>
        <p:spPr>
          <a:xfrm>
            <a:off x="2914560" y="531720"/>
            <a:ext cx="3543120" cy="2657160"/>
          </a:xfrm>
          <a:prstGeom prst="rect">
            <a:avLst/>
          </a:prstGeom>
        </p:spPr>
      </p:sp>
      <p:sp>
        <p:nvSpPr>
          <p:cNvPr id="366" name="PlaceHolder 2"/>
          <p:cNvSpPr>
            <a:spLocks noGrp="1"/>
          </p:cNvSpPr>
          <p:nvPr>
            <p:ph type="body"/>
          </p:nvPr>
        </p:nvSpPr>
        <p:spPr>
          <a:xfrm>
            <a:off x="937440" y="3366000"/>
            <a:ext cx="7497720" cy="3188520"/>
          </a:xfrm>
          <a:prstGeom prst="rect">
            <a:avLst/>
          </a:prstGeom>
        </p:spPr>
        <p:txBody>
          <a:bodyPr lIns="93960" rIns="93960" tIns="47160" bIns="47160">
            <a:normAutofit fontScale="51000"/>
          </a:bodyPr>
          <a:p>
            <a:pPr marL="216000" indent="-216000">
              <a:lnSpc>
                <a:spcPct val="100000"/>
              </a:lnSpc>
            </a:pPr>
            <a:r>
              <a:rPr b="1" lang="en-US" sz="2000" spc="-1" strike="noStrike">
                <a:latin typeface="Times New Roman"/>
              </a:rPr>
              <a:t>Strengths/Limitations of IDPSs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IDPSs cannot perform the following functions: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Compensating for weak/missing security mechanisms in protection infrastructure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Instantaneously detecting, reporting, responding to attack when there is heavy network or processing load</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Detecting new attacks or variants of existing attacks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Effectively responding to attacks by sophisticated attackers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Automatically investigating attacks without human intervention</a:t>
            </a:r>
            <a:endParaRPr b="0" lang="en-GB" sz="2400" spc="-1" strike="noStrike">
              <a:latin typeface="Arial"/>
            </a:endParaRPr>
          </a:p>
          <a:p>
            <a:pPr>
              <a:lnSpc>
                <a:spcPct val="100000"/>
              </a:lnSpc>
            </a:pPr>
            <a:endParaRPr b="0" lang="en-GB" sz="2400" spc="-1" strike="noStrike">
              <a:latin typeface="Arial"/>
            </a:endParaRPr>
          </a:p>
        </p:txBody>
      </p:sp>
      <p:sp>
        <p:nvSpPr>
          <p:cNvPr id="367"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2EA397F-9D06-4CE2-B3BF-37896B099DB9}" type="slidenum">
              <a:rPr b="0" lang="en-US" sz="1200" spc="-1" strike="noStrike">
                <a:solidFill>
                  <a:srgbClr val="000000"/>
                </a:solidFill>
                <a:latin typeface="Times New Roman"/>
              </a:rPr>
              <a:t>30</a:t>
            </a:fld>
            <a:endParaRPr b="0" lang="en-GB" sz="1200" spc="-1" strike="noStrike">
              <a:latin typeface="Times New Roman"/>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8" name="PlaceHolder 1"/>
          <p:cNvSpPr>
            <a:spLocks noGrp="1"/>
          </p:cNvSpPr>
          <p:nvPr>
            <p:ph type="sldImg"/>
          </p:nvPr>
        </p:nvSpPr>
        <p:spPr>
          <a:xfrm>
            <a:off x="2914560" y="531720"/>
            <a:ext cx="3543120" cy="2657160"/>
          </a:xfrm>
          <a:prstGeom prst="rect">
            <a:avLst/>
          </a:prstGeom>
        </p:spPr>
      </p:sp>
      <p:sp>
        <p:nvSpPr>
          <p:cNvPr id="369"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2000" spc="-1" strike="noStrike">
                <a:latin typeface="Arial"/>
              </a:rPr>
              <a:t>Strengths/Limitations of IDPSs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IDPSs cannot perform the following functions (cont’d.):</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Resisting attacks intended to defeat or circumvent them</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Compensating for problems with fidelity of information sources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Dealing effectively with switched networks</a:t>
            </a:r>
            <a:endParaRPr b="0" lang="en-GB" sz="2400" spc="-1" strike="noStrike">
              <a:latin typeface="Arial"/>
            </a:endParaRPr>
          </a:p>
          <a:p>
            <a:pPr>
              <a:lnSpc>
                <a:spcPct val="100000"/>
              </a:lnSpc>
            </a:pPr>
            <a:endParaRPr b="0" lang="en-GB" sz="2400" spc="-1" strike="noStrike">
              <a:latin typeface="Arial"/>
            </a:endParaRPr>
          </a:p>
        </p:txBody>
      </p:sp>
      <p:sp>
        <p:nvSpPr>
          <p:cNvPr id="370"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E0E0AF13-681B-44EB-8468-B1030B6924BB}" type="slidenum">
              <a:rPr b="0" lang="en-US" sz="1200" spc="-1" strike="noStrike">
                <a:solidFill>
                  <a:srgbClr val="000000"/>
                </a:solidFill>
                <a:latin typeface="Arial"/>
              </a:rPr>
              <a:t>31</a:t>
            </a:fld>
            <a:endParaRPr b="0" lang="en-GB" sz="1200" spc="-1" strike="noStrike">
              <a:latin typeface="Times New Roman"/>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1"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DFE31CB5-12BA-4FF4-A278-02936A9A0165}" type="slidenum">
              <a:rPr b="0" lang="en-US" sz="1200" spc="-1" strike="noStrike">
                <a:solidFill>
                  <a:srgbClr val="000000"/>
                </a:solidFill>
                <a:latin typeface="Times New Roman"/>
              </a:rPr>
              <a:t>31</a:t>
            </a:fld>
            <a:endParaRPr b="0" lang="en-GB" sz="1200" spc="-1" strike="noStrike">
              <a:latin typeface="Times New Roman"/>
            </a:endParaRPr>
          </a:p>
        </p:txBody>
      </p:sp>
      <p:sp>
        <p:nvSpPr>
          <p:cNvPr id="372" name="PlaceHolder 2"/>
          <p:cNvSpPr>
            <a:spLocks noGrp="1"/>
          </p:cNvSpPr>
          <p:nvPr>
            <p:ph type="sldImg"/>
          </p:nvPr>
        </p:nvSpPr>
        <p:spPr>
          <a:xfrm>
            <a:off x="2914560" y="531720"/>
            <a:ext cx="3543120" cy="2657160"/>
          </a:xfrm>
          <a:prstGeom prst="rect">
            <a:avLst/>
          </a:prstGeom>
        </p:spPr>
      </p:sp>
      <p:sp>
        <p:nvSpPr>
          <p:cNvPr id="373" name="PlaceHolder 3"/>
          <p:cNvSpPr>
            <a:spLocks noGrp="1"/>
          </p:cNvSpPr>
          <p:nvPr>
            <p:ph type="body"/>
          </p:nvPr>
        </p:nvSpPr>
        <p:spPr>
          <a:xfrm>
            <a:off x="937440" y="3366000"/>
            <a:ext cx="7497720" cy="3188520"/>
          </a:xfrm>
          <a:prstGeom prst="rect">
            <a:avLst/>
          </a:prstGeom>
        </p:spPr>
        <p:txBody>
          <a:bodyPr lIns="93960" rIns="93960" tIns="47160" bIns="47160">
            <a:normAutofit fontScale="41000"/>
          </a:bodyPr>
          <a:p>
            <a:pPr marL="216000" indent="-216000">
              <a:lnSpc>
                <a:spcPct val="100000"/>
              </a:lnSpc>
            </a:pPr>
            <a:r>
              <a:rPr b="0" lang="en-GB" sz="1200" spc="-1" strike="noStrike">
                <a:solidFill>
                  <a:srgbClr val="000000"/>
                </a:solidFill>
                <a:latin typeface="+mn-lt"/>
                <a:ea typeface="+mn-ea"/>
              </a:rPr>
              <a:t>The strategy for deploying an IDPS should account for several factors, the foremost being how the IDPS will be managed and where it should be placed. These factors determine the number of administrators needed to install, configure, and monitor the IDPS, as well as the number of management workstations, the size of the storage needed for data generated by the systems, and the ability of the organization to detect and respond to remote threats.</a:t>
            </a:r>
            <a:endParaRPr b="0" lang="en-GB" sz="1200" spc="-1" strike="noStrike">
              <a:latin typeface="Arial"/>
            </a:endParaRPr>
          </a:p>
          <a:p>
            <a:pPr marL="216000" indent="-216000">
              <a:lnSpc>
                <a:spcPct val="96000"/>
              </a:lnSpc>
              <a:spcBef>
                <a:spcPts val="1199"/>
              </a:spcBef>
            </a:pPr>
            <a:endParaRPr b="0" lang="en-GB" sz="1200" spc="-1" strike="noStrike">
              <a:latin typeface="Arial"/>
            </a:endParaRPr>
          </a:p>
          <a:p>
            <a:pPr marL="216000" indent="-216000">
              <a:lnSpc>
                <a:spcPct val="96000"/>
              </a:lnSpc>
              <a:spcBef>
                <a:spcPts val="1199"/>
              </a:spcBef>
            </a:pPr>
            <a:endParaRPr b="0" lang="en-GB" sz="1200" spc="-1" strike="noStrike">
              <a:latin typeface="Arial"/>
            </a:endParaRPr>
          </a:p>
          <a:p>
            <a:pPr marL="216000" indent="-216000">
              <a:lnSpc>
                <a:spcPct val="96000"/>
              </a:lnSpc>
              <a:spcBef>
                <a:spcPts val="1199"/>
              </a:spcBef>
            </a:pPr>
            <a:endParaRPr b="0" lang="en-GB" sz="1200" spc="-1" strike="noStrike">
              <a:latin typeface="Arial"/>
            </a:endParaRPr>
          </a:p>
          <a:p>
            <a:pPr marL="216000" indent="-216000">
              <a:lnSpc>
                <a:spcPct val="96000"/>
              </a:lnSpc>
              <a:spcBef>
                <a:spcPts val="1199"/>
              </a:spcBef>
            </a:pPr>
            <a:r>
              <a:rPr b="1" lang="en-US" sz="2000" spc="-1" strike="noStrike">
                <a:solidFill>
                  <a:srgbClr val="000000"/>
                </a:solidFill>
                <a:latin typeface="Times New Roman"/>
                <a:ea typeface="+mn-ea"/>
              </a:rPr>
              <a:t>IDPS Control Strategies</a:t>
            </a:r>
            <a:endParaRPr b="0" lang="en-GB" sz="2000" spc="-1" strike="noStrike">
              <a:latin typeface="Arial"/>
            </a:endParaRPr>
          </a:p>
          <a:p>
            <a:pPr marL="216000" indent="-216000">
              <a:lnSpc>
                <a:spcPct val="96000"/>
              </a:lnSpc>
            </a:pPr>
            <a:r>
              <a:rPr b="0" lang="en-US" sz="2000" spc="-1" strike="noStrike">
                <a:solidFill>
                  <a:srgbClr val="000000"/>
                </a:solidFill>
                <a:latin typeface="Times New Roman"/>
                <a:ea typeface="+mn-ea"/>
              </a:rPr>
              <a:t>An IDPS can be implemented via one of three basic control strategies.</a:t>
            </a:r>
            <a:endParaRPr b="0" lang="en-GB" sz="2000" spc="-1" strike="noStrike">
              <a:latin typeface="Arial"/>
            </a:endParaRPr>
          </a:p>
          <a:p>
            <a:pPr marL="216000" indent="-216000">
              <a:lnSpc>
                <a:spcPct val="96000"/>
              </a:lnSpc>
            </a:pPr>
            <a:r>
              <a:rPr b="0" lang="en-US" sz="2000" spc="-1" strike="noStrike">
                <a:solidFill>
                  <a:srgbClr val="000000"/>
                </a:solidFill>
                <a:latin typeface="Times New Roman"/>
                <a:ea typeface="+mn-ea"/>
              </a:rPr>
              <a:t>A control strategy determines how an organization exerts influence and maintains the configuration of an IDPS.</a:t>
            </a:r>
            <a:endParaRPr b="0" lang="en-GB" sz="2000" spc="-1" strike="noStrike">
              <a:latin typeface="Arial"/>
            </a:endParaRPr>
          </a:p>
          <a:p>
            <a:pPr marL="216000" indent="-216000">
              <a:lnSpc>
                <a:spcPct val="96000"/>
              </a:lnSpc>
            </a:pPr>
            <a:r>
              <a:rPr b="0" lang="en-US" sz="2000" spc="-1" strike="noStrike">
                <a:solidFill>
                  <a:srgbClr val="000000"/>
                </a:solidFill>
                <a:latin typeface="Times New Roman"/>
                <a:ea typeface="+mn-ea"/>
              </a:rPr>
              <a:t>The three commonly utilized control strategies are:</a:t>
            </a:r>
            <a:endParaRPr b="0" lang="en-GB" sz="2000" spc="-1" strike="noStrike">
              <a:latin typeface="Arial"/>
            </a:endParaRPr>
          </a:p>
          <a:p>
            <a:pPr marL="216000" indent="-216000">
              <a:lnSpc>
                <a:spcPct val="96000"/>
              </a:lnSpc>
              <a:buClr>
                <a:srgbClr val="000000"/>
              </a:buClr>
              <a:buFont typeface="Symbol" charset="2"/>
              <a:buChar char=""/>
            </a:pPr>
            <a:r>
              <a:rPr b="0" lang="en-US" sz="2000" spc="-1" strike="noStrike">
                <a:solidFill>
                  <a:srgbClr val="000000"/>
                </a:solidFill>
                <a:latin typeface="Times New Roman"/>
                <a:ea typeface="+mn-ea"/>
              </a:rPr>
              <a:t> </a:t>
            </a:r>
            <a:r>
              <a:rPr b="0" lang="en-US" sz="2000" spc="-1" strike="noStrike">
                <a:solidFill>
                  <a:srgbClr val="000000"/>
                </a:solidFill>
                <a:latin typeface="Times New Roman"/>
                <a:ea typeface="+mn-ea"/>
              </a:rPr>
              <a:t>Centralized IDPS control strategy—All IDPS control functions are implemented and managed in a central location.</a:t>
            </a:r>
            <a:endParaRPr b="0" lang="en-GB" sz="2000" spc="-1" strike="noStrike">
              <a:latin typeface="Arial"/>
            </a:endParaRPr>
          </a:p>
          <a:p>
            <a:pPr marL="216000" indent="-216000">
              <a:lnSpc>
                <a:spcPct val="96000"/>
              </a:lnSpc>
              <a:buClr>
                <a:srgbClr val="000000"/>
              </a:buClr>
              <a:buFont typeface="Symbol" charset="2"/>
              <a:buChar char=""/>
            </a:pPr>
            <a:r>
              <a:rPr b="0" lang="en-US" sz="2000" spc="-1" strike="noStrike">
                <a:solidFill>
                  <a:srgbClr val="000000"/>
                </a:solidFill>
                <a:latin typeface="Times New Roman"/>
                <a:ea typeface="+mn-ea"/>
              </a:rPr>
              <a:t>Fully distributed IDPS control strategy—Control functions are applied at the physical location of each IDPS component.</a:t>
            </a:r>
            <a:endParaRPr b="0" lang="en-GB" sz="2000" spc="-1" strike="noStrike">
              <a:latin typeface="Arial"/>
            </a:endParaRPr>
          </a:p>
          <a:p>
            <a:pPr marL="216000" indent="-216000">
              <a:lnSpc>
                <a:spcPct val="96000"/>
              </a:lnSpc>
              <a:buClr>
                <a:srgbClr val="000000"/>
              </a:buClr>
              <a:buFont typeface="Symbol" charset="2"/>
              <a:buChar char=""/>
            </a:pPr>
            <a:r>
              <a:rPr b="0" lang="en-US" sz="2000" spc="-1" strike="noStrike">
                <a:solidFill>
                  <a:srgbClr val="000000"/>
                </a:solidFill>
                <a:latin typeface="Times New Roman"/>
                <a:ea typeface="+mn-ea"/>
              </a:rPr>
              <a:t>Partially distributed IDPS control strategy—Combines the  two: While the individual agents can still analyze and respond to local threats, they report to a hierarchical central facility to enable the organization to detect widespread attacks.</a:t>
            </a:r>
            <a:endParaRPr b="0" lang="en-GB" sz="2000" spc="-1" strike="noStrike">
              <a:latin typeface="Arial"/>
            </a:endParaRPr>
          </a:p>
          <a:p>
            <a:pPr marL="216000" indent="-216000">
              <a:lnSpc>
                <a:spcPct val="100000"/>
              </a:lnSpc>
            </a:pPr>
            <a:endParaRPr b="0" lang="en-GB" sz="2000" spc="-1" strike="noStrike">
              <a:latin typeface="Arial"/>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4"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A79406AA-C2FA-4983-A56E-47CF982419BF}" type="slidenum">
              <a:rPr b="0" lang="en-US" sz="1200" spc="-1" strike="noStrike">
                <a:solidFill>
                  <a:srgbClr val="000000"/>
                </a:solidFill>
                <a:latin typeface="Times New Roman"/>
              </a:rPr>
              <a:t>32</a:t>
            </a:fld>
            <a:endParaRPr b="0" lang="en-GB" sz="1200" spc="-1" strike="noStrike">
              <a:latin typeface="Times New Roman"/>
            </a:endParaRPr>
          </a:p>
        </p:txBody>
      </p:sp>
      <p:sp>
        <p:nvSpPr>
          <p:cNvPr id="375" name="PlaceHolder 2"/>
          <p:cNvSpPr>
            <a:spLocks noGrp="1"/>
          </p:cNvSpPr>
          <p:nvPr>
            <p:ph type="sldImg"/>
          </p:nvPr>
        </p:nvSpPr>
        <p:spPr>
          <a:xfrm>
            <a:off x="2914560" y="531720"/>
            <a:ext cx="3543120" cy="2657160"/>
          </a:xfrm>
          <a:prstGeom prst="rect">
            <a:avLst/>
          </a:prstGeom>
        </p:spPr>
      </p:sp>
      <p:sp>
        <p:nvSpPr>
          <p:cNvPr id="376" name="PlaceHolder 3"/>
          <p:cNvSpPr>
            <a:spLocks noGrp="1"/>
          </p:cNvSpPr>
          <p:nvPr>
            <p:ph type="body"/>
          </p:nvPr>
        </p:nvSpPr>
        <p:spPr>
          <a:xfrm>
            <a:off x="937440" y="3366000"/>
            <a:ext cx="7497720" cy="3188520"/>
          </a:xfrm>
          <a:prstGeom prst="rect">
            <a:avLst/>
          </a:prstGeom>
        </p:spPr>
        <p:txBody>
          <a:bodyPr lIns="93960" rIns="93960" tIns="47160" bIns="47160">
            <a:normAutofit fontScale="70000"/>
          </a:bodyPr>
          <a:p>
            <a:pPr marL="216000" indent="-216000">
              <a:lnSpc>
                <a:spcPct val="96000"/>
              </a:lnSpc>
              <a:spcBef>
                <a:spcPts val="1199"/>
              </a:spcBef>
            </a:pPr>
            <a:r>
              <a:rPr b="1" lang="en-US" sz="2000" spc="-1" strike="noStrike">
                <a:latin typeface="Times New Roman"/>
              </a:rPr>
              <a:t>IDPS Deployment</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Great care must be taken when deciding where to locate components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Planners must select deployment strategy that is based on careful analysis of organization’s information security requirements and causes minimal impact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NIDPS and HIDPS can be used in tandem to cover individual systems that connect to an organization’s networks and networks themselves</a:t>
            </a:r>
            <a:endParaRPr b="0" lang="en-GB" sz="2400" spc="-1" strike="noStrike">
              <a:latin typeface="Arial"/>
            </a:endParaRPr>
          </a:p>
          <a:p>
            <a:pPr>
              <a:lnSpc>
                <a:spcPct val="96000"/>
              </a:lnSpc>
              <a:spcBef>
                <a:spcPts val="1199"/>
              </a:spcBef>
            </a:pPr>
            <a:endParaRPr b="0" lang="en-GB" sz="2400" spc="-1" strike="noStrike">
              <a:latin typeface="Arial"/>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7"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6FAB5CB7-7DA2-44BA-96A0-D49187D0CEDA}" type="slidenum">
              <a:rPr b="0" lang="en-US" sz="1200" spc="-1" strike="noStrike">
                <a:solidFill>
                  <a:srgbClr val="000000"/>
                </a:solidFill>
                <a:latin typeface="Times New Roman"/>
              </a:rPr>
              <a:t>36</a:t>
            </a:fld>
            <a:endParaRPr b="0" lang="en-GB" sz="1200" spc="-1" strike="noStrike">
              <a:latin typeface="Times New Roman"/>
            </a:endParaRPr>
          </a:p>
        </p:txBody>
      </p:sp>
      <p:sp>
        <p:nvSpPr>
          <p:cNvPr id="378" name="PlaceHolder 2"/>
          <p:cNvSpPr>
            <a:spLocks noGrp="1"/>
          </p:cNvSpPr>
          <p:nvPr>
            <p:ph type="sldImg"/>
          </p:nvPr>
        </p:nvSpPr>
        <p:spPr>
          <a:xfrm>
            <a:off x="2914560" y="531720"/>
            <a:ext cx="3543120" cy="2657160"/>
          </a:xfrm>
          <a:prstGeom prst="rect">
            <a:avLst/>
          </a:prstGeom>
        </p:spPr>
      </p:sp>
      <p:sp>
        <p:nvSpPr>
          <p:cNvPr id="379" name="PlaceHolder 3"/>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Times New Roman"/>
              </a:rPr>
              <a:t>Deploying Network-Based IDPSs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NIST recommends four locations for NIDPS sensors</a:t>
            </a:r>
            <a:endParaRPr b="0" lang="en-GB" sz="24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Location 1: Behind each external firewall, in the network DMZ </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Location 2: Outside an external firewall</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Location 3: On major network backbones</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Location 4: On critical subnets</a:t>
            </a:r>
            <a:endParaRPr b="0" lang="en-GB" sz="2200" spc="-1" strike="noStrike">
              <a:latin typeface="Arial"/>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0"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A92C9D57-E1F5-4455-85C9-08C1931DF6EF}" type="slidenum">
              <a:rPr b="0" lang="en-US" sz="1200" spc="-1" strike="noStrike">
                <a:solidFill>
                  <a:srgbClr val="000000"/>
                </a:solidFill>
                <a:latin typeface="Times New Roman"/>
              </a:rPr>
              <a:t>36</a:t>
            </a:fld>
            <a:endParaRPr b="0" lang="en-GB" sz="1200" spc="-1" strike="noStrike">
              <a:latin typeface="Times New Roman"/>
            </a:endParaRPr>
          </a:p>
        </p:txBody>
      </p:sp>
      <p:sp>
        <p:nvSpPr>
          <p:cNvPr id="381" name="PlaceHolder 2"/>
          <p:cNvSpPr>
            <a:spLocks noGrp="1"/>
          </p:cNvSpPr>
          <p:nvPr>
            <p:ph type="sldImg"/>
          </p:nvPr>
        </p:nvSpPr>
        <p:spPr>
          <a:xfrm>
            <a:off x="2914560" y="531720"/>
            <a:ext cx="3543120" cy="2657160"/>
          </a:xfrm>
          <a:prstGeom prst="rect">
            <a:avLst/>
          </a:prstGeom>
        </p:spPr>
      </p:sp>
      <p:sp>
        <p:nvSpPr>
          <p:cNvPr id="382" name="PlaceHolder 3"/>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Times New Roman"/>
              </a:rPr>
              <a:t>Deploying Host-Based IDPSs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Proper implementation of HIDPSs can be a painstaking and time-consuming task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Deployment begins with implementing most critical systems first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Installation continues until either all systems are installed or the organization reaches planned degree of coverage it will accept</a:t>
            </a:r>
            <a:endParaRPr b="0" lang="en-GB" sz="2400" spc="-1" strike="noStrike">
              <a:latin typeface="Arial"/>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3"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B16C439D-E17A-4857-B9E6-917CC2E20C46}" type="slidenum">
              <a:rPr b="0" lang="en-US" sz="1200" spc="-1" strike="noStrike">
                <a:solidFill>
                  <a:srgbClr val="000000"/>
                </a:solidFill>
                <a:latin typeface="Times New Roman"/>
              </a:rPr>
              <a:t>36</a:t>
            </a:fld>
            <a:endParaRPr b="0" lang="en-GB" sz="1200" spc="-1" strike="noStrike">
              <a:latin typeface="Times New Roman"/>
            </a:endParaRPr>
          </a:p>
        </p:txBody>
      </p:sp>
      <p:sp>
        <p:nvSpPr>
          <p:cNvPr id="384" name="PlaceHolder 2"/>
          <p:cNvSpPr>
            <a:spLocks noGrp="1"/>
          </p:cNvSpPr>
          <p:nvPr>
            <p:ph type="sldImg"/>
          </p:nvPr>
        </p:nvSpPr>
        <p:spPr>
          <a:xfrm>
            <a:off x="2914560" y="531720"/>
            <a:ext cx="3543120" cy="2657160"/>
          </a:xfrm>
          <a:prstGeom prst="rect">
            <a:avLst/>
          </a:prstGeom>
        </p:spPr>
      </p:sp>
      <p:sp>
        <p:nvSpPr>
          <p:cNvPr id="385" name="PlaceHolder 3"/>
          <p:cNvSpPr>
            <a:spLocks noGrp="1"/>
          </p:cNvSpPr>
          <p:nvPr>
            <p:ph type="body"/>
          </p:nvPr>
        </p:nvSpPr>
        <p:spPr>
          <a:xfrm>
            <a:off x="937440" y="3366000"/>
            <a:ext cx="7497720" cy="3188520"/>
          </a:xfrm>
          <a:prstGeom prst="rect">
            <a:avLst/>
          </a:prstGeom>
        </p:spPr>
        <p:txBody>
          <a:bodyPr lIns="93960" rIns="93960" tIns="47160" bIns="47160">
            <a:normAutofit fontScale="63000"/>
          </a:bodyPr>
          <a:p>
            <a:pPr marL="228600" indent="-228240">
              <a:lnSpc>
                <a:spcPct val="100000"/>
              </a:lnSpc>
              <a:tabLst>
                <a:tab algn="l" pos="0"/>
              </a:tabLst>
            </a:pPr>
            <a:r>
              <a:rPr b="1" lang="en-US" sz="2000" spc="-1" strike="noStrike">
                <a:latin typeface="Times New Roman"/>
              </a:rPr>
              <a:t>Measuring IDPSs’ Effectiveness</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IDPSs are evaluated using four dominant metrics: thresholds, blacklists and whitelists, alert settings, and code viewing and editing</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Evaluation of IDPS might read: at 100 Mb/s, IDPS was able to detect 97% of directed attacks</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Because developing this collection can be tedious, most IDPS vendors provide testing mechanisms to verify systems are performing as expected</a:t>
            </a:r>
            <a:endParaRPr b="0" lang="en-GB" sz="2600" spc="-1" strike="noStrike">
              <a:latin typeface="Arial"/>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6"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80A7FBF-07EA-4F84-97DC-FB4AE5E14EB8}" type="slidenum">
              <a:rPr b="0" lang="en-US" sz="1200" spc="-1" strike="noStrike">
                <a:solidFill>
                  <a:srgbClr val="000000"/>
                </a:solidFill>
                <a:latin typeface="Times New Roman"/>
              </a:rPr>
              <a:t>40</a:t>
            </a:fld>
            <a:endParaRPr b="0" lang="en-GB" sz="1200" spc="-1" strike="noStrike">
              <a:latin typeface="Times New Roman"/>
            </a:endParaRPr>
          </a:p>
        </p:txBody>
      </p:sp>
      <p:sp>
        <p:nvSpPr>
          <p:cNvPr id="387" name="PlaceHolder 2"/>
          <p:cNvSpPr>
            <a:spLocks noGrp="1"/>
          </p:cNvSpPr>
          <p:nvPr>
            <p:ph type="sldImg"/>
          </p:nvPr>
        </p:nvSpPr>
        <p:spPr>
          <a:xfrm>
            <a:off x="2914560" y="531720"/>
            <a:ext cx="3543120" cy="2657160"/>
          </a:xfrm>
          <a:prstGeom prst="rect">
            <a:avLst/>
          </a:prstGeom>
        </p:spPr>
      </p:sp>
      <p:sp>
        <p:nvSpPr>
          <p:cNvPr id="388" name="PlaceHolder 3"/>
          <p:cNvSpPr>
            <a:spLocks noGrp="1"/>
          </p:cNvSpPr>
          <p:nvPr>
            <p:ph type="body"/>
          </p:nvPr>
        </p:nvSpPr>
        <p:spPr>
          <a:xfrm>
            <a:off x="937440" y="3366000"/>
            <a:ext cx="7497720" cy="3188520"/>
          </a:xfrm>
          <a:prstGeom prst="rect">
            <a:avLst/>
          </a:prstGeom>
        </p:spPr>
        <p:txBody>
          <a:bodyPr lIns="93960" rIns="93960" tIns="47160" bIns="47160">
            <a:normAutofit fontScale="77000"/>
          </a:bodyPr>
          <a:p>
            <a:pPr marL="228600" indent="-228240">
              <a:lnSpc>
                <a:spcPct val="100000"/>
              </a:lnSpc>
              <a:tabLst>
                <a:tab algn="l" pos="0"/>
              </a:tabLst>
            </a:pPr>
            <a:r>
              <a:rPr b="1" lang="en-US" sz="2000" spc="-1" strike="noStrike">
                <a:latin typeface="Times New Roman"/>
              </a:rPr>
              <a:t>Measuring IDPSs’ Effectiveness (continued)</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Some of these testing processes will enable the administrator to:</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Record and retransmit packets from real virus or worm scan</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Record and retransmit packets from a real virus or worm scan with incomplete TCP/IP session connections (missing SYN packets)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Conduct a real virus or worm scan against a hardened or sacrificial system</a:t>
            </a:r>
            <a:endParaRPr b="0" lang="en-GB" sz="2400" spc="-1" strike="noStrike">
              <a:latin typeface="Arial"/>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9"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F4974584-EBDE-4EC8-A033-448E8F63B999}" type="slidenum">
              <a:rPr b="0" lang="en-US" sz="1200" spc="-1" strike="noStrike">
                <a:solidFill>
                  <a:srgbClr val="000000"/>
                </a:solidFill>
                <a:latin typeface="Times New Roman"/>
              </a:rPr>
              <a:t>41</a:t>
            </a:fld>
            <a:endParaRPr b="0" lang="en-GB" sz="1200" spc="-1" strike="noStrike">
              <a:latin typeface="Times New Roman"/>
            </a:endParaRPr>
          </a:p>
        </p:txBody>
      </p:sp>
      <p:sp>
        <p:nvSpPr>
          <p:cNvPr id="390" name="PlaceHolder 2"/>
          <p:cNvSpPr>
            <a:spLocks noGrp="1"/>
          </p:cNvSpPr>
          <p:nvPr>
            <p:ph type="sldImg"/>
          </p:nvPr>
        </p:nvSpPr>
        <p:spPr>
          <a:xfrm>
            <a:off x="2914560" y="531720"/>
            <a:ext cx="3543120" cy="2657160"/>
          </a:xfrm>
          <a:prstGeom prst="rect">
            <a:avLst/>
          </a:prstGeom>
        </p:spPr>
      </p:sp>
      <p:sp>
        <p:nvSpPr>
          <p:cNvPr id="391" name="PlaceHolder 3"/>
          <p:cNvSpPr>
            <a:spLocks noGrp="1"/>
          </p:cNvSpPr>
          <p:nvPr>
            <p:ph type="body"/>
          </p:nvPr>
        </p:nvSpPr>
        <p:spPr>
          <a:xfrm>
            <a:off x="937440" y="3366000"/>
            <a:ext cx="7497720" cy="3188520"/>
          </a:xfrm>
          <a:prstGeom prst="rect">
            <a:avLst/>
          </a:prstGeom>
        </p:spPr>
        <p:txBody>
          <a:bodyPr lIns="93960" rIns="93960" tIns="47160" bIns="47160">
            <a:normAutofit fontScale="6000"/>
          </a:bodyPr>
          <a:p>
            <a:pPr marL="216000" indent="-216000">
              <a:lnSpc>
                <a:spcPct val="100000"/>
              </a:lnSpc>
            </a:pPr>
            <a:r>
              <a:rPr b="0" lang="en-GB" sz="1200" spc="-1" strike="noStrike">
                <a:solidFill>
                  <a:srgbClr val="000000"/>
                </a:solidFill>
                <a:latin typeface="+mn-lt"/>
                <a:ea typeface="+mn-ea"/>
              </a:rPr>
              <a:t>A class of powerful security tools that go beyond routine intrusion detection are known variously as honeypots, honeynets, or padded cell systems.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Honeypots are outfitted with sensitive monitors and event loggers that detect attempts to access the system and collect information about the potential attacker’s activities.</a:t>
            </a:r>
            <a:endParaRPr b="0" lang="en-GB" sz="1200" spc="-1" strike="noStrike">
              <a:latin typeface="Arial"/>
            </a:endParaRPr>
          </a:p>
          <a:p>
            <a:pPr marL="216000" indent="-216000">
              <a:lnSpc>
                <a:spcPct val="128000"/>
              </a:lnSpc>
              <a:spcBef>
                <a:spcPts val="2999"/>
              </a:spcBef>
              <a:spcAft>
                <a:spcPts val="601"/>
              </a:spcAft>
            </a:pPr>
            <a:endParaRPr b="0" lang="en-GB" sz="1200" spc="-1" strike="noStrike">
              <a:latin typeface="Arial"/>
            </a:endParaRPr>
          </a:p>
          <a:p>
            <a:pPr marL="216000" indent="-216000">
              <a:lnSpc>
                <a:spcPct val="128000"/>
              </a:lnSpc>
              <a:spcBef>
                <a:spcPts val="2999"/>
              </a:spcBef>
              <a:spcAft>
                <a:spcPts val="601"/>
              </a:spcAft>
            </a:pPr>
            <a:r>
              <a:rPr b="1" lang="en-US" sz="2000" spc="-1" strike="noStrike">
                <a:solidFill>
                  <a:srgbClr val="000000"/>
                </a:solidFill>
                <a:latin typeface="Times New Roman"/>
                <a:ea typeface="+mn-ea"/>
              </a:rPr>
              <a:t>Padded Cell Systems</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Padded cell system: protected honeypot that cannot be easily compromised</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In addition to attracting attackers with tempting data, a padded cell operates in tandem with a traditional IDPS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When the IDPS detects attackers, padded cell system seamlessly transfers them to a special simulated environment where they can cause no harm—hence the name </a:t>
            </a:r>
            <a:r>
              <a:rPr b="0" i="1" lang="en-US" sz="1200" spc="-1" strike="noStrike">
                <a:solidFill>
                  <a:srgbClr val="222222"/>
                </a:solidFill>
                <a:latin typeface="Arial"/>
                <a:ea typeface="+mn-ea"/>
              </a:rPr>
              <a:t>padded cell</a:t>
            </a:r>
            <a:endParaRPr b="0" lang="en-GB" sz="1200" spc="-1" strike="noStrike">
              <a:latin typeface="Arial"/>
            </a:endParaRPr>
          </a:p>
          <a:p>
            <a:pPr>
              <a:lnSpc>
                <a:spcPct val="100000"/>
              </a:lnSpc>
            </a:pPr>
            <a:endParaRPr b="0" lang="en-GB" sz="1200" spc="-1" strike="noStrike">
              <a:latin typeface="Arial"/>
            </a:endParaRPr>
          </a:p>
          <a:p>
            <a:pPr>
              <a:lnSpc>
                <a:spcPct val="100000"/>
              </a:lnSpc>
              <a:spcBef>
                <a:spcPts val="2999"/>
              </a:spcBef>
              <a:spcAft>
                <a:spcPts val="601"/>
              </a:spcAft>
            </a:pPr>
            <a:r>
              <a:rPr b="1" lang="en-US" sz="2000" spc="-1" strike="noStrike">
                <a:solidFill>
                  <a:srgbClr val="222222"/>
                </a:solidFill>
                <a:latin typeface="Times New Roman"/>
                <a:ea typeface="+mn-ea"/>
              </a:rPr>
              <a:t>Honey Pots, Honey Nets, and Padded Cell Systems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Advantages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Attackers can be diverted to targets they cannot damage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Administrators have time to decide how to respond to attacker</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Attackers’ actions can be easily and more extensively monitored, and records can be used to refine threat models and improve system protections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Honeypots may be effective at catching insiders who are snooping around a network</a:t>
            </a:r>
            <a:endParaRPr b="0" lang="en-GB" sz="2400" spc="-1" strike="noStrike">
              <a:latin typeface="Arial"/>
            </a:endParaRPr>
          </a:p>
          <a:p>
            <a:pPr>
              <a:lnSpc>
                <a:spcPct val="100000"/>
              </a:lnSpc>
            </a:pP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Disadvantages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Legal implications of using such devices are not well understood</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Honeypots and padded cells have not yet been shown to be generally useful security technologies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An expert attacker, once diverted into a decoy system, may become angry and launch a more aggressive attack against an organization’s systems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Administrators and security managers need a high level of expertise to use these systems</a:t>
            </a:r>
            <a:endParaRPr b="0" lang="en-GB" sz="2400" spc="-1" strike="noStrike">
              <a:latin typeface="Arial"/>
            </a:endParaRPr>
          </a:p>
          <a:p>
            <a:pPr>
              <a:lnSpc>
                <a:spcPct val="100000"/>
              </a:lnSpc>
            </a:pPr>
            <a:endParaRPr b="0" lang="en-GB" sz="2400" spc="-1" strike="noStrike">
              <a:latin typeface="Arial"/>
            </a:endParaRPr>
          </a:p>
          <a:p>
            <a:pPr>
              <a:lnSpc>
                <a:spcPct val="100000"/>
              </a:lnSpc>
            </a:pPr>
            <a:endParaRPr b="0" lang="en-GB" sz="2400" spc="-1" strike="noStrike">
              <a:latin typeface="Arial"/>
            </a:endParaRPr>
          </a:p>
          <a:p>
            <a:pPr>
              <a:lnSpc>
                <a:spcPct val="100000"/>
              </a:lnSpc>
            </a:pPr>
            <a:endParaRPr b="0" lang="en-GB" sz="2400" spc="-1" strike="noStrike">
              <a:latin typeface="Arial"/>
            </a:endParaRPr>
          </a:p>
          <a:p>
            <a:pPr>
              <a:lnSpc>
                <a:spcPct val="100000"/>
              </a:lnSpc>
            </a:pPr>
            <a:endParaRPr b="0" lang="en-GB" sz="2400" spc="-1" strike="noStrike">
              <a:latin typeface="Arial"/>
            </a:endParaRPr>
          </a:p>
          <a:p>
            <a:pPr>
              <a:lnSpc>
                <a:spcPct val="100000"/>
              </a:lnSpc>
            </a:pPr>
            <a:r>
              <a:rPr b="1" lang="en-US" sz="2000" spc="-1" strike="noStrike">
                <a:solidFill>
                  <a:srgbClr val="222222"/>
                </a:solidFill>
                <a:latin typeface="Times New Roman"/>
                <a:ea typeface="+mn-ea"/>
              </a:rPr>
              <a:t>Honeypots, Honeynets, and Padded Cell Systems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Honeypots: decoy systems designed to lure potential attackers away from critical systems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Honeynets: several honeypots connected together on a network segment</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Honeypots designed to:</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Divert attacker from accessing critical systems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Collect information about attacker’s activity</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Encourage attacker to stay on system long enough for administrators to document event and perhaps respond</a:t>
            </a:r>
            <a:endParaRPr b="0" lang="en-GB" sz="2400" spc="-1" strike="noStrike">
              <a:latin typeface="Arial"/>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2"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FF3CA8F-58C3-4416-BF1B-4902A085A4E7}" type="slidenum">
              <a:rPr b="0" lang="en-US" sz="1200" spc="-1" strike="noStrike">
                <a:solidFill>
                  <a:srgbClr val="000000"/>
                </a:solidFill>
                <a:latin typeface="Times New Roman"/>
              </a:rPr>
              <a:t>42</a:t>
            </a:fld>
            <a:endParaRPr b="0" lang="en-GB" sz="1200" spc="-1" strike="noStrike">
              <a:latin typeface="Times New Roman"/>
            </a:endParaRPr>
          </a:p>
        </p:txBody>
      </p:sp>
      <p:sp>
        <p:nvSpPr>
          <p:cNvPr id="393" name="PlaceHolder 2"/>
          <p:cNvSpPr>
            <a:spLocks noGrp="1"/>
          </p:cNvSpPr>
          <p:nvPr>
            <p:ph type="sldImg"/>
          </p:nvPr>
        </p:nvSpPr>
        <p:spPr>
          <a:xfrm>
            <a:off x="2914560" y="531720"/>
            <a:ext cx="3543120" cy="2657160"/>
          </a:xfrm>
          <a:prstGeom prst="rect">
            <a:avLst/>
          </a:prstGeom>
        </p:spPr>
      </p:sp>
      <p:sp>
        <p:nvSpPr>
          <p:cNvPr id="394" name="PlaceHolder 3"/>
          <p:cNvSpPr>
            <a:spLocks noGrp="1"/>
          </p:cNvSpPr>
          <p:nvPr>
            <p:ph type="body"/>
          </p:nvPr>
        </p:nvSpPr>
        <p:spPr>
          <a:xfrm>
            <a:off x="937440" y="3366000"/>
            <a:ext cx="7497720" cy="3188520"/>
          </a:xfrm>
          <a:prstGeom prst="rect">
            <a:avLst/>
          </a:prstGeom>
        </p:spPr>
        <p:txBody>
          <a:bodyPr lIns="93960" rIns="93960" tIns="47160" bIns="47160">
            <a:normAutofit fontScale="68000"/>
          </a:bodyPr>
          <a:p>
            <a:pPr marL="216000" indent="-216000">
              <a:lnSpc>
                <a:spcPct val="128000"/>
              </a:lnSpc>
              <a:spcBef>
                <a:spcPts val="2999"/>
              </a:spcBef>
              <a:spcAft>
                <a:spcPts val="601"/>
              </a:spcAft>
            </a:pPr>
            <a:r>
              <a:rPr b="1" lang="en-US" sz="2000" spc="-1" strike="noStrike">
                <a:latin typeface="Times New Roman"/>
              </a:rPr>
              <a:t>Padded Cell Systems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Padded cell system: protected honeypot that cannot be easily compromised</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In addition to attracting attackers with tempting data, a padded cell operates in tandem with a traditional IDPS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When the IDPS detects attackers, padded cell system seamlessly transfers them to a special simulated environment where they can cause no harm—hence the name </a:t>
            </a:r>
            <a:r>
              <a:rPr b="0" i="1" lang="en-US" sz="2600" spc="-1" strike="noStrike">
                <a:solidFill>
                  <a:srgbClr val="222222"/>
                </a:solidFill>
                <a:latin typeface="Arial"/>
              </a:rPr>
              <a:t>padded cell</a:t>
            </a:r>
            <a:endParaRPr b="0" lang="en-GB" sz="2600" spc="-1" strike="noStrike">
              <a:latin typeface="Arial"/>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5"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E9688E6B-F14A-4EAE-A294-B9330985E45E}" type="slidenum">
              <a:rPr b="0" lang="en-US" sz="1200" spc="-1" strike="noStrike">
                <a:solidFill>
                  <a:srgbClr val="000000"/>
                </a:solidFill>
                <a:latin typeface="Times New Roman"/>
              </a:rPr>
              <a:t>43</a:t>
            </a:fld>
            <a:endParaRPr b="0" lang="en-GB" sz="1200" spc="-1" strike="noStrike">
              <a:latin typeface="Times New Roman"/>
            </a:endParaRPr>
          </a:p>
        </p:txBody>
      </p:sp>
      <p:sp>
        <p:nvSpPr>
          <p:cNvPr id="396" name="PlaceHolder 2"/>
          <p:cNvSpPr>
            <a:spLocks noGrp="1"/>
          </p:cNvSpPr>
          <p:nvPr>
            <p:ph type="sldImg"/>
          </p:nvPr>
        </p:nvSpPr>
        <p:spPr>
          <a:xfrm>
            <a:off x="2914560" y="531720"/>
            <a:ext cx="3543120" cy="2657160"/>
          </a:xfrm>
          <a:prstGeom prst="rect">
            <a:avLst/>
          </a:prstGeom>
        </p:spPr>
      </p:sp>
      <p:sp>
        <p:nvSpPr>
          <p:cNvPr id="397" name="PlaceHolder 3"/>
          <p:cNvSpPr>
            <a:spLocks noGrp="1"/>
          </p:cNvSpPr>
          <p:nvPr>
            <p:ph type="body"/>
          </p:nvPr>
        </p:nvSpPr>
        <p:spPr>
          <a:xfrm>
            <a:off x="937440" y="3366000"/>
            <a:ext cx="7497720" cy="3188520"/>
          </a:xfrm>
          <a:prstGeom prst="rect">
            <a:avLst/>
          </a:prstGeom>
        </p:spPr>
        <p:txBody>
          <a:bodyPr lIns="93960" rIns="93960" tIns="47160" bIns="47160">
            <a:normAutofit fontScale="56000"/>
          </a:bodyPr>
          <a:p>
            <a:pPr marL="216000" indent="-216000">
              <a:lnSpc>
                <a:spcPct val="100000"/>
              </a:lnSpc>
              <a:spcBef>
                <a:spcPts val="2999"/>
              </a:spcBef>
              <a:spcAft>
                <a:spcPts val="601"/>
              </a:spcAft>
            </a:pPr>
            <a:r>
              <a:rPr b="1" lang="en-US" sz="2000" spc="-1" strike="noStrike">
                <a:latin typeface="Times New Roman"/>
              </a:rPr>
              <a:t>Honey Pots, Honey Nets, and Padded Cell Systems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Advantages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Attackers can be diverted to targets they cannot damage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Administrators have time to decide how to respond to attacker</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Attackers’ actions can be easily and more extensively monitored, and records can be used to refine threat models and improve system protections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Honeypots may be effective at catching insiders who are snooping around a network</a:t>
            </a:r>
            <a:endParaRPr b="0" lang="en-GB" sz="2400" spc="-1" strike="noStrike">
              <a:latin typeface="Arial"/>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8"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C8B83CF-E5DB-4663-9014-5BE33F48ECDF}" type="slidenum">
              <a:rPr b="0" lang="en-US" sz="1200" spc="-1" strike="noStrike">
                <a:solidFill>
                  <a:srgbClr val="000000"/>
                </a:solidFill>
                <a:latin typeface="Times New Roman"/>
              </a:rPr>
              <a:t>44</a:t>
            </a:fld>
            <a:endParaRPr b="0" lang="en-GB" sz="1200" spc="-1" strike="noStrike">
              <a:latin typeface="Times New Roman"/>
            </a:endParaRPr>
          </a:p>
        </p:txBody>
      </p:sp>
      <p:sp>
        <p:nvSpPr>
          <p:cNvPr id="399" name="PlaceHolder 2"/>
          <p:cNvSpPr>
            <a:spLocks noGrp="1"/>
          </p:cNvSpPr>
          <p:nvPr>
            <p:ph type="sldImg"/>
          </p:nvPr>
        </p:nvSpPr>
        <p:spPr>
          <a:xfrm>
            <a:off x="2914560" y="531720"/>
            <a:ext cx="3543120" cy="2657160"/>
          </a:xfrm>
          <a:prstGeom prst="rect">
            <a:avLst/>
          </a:prstGeom>
        </p:spPr>
      </p:sp>
      <p:sp>
        <p:nvSpPr>
          <p:cNvPr id="400" name="PlaceHolder 3"/>
          <p:cNvSpPr>
            <a:spLocks noGrp="1"/>
          </p:cNvSpPr>
          <p:nvPr>
            <p:ph type="body"/>
          </p:nvPr>
        </p:nvSpPr>
        <p:spPr>
          <a:xfrm>
            <a:off x="937440" y="3366000"/>
            <a:ext cx="7497720" cy="3188520"/>
          </a:xfrm>
          <a:prstGeom prst="rect">
            <a:avLst/>
          </a:prstGeom>
        </p:spPr>
        <p:txBody>
          <a:bodyPr lIns="93960" rIns="93960" tIns="47160" bIns="47160">
            <a:normAutofit fontScale="51000"/>
          </a:bodyPr>
          <a:p>
            <a:pPr marL="216000" indent="-216000">
              <a:lnSpc>
                <a:spcPct val="100000"/>
              </a:lnSpc>
              <a:spcBef>
                <a:spcPts val="2999"/>
              </a:spcBef>
              <a:spcAft>
                <a:spcPts val="601"/>
              </a:spcAft>
            </a:pPr>
            <a:r>
              <a:rPr b="1" lang="en-US" sz="2000" spc="-1" strike="noStrike">
                <a:latin typeface="Times New Roman"/>
              </a:rPr>
              <a:t>Honey Pots, Honey Nets, and Padded Cell Systems (continued)</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Disadvantages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Legal implications of using such devices are not well understood</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Honeypots and padded cells have not yet been shown to be generally useful security technologies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An expert attacker, once diverted into a decoy system, may become angry and launch a more aggressive attack against an organization’s systems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Administrators and security managers need a high level of expertise to use these systems</a:t>
            </a:r>
            <a:endParaRPr b="0" lang="en-GB" sz="2400" spc="-1" strike="noStrike">
              <a:latin typeface="Arial"/>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1"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B63F0068-7F18-405E-9E71-F70F870DCDC5}" type="slidenum">
              <a:rPr b="0" lang="en-US" sz="1200" spc="-1" strike="noStrike">
                <a:solidFill>
                  <a:srgbClr val="000000"/>
                </a:solidFill>
                <a:latin typeface="Times New Roman"/>
              </a:rPr>
              <a:t>45</a:t>
            </a:fld>
            <a:endParaRPr b="0" lang="en-GB" sz="1200" spc="-1" strike="noStrike">
              <a:latin typeface="Times New Roman"/>
            </a:endParaRPr>
          </a:p>
        </p:txBody>
      </p:sp>
      <p:sp>
        <p:nvSpPr>
          <p:cNvPr id="402" name="PlaceHolder 2"/>
          <p:cNvSpPr>
            <a:spLocks noGrp="1"/>
          </p:cNvSpPr>
          <p:nvPr>
            <p:ph type="sldImg"/>
          </p:nvPr>
        </p:nvSpPr>
        <p:spPr>
          <a:xfrm>
            <a:off x="2914560" y="531720"/>
            <a:ext cx="3543120" cy="2657160"/>
          </a:xfrm>
          <a:prstGeom prst="rect">
            <a:avLst/>
          </a:prstGeom>
        </p:spPr>
      </p:sp>
      <p:sp>
        <p:nvSpPr>
          <p:cNvPr id="403" name="PlaceHolder 3"/>
          <p:cNvSpPr>
            <a:spLocks noGrp="1"/>
          </p:cNvSpPr>
          <p:nvPr>
            <p:ph type="body"/>
          </p:nvPr>
        </p:nvSpPr>
        <p:spPr>
          <a:xfrm>
            <a:off x="937440" y="3366000"/>
            <a:ext cx="7497720" cy="3188520"/>
          </a:xfrm>
          <a:prstGeom prst="rect">
            <a:avLst/>
          </a:prstGeom>
        </p:spPr>
        <p:txBody>
          <a:bodyPr lIns="93960" rIns="93960" tIns="47160" bIns="47160">
            <a:normAutofit fontScale="38000"/>
          </a:bodyPr>
          <a:p>
            <a:pPr marL="216000" indent="-216000">
              <a:lnSpc>
                <a:spcPct val="100000"/>
              </a:lnSpc>
            </a:pP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1" lang="en-US" sz="2000" spc="-1" strike="noStrike">
                <a:latin typeface="Times New Roman"/>
              </a:rPr>
              <a:t>Trap-and-Trace Systems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Use combination of techniques to detect an intrusion and trace it back to its source</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Trap usually consists of honeypot or padded cell and alarm</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Legal drawbacks to trap and trace</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Enticement: act of attracting attention to system by placing tantalizing information in key locations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Entrapment: act of luring an individual into committing a crime to get a conviction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Enticement is legal and ethical, entrapment is not</a:t>
            </a:r>
            <a:endParaRPr b="0" lang="en-GB" sz="2400" spc="-1" strike="noStrike">
              <a:latin typeface="Arial"/>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4"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B6669277-8E97-426F-AACA-1B6AC7E087FB}" type="slidenum">
              <a:rPr b="0" lang="en-US" sz="1200" spc="-1" strike="noStrike">
                <a:solidFill>
                  <a:srgbClr val="000000"/>
                </a:solidFill>
                <a:latin typeface="Times New Roman"/>
              </a:rPr>
              <a:t>46</a:t>
            </a:fld>
            <a:endParaRPr b="0" lang="en-GB" sz="1200" spc="-1" strike="noStrike">
              <a:latin typeface="Times New Roman"/>
            </a:endParaRPr>
          </a:p>
        </p:txBody>
      </p:sp>
      <p:sp>
        <p:nvSpPr>
          <p:cNvPr id="405" name="PlaceHolder 2"/>
          <p:cNvSpPr>
            <a:spLocks noGrp="1"/>
          </p:cNvSpPr>
          <p:nvPr>
            <p:ph type="sldImg"/>
          </p:nvPr>
        </p:nvSpPr>
        <p:spPr>
          <a:xfrm>
            <a:off x="2914560" y="531720"/>
            <a:ext cx="3543120" cy="2657160"/>
          </a:xfrm>
          <a:prstGeom prst="rect">
            <a:avLst/>
          </a:prstGeom>
        </p:spPr>
      </p:sp>
      <p:sp>
        <p:nvSpPr>
          <p:cNvPr id="406" name="PlaceHolder 3"/>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Times New Roman"/>
              </a:rPr>
              <a:t>Active Intrusion Prevention</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Some organizations implement active countermeasures </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One tool (LaBrea) takes up unused IP address space to pretend to be a computer and allow attackers to complete a connection request, but then holds connection open</a:t>
            </a:r>
            <a:endParaRPr b="0" lang="en-GB" sz="2600" spc="-1" strike="noStrike">
              <a:latin typeface="Arial"/>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7"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D0549FF-00B1-4C2A-954F-7D7839E27F1E}" type="slidenum">
              <a:rPr b="0" lang="en-US" sz="1200" spc="-1" strike="noStrike">
                <a:solidFill>
                  <a:srgbClr val="000000"/>
                </a:solidFill>
                <a:latin typeface="Times New Roman"/>
              </a:rPr>
              <a:t>46</a:t>
            </a:fld>
            <a:endParaRPr b="0" lang="en-GB" sz="1200" spc="-1" strike="noStrike">
              <a:latin typeface="Times New Roman"/>
            </a:endParaRPr>
          </a:p>
        </p:txBody>
      </p:sp>
      <p:sp>
        <p:nvSpPr>
          <p:cNvPr id="408" name="PlaceHolder 2"/>
          <p:cNvSpPr>
            <a:spLocks noGrp="1"/>
          </p:cNvSpPr>
          <p:nvPr>
            <p:ph type="sldImg"/>
          </p:nvPr>
        </p:nvSpPr>
        <p:spPr>
          <a:xfrm>
            <a:off x="2914560" y="531720"/>
            <a:ext cx="3543120" cy="2657160"/>
          </a:xfrm>
          <a:prstGeom prst="rect">
            <a:avLst/>
          </a:prstGeom>
        </p:spPr>
      </p:sp>
      <p:sp>
        <p:nvSpPr>
          <p:cNvPr id="409" name="PlaceHolder 3"/>
          <p:cNvSpPr>
            <a:spLocks noGrp="1"/>
          </p:cNvSpPr>
          <p:nvPr>
            <p:ph type="body"/>
          </p:nvPr>
        </p:nvSpPr>
        <p:spPr>
          <a:xfrm>
            <a:off x="937440" y="3366000"/>
            <a:ext cx="7497720" cy="3188520"/>
          </a:xfrm>
          <a:prstGeom prst="rect">
            <a:avLst/>
          </a:prstGeom>
        </p:spPr>
        <p:txBody>
          <a:bodyPr lIns="93960" rIns="93960" tIns="47160" bIns="47160">
            <a:normAutofit fontScale="31000"/>
          </a:bodyPr>
          <a:p>
            <a:pPr marL="216000" indent="-216000">
              <a:lnSpc>
                <a:spcPct val="100000"/>
              </a:lnSpc>
            </a:pPr>
            <a:r>
              <a:rPr b="0" lang="en-GB" sz="1200" spc="-1" strike="noStrike">
                <a:solidFill>
                  <a:srgbClr val="000000"/>
                </a:solidFill>
                <a:latin typeface="+mn-lt"/>
                <a:ea typeface="+mn-ea"/>
              </a:rPr>
              <a:t>To secure a network, someone in the organization must know exactly where the network needs to be secured. Although this step may sound simple and obvious, many companies skip it. They install a perimeter firewall and then relax, lulled into a sense of security by this single layer of defense. To truly assess the risks within a computing environment, you must deploy technical controls using a strategy of defense in depth, which is likely to include IDPSs, active vulnerability scanners, passive vulnerability scanners, automated log analyzers, and protocol analyzers (commonly referred to as sniffers).</a:t>
            </a:r>
            <a:endParaRPr b="0" lang="en-GB" sz="1200" spc="-1" strike="noStrike">
              <a:latin typeface="Arial"/>
            </a:endParaRPr>
          </a:p>
          <a:p>
            <a:pPr marL="216000" indent="-216000">
              <a:lnSpc>
                <a:spcPct val="128000"/>
              </a:lnSpc>
              <a:spcBef>
                <a:spcPts val="2999"/>
              </a:spcBef>
              <a:spcAft>
                <a:spcPts val="601"/>
              </a:spcAft>
            </a:pPr>
            <a:endParaRPr b="0" lang="en-GB" sz="1200" spc="-1" strike="noStrike">
              <a:latin typeface="Arial"/>
            </a:endParaRPr>
          </a:p>
          <a:p>
            <a:pPr marL="216000" indent="-216000">
              <a:lnSpc>
                <a:spcPct val="128000"/>
              </a:lnSpc>
              <a:spcBef>
                <a:spcPts val="2999"/>
              </a:spcBef>
              <a:spcAft>
                <a:spcPts val="601"/>
              </a:spcAft>
            </a:pPr>
            <a:endParaRPr b="0" lang="en-GB" sz="1200" spc="-1" strike="noStrike">
              <a:latin typeface="Arial"/>
            </a:endParaRPr>
          </a:p>
          <a:p>
            <a:pPr marL="216000" indent="-216000">
              <a:lnSpc>
                <a:spcPct val="128000"/>
              </a:lnSpc>
              <a:spcBef>
                <a:spcPts val="2999"/>
              </a:spcBef>
              <a:spcAft>
                <a:spcPts val="601"/>
              </a:spcAft>
            </a:pPr>
            <a:r>
              <a:rPr b="1" lang="en-US" sz="2000" spc="-1" strike="noStrike">
                <a:solidFill>
                  <a:srgbClr val="000000"/>
                </a:solidFill>
                <a:latin typeface="Times New Roman"/>
                <a:ea typeface="+mn-ea"/>
              </a:rPr>
              <a:t>Scanning and Analysis Tools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Scanning tools typically used to collect information that attacker needs  to launch successful attack</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Attack protocol is a logical sequence of steps or processes used by an attacker to launch attack against a target system or network</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Footprinting: process of collecting publicly available information about a potential target</a:t>
            </a:r>
            <a:endParaRPr b="0" lang="en-GB" sz="2600" spc="-1" strike="noStrike">
              <a:latin typeface="Arial"/>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0"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1CDCD79E-3892-4D05-BF15-AD226F8ED22A}" type="slidenum">
              <a:rPr b="0" lang="en-US" sz="1200" spc="-1" strike="noStrike">
                <a:solidFill>
                  <a:srgbClr val="000000"/>
                </a:solidFill>
                <a:latin typeface="Times New Roman"/>
              </a:rPr>
              <a:t>&lt;number&gt;</a:t>
            </a:fld>
            <a:endParaRPr b="0" lang="en-GB" sz="1200" spc="-1" strike="noStrike">
              <a:latin typeface="Times New Roman"/>
            </a:endParaRPr>
          </a:p>
        </p:txBody>
      </p:sp>
      <p:sp>
        <p:nvSpPr>
          <p:cNvPr id="411" name="PlaceHolder 2"/>
          <p:cNvSpPr>
            <a:spLocks noGrp="1"/>
          </p:cNvSpPr>
          <p:nvPr>
            <p:ph type="sldImg"/>
          </p:nvPr>
        </p:nvSpPr>
        <p:spPr>
          <a:xfrm>
            <a:off x="2914560" y="531720"/>
            <a:ext cx="3543120" cy="2657160"/>
          </a:xfrm>
          <a:prstGeom prst="rect">
            <a:avLst/>
          </a:prstGeom>
        </p:spPr>
      </p:sp>
      <p:sp>
        <p:nvSpPr>
          <p:cNvPr id="412" name="PlaceHolder 3"/>
          <p:cNvSpPr>
            <a:spLocks noGrp="1"/>
          </p:cNvSpPr>
          <p:nvPr>
            <p:ph type="body"/>
          </p:nvPr>
        </p:nvSpPr>
        <p:spPr>
          <a:xfrm>
            <a:off x="937440" y="3366000"/>
            <a:ext cx="7497720" cy="3188520"/>
          </a:xfrm>
          <a:prstGeom prst="rect">
            <a:avLst/>
          </a:prstGeom>
        </p:spPr>
        <p:txBody>
          <a:bodyPr lIns="93960" rIns="93960" tIns="47160" bIns="47160">
            <a:normAutofit fontScale="52000"/>
          </a:bodyPr>
          <a:p>
            <a:pPr marL="216000" indent="-216000">
              <a:lnSpc>
                <a:spcPct val="128000"/>
              </a:lnSpc>
              <a:spcBef>
                <a:spcPts val="2999"/>
              </a:spcBef>
              <a:spcAft>
                <a:spcPts val="601"/>
              </a:spcAft>
            </a:pPr>
            <a:r>
              <a:rPr b="1" lang="en-US" sz="2000" spc="-1" strike="noStrike">
                <a:latin typeface="Times New Roman"/>
              </a:rPr>
              <a:t>Scanning and Analysis Tools (continued)</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Fingerprinting: systematic survey of target organization’s Internet addresses collected during the footprinting phase to identify network services offered by hosts in that range</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Fingerprinting reveals useful information about internal structure and nature of target system or network to be attacked</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These tools are valuable to network defender since they can quickly pinpoint the parts of the systems or network that need a prompt repair to close vulnerabilities</a:t>
            </a:r>
            <a:endParaRPr b="0" lang="en-GB" sz="2600" spc="-1" strike="noStrike">
              <a:latin typeface="Arial"/>
            </a:endParaRPr>
          </a:p>
        </p:txBody>
      </p:sp>
    </p:spTree>
  </p:cSld>
</p:notes>
</file>

<file path=ppt/notesSlides/notesSlide5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3"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661F3675-260B-4F09-846F-B0AF301B0168}" type="slidenum">
              <a:rPr b="0" lang="en-US" sz="1200" spc="-1" strike="noStrike">
                <a:solidFill>
                  <a:srgbClr val="000000"/>
                </a:solidFill>
                <a:latin typeface="Times New Roman"/>
              </a:rPr>
              <a:t>&lt;number&gt;</a:t>
            </a:fld>
            <a:endParaRPr b="0" lang="en-GB" sz="1200" spc="-1" strike="noStrike">
              <a:latin typeface="Times New Roman"/>
            </a:endParaRPr>
          </a:p>
        </p:txBody>
      </p:sp>
      <p:sp>
        <p:nvSpPr>
          <p:cNvPr id="414" name="PlaceHolder 2"/>
          <p:cNvSpPr>
            <a:spLocks noGrp="1"/>
          </p:cNvSpPr>
          <p:nvPr>
            <p:ph type="sldImg"/>
          </p:nvPr>
        </p:nvSpPr>
        <p:spPr>
          <a:xfrm>
            <a:off x="2914560" y="531720"/>
            <a:ext cx="3543120" cy="2657160"/>
          </a:xfrm>
          <a:prstGeom prst="rect">
            <a:avLst/>
          </a:prstGeom>
        </p:spPr>
      </p:sp>
      <p:sp>
        <p:nvSpPr>
          <p:cNvPr id="415" name="PlaceHolder 3"/>
          <p:cNvSpPr>
            <a:spLocks noGrp="1"/>
          </p:cNvSpPr>
          <p:nvPr>
            <p:ph type="body"/>
          </p:nvPr>
        </p:nvSpPr>
        <p:spPr>
          <a:xfrm>
            <a:off x="937440" y="3366000"/>
            <a:ext cx="7497720" cy="3188520"/>
          </a:xfrm>
          <a:prstGeom prst="rect">
            <a:avLst/>
          </a:prstGeom>
        </p:spPr>
        <p:txBody>
          <a:bodyPr lIns="93960" rIns="93960" tIns="47160" bIns="47160">
            <a:normAutofit fontScale="73000"/>
          </a:bodyPr>
          <a:p>
            <a:pPr marL="216000" indent="-216000">
              <a:lnSpc>
                <a:spcPct val="100000"/>
              </a:lnSpc>
            </a:pPr>
            <a:r>
              <a:rPr b="1" lang="en-US" sz="2000" spc="-1" strike="noStrike">
                <a:latin typeface="Times New Roman"/>
              </a:rPr>
              <a:t>Port Scanners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Tools used by both attackers and defenders to identify/fingerprint computers active on a network and other useful information</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Can either perform generic scans or those for specific types of computers, protocols, or resources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The more specific the scanner is, the more useful its information is to attackers and defenders</a:t>
            </a:r>
            <a:endParaRPr b="0" lang="en-GB" sz="2600" spc="-1" strike="noStrike">
              <a:latin typeface="Arial"/>
            </a:endParaRPr>
          </a:p>
        </p:txBody>
      </p:sp>
    </p:spTree>
  </p:cSld>
</p:notes>
</file>

<file path=ppt/notesSlides/notesSlide5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6" name="PlaceHolder 1"/>
          <p:cNvSpPr>
            <a:spLocks noGrp="1"/>
          </p:cNvSpPr>
          <p:nvPr>
            <p:ph type="sldImg"/>
          </p:nvPr>
        </p:nvSpPr>
        <p:spPr>
          <a:xfrm>
            <a:off x="2914560" y="531720"/>
            <a:ext cx="3543120" cy="2657160"/>
          </a:xfrm>
          <a:prstGeom prst="rect">
            <a:avLst/>
          </a:prstGeom>
        </p:spPr>
      </p:sp>
      <p:sp>
        <p:nvSpPr>
          <p:cNvPr id="417" name="PlaceHolder 2"/>
          <p:cNvSpPr>
            <a:spLocks noGrp="1"/>
          </p:cNvSpPr>
          <p:nvPr>
            <p:ph type="body"/>
          </p:nvPr>
        </p:nvSpPr>
        <p:spPr>
          <a:xfrm>
            <a:off x="937440" y="3366000"/>
            <a:ext cx="7497720" cy="3188520"/>
          </a:xfrm>
          <a:prstGeom prst="rect">
            <a:avLst/>
          </a:prstGeom>
        </p:spPr>
        <p:txBody>
          <a:bodyPr lIns="93960" rIns="93960" tIns="47160" bIns="47160">
            <a:normAutofit fontScale="4000"/>
          </a:bodyPr>
          <a:p>
            <a:pPr marL="216000" indent="-216000">
              <a:lnSpc>
                <a:spcPct val="100000"/>
              </a:lnSpc>
            </a:pPr>
            <a:r>
              <a:rPr b="0" lang="en-GB" sz="1200" spc="-1" strike="noStrike">
                <a:solidFill>
                  <a:srgbClr val="000000"/>
                </a:solidFill>
                <a:latin typeface="+mn-lt"/>
                <a:ea typeface="+mn-ea"/>
              </a:rPr>
              <a:t>Some have default ports but can also use other ports. Some of the well-known port numbers are shown in the Table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Port Scanners</a:t>
            </a:r>
            <a:endParaRPr b="0" lang="en-GB" sz="20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Tools used by both attackers and defenders to identify/fingerprint computers active on a network and other useful information</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Can either perform generic scans or those for specific types of computers, protocols, or resources</a:t>
            </a:r>
            <a:endParaRPr b="0" lang="en-GB" sz="1200" spc="-1" strike="noStrike">
              <a:latin typeface="Arial"/>
            </a:endParaRPr>
          </a:p>
          <a:p>
            <a:pPr marL="343080" indent="-34272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The more specific the scanner is, the more useful its information is to attackers and defenders</a:t>
            </a:r>
            <a:endParaRPr b="0" lang="en-GB" sz="1200" spc="-1" strike="noStrike">
              <a:latin typeface="Arial"/>
            </a:endParaRPr>
          </a:p>
          <a:p>
            <a:pPr>
              <a:lnSpc>
                <a:spcPct val="100000"/>
              </a:lnSpc>
            </a:pPr>
            <a:endParaRPr b="0" lang="en-GB" sz="1200" spc="-1" strike="noStrike">
              <a:latin typeface="Arial"/>
            </a:endParaRPr>
          </a:p>
          <a:p>
            <a:pPr marL="228600" indent="-228240">
              <a:lnSpc>
                <a:spcPct val="100000"/>
              </a:lnSpc>
              <a:tabLst>
                <a:tab algn="l" pos="0"/>
              </a:tabLst>
            </a:pPr>
            <a:r>
              <a:rPr b="1" lang="en-US" sz="2000" spc="-1" strike="noStrike">
                <a:solidFill>
                  <a:srgbClr val="222222"/>
                </a:solidFill>
                <a:latin typeface="Times New Roman"/>
                <a:ea typeface="+mn-ea"/>
              </a:rPr>
              <a:t>Firewall Analysis Tools</a:t>
            </a:r>
            <a:endParaRPr b="0" lang="en-GB" sz="2000" spc="-1" strike="noStrike">
              <a:latin typeface="Arial"/>
            </a:endParaRPr>
          </a:p>
          <a:p>
            <a:pPr marL="343080" indent="-34272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ea typeface="+mn-ea"/>
              </a:rPr>
              <a:t>Several tools automate remote discovery of firewall rules and assist the administrator/attacker in analyzing them </a:t>
            </a:r>
            <a:endParaRPr b="0" lang="en-GB" sz="2400" spc="-1" strike="noStrike">
              <a:latin typeface="Arial"/>
            </a:endParaRPr>
          </a:p>
          <a:p>
            <a:pPr marL="343080" indent="-34272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ea typeface="+mn-ea"/>
              </a:rPr>
              <a:t>Administrators who feel wary of using the same tools that attackers use should remember: </a:t>
            </a:r>
            <a:endParaRPr b="0" lang="en-GB" sz="2400" spc="-1" strike="noStrike">
              <a:latin typeface="Arial"/>
            </a:endParaRPr>
          </a:p>
          <a:p>
            <a:pPr lvl="1" marL="743040" indent="-285480">
              <a:lnSpc>
                <a:spcPct val="100000"/>
              </a:lnSpc>
              <a:spcBef>
                <a:spcPts val="400"/>
              </a:spcBef>
              <a:buClr>
                <a:srgbClr val="222222"/>
              </a:buClr>
              <a:buFont typeface="Symbol" charset="2"/>
              <a:buChar char=""/>
              <a:tabLst>
                <a:tab algn="l" pos="0"/>
              </a:tabLst>
            </a:pPr>
            <a:r>
              <a:rPr b="0" lang="en-US" sz="2000" spc="-1" strike="noStrike">
                <a:solidFill>
                  <a:srgbClr val="222222"/>
                </a:solidFill>
                <a:latin typeface="Arial"/>
                <a:ea typeface="+mn-ea"/>
              </a:rPr>
              <a:t>User intent dictates how gathered information will be used</a:t>
            </a:r>
            <a:endParaRPr b="0" lang="en-GB" sz="2000" spc="-1" strike="noStrike">
              <a:latin typeface="Arial"/>
            </a:endParaRPr>
          </a:p>
          <a:p>
            <a:pPr lvl="1" marL="743040" indent="-285480">
              <a:lnSpc>
                <a:spcPct val="100000"/>
              </a:lnSpc>
              <a:spcBef>
                <a:spcPts val="400"/>
              </a:spcBef>
              <a:buClr>
                <a:srgbClr val="222222"/>
              </a:buClr>
              <a:buFont typeface="Symbol" charset="2"/>
              <a:buChar char=""/>
              <a:tabLst>
                <a:tab algn="l" pos="0"/>
              </a:tabLst>
            </a:pPr>
            <a:r>
              <a:rPr b="0" lang="en-US" sz="2000" spc="-1" strike="noStrike">
                <a:solidFill>
                  <a:srgbClr val="222222"/>
                </a:solidFill>
                <a:latin typeface="Arial"/>
                <a:ea typeface="+mn-ea"/>
              </a:rPr>
              <a:t>To defend a computer or network well, administrators must understand ways it can be attacked</a:t>
            </a:r>
            <a:endParaRPr b="0" lang="en-GB" sz="2000" spc="-1" strike="noStrike">
              <a:latin typeface="Arial"/>
            </a:endParaRPr>
          </a:p>
          <a:p>
            <a:pPr marL="343080" indent="-34272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ea typeface="+mn-ea"/>
              </a:rPr>
              <a:t>A tool that can help close an open or poorly configured firewall will help network defender minimize risk from attack</a:t>
            </a:r>
            <a:endParaRPr b="0" lang="en-GB" sz="2400" spc="-1" strike="noStrike">
              <a:latin typeface="Arial"/>
            </a:endParaRPr>
          </a:p>
          <a:p>
            <a:pPr>
              <a:lnSpc>
                <a:spcPct val="100000"/>
              </a:lnSpc>
              <a:tabLst>
                <a:tab algn="l" pos="0"/>
              </a:tabLst>
            </a:pPr>
            <a:endParaRPr b="0" lang="en-GB" sz="2400" spc="-1" strike="noStrike">
              <a:latin typeface="Arial"/>
            </a:endParaRPr>
          </a:p>
          <a:p>
            <a:pPr>
              <a:lnSpc>
                <a:spcPct val="100000"/>
              </a:lnSpc>
              <a:tabLst>
                <a:tab algn="l" pos="0"/>
              </a:tabLst>
            </a:pPr>
            <a:r>
              <a:rPr b="1" lang="en-US" sz="2000" spc="-1" strike="noStrike">
                <a:solidFill>
                  <a:srgbClr val="222222"/>
                </a:solidFill>
                <a:latin typeface="Times New Roman"/>
                <a:ea typeface="+mn-ea"/>
              </a:rPr>
              <a:t>Operating System Detection Tools </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Ability to detect a target computer’s operating system (OS) is  very valuable to an attacker</a:t>
            </a:r>
            <a:endParaRPr b="0" lang="en-GB" sz="26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ea typeface="+mn-ea"/>
              </a:rPr>
              <a:t>Once OS known, attacker can easily determine vulnerabilities to which it is susceptible</a:t>
            </a:r>
            <a:endParaRPr b="0" lang="en-GB" sz="24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Many tools use networking protocols to determine a remote computer’s OS</a:t>
            </a:r>
            <a:endParaRPr b="0" lang="en-GB" sz="2600" spc="-1" strike="noStrike">
              <a:latin typeface="Arial"/>
            </a:endParaRPr>
          </a:p>
          <a:p>
            <a:pPr>
              <a:lnSpc>
                <a:spcPct val="100000"/>
              </a:lnSpc>
              <a:spcBef>
                <a:spcPts val="519"/>
              </a:spcBef>
              <a:tabLst>
                <a:tab algn="l" pos="0"/>
              </a:tabLst>
            </a:pPr>
            <a:endParaRPr b="0" lang="en-GB" sz="2600" spc="-1" strike="noStrike">
              <a:latin typeface="Arial"/>
            </a:endParaRPr>
          </a:p>
          <a:p>
            <a:pPr>
              <a:lnSpc>
                <a:spcPct val="100000"/>
              </a:lnSpc>
              <a:tabLst>
                <a:tab algn="l" pos="0"/>
              </a:tabLst>
            </a:pPr>
            <a:r>
              <a:rPr b="1" lang="en-US" sz="2800" spc="-1" strike="noStrike">
                <a:solidFill>
                  <a:srgbClr val="222222"/>
                </a:solidFill>
                <a:latin typeface="Times New Roman"/>
                <a:ea typeface="+mn-ea"/>
              </a:rPr>
              <a:t>Vulnerability Scanners</a:t>
            </a:r>
            <a:endParaRPr b="0" lang="en-GB" sz="28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Active vulnerability scanners examine networks for highly detailed information; initiate traffic to determine security holes</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Passive vulnerability scanners listen in on network and identify vulnerable versions of both server and client software </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Passive vulnerability scanners have ability to find client-side vulnerabilities typically not found in active scanners</a:t>
            </a:r>
            <a:endParaRPr b="0" lang="en-GB" sz="2600" spc="-1" strike="noStrike">
              <a:latin typeface="Arial"/>
            </a:endParaRPr>
          </a:p>
          <a:p>
            <a:pPr>
              <a:lnSpc>
                <a:spcPct val="100000"/>
              </a:lnSpc>
              <a:spcBef>
                <a:spcPts val="519"/>
              </a:spcBef>
              <a:tabLst>
                <a:tab algn="l" pos="0"/>
              </a:tabLst>
            </a:pPr>
            <a:endParaRPr b="0" lang="en-GB" sz="2600" spc="-1" strike="noStrike">
              <a:latin typeface="Arial"/>
            </a:endParaRPr>
          </a:p>
          <a:p>
            <a:pPr marL="228600" indent="-228240">
              <a:lnSpc>
                <a:spcPct val="96000"/>
              </a:lnSpc>
              <a:tabLst>
                <a:tab algn="l" pos="0"/>
              </a:tabLst>
            </a:pPr>
            <a:r>
              <a:rPr b="1" lang="en-US" sz="2800" spc="-1" strike="noStrike">
                <a:solidFill>
                  <a:srgbClr val="222222"/>
                </a:solidFill>
                <a:latin typeface="Times New Roman"/>
                <a:ea typeface="+mn-ea"/>
              </a:rPr>
              <a:t>Packet Sniffers</a:t>
            </a:r>
            <a:endParaRPr b="0" lang="en-GB" sz="28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Network tool that captures copies of packets from network and analyzes them</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Can provide network administrator with valuable information for diagnosing and resolving networking issues</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In the wrong hands, a sniffer can be used to eavesdrop on network traffic</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To use packet sniffer legally, administrator must be on network that organization owns, be under direct authorization of owners of network, and have knowledge and consent of the content’s creators</a:t>
            </a:r>
            <a:endParaRPr b="0" lang="en-GB" sz="2600" spc="-1" strike="noStrike">
              <a:latin typeface="Arial"/>
            </a:endParaRPr>
          </a:p>
          <a:p>
            <a:pPr>
              <a:lnSpc>
                <a:spcPct val="100000"/>
              </a:lnSpc>
              <a:spcBef>
                <a:spcPts val="519"/>
              </a:spcBef>
              <a:tabLst>
                <a:tab algn="l" pos="0"/>
              </a:tabLst>
            </a:pPr>
            <a:endParaRPr b="0" lang="en-GB" sz="2600" spc="-1" strike="noStrike">
              <a:latin typeface="Arial"/>
            </a:endParaRPr>
          </a:p>
          <a:p>
            <a:pPr>
              <a:lnSpc>
                <a:spcPct val="96000"/>
              </a:lnSpc>
              <a:tabLst>
                <a:tab algn="l" pos="0"/>
              </a:tabLst>
            </a:pPr>
            <a:r>
              <a:rPr b="1" lang="en-US" sz="2800" spc="-1" strike="noStrike">
                <a:solidFill>
                  <a:srgbClr val="222222"/>
                </a:solidFill>
                <a:latin typeface="Times New Roman"/>
                <a:ea typeface="+mn-ea"/>
              </a:rPr>
              <a:t>Wireless Security Tools </a:t>
            </a:r>
            <a:endParaRPr b="0" lang="en-GB" sz="28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Organization that spends its time securing wired network while ignoring wireless networks is exposing itself to a security breach</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Security professional must assess risk of wireless networks</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ea typeface="+mn-ea"/>
              </a:rPr>
              <a:t>A wireless security toolkit should include the ability to sniff wireless traffic, scan wireless hosts, and assess level of privacy or confidentiality afforded on the wireless network</a:t>
            </a:r>
            <a:endParaRPr b="0" lang="en-GB" sz="2600" spc="-1" strike="noStrike">
              <a:latin typeface="Arial"/>
            </a:endParaRPr>
          </a:p>
          <a:p>
            <a:pPr>
              <a:lnSpc>
                <a:spcPct val="100000"/>
              </a:lnSpc>
              <a:spcBef>
                <a:spcPts val="519"/>
              </a:spcBef>
              <a:tabLst>
                <a:tab algn="l" pos="0"/>
              </a:tabLst>
            </a:pPr>
            <a:endParaRPr b="0" lang="en-GB" sz="2600" spc="-1" strike="noStrike">
              <a:latin typeface="Arial"/>
            </a:endParaRPr>
          </a:p>
        </p:txBody>
      </p:sp>
      <p:sp>
        <p:nvSpPr>
          <p:cNvPr id="418"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484CDF45-5037-4B82-9500-2D58666A9C9F}"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5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9"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D5E3ADA3-A458-47F4-BAC7-0E6429A6D58F}" type="slidenum">
              <a:rPr b="0" lang="en-US" sz="1200" spc="-1" strike="noStrike">
                <a:solidFill>
                  <a:srgbClr val="000000"/>
                </a:solidFill>
                <a:latin typeface="Times New Roman"/>
              </a:rPr>
              <a:t>&lt;number&gt;</a:t>
            </a:fld>
            <a:endParaRPr b="0" lang="en-GB" sz="1200" spc="-1" strike="noStrike">
              <a:latin typeface="Times New Roman"/>
            </a:endParaRPr>
          </a:p>
        </p:txBody>
      </p:sp>
      <p:sp>
        <p:nvSpPr>
          <p:cNvPr id="420" name="PlaceHolder 2"/>
          <p:cNvSpPr>
            <a:spLocks noGrp="1"/>
          </p:cNvSpPr>
          <p:nvPr>
            <p:ph type="sldImg"/>
          </p:nvPr>
        </p:nvSpPr>
        <p:spPr>
          <a:xfrm>
            <a:off x="2914560" y="531720"/>
            <a:ext cx="3543120" cy="2657160"/>
          </a:xfrm>
          <a:prstGeom prst="rect">
            <a:avLst/>
          </a:prstGeom>
        </p:spPr>
      </p:sp>
      <p:sp>
        <p:nvSpPr>
          <p:cNvPr id="421" name="PlaceHolder 3"/>
          <p:cNvSpPr>
            <a:spLocks noGrp="1"/>
          </p:cNvSpPr>
          <p:nvPr>
            <p:ph type="body"/>
          </p:nvPr>
        </p:nvSpPr>
        <p:spPr>
          <a:xfrm>
            <a:off x="937440" y="3366000"/>
            <a:ext cx="7497720" cy="3188520"/>
          </a:xfrm>
          <a:prstGeom prst="rect">
            <a:avLst/>
          </a:prstGeom>
        </p:spPr>
        <p:txBody>
          <a:bodyPr lIns="93960" rIns="93960" tIns="47160" bIns="47160">
            <a:normAutofit fontScale="64000"/>
          </a:bodyPr>
          <a:p>
            <a:pPr marL="228600" indent="-228240">
              <a:lnSpc>
                <a:spcPct val="100000"/>
              </a:lnSpc>
              <a:tabLst>
                <a:tab algn="l" pos="0"/>
              </a:tabLst>
            </a:pPr>
            <a:r>
              <a:rPr b="1" lang="en-US" sz="2000" spc="-1" strike="noStrike">
                <a:latin typeface="Times New Roman"/>
              </a:rPr>
              <a:t>Firewall Analysis Tools</a:t>
            </a:r>
            <a:endParaRPr b="0" lang="en-GB" sz="2000" spc="-1" strike="noStrike">
              <a:latin typeface="Arial"/>
            </a:endParaRPr>
          </a:p>
          <a:p>
            <a:pPr marL="343080" indent="-34272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Several tools automate remote discovery of firewall rules and assist the administrator/attacker in analyzing them </a:t>
            </a:r>
            <a:endParaRPr b="0" lang="en-GB" sz="2400" spc="-1" strike="noStrike">
              <a:latin typeface="Arial"/>
            </a:endParaRPr>
          </a:p>
          <a:p>
            <a:pPr marL="343080" indent="-34272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Administrators who feel wary of using the same tools that attackers use should remember: </a:t>
            </a:r>
            <a:endParaRPr b="0" lang="en-GB" sz="2400" spc="-1" strike="noStrike">
              <a:latin typeface="Arial"/>
            </a:endParaRPr>
          </a:p>
          <a:p>
            <a:pPr lvl="1" marL="743040" indent="-285480">
              <a:lnSpc>
                <a:spcPct val="100000"/>
              </a:lnSpc>
              <a:spcBef>
                <a:spcPts val="400"/>
              </a:spcBef>
              <a:buClr>
                <a:srgbClr val="222222"/>
              </a:buClr>
              <a:buFont typeface="Symbol" charset="2"/>
              <a:buChar char=""/>
              <a:tabLst>
                <a:tab algn="l" pos="0"/>
              </a:tabLst>
            </a:pPr>
            <a:r>
              <a:rPr b="0" lang="en-US" sz="2000" spc="-1" strike="noStrike">
                <a:solidFill>
                  <a:srgbClr val="222222"/>
                </a:solidFill>
                <a:latin typeface="Arial"/>
              </a:rPr>
              <a:t>User intent dictates how gathered information will be used</a:t>
            </a:r>
            <a:endParaRPr b="0" lang="en-GB" sz="2000" spc="-1" strike="noStrike">
              <a:latin typeface="Arial"/>
            </a:endParaRPr>
          </a:p>
          <a:p>
            <a:pPr lvl="1" marL="743040" indent="-285480">
              <a:lnSpc>
                <a:spcPct val="100000"/>
              </a:lnSpc>
              <a:spcBef>
                <a:spcPts val="400"/>
              </a:spcBef>
              <a:buClr>
                <a:srgbClr val="222222"/>
              </a:buClr>
              <a:buFont typeface="Symbol" charset="2"/>
              <a:buChar char=""/>
              <a:tabLst>
                <a:tab algn="l" pos="0"/>
              </a:tabLst>
            </a:pPr>
            <a:r>
              <a:rPr b="0" lang="en-US" sz="2000" spc="-1" strike="noStrike">
                <a:solidFill>
                  <a:srgbClr val="222222"/>
                </a:solidFill>
                <a:latin typeface="Arial"/>
              </a:rPr>
              <a:t>To defend a computer or network well, administrators must understand ways it can be attacked</a:t>
            </a:r>
            <a:endParaRPr b="0" lang="en-GB" sz="2000" spc="-1" strike="noStrike">
              <a:latin typeface="Arial"/>
            </a:endParaRPr>
          </a:p>
          <a:p>
            <a:pPr marL="343080" indent="-34272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A tool that can help close an open or poorly configured firewall will help network defender minimize risk from attack</a:t>
            </a:r>
            <a:endParaRPr b="0" lang="en-GB" sz="2400" spc="-1" strike="noStrike">
              <a:latin typeface="Arial"/>
            </a:endParaRPr>
          </a:p>
        </p:txBody>
      </p:sp>
    </p:spTree>
  </p:cSld>
</p:notes>
</file>

<file path=ppt/notesSlides/notesSlide5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2"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D5709E83-F4BB-414C-AC79-9B35E771E588}" type="slidenum">
              <a:rPr b="0" lang="en-US" sz="1200" spc="-1" strike="noStrike">
                <a:solidFill>
                  <a:srgbClr val="000000"/>
                </a:solidFill>
                <a:latin typeface="Times New Roman"/>
              </a:rPr>
              <a:t>&lt;number&gt;</a:t>
            </a:fld>
            <a:endParaRPr b="0" lang="en-GB" sz="1200" spc="-1" strike="noStrike">
              <a:latin typeface="Times New Roman"/>
            </a:endParaRPr>
          </a:p>
        </p:txBody>
      </p:sp>
      <p:sp>
        <p:nvSpPr>
          <p:cNvPr id="423" name="PlaceHolder 2"/>
          <p:cNvSpPr>
            <a:spLocks noGrp="1"/>
          </p:cNvSpPr>
          <p:nvPr>
            <p:ph type="sldImg"/>
          </p:nvPr>
        </p:nvSpPr>
        <p:spPr>
          <a:xfrm>
            <a:off x="2914560" y="531720"/>
            <a:ext cx="3543120" cy="2657160"/>
          </a:xfrm>
          <a:prstGeom prst="rect">
            <a:avLst/>
          </a:prstGeom>
        </p:spPr>
      </p:sp>
      <p:sp>
        <p:nvSpPr>
          <p:cNvPr id="424" name="PlaceHolder 3"/>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Times New Roman"/>
              </a:rPr>
              <a:t>Operating System Detection Tools </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Ability to detect a target computer’s operating system (OS) is  very valuable to an attacker</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Once OS known, attacker can easily determine vulnerabilities to which it is susceptible</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Many tools use networking protocols to determine a remote computer’s OS</a:t>
            </a:r>
            <a:endParaRPr b="0" lang="en-GB" sz="2600" spc="-1" strike="noStrike">
              <a:latin typeface="Arial"/>
            </a:endParaRPr>
          </a:p>
        </p:txBody>
      </p:sp>
    </p:spTree>
  </p:cSld>
</p:notes>
</file>

<file path=ppt/notesSlides/notesSlide5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5"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4133126-CD23-4389-9C96-FF68F815806F}" type="slidenum">
              <a:rPr b="0" lang="en-US" sz="1200" spc="-1" strike="noStrike">
                <a:solidFill>
                  <a:srgbClr val="000000"/>
                </a:solidFill>
                <a:latin typeface="Times New Roman"/>
              </a:rPr>
              <a:t>&lt;number&gt;</a:t>
            </a:fld>
            <a:endParaRPr b="0" lang="en-GB" sz="1200" spc="-1" strike="noStrike">
              <a:latin typeface="Times New Roman"/>
            </a:endParaRPr>
          </a:p>
        </p:txBody>
      </p:sp>
      <p:sp>
        <p:nvSpPr>
          <p:cNvPr id="426" name="PlaceHolder 2"/>
          <p:cNvSpPr>
            <a:spLocks noGrp="1"/>
          </p:cNvSpPr>
          <p:nvPr>
            <p:ph type="sldImg"/>
          </p:nvPr>
        </p:nvSpPr>
        <p:spPr>
          <a:xfrm>
            <a:off x="2914560" y="531720"/>
            <a:ext cx="3543120" cy="2657160"/>
          </a:xfrm>
          <a:prstGeom prst="rect">
            <a:avLst/>
          </a:prstGeom>
        </p:spPr>
      </p:sp>
      <p:sp>
        <p:nvSpPr>
          <p:cNvPr id="427" name="PlaceHolder 3"/>
          <p:cNvSpPr>
            <a:spLocks noGrp="1"/>
          </p:cNvSpPr>
          <p:nvPr>
            <p:ph type="body"/>
          </p:nvPr>
        </p:nvSpPr>
        <p:spPr>
          <a:xfrm>
            <a:off x="937440" y="3366000"/>
            <a:ext cx="7497720" cy="3188520"/>
          </a:xfrm>
          <a:prstGeom prst="rect">
            <a:avLst/>
          </a:prstGeom>
        </p:spPr>
        <p:txBody>
          <a:bodyPr lIns="93960" rIns="93960" tIns="47160" bIns="47160">
            <a:normAutofit fontScale="73000"/>
          </a:bodyPr>
          <a:p>
            <a:pPr marL="216000" indent="-216000">
              <a:lnSpc>
                <a:spcPct val="100000"/>
              </a:lnSpc>
            </a:pPr>
            <a:r>
              <a:rPr b="1" lang="en-US" sz="2000" spc="-1" strike="noStrike">
                <a:latin typeface="Times New Roman"/>
              </a:rPr>
              <a:t>Vulnerability Scanners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Active vulnerability scanners examine networks for highly detailed information; initiate traffic to determine security holes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Passive vulnerability scanners listen in on network and identify vulnerable versions of both server and client software </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Passive vulnerability scanners have ability to find client-side vulnerabilities typically not found in active scanners</a:t>
            </a:r>
            <a:endParaRPr b="0" lang="en-GB" sz="2600" spc="-1" strike="noStrike">
              <a:latin typeface="Arial"/>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8"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0DF53428-0BFB-4121-86F4-335989079B2D}" type="slidenum">
              <a:rPr b="0" lang="en-US" sz="1200" spc="-1" strike="noStrike">
                <a:solidFill>
                  <a:srgbClr val="000000"/>
                </a:solidFill>
                <a:latin typeface="Times New Roman"/>
              </a:rPr>
              <a:t>&lt;number&gt;</a:t>
            </a:fld>
            <a:endParaRPr b="0" lang="en-GB" sz="1200" spc="-1" strike="noStrike">
              <a:latin typeface="Times New Roman"/>
            </a:endParaRPr>
          </a:p>
        </p:txBody>
      </p:sp>
      <p:sp>
        <p:nvSpPr>
          <p:cNvPr id="429" name="PlaceHolder 2"/>
          <p:cNvSpPr>
            <a:spLocks noGrp="1"/>
          </p:cNvSpPr>
          <p:nvPr>
            <p:ph type="sldImg"/>
          </p:nvPr>
        </p:nvSpPr>
        <p:spPr>
          <a:xfrm>
            <a:off x="2914560" y="531720"/>
            <a:ext cx="3543120" cy="2657160"/>
          </a:xfrm>
          <a:prstGeom prst="rect">
            <a:avLst/>
          </a:prstGeom>
        </p:spPr>
      </p:sp>
      <p:sp>
        <p:nvSpPr>
          <p:cNvPr id="430" name="PlaceHolder 3"/>
          <p:cNvSpPr>
            <a:spLocks noGrp="1"/>
          </p:cNvSpPr>
          <p:nvPr>
            <p:ph type="body"/>
          </p:nvPr>
        </p:nvSpPr>
        <p:spPr>
          <a:xfrm>
            <a:off x="937440" y="3366000"/>
            <a:ext cx="7497720" cy="3188520"/>
          </a:xfrm>
          <a:prstGeom prst="rect">
            <a:avLst/>
          </a:prstGeom>
        </p:spPr>
        <p:txBody>
          <a:bodyPr lIns="93960" rIns="93960" tIns="47160" bIns="47160">
            <a:normAutofit fontScale="48000"/>
          </a:bodyPr>
          <a:p>
            <a:pPr marL="228600" indent="-228240">
              <a:lnSpc>
                <a:spcPct val="96000"/>
              </a:lnSpc>
              <a:tabLst>
                <a:tab algn="l" pos="0"/>
              </a:tabLst>
            </a:pPr>
            <a:r>
              <a:rPr b="1" lang="en-US" sz="2000" spc="-1" strike="noStrike">
                <a:latin typeface="Times New Roman"/>
              </a:rPr>
              <a:t>Packet Sniffers</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Network tool that captures copies of packets from network and analyzes them</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Can provide network administrator with valuable information for diagnosing and resolving networking issues</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In the wrong hands, a sniffer can be used to eavesdrop on network traffic</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To use packet sniffer legally, administrator must be on network that organization owns, be under direct authorization of owners of network, and have knowledge and consent of the content’s creators</a:t>
            </a:r>
            <a:endParaRPr b="0" lang="en-GB" sz="2600" spc="-1" strike="noStrike">
              <a:latin typeface="Arial"/>
            </a:endParaRPr>
          </a:p>
        </p:txBody>
      </p:sp>
    </p:spTree>
  </p:cSld>
</p:notes>
</file>

<file path=ppt/notesSlides/notesSlide5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1" name="TextShape 1"/>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0097D5C-4651-4934-B059-6337823071B1}" type="slidenum">
              <a:rPr b="0" lang="en-US" sz="1200" spc="-1" strike="noStrike">
                <a:solidFill>
                  <a:srgbClr val="000000"/>
                </a:solidFill>
                <a:latin typeface="Times New Roman"/>
              </a:rPr>
              <a:t>&lt;number&gt;</a:t>
            </a:fld>
            <a:endParaRPr b="0" lang="en-GB" sz="1200" spc="-1" strike="noStrike">
              <a:latin typeface="Times New Roman"/>
            </a:endParaRPr>
          </a:p>
        </p:txBody>
      </p:sp>
      <p:sp>
        <p:nvSpPr>
          <p:cNvPr id="432" name="PlaceHolder 2"/>
          <p:cNvSpPr>
            <a:spLocks noGrp="1"/>
          </p:cNvSpPr>
          <p:nvPr>
            <p:ph type="sldImg"/>
          </p:nvPr>
        </p:nvSpPr>
        <p:spPr>
          <a:xfrm>
            <a:off x="2914560" y="531720"/>
            <a:ext cx="3543120" cy="2657160"/>
          </a:xfrm>
          <a:prstGeom prst="rect">
            <a:avLst/>
          </a:prstGeom>
        </p:spPr>
      </p:sp>
      <p:sp>
        <p:nvSpPr>
          <p:cNvPr id="433" name="PlaceHolder 3"/>
          <p:cNvSpPr>
            <a:spLocks noGrp="1"/>
          </p:cNvSpPr>
          <p:nvPr>
            <p:ph type="body"/>
          </p:nvPr>
        </p:nvSpPr>
        <p:spPr>
          <a:xfrm>
            <a:off x="937440" y="3366000"/>
            <a:ext cx="7497720" cy="3188520"/>
          </a:xfrm>
          <a:prstGeom prst="rect">
            <a:avLst/>
          </a:prstGeom>
        </p:spPr>
        <p:txBody>
          <a:bodyPr lIns="93960" rIns="93960" tIns="47160" bIns="47160">
            <a:normAutofit fontScale="73000"/>
          </a:bodyPr>
          <a:p>
            <a:pPr marL="216000" indent="-216000">
              <a:lnSpc>
                <a:spcPct val="96000"/>
              </a:lnSpc>
            </a:pPr>
            <a:r>
              <a:rPr b="1" lang="en-US" sz="2000" spc="-1" strike="noStrike">
                <a:latin typeface="Times New Roman"/>
              </a:rPr>
              <a:t>Wireless Security Tools </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Organization that spends its time securing wired network while ignoring wireless networks is exposing itself to a security breach</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Security professional must assess risk of wireless networks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A wireless security toolkit should include the ability to sniff wireless traffic, scan wireless hosts, and assess level of privacy or confidentiality afforded on the wireless network</a:t>
            </a:r>
            <a:endParaRPr b="0" lang="en-GB" sz="2600" spc="-1" strike="noStrike">
              <a:latin typeface="Arial"/>
            </a:endParaRPr>
          </a:p>
        </p:txBody>
      </p:sp>
    </p:spTree>
  </p:cSld>
</p:notes>
</file>

<file path=ppt/notesSlides/notesSlide5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4" name="PlaceHolder 1"/>
          <p:cNvSpPr>
            <a:spLocks noGrp="1"/>
          </p:cNvSpPr>
          <p:nvPr>
            <p:ph type="sldImg"/>
          </p:nvPr>
        </p:nvSpPr>
        <p:spPr>
          <a:xfrm>
            <a:off x="2914560" y="531720"/>
            <a:ext cx="3543120" cy="2657160"/>
          </a:xfrm>
          <a:prstGeom prst="rect">
            <a:avLst/>
          </a:prstGeom>
        </p:spPr>
      </p:sp>
      <p:sp>
        <p:nvSpPr>
          <p:cNvPr id="435"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436"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01DBE086-DCE3-4B91-85AC-36E888B750E9}" type="slidenum">
              <a:rPr b="0" lang="en-US" sz="1200" spc="-1" strike="noStrike">
                <a:solidFill>
                  <a:srgbClr val="000000"/>
                </a:solidFill>
                <a:latin typeface="Times New Roman"/>
              </a:rPr>
              <a:t>&lt;number&gt;</a:t>
            </a:fld>
            <a:endParaRPr b="0" lang="en-GB" sz="1200" spc="-1" strike="noStrike">
              <a:latin typeface="Times New Roman"/>
            </a:endParaRPr>
          </a:p>
        </p:txBody>
      </p:sp>
    </p:spTree>
  </p:cSld>
</p:notes>
</file>

<file path=ppt/notesSlides/notesSlide5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7" name="PlaceHolder 1"/>
          <p:cNvSpPr>
            <a:spLocks noGrp="1"/>
          </p:cNvSpPr>
          <p:nvPr>
            <p:ph type="sldImg"/>
          </p:nvPr>
        </p:nvSpPr>
        <p:spPr>
          <a:xfrm>
            <a:off x="2914560" y="531720"/>
            <a:ext cx="3543120" cy="2657160"/>
          </a:xfrm>
          <a:prstGeom prst="rect">
            <a:avLst/>
          </a:prstGeom>
        </p:spPr>
      </p:sp>
      <p:sp>
        <p:nvSpPr>
          <p:cNvPr id="438"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439" name="TextShape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102E349-A263-4D4E-A392-0D980E77F8E9}" type="slidenum">
              <a:rPr b="0" lang="en-US" sz="1200" spc="-1" strike="noStrike">
                <a:solidFill>
                  <a:srgbClr val="000000"/>
                </a:solidFill>
                <a:latin typeface="Times New Roman"/>
              </a:rPr>
              <a:t>&lt;number&gt;</a:t>
            </a:fld>
            <a:endParaRPr b="0" lang="en-GB" sz="1200" spc="-1" strike="noStrike">
              <a:latin typeface="Times New Roman"/>
            </a:endParaRPr>
          </a:p>
        </p:txBody>
      </p:sp>
    </p:spTree>
  </p:cSld>
</p:notes>
</file>

<file path=ppt/notesSlides/notesSlide6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0" name="PlaceHolder 1"/>
          <p:cNvSpPr>
            <a:spLocks noGrp="1"/>
          </p:cNvSpPr>
          <p:nvPr>
            <p:ph type="sldImg"/>
          </p:nvPr>
        </p:nvSpPr>
        <p:spPr>
          <a:xfrm>
            <a:off x="2914560" y="531720"/>
            <a:ext cx="3542760" cy="2656800"/>
          </a:xfrm>
          <a:prstGeom prst="rect">
            <a:avLst/>
          </a:prstGeom>
        </p:spPr>
      </p:sp>
      <p:sp>
        <p:nvSpPr>
          <p:cNvPr id="441" name="PlaceHolder 2"/>
          <p:cNvSpPr>
            <a:spLocks noGrp="1"/>
          </p:cNvSpPr>
          <p:nvPr>
            <p:ph type="body"/>
          </p:nvPr>
        </p:nvSpPr>
        <p:spPr>
          <a:xfrm>
            <a:off x="937440" y="3366000"/>
            <a:ext cx="7497360" cy="3188160"/>
          </a:xfrm>
          <a:prstGeom prst="rect">
            <a:avLst/>
          </a:prstGeom>
        </p:spPr>
        <p:txBody>
          <a:bodyPr lIns="93960" rIns="93960" tIns="47160" bIns="47160">
            <a:noAutofit/>
          </a:bodyPr>
          <a:p>
            <a:endParaRPr b="0" lang="en-GB" sz="2000" spc="-1" strike="noStrike">
              <a:latin typeface="Arial"/>
            </a:endParaRPr>
          </a:p>
        </p:txBody>
      </p:sp>
      <p:sp>
        <p:nvSpPr>
          <p:cNvPr id="442" name="CustomShape 3"/>
          <p:cNvSpPr/>
          <p:nvPr/>
        </p:nvSpPr>
        <p:spPr>
          <a:xfrm>
            <a:off x="5308920" y="6730920"/>
            <a:ext cx="4060800" cy="353520"/>
          </a:xfrm>
          <a:prstGeom prst="rect">
            <a:avLst/>
          </a:prstGeom>
          <a:noFill/>
          <a:ln w="0">
            <a:noFill/>
          </a:ln>
        </p:spPr>
        <p:style>
          <a:lnRef idx="0"/>
          <a:fillRef idx="0"/>
          <a:effectRef idx="0"/>
          <a:fontRef idx="minor"/>
        </p:style>
        <p:txBody>
          <a:bodyPr lIns="93960" rIns="93960" tIns="47160" bIns="47160" anchor="b">
            <a:noAutofit/>
          </a:bodyPr>
          <a:p>
            <a:pPr algn="r">
              <a:lnSpc>
                <a:spcPct val="100000"/>
              </a:lnSpc>
            </a:pPr>
            <a:fld id="{6CE68281-7926-427C-BB0E-B16A4DFB319C}" type="slidenum">
              <a:rPr b="0" lang="en-US" sz="1200" spc="-1" strike="noStrike">
                <a:solidFill>
                  <a:srgbClr val="000000"/>
                </a:solidFill>
                <a:latin typeface="Times New Roman"/>
              </a:rPr>
              <a:t>&lt;number&gt;</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0"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4"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6"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7"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3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3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2"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4"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6"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7"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8"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9"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7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9"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1"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6"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3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4"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8"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0"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1"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6"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8"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1"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2"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3"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28600"/>
            <a:ext cx="8229240" cy="622440"/>
          </a:xfrm>
          <a:prstGeom prst="rect">
            <a:avLst/>
          </a:prstGeom>
        </p:spPr>
        <p:txBody>
          <a:bodyPr>
            <a:no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1" name="PlaceHolder 2"/>
          <p:cNvSpPr>
            <a:spLocks noGrp="1"/>
          </p:cNvSpPr>
          <p:nvPr>
            <p:ph type="body"/>
          </p:nvPr>
        </p:nvSpPr>
        <p:spPr>
          <a:xfrm>
            <a:off x="457200" y="816480"/>
            <a:ext cx="8229240" cy="478440"/>
          </a:xfrm>
          <a:prstGeom prst="rect">
            <a:avLst/>
          </a:prstGeom>
        </p:spPr>
        <p:txBody>
          <a:bodyPr>
            <a:noAutofit/>
          </a:bodyPr>
          <a:p>
            <a:pPr>
              <a:lnSpc>
                <a:spcPct val="100000"/>
              </a:lnSpc>
              <a:tabLst>
                <a:tab algn="l" pos="0"/>
              </a:tabLst>
            </a:pPr>
            <a:r>
              <a:rPr b="0" lang="en-US" sz="2400" spc="-1" strike="noStrike">
                <a:solidFill>
                  <a:srgbClr val="000000"/>
                </a:solidFill>
                <a:latin typeface="Arial"/>
                <a:ea typeface="Verdana"/>
              </a:rPr>
              <a:t>Add edition here</a:t>
            </a:r>
            <a:endParaRPr b="0" lang="en-US" sz="2400" spc="-1" strike="noStrike">
              <a:solidFill>
                <a:srgbClr val="000000"/>
              </a:solidFill>
              <a:latin typeface="Arial"/>
            </a:endParaRPr>
          </a:p>
        </p:txBody>
      </p:sp>
      <p:sp>
        <p:nvSpPr>
          <p:cNvPr id="2" name="PlaceHolder 3"/>
          <p:cNvSpPr>
            <a:spLocks noGrp="1"/>
          </p:cNvSpPr>
          <p:nvPr>
            <p:ph type="body"/>
          </p:nvPr>
        </p:nvSpPr>
        <p:spPr>
          <a:xfrm>
            <a:off x="4114800" y="1320120"/>
            <a:ext cx="4571640" cy="1599840"/>
          </a:xfrm>
          <a:prstGeom prst="rect">
            <a:avLst/>
          </a:prstGeom>
        </p:spPr>
        <p:txBody>
          <a:bodyPr anchor="b">
            <a:noAutofit/>
          </a:bodyPr>
          <a:p>
            <a:pPr>
              <a:lnSpc>
                <a:spcPct val="100000"/>
              </a:lnSpc>
              <a:tabLst>
                <a:tab algn="l" pos="0"/>
              </a:tabLst>
            </a:pPr>
            <a:r>
              <a:rPr b="0" lang="en-US" sz="4400" spc="-1" strike="noStrike">
                <a:solidFill>
                  <a:srgbClr val="000000"/>
                </a:solidFill>
                <a:latin typeface="Arial"/>
                <a:ea typeface="Verdana"/>
              </a:rPr>
              <a:t>Chapter ##</a:t>
            </a:r>
            <a:endParaRPr b="0" lang="en-US" sz="4400" spc="-1" strike="noStrike">
              <a:solidFill>
                <a:srgbClr val="000000"/>
              </a:solidFill>
              <a:latin typeface="Arial"/>
            </a:endParaRPr>
          </a:p>
        </p:txBody>
      </p:sp>
      <p:sp>
        <p:nvSpPr>
          <p:cNvPr id="3" name="PlaceHolder 4"/>
          <p:cNvSpPr>
            <a:spLocks noGrp="1"/>
          </p:cNvSpPr>
          <p:nvPr>
            <p:ph type="body"/>
          </p:nvPr>
        </p:nvSpPr>
        <p:spPr>
          <a:xfrm>
            <a:off x="5029200" y="2945520"/>
            <a:ext cx="3657240" cy="2514240"/>
          </a:xfrm>
          <a:prstGeom prst="rect">
            <a:avLst/>
          </a:prstGeom>
        </p:spPr>
        <p:txBody>
          <a:bodyPr>
            <a:noAutofit/>
          </a:bodyPr>
          <a:p>
            <a:pPr>
              <a:lnSpc>
                <a:spcPct val="100000"/>
              </a:lnSpc>
              <a:tabLst>
                <a:tab algn="l" pos="0"/>
              </a:tabLst>
            </a:pPr>
            <a:r>
              <a:rPr b="0" lang="en-US" sz="2800" spc="-1" strike="noStrike">
                <a:solidFill>
                  <a:srgbClr val="000000"/>
                </a:solidFill>
                <a:latin typeface="Arial"/>
                <a:ea typeface="Verdana"/>
              </a:rPr>
              <a:t>Chapter title</a:t>
            </a:r>
            <a:endParaRPr b="0" lang="en-US" sz="2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p>
            <a:pPr marL="457200" indent="-45684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519120" y="357480"/>
            <a:ext cx="8032320" cy="1003680"/>
          </a:xfrm>
          <a:prstGeom prst="rect">
            <a:avLst/>
          </a:prstGeom>
        </p:spPr>
        <p:txBody>
          <a:bodyPr anchor="ctr">
            <a:normAutofit/>
          </a:bodyPr>
          <a:p>
            <a:pPr algn="ctr">
              <a:lnSpc>
                <a:spcPct val="100000"/>
              </a:lnSpc>
            </a:pPr>
            <a:r>
              <a:rPr b="0" lang="en-US" sz="3600" spc="-1" strike="noStrike">
                <a:solidFill>
                  <a:srgbClr val="000000"/>
                </a:solidFill>
                <a:latin typeface="Arial"/>
              </a:rPr>
              <a:t>Click to edit Master title style</a:t>
            </a:r>
            <a:endParaRPr b="0" lang="en-US" sz="3600" spc="-1" strike="noStrike">
              <a:solidFill>
                <a:srgbClr val="000000"/>
              </a:solidFill>
              <a:latin typeface="Arial"/>
            </a:endParaRPr>
          </a:p>
        </p:txBody>
      </p:sp>
      <p:sp>
        <p:nvSpPr>
          <p:cNvPr id="79" name="PlaceHolder 2"/>
          <p:cNvSpPr>
            <a:spLocks noGrp="1"/>
          </p:cNvSpPr>
          <p:nvPr>
            <p:ph type="body"/>
          </p:nvPr>
        </p:nvSpPr>
        <p:spPr>
          <a:xfrm>
            <a:off x="685800" y="3124080"/>
            <a:ext cx="8152920" cy="83772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1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5.xml"/>
</Relationships>
</file>

<file path=ppt/slides/_rels/slide34.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5.xml"/>
</Relationships>
</file>

<file path=ppt/slides/_rels/slide35.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5.xml"/>
</Relationships>
</file>

<file path=ppt/slides/_rels/slide3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25.xml"/>
</Relationships>
</file>

<file path=ppt/slides/_rels/slide3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9.xml"/>
</Relationships>
</file>

<file path=ppt/slides/_rels/slide5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0.xml"/>
</Relationships>
</file>

<file path=ppt/slides/_rels/slide51.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51.xml"/>
</Relationships>
</file>

<file path=ppt/slides/_rels/slide5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2.xml"/>
</Relationships>
</file>

<file path=ppt/slides/_rels/slide5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3.xml"/>
</Relationships>
</file>

<file path=ppt/slides/_rels/slide5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4.xml"/>
</Relationships>
</file>

<file path=ppt/slides/_rels/slide5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5.xml"/>
</Relationships>
</file>

<file path=ppt/slides/_rels/slide5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6.xml"/>
</Relationships>
</file>

<file path=ppt/slides/_rels/slide5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8.xml"/>
</Relationships>
</file>

<file path=ppt/slides/_rels/slide5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9.xml"/>
</Relationships>
</file>

<file path=ppt/slides/_rels/slide60.xml.rels><?xml version="1.0" encoding="UTF-8"?>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60.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0" name="TextShape 1"/>
          <p:cNvSpPr txBox="1"/>
          <p:nvPr/>
        </p:nvSpPr>
        <p:spPr>
          <a:xfrm>
            <a:off x="76320" y="34200"/>
            <a:ext cx="8991360" cy="1649880"/>
          </a:xfrm>
          <a:prstGeom prst="rect">
            <a:avLst/>
          </a:prstGeom>
          <a:noFill/>
          <a:ln w="9360">
            <a:noFill/>
          </a:ln>
        </p:spPr>
        <p:txBody>
          <a:bodyPr>
            <a:noAutofit/>
          </a:bodyPr>
          <a:p>
            <a:pPr algn="ctr">
              <a:lnSpc>
                <a:spcPct val="100000"/>
              </a:lnSpc>
            </a:pPr>
            <a:r>
              <a:rPr b="0" lang="en-US" sz="3600" spc="-1" strike="noStrike">
                <a:solidFill>
                  <a:srgbClr val="000000"/>
                </a:solidFill>
                <a:latin typeface="Arial"/>
                <a:ea typeface="Verdana"/>
              </a:rPr>
              <a:t>Data Security and Compliance</a:t>
            </a:r>
            <a:br/>
            <a:r>
              <a:rPr b="0" lang="en-US" sz="3600" spc="-1" strike="noStrike">
                <a:solidFill>
                  <a:srgbClr val="000000"/>
                </a:solidFill>
                <a:latin typeface="Arial"/>
                <a:ea typeface="Verdana"/>
              </a:rPr>
              <a:t>ACCA5034</a:t>
            </a:r>
            <a:br/>
            <a:br/>
            <a:endParaRPr b="0" lang="en-US" sz="3600" spc="-1" strike="noStrike">
              <a:solidFill>
                <a:srgbClr val="000000"/>
              </a:solidFill>
              <a:latin typeface="Arial"/>
            </a:endParaRPr>
          </a:p>
        </p:txBody>
      </p:sp>
      <p:sp>
        <p:nvSpPr>
          <p:cNvPr id="161" name="TextShape 2"/>
          <p:cNvSpPr txBox="1"/>
          <p:nvPr/>
        </p:nvSpPr>
        <p:spPr>
          <a:xfrm>
            <a:off x="2666880" y="2474640"/>
            <a:ext cx="3962160" cy="958320"/>
          </a:xfrm>
          <a:prstGeom prst="rect">
            <a:avLst/>
          </a:prstGeom>
          <a:noFill/>
          <a:ln w="0">
            <a:noFill/>
          </a:ln>
        </p:spPr>
        <p:txBody>
          <a:bodyPr anchor="b">
            <a:noAutofit/>
          </a:bodyPr>
          <a:p>
            <a:pPr algn="ctr">
              <a:lnSpc>
                <a:spcPct val="100000"/>
              </a:lnSpc>
              <a:tabLst>
                <a:tab algn="l" pos="0"/>
              </a:tabLst>
            </a:pPr>
            <a:r>
              <a:rPr b="1" lang="en-US" sz="4000" spc="-1" strike="noStrike">
                <a:solidFill>
                  <a:srgbClr val="000000"/>
                </a:solidFill>
                <a:latin typeface="Arial"/>
                <a:ea typeface="Verdana"/>
              </a:rPr>
              <a:t>Lecture 7</a:t>
            </a:r>
            <a:endParaRPr b="0" lang="en-US" sz="4000" spc="-1" strike="noStrike">
              <a:solidFill>
                <a:srgbClr val="000000"/>
              </a:solidFill>
              <a:latin typeface="Arial"/>
            </a:endParaRPr>
          </a:p>
        </p:txBody>
      </p:sp>
      <p:sp>
        <p:nvSpPr>
          <p:cNvPr id="162" name="TextShape 3"/>
          <p:cNvSpPr txBox="1"/>
          <p:nvPr/>
        </p:nvSpPr>
        <p:spPr>
          <a:xfrm>
            <a:off x="2700000" y="3780000"/>
            <a:ext cx="5105160" cy="1800000"/>
          </a:xfrm>
          <a:prstGeom prst="rect">
            <a:avLst/>
          </a:prstGeom>
          <a:noFill/>
          <a:ln w="0">
            <a:noFill/>
          </a:ln>
        </p:spPr>
        <p:txBody>
          <a:bodyPr>
            <a:noAutofit/>
          </a:bodyPr>
          <a:p>
            <a:pPr>
              <a:lnSpc>
                <a:spcPct val="100000"/>
              </a:lnSpc>
              <a:tabLst>
                <a:tab algn="l" pos="0"/>
              </a:tabLst>
            </a:pPr>
            <a:r>
              <a:rPr b="0" lang="en-GB" sz="2800" spc="-1" strike="noStrike">
                <a:solidFill>
                  <a:srgbClr val="000000"/>
                </a:solidFill>
                <a:latin typeface="Arial"/>
                <a:ea typeface="Verdana"/>
              </a:rPr>
              <a:t>Security Technology : Intrusion Detection and Prevention Systems, and Other Security Tools</a:t>
            </a:r>
            <a:endParaRPr b="0" lang="en-US" sz="2800" spc="-1" strike="noStrike">
              <a:solidFill>
                <a:srgbClr val="000000"/>
              </a:solidFill>
              <a:latin typeface="Arial"/>
            </a:endParaRPr>
          </a:p>
        </p:txBody>
      </p:sp>
      <p:grpSp>
        <p:nvGrpSpPr>
          <p:cNvPr id="163" name="Group 4"/>
          <p:cNvGrpSpPr/>
          <p:nvPr/>
        </p:nvGrpSpPr>
        <p:grpSpPr>
          <a:xfrm>
            <a:off x="228600" y="2057400"/>
            <a:ext cx="1828440" cy="2571840"/>
            <a:chOff x="228600" y="2057400"/>
            <a:chExt cx="1828440" cy="2571840"/>
          </a:xfrm>
        </p:grpSpPr>
        <p:pic>
          <p:nvPicPr>
            <p:cNvPr id="164"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1"/>
            <a:stretch/>
          </p:blipFill>
          <p:spPr>
            <a:xfrm>
              <a:off x="279360" y="2057400"/>
              <a:ext cx="1541520" cy="2217600"/>
            </a:xfrm>
            <a:prstGeom prst="rect">
              <a:avLst/>
            </a:prstGeom>
            <a:ln w="0">
              <a:noFill/>
            </a:ln>
          </p:spPr>
        </p:pic>
        <p:sp>
          <p:nvSpPr>
            <p:cNvPr id="165" name="CustomShape 5"/>
            <p:cNvSpPr/>
            <p:nvPr/>
          </p:nvSpPr>
          <p:spPr>
            <a:xfrm>
              <a:off x="228600" y="4264560"/>
              <a:ext cx="1828440" cy="3646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Arial"/>
                </a:rPr>
                <a:t>Adapted Text</a:t>
              </a:r>
              <a:endParaRPr b="0" lang="en-GB" sz="1800" spc="-1" strike="noStrike">
                <a:latin typeface="Arial"/>
              </a:endParaRPr>
            </a:p>
          </p:txBody>
        </p:sp>
      </p:gr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Learning Objectives</a:t>
            </a:r>
            <a:endParaRPr b="0" lang="en-US" sz="3600" spc="-1" strike="noStrike">
              <a:solidFill>
                <a:srgbClr val="000000"/>
              </a:solidFill>
              <a:latin typeface="Arial"/>
            </a:endParaRPr>
          </a:p>
        </p:txBody>
      </p:sp>
      <p:sp>
        <p:nvSpPr>
          <p:cNvPr id="167" name="TextShape 2"/>
          <p:cNvSpPr txBox="1"/>
          <p:nvPr/>
        </p:nvSpPr>
        <p:spPr>
          <a:xfrm>
            <a:off x="190440" y="1066680"/>
            <a:ext cx="8762760" cy="4647960"/>
          </a:xfrm>
          <a:prstGeom prst="rect">
            <a:avLst/>
          </a:prstGeom>
          <a:noFill/>
          <a:ln w="0">
            <a:noFill/>
          </a:ln>
        </p:spPr>
        <p:txBody>
          <a:bodyPr>
            <a:noAutofit/>
          </a:bodyPr>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ea typeface="Verdana"/>
              </a:rPr>
              <a:t>Upon completion of this material, you should be able to:</a:t>
            </a:r>
            <a:endParaRPr b="0" lang="en-US" sz="26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Identify and describe the categories and models of intrusion detection and prevention systems</a:t>
            </a:r>
            <a:endParaRPr b="0" lang="en-US" sz="24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Describe the detection approaches employed by modern intrusion detection and prevention systems</a:t>
            </a:r>
            <a:endParaRPr b="0" lang="en-US" sz="24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Define and describe honeypots, honeynets, and padded cell systems</a:t>
            </a:r>
            <a:endParaRPr b="0" lang="en-US" sz="24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List and define the major categories of scanning and analysis tools, and describe the specific tools used within each category</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Introduction</a:t>
            </a:r>
            <a:endParaRPr b="0" lang="en-US" sz="3600" spc="-1" strike="noStrike">
              <a:solidFill>
                <a:srgbClr val="000000"/>
              </a:solidFill>
              <a:latin typeface="Arial"/>
            </a:endParaRPr>
          </a:p>
        </p:txBody>
      </p:sp>
      <p:sp>
        <p:nvSpPr>
          <p:cNvPr id="169" name="TextShape 2"/>
          <p:cNvSpPr txBox="1"/>
          <p:nvPr/>
        </p:nvSpPr>
        <p:spPr>
          <a:xfrm>
            <a:off x="365040" y="1371600"/>
            <a:ext cx="8473680" cy="472392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Protection of organizations assets relies at least as much on managerial controls as on technical safeguards.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Properly implemented technical solutions guided by policy are essential to an information security program.</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
                                  <p:stCondLst>
                                    <p:cond delay="0"/>
                                  </p:stCondLst>
                                  <p:childTnLst>
                                    <p:set>
                                      <p:cBhvr>
                                        <p:cTn id="6" dur="1" fill="hold">
                                          <p:stCondLst>
                                            <p:cond delay="0"/>
                                          </p:stCondLst>
                                        </p:cTn>
                                        <p:tgtEl>
                                          <p:spTgt spid="1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nodeType="clickEffect" fill="hold" presetClass="entr" presetID="1">
                                  <p:stCondLst>
                                    <p:cond delay="0"/>
                                  </p:stCondLst>
                                  <p:childTnLst>
                                    <p:set>
                                      <p:cBhvr>
                                        <p:cTn id="10" dur="1" fill="hold">
                                          <p:stCondLst>
                                            <p:cond delay="0"/>
                                          </p:stCondLst>
                                        </p:cTn>
                                        <p:tgtEl>
                                          <p:spTgt spid="1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nodeType="clickEffect" fill="hold" presetClass="entr" presetID="1">
                                  <p:stCondLst>
                                    <p:cond delay="0"/>
                                  </p:stCondLst>
                                  <p:childTnLst>
                                    <p:set>
                                      <p:cBhvr>
                                        <p:cTn id="14" dur="1" fill="hold">
                                          <p:stCondLst>
                                            <p:cond delay="0"/>
                                          </p:stCondLst>
                                        </p:cTn>
                                        <p:tgtEl>
                                          <p:spTgt spid="169">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Intrusion Detection and Prevention Systems (1 of 2)</a:t>
            </a:r>
            <a:endParaRPr b="0" lang="en-US" sz="3600" spc="-1" strike="noStrike">
              <a:solidFill>
                <a:srgbClr val="000000"/>
              </a:solidFill>
              <a:latin typeface="Arial"/>
            </a:endParaRPr>
          </a:p>
        </p:txBody>
      </p:sp>
      <p:sp>
        <p:nvSpPr>
          <p:cNvPr id="171" name="TextShape 2"/>
          <p:cNvSpPr txBox="1"/>
          <p:nvPr/>
        </p:nvSpPr>
        <p:spPr>
          <a:xfrm>
            <a:off x="228600" y="1295280"/>
            <a:ext cx="8762760" cy="4419360"/>
          </a:xfrm>
          <a:prstGeom prst="rect">
            <a:avLst/>
          </a:prstGeom>
          <a:noFill/>
          <a:ln w="0">
            <a:noFill/>
          </a:ln>
        </p:spPr>
        <p:txBody>
          <a:bodyPr>
            <a:normAutofit/>
          </a:bodyPr>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ea typeface="Verdana"/>
              </a:rPr>
              <a:t>An intrusion occurs when an attacker attempts to gain entry into or disrupt the normal operations of an organization’s information systems.</a:t>
            </a:r>
            <a:endParaRPr b="0" lang="en-US" sz="26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ea typeface="Verdana"/>
              </a:rPr>
              <a:t>Intrusion prevention consists of activities that deter an intrusion.</a:t>
            </a:r>
            <a:endParaRPr b="0" lang="en-US" sz="26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ea typeface="Verdana"/>
              </a:rPr>
              <a:t>Intrusion detection consists of procedures and systems that identify system intrusions.</a:t>
            </a:r>
            <a:endParaRPr b="0" lang="en-US" sz="26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5" dur="indefinite" restart="never" nodeType="tmRoot">
          <p:childTnLst>
            <p:seq>
              <p:cTn id="16" dur="indefinite" nodeType="mainSeq">
                <p:childTnLst>
                  <p:par>
                    <p:cTn id="17" fill="hold">
                      <p:stCondLst>
                        <p:cond delay="indefinite"/>
                      </p:stCondLst>
                      <p:childTnLst>
                        <p:par>
                          <p:cTn id="18" fill="hold">
                            <p:stCondLst>
                              <p:cond delay="0"/>
                            </p:stCondLst>
                            <p:childTnLst>
                              <p:par>
                                <p:cTn id="19" nodeType="clickEffect" fill="hold" presetClass="entr" presetID="1">
                                  <p:stCondLst>
                                    <p:cond delay="0"/>
                                  </p:stCondLst>
                                  <p:childTnLst>
                                    <p:set>
                                      <p:cBhvr>
                                        <p:cTn id="20" dur="1" fill="hold">
                                          <p:stCondLst>
                                            <p:cond delay="0"/>
                                          </p:stCondLst>
                                        </p:cTn>
                                        <p:tgtEl>
                                          <p:spTgt spid="171">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nodeType="clickEffect" fill="hold" presetClass="entr" presetID="1">
                                  <p:stCondLst>
                                    <p:cond delay="0"/>
                                  </p:stCondLst>
                                  <p:childTnLst>
                                    <p:set>
                                      <p:cBhvr>
                                        <p:cTn id="24" dur="1" fill="hold">
                                          <p:stCondLst>
                                            <p:cond delay="0"/>
                                          </p:stCondLst>
                                        </p:cTn>
                                        <p:tgtEl>
                                          <p:spTgt spid="171">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nodeType="clickEffect" fill="hold" presetClass="entr" presetID="1">
                                  <p:stCondLst>
                                    <p:cond delay="0"/>
                                  </p:stCondLst>
                                  <p:childTnLst>
                                    <p:set>
                                      <p:cBhvr>
                                        <p:cTn id="28" dur="1" fill="hold">
                                          <p:stCondLst>
                                            <p:cond delay="0"/>
                                          </p:stCondLst>
                                        </p:cTn>
                                        <p:tgtEl>
                                          <p:spTgt spid="171">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nodeType="clickEffect" fill="hold" presetClass="entr" presetID="1">
                                  <p:stCondLst>
                                    <p:cond delay="0"/>
                                  </p:stCondLst>
                                  <p:childTnLst>
                                    <p:set>
                                      <p:cBhvr>
                                        <p:cTn id="32" dur="1" fill="hold">
                                          <p:stCondLst>
                                            <p:cond delay="0"/>
                                          </p:stCondLst>
                                        </p:cTn>
                                        <p:tgtEl>
                                          <p:spTgt spid="171">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Intrusion Detection and Prevention Systems (2 of 2)</a:t>
            </a:r>
            <a:endParaRPr b="0" lang="en-US" sz="3600" spc="-1" strike="noStrike">
              <a:solidFill>
                <a:srgbClr val="000000"/>
              </a:solidFill>
              <a:latin typeface="Arial"/>
            </a:endParaRPr>
          </a:p>
        </p:txBody>
      </p:sp>
      <p:sp>
        <p:nvSpPr>
          <p:cNvPr id="173" name="TextShape 2"/>
          <p:cNvSpPr txBox="1"/>
          <p:nvPr/>
        </p:nvSpPr>
        <p:spPr>
          <a:xfrm>
            <a:off x="152280" y="1295280"/>
            <a:ext cx="8838720" cy="464796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Intrusion correction activities complete restoration of operations to a normal state and seek to identify source and method of intrusion.</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Intrusion detection systems detect a violation of its configuration and activate alarm.</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Many IDPSs enable administrators to configure systems to notify them directly of trouble via e-mail or pagers.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3" dur="indefinite" restart="never" nodeType="tmRoot">
          <p:childTnLst>
            <p:seq>
              <p:cTn id="34" dur="indefinite" nodeType="mainSeq">
                <p:childTnLst>
                  <p:par>
                    <p:cTn id="35" fill="hold">
                      <p:stCondLst>
                        <p:cond delay="indefinite"/>
                      </p:stCondLst>
                      <p:childTnLst>
                        <p:par>
                          <p:cTn id="36" fill="hold">
                            <p:stCondLst>
                              <p:cond delay="0"/>
                            </p:stCondLst>
                            <p:childTnLst>
                              <p:par>
                                <p:cTn id="37" nodeType="clickEffect" fill="hold" presetClass="entr" presetID="1">
                                  <p:stCondLst>
                                    <p:cond delay="0"/>
                                  </p:stCondLst>
                                  <p:childTnLst>
                                    <p:set>
                                      <p:cBhvr>
                                        <p:cTn id="38" dur="1" fill="hold">
                                          <p:stCondLst>
                                            <p:cond delay="0"/>
                                          </p:stCondLst>
                                        </p:cTn>
                                        <p:tgtEl>
                                          <p:spTgt spid="173">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nodeType="clickEffect" fill="hold" presetClass="entr" presetID="1">
                                  <p:stCondLst>
                                    <p:cond delay="0"/>
                                  </p:stCondLst>
                                  <p:childTnLst>
                                    <p:set>
                                      <p:cBhvr>
                                        <p:cTn id="42" dur="1" fill="hold">
                                          <p:stCondLst>
                                            <p:cond delay="0"/>
                                          </p:stCondLst>
                                        </p:cTn>
                                        <p:tgtEl>
                                          <p:spTgt spid="173">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nodeType="clickEffect" fill="hold" presetClass="entr" presetID="1">
                                  <p:stCondLst>
                                    <p:cond delay="0"/>
                                  </p:stCondLst>
                                  <p:childTnLst>
                                    <p:set>
                                      <p:cBhvr>
                                        <p:cTn id="46" dur="1" fill="hold">
                                          <p:stCondLst>
                                            <p:cond delay="0"/>
                                          </p:stCondLst>
                                        </p:cTn>
                                        <p:tgtEl>
                                          <p:spTgt spid="173">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nodeType="clickEffect" fill="hold" presetClass="entr" presetID="1">
                                  <p:stCondLst>
                                    <p:cond delay="0"/>
                                  </p:stCondLst>
                                  <p:childTnLst>
                                    <p:set>
                                      <p:cBhvr>
                                        <p:cTn id="50" dur="1" fill="hold">
                                          <p:stCondLst>
                                            <p:cond delay="0"/>
                                          </p:stCondLst>
                                        </p:cTn>
                                        <p:tgtEl>
                                          <p:spTgt spid="173">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IDPS Terminology (1 of 2)</a:t>
            </a:r>
            <a:endParaRPr b="0" lang="en-US" sz="3600" spc="-1" strike="noStrike">
              <a:solidFill>
                <a:srgbClr val="000000"/>
              </a:solidFill>
              <a:latin typeface="Arial"/>
            </a:endParaRPr>
          </a:p>
        </p:txBody>
      </p:sp>
      <p:sp>
        <p:nvSpPr>
          <p:cNvPr id="175" name="TextShape 2"/>
          <p:cNvSpPr txBox="1"/>
          <p:nvPr/>
        </p:nvSpPr>
        <p:spPr>
          <a:xfrm>
            <a:off x="45720" y="914400"/>
            <a:ext cx="5501880" cy="4495320"/>
          </a:xfrm>
          <a:prstGeom prst="rect">
            <a:avLst/>
          </a:prstGeom>
          <a:noFill/>
          <a:ln w="0">
            <a:noFill/>
          </a:ln>
        </p:spPr>
        <p:txBody>
          <a:bodyPr>
            <a:normAutofit fontScale="82000"/>
          </a:bodyPr>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Alarm clustering and compaction</a:t>
            </a:r>
            <a:endParaRPr b="0" lang="en-US" sz="28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Alarm filtering</a:t>
            </a:r>
            <a:endParaRPr b="0" lang="en-US" sz="28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Alert/alarm</a:t>
            </a:r>
            <a:endParaRPr b="0" lang="en-US" sz="28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Confidence value</a:t>
            </a:r>
            <a:endParaRPr b="0" lang="en-US" sz="28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Evasion</a:t>
            </a:r>
            <a:endParaRPr b="0" lang="en-US" sz="28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False attack stimulus </a:t>
            </a:r>
            <a:endParaRPr b="0" lang="en-US" sz="28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False negative </a:t>
            </a:r>
            <a:endParaRPr b="0" lang="en-US" sz="28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False positive</a:t>
            </a:r>
            <a:endParaRPr b="0" lang="en-US" sz="28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rPr>
              <a:t> </a:t>
            </a:r>
            <a:endParaRPr b="0" lang="en-US" sz="2800" spc="-1" strike="noStrike">
              <a:solidFill>
                <a:srgbClr val="000000"/>
              </a:solidFill>
              <a:latin typeface="Arial"/>
            </a:endParaRPr>
          </a:p>
        </p:txBody>
      </p:sp>
      <p:sp>
        <p:nvSpPr>
          <p:cNvPr id="176" name="CustomShape 3"/>
          <p:cNvSpPr/>
          <p:nvPr/>
        </p:nvSpPr>
        <p:spPr>
          <a:xfrm>
            <a:off x="4724280" y="2019240"/>
            <a:ext cx="3978000" cy="2437920"/>
          </a:xfrm>
          <a:prstGeom prst="rect">
            <a:avLst/>
          </a:prstGeom>
          <a:noFill/>
          <a:ln w="0">
            <a:noFill/>
          </a:ln>
        </p:spPr>
        <p:style>
          <a:lnRef idx="0"/>
          <a:fillRef idx="0"/>
          <a:effectRef idx="0"/>
          <a:fontRef idx="minor"/>
        </p:style>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Site policy</a:t>
            </a:r>
            <a:endParaRPr b="0" lang="en-GB" sz="2600" spc="-1" strike="noStrike">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Site policy awareness</a:t>
            </a:r>
            <a:endParaRPr b="0" lang="en-GB" sz="2600" spc="-1" strike="noStrike">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True attack stimulus</a:t>
            </a:r>
            <a:endParaRPr b="0" lang="en-GB" sz="2600" spc="-1" strike="noStrike">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Tuning</a:t>
            </a:r>
            <a:endParaRPr b="0" lang="en-GB" sz="2600" spc="-1" strike="noStrike">
              <a:latin typeface="Arial"/>
            </a:endParaRPr>
          </a:p>
        </p:txBody>
      </p:sp>
    </p:spTree>
  </p:cSld>
  <mc:AlternateContent>
    <mc:Choice Requires="p14">
      <p:transition spd="slow" p14:dur="2000"/>
    </mc:Choice>
    <mc:Fallback>
      <p:transition spd="slow"/>
    </mc:Fallback>
  </mc:AlternateContent>
  <p:timing>
    <p:tnLst>
      <p:par>
        <p:cTn id="51" dur="indefinite" restart="never" nodeType="tmRoot">
          <p:childTnLst>
            <p:seq>
              <p:cTn id="52" dur="indefinite" nodeType="mainSeq">
                <p:childTnLst>
                  <p:par>
                    <p:cTn id="53" fill="hold">
                      <p:stCondLst>
                        <p:cond delay="indefinite"/>
                      </p:stCondLst>
                      <p:childTnLst>
                        <p:par>
                          <p:cTn id="54" fill="hold">
                            <p:stCondLst>
                              <p:cond delay="0"/>
                            </p:stCondLst>
                            <p:childTnLst>
                              <p:par>
                                <p:cTn id="55" nodeType="clickEffect" fill="hold" presetClass="entr" presetID="1">
                                  <p:stCondLst>
                                    <p:cond delay="0"/>
                                  </p:stCondLst>
                                  <p:childTnLst>
                                    <p:set>
                                      <p:cBhvr>
                                        <p:cTn id="56" dur="1" fill="hold">
                                          <p:stCondLst>
                                            <p:cond delay="0"/>
                                          </p:stCondLst>
                                        </p:cTn>
                                        <p:tgtEl>
                                          <p:spTgt spid="175">
                                            <p:txEl>
                                              <p:pRg st="0" end="0"/>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nodeType="clickEffect" fill="hold" presetClass="entr" presetID="1">
                                  <p:stCondLst>
                                    <p:cond delay="0"/>
                                  </p:stCondLst>
                                  <p:childTnLst>
                                    <p:set>
                                      <p:cBhvr>
                                        <p:cTn id="60" dur="1" fill="hold">
                                          <p:stCondLst>
                                            <p:cond delay="0"/>
                                          </p:stCondLst>
                                        </p:cTn>
                                        <p:tgtEl>
                                          <p:spTgt spid="175">
                                            <p:txEl>
                                              <p:pRg st="1" end="1"/>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nodeType="clickEffect" fill="hold" presetClass="entr" presetID="1">
                                  <p:stCondLst>
                                    <p:cond delay="0"/>
                                  </p:stCondLst>
                                  <p:childTnLst>
                                    <p:set>
                                      <p:cBhvr>
                                        <p:cTn id="64" dur="1" fill="hold">
                                          <p:stCondLst>
                                            <p:cond delay="0"/>
                                          </p:stCondLst>
                                        </p:cTn>
                                        <p:tgtEl>
                                          <p:spTgt spid="175">
                                            <p:txEl>
                                              <p:pRg st="2" end="2"/>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nodeType="clickEffect" fill="hold" presetClass="entr" presetID="1">
                                  <p:stCondLst>
                                    <p:cond delay="0"/>
                                  </p:stCondLst>
                                  <p:childTnLst>
                                    <p:set>
                                      <p:cBhvr>
                                        <p:cTn id="68" dur="1" fill="hold">
                                          <p:stCondLst>
                                            <p:cond delay="0"/>
                                          </p:stCondLst>
                                        </p:cTn>
                                        <p:tgtEl>
                                          <p:spTgt spid="175">
                                            <p:txEl>
                                              <p:pRg st="3" end="3"/>
                                            </p:txEl>
                                          </p:spTgt>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nodeType="clickEffect" fill="hold" presetClass="entr" presetID="1">
                                  <p:stCondLst>
                                    <p:cond delay="0"/>
                                  </p:stCondLst>
                                  <p:childTnLst>
                                    <p:set>
                                      <p:cBhvr>
                                        <p:cTn id="72" dur="1" fill="hold">
                                          <p:stCondLst>
                                            <p:cond delay="0"/>
                                          </p:stCondLst>
                                        </p:cTn>
                                        <p:tgtEl>
                                          <p:spTgt spid="175">
                                            <p:txEl>
                                              <p:pRg st="4" end="4"/>
                                            </p:txEl>
                                          </p:spTgt>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nodeType="clickEffect" fill="hold" presetClass="entr" presetID="1">
                                  <p:stCondLst>
                                    <p:cond delay="0"/>
                                  </p:stCondLst>
                                  <p:childTnLst>
                                    <p:set>
                                      <p:cBhvr>
                                        <p:cTn id="76" dur="1" fill="hold">
                                          <p:stCondLst>
                                            <p:cond delay="0"/>
                                          </p:stCondLst>
                                        </p:cTn>
                                        <p:tgtEl>
                                          <p:spTgt spid="175">
                                            <p:txEl>
                                              <p:pRg st="5" end="5"/>
                                            </p:txEl>
                                          </p:spTgt>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nodeType="clickEffect" fill="hold" presetClass="entr" presetID="1">
                                  <p:stCondLst>
                                    <p:cond delay="0"/>
                                  </p:stCondLst>
                                  <p:childTnLst>
                                    <p:set>
                                      <p:cBhvr>
                                        <p:cTn id="80" dur="1" fill="hold">
                                          <p:stCondLst>
                                            <p:cond delay="0"/>
                                          </p:stCondLst>
                                        </p:cTn>
                                        <p:tgtEl>
                                          <p:spTgt spid="175">
                                            <p:txEl>
                                              <p:pRg st="6" end="6"/>
                                            </p:txEl>
                                          </p:spTgt>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nodeType="clickEffect" fill="hold" presetClass="entr" presetID="1">
                                  <p:stCondLst>
                                    <p:cond delay="0"/>
                                  </p:stCondLst>
                                  <p:childTnLst>
                                    <p:set>
                                      <p:cBhvr>
                                        <p:cTn id="84" dur="1" fill="hold">
                                          <p:stCondLst>
                                            <p:cond delay="0"/>
                                          </p:stCondLst>
                                        </p:cTn>
                                        <p:tgtEl>
                                          <p:spTgt spid="175">
                                            <p:txEl>
                                              <p:pRg st="7" end="7"/>
                                            </p:txEl>
                                          </p:spTgt>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nodeType="clickEffect" fill="hold" presetClass="entr" presetID="1">
                                  <p:stCondLst>
                                    <p:cond delay="0"/>
                                  </p:stCondLst>
                                  <p:childTnLst>
                                    <p:set>
                                      <p:cBhvr>
                                        <p:cTn id="88" dur="1" fill="hold">
                                          <p:stCondLst>
                                            <p:cond delay="0"/>
                                          </p:stCondLst>
                                        </p:cTn>
                                        <p:tgtEl>
                                          <p:spTgt spid="175">
                                            <p:txEl>
                                              <p:pRg st="8" end="8"/>
                                            </p:txEl>
                                          </p:spTgt>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nodeType="clickEffect" fill="hold" presetClass="entr" presetID="1">
                                  <p:stCondLst>
                                    <p:cond delay="0"/>
                                  </p:stCondLst>
                                  <p:childTnLst>
                                    <p:set>
                                      <p:cBhvr>
                                        <p:cTn id="92" dur="1" fill="hold">
                                          <p:stCondLst>
                                            <p:cond delay="0"/>
                                          </p:stCondLst>
                                        </p:cTn>
                                        <p:tgtEl>
                                          <p:spTgt spid="17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7" name="TextShape 1"/>
          <p:cNvSpPr txBox="1"/>
          <p:nvPr/>
        </p:nvSpPr>
        <p:spPr>
          <a:xfrm>
            <a:off x="45720" y="27720"/>
            <a:ext cx="9052200" cy="65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Why Use an IDPS?</a:t>
            </a:r>
            <a:endParaRPr b="0" lang="en-US" sz="3600" spc="-1" strike="noStrike">
              <a:solidFill>
                <a:srgbClr val="000000"/>
              </a:solidFill>
              <a:latin typeface="Arial"/>
            </a:endParaRPr>
          </a:p>
        </p:txBody>
      </p:sp>
      <p:sp>
        <p:nvSpPr>
          <p:cNvPr id="178" name="TextShape 2"/>
          <p:cNvSpPr txBox="1"/>
          <p:nvPr/>
        </p:nvSpPr>
        <p:spPr>
          <a:xfrm>
            <a:off x="258840" y="914400"/>
            <a:ext cx="8625960" cy="4876560"/>
          </a:xfrm>
          <a:prstGeom prst="rect">
            <a:avLst/>
          </a:prstGeom>
          <a:noFill/>
          <a:ln w="0">
            <a:noFill/>
          </a:ln>
        </p:spPr>
        <p:txBody>
          <a:bodyPr>
            <a:normAutofit fontScale="88000"/>
          </a:bodyPr>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Intrusion detection:</a:t>
            </a:r>
            <a:endParaRPr b="0" lang="en-US" sz="28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600" spc="-1" strike="noStrike">
                <a:solidFill>
                  <a:srgbClr val="000000"/>
                </a:solidFill>
                <a:latin typeface="Arial"/>
                <a:ea typeface="Verdana"/>
              </a:rPr>
              <a:t>Primary purpose to identify and report an intrusion</a:t>
            </a:r>
            <a:endParaRPr b="0" lang="en-US" sz="26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600" spc="-1" strike="noStrike">
                <a:solidFill>
                  <a:srgbClr val="000000"/>
                </a:solidFill>
                <a:latin typeface="Arial"/>
                <a:ea typeface="Verdana"/>
              </a:rPr>
              <a:t>Can quickly contain an attack and prevent/mitigate the loss or damage</a:t>
            </a:r>
            <a:endParaRPr b="0" lang="en-US" sz="26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600" spc="-1" strike="noStrike">
                <a:solidFill>
                  <a:srgbClr val="000000"/>
                </a:solidFill>
                <a:latin typeface="Arial"/>
                <a:ea typeface="Verdana"/>
              </a:rPr>
              <a:t>Detect and deal with preambles to attacks</a:t>
            </a:r>
            <a:endParaRPr b="0" lang="en-US" sz="26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Data collection allows the organization to examine what happened after an intrusion and why.</a:t>
            </a:r>
            <a:endParaRPr b="0" lang="en-US" sz="28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Serves as a deterrent by increasing the fear of detection.</a:t>
            </a:r>
            <a:endParaRPr b="0" lang="en-US" sz="2800" spc="-1" strike="noStrike">
              <a:solidFill>
                <a:srgbClr val="000000"/>
              </a:solidFill>
              <a:latin typeface="Arial"/>
            </a:endParaRPr>
          </a:p>
          <a:p>
            <a:pPr marL="457200" indent="-456840">
              <a:lnSpc>
                <a:spcPct val="110000"/>
              </a:lnSpc>
              <a:spcBef>
                <a:spcPts val="601"/>
              </a:spcBef>
              <a:buClr>
                <a:srgbClr val="364162"/>
              </a:buClr>
              <a:buFont typeface="Arial"/>
              <a:buChar char="•"/>
            </a:pPr>
            <a:r>
              <a:rPr b="0" lang="en-US" sz="2800" spc="-1" strike="noStrike">
                <a:solidFill>
                  <a:srgbClr val="000000"/>
                </a:solidFill>
                <a:latin typeface="Arial"/>
              </a:rPr>
              <a:t> </a:t>
            </a:r>
            <a:endParaRPr b="0" lang="en-US" sz="28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93" dur="indefinite" restart="never" nodeType="tmRoot">
          <p:childTnLst>
            <p:seq>
              <p:cTn id="94" dur="indefinite" nodeType="mainSeq">
                <p:childTnLst>
                  <p:par>
                    <p:cTn id="95" fill="hold">
                      <p:stCondLst>
                        <p:cond delay="indefinite"/>
                      </p:stCondLst>
                      <p:childTnLst>
                        <p:par>
                          <p:cTn id="96" fill="hold">
                            <p:stCondLst>
                              <p:cond delay="0"/>
                            </p:stCondLst>
                            <p:childTnLst>
                              <p:par>
                                <p:cTn id="97" nodeType="clickEffect" fill="hold" presetClass="entr" presetID="1">
                                  <p:stCondLst>
                                    <p:cond delay="0"/>
                                  </p:stCondLst>
                                  <p:childTnLst>
                                    <p:set>
                                      <p:cBhvr>
                                        <p:cTn id="98" dur="1" fill="hold">
                                          <p:stCondLst>
                                            <p:cond delay="0"/>
                                          </p:stCondLst>
                                        </p:cTn>
                                        <p:tgtEl>
                                          <p:spTgt spid="178">
                                            <p:txEl>
                                              <p:pRg st="0" end="0"/>
                                            </p:txEl>
                                          </p:spTgt>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nodeType="clickEffect" fill="hold" presetClass="entr" presetID="1">
                                  <p:stCondLst>
                                    <p:cond delay="0"/>
                                  </p:stCondLst>
                                  <p:childTnLst>
                                    <p:set>
                                      <p:cBhvr>
                                        <p:cTn id="102" dur="1" fill="hold">
                                          <p:stCondLst>
                                            <p:cond delay="0"/>
                                          </p:stCondLst>
                                        </p:cTn>
                                        <p:tgtEl>
                                          <p:spTgt spid="178">
                                            <p:txEl>
                                              <p:pRg st="1" end="1"/>
                                            </p:txEl>
                                          </p:spTgt>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nodeType="clickEffect" fill="hold" presetClass="entr" presetID="1">
                                  <p:stCondLst>
                                    <p:cond delay="0"/>
                                  </p:stCondLst>
                                  <p:childTnLst>
                                    <p:set>
                                      <p:cBhvr>
                                        <p:cTn id="106" dur="1" fill="hold">
                                          <p:stCondLst>
                                            <p:cond delay="0"/>
                                          </p:stCondLst>
                                        </p:cTn>
                                        <p:tgtEl>
                                          <p:spTgt spid="178">
                                            <p:txEl>
                                              <p:pRg st="2" end="2"/>
                                            </p:txEl>
                                          </p:spTgt>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nodeType="clickEffect" fill="hold" presetClass="entr" presetID="1">
                                  <p:stCondLst>
                                    <p:cond delay="0"/>
                                  </p:stCondLst>
                                  <p:childTnLst>
                                    <p:set>
                                      <p:cBhvr>
                                        <p:cTn id="110" dur="1" fill="hold">
                                          <p:stCondLst>
                                            <p:cond delay="0"/>
                                          </p:stCondLst>
                                        </p:cTn>
                                        <p:tgtEl>
                                          <p:spTgt spid="178">
                                            <p:txEl>
                                              <p:pRg st="3" end="3"/>
                                            </p:txEl>
                                          </p:spTgt>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nodeType="clickEffect" fill="hold" presetClass="entr" presetID="1">
                                  <p:stCondLst>
                                    <p:cond delay="0"/>
                                  </p:stCondLst>
                                  <p:childTnLst>
                                    <p:set>
                                      <p:cBhvr>
                                        <p:cTn id="114" dur="1" fill="hold">
                                          <p:stCondLst>
                                            <p:cond delay="0"/>
                                          </p:stCondLst>
                                        </p:cTn>
                                        <p:tgtEl>
                                          <p:spTgt spid="178">
                                            <p:txEl>
                                              <p:pRg st="4" end="4"/>
                                            </p:txEl>
                                          </p:spTgt>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nodeType="clickEffect" fill="hold" presetClass="entr" presetID="1">
                                  <p:stCondLst>
                                    <p:cond delay="0"/>
                                  </p:stCondLst>
                                  <p:childTnLst>
                                    <p:set>
                                      <p:cBhvr>
                                        <p:cTn id="118" dur="1" fill="hold">
                                          <p:stCondLst>
                                            <p:cond delay="0"/>
                                          </p:stCondLst>
                                        </p:cTn>
                                        <p:tgtEl>
                                          <p:spTgt spid="178">
                                            <p:txEl>
                                              <p:pRg st="5" end="5"/>
                                            </p:txEl>
                                          </p:spTgt>
                                        </p:tgtEl>
                                        <p:attrNameLst>
                                          <p:attrName>style.visibility</p:attrName>
                                        </p:attrNameLst>
                                      </p:cBhvr>
                                      <p:to>
                                        <p:strVal val="visible"/>
                                      </p:to>
                                    </p:set>
                                  </p:childTnLst>
                                </p:cTn>
                              </p:par>
                            </p:childTnLst>
                          </p:cTn>
                        </p:par>
                      </p:childTnLst>
                    </p:cTn>
                  </p:par>
                  <p:par>
                    <p:cTn id="119" fill="hold">
                      <p:stCondLst>
                        <p:cond delay="indefinite"/>
                      </p:stCondLst>
                      <p:childTnLst>
                        <p:par>
                          <p:cTn id="120" fill="hold">
                            <p:stCondLst>
                              <p:cond delay="0"/>
                            </p:stCondLst>
                            <p:childTnLst>
                              <p:par>
                                <p:cTn id="121" nodeType="clickEffect" fill="hold" presetClass="entr" presetID="1">
                                  <p:stCondLst>
                                    <p:cond delay="0"/>
                                  </p:stCondLst>
                                  <p:childTnLst>
                                    <p:set>
                                      <p:cBhvr>
                                        <p:cTn id="122" dur="1" fill="hold">
                                          <p:stCondLst>
                                            <p:cond delay="0"/>
                                          </p:stCondLst>
                                        </p:cTn>
                                        <p:tgtEl>
                                          <p:spTgt spid="178">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Types of IDPSs</a:t>
            </a:r>
            <a:endParaRPr b="0" lang="en-US" sz="3600" spc="-1" strike="noStrike">
              <a:solidFill>
                <a:srgbClr val="000000"/>
              </a:solidFill>
              <a:latin typeface="Arial"/>
            </a:endParaRPr>
          </a:p>
        </p:txBody>
      </p:sp>
      <p:sp>
        <p:nvSpPr>
          <p:cNvPr id="180" name="TextShape 2"/>
          <p:cNvSpPr txBox="1"/>
          <p:nvPr/>
        </p:nvSpPr>
        <p:spPr>
          <a:xfrm>
            <a:off x="228600" y="1295280"/>
            <a:ext cx="8625960" cy="472392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IDPSs operate as network-based or host-based systems.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Network-based IDPS is focused on protecting network information assets.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Wireless IDPS focuses on wireless networks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23" dur="indefinite" restart="never" nodeType="tmRoot">
          <p:childTnLst>
            <p:seq>
              <p:cTn id="124" dur="indefinite" nodeType="mainSeq">
                <p:childTnLst>
                  <p:par>
                    <p:cTn id="125" fill="hold">
                      <p:stCondLst>
                        <p:cond delay="indefinite"/>
                      </p:stCondLst>
                      <p:childTnLst>
                        <p:par>
                          <p:cTn id="126" fill="hold">
                            <p:stCondLst>
                              <p:cond delay="0"/>
                            </p:stCondLst>
                            <p:childTnLst>
                              <p:par>
                                <p:cTn id="127" nodeType="clickEffect" fill="hold" presetClass="entr" presetID="1">
                                  <p:stCondLst>
                                    <p:cond delay="0"/>
                                  </p:stCondLst>
                                  <p:childTnLst>
                                    <p:set>
                                      <p:cBhvr>
                                        <p:cTn id="128" dur="1" fill="hold">
                                          <p:stCondLst>
                                            <p:cond delay="0"/>
                                          </p:stCondLst>
                                        </p:cTn>
                                        <p:tgtEl>
                                          <p:spTgt spid="180">
                                            <p:txEl>
                                              <p:pRg st="0" end="0"/>
                                            </p:txEl>
                                          </p:spTgt>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nodeType="clickEffect" fill="hold" presetClass="entr" presetID="1">
                                  <p:stCondLst>
                                    <p:cond delay="0"/>
                                  </p:stCondLst>
                                  <p:childTnLst>
                                    <p:set>
                                      <p:cBhvr>
                                        <p:cTn id="132" dur="1" fill="hold">
                                          <p:stCondLst>
                                            <p:cond delay="0"/>
                                          </p:stCondLst>
                                        </p:cTn>
                                        <p:tgtEl>
                                          <p:spTgt spid="180">
                                            <p:txEl>
                                              <p:pRg st="1" end="1"/>
                                            </p:txEl>
                                          </p:spTgt>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nodeType="clickEffect" fill="hold" presetClass="entr" presetID="1">
                                  <p:stCondLst>
                                    <p:cond delay="0"/>
                                  </p:stCondLst>
                                  <p:childTnLst>
                                    <p:set>
                                      <p:cBhvr>
                                        <p:cTn id="136" dur="1" fill="hold">
                                          <p:stCondLst>
                                            <p:cond delay="0"/>
                                          </p:stCondLst>
                                        </p:cTn>
                                        <p:tgtEl>
                                          <p:spTgt spid="180">
                                            <p:txEl>
                                              <p:pRg st="2" end="2"/>
                                            </p:txEl>
                                          </p:spTgt>
                                        </p:tgtEl>
                                        <p:attrNameLst>
                                          <p:attrName>style.visibility</p:attrName>
                                        </p:attrNameLst>
                                      </p:cBhvr>
                                      <p:to>
                                        <p:strVal val="visible"/>
                                      </p:to>
                                    </p:set>
                                  </p:childTnLst>
                                </p:cTn>
                              </p:par>
                            </p:childTnLst>
                          </p:cTn>
                        </p:par>
                      </p:childTnLst>
                    </p:cTn>
                  </p:par>
                  <p:par>
                    <p:cTn id="137" fill="hold">
                      <p:stCondLst>
                        <p:cond delay="indefinite"/>
                      </p:stCondLst>
                      <p:childTnLst>
                        <p:par>
                          <p:cTn id="138" fill="hold">
                            <p:stCondLst>
                              <p:cond delay="0"/>
                            </p:stCondLst>
                            <p:childTnLst>
                              <p:par>
                                <p:cTn id="139" nodeType="clickEffect" fill="hold" presetClass="entr" presetID="1">
                                  <p:stCondLst>
                                    <p:cond delay="0"/>
                                  </p:stCondLst>
                                  <p:childTnLst>
                                    <p:set>
                                      <p:cBhvr>
                                        <p:cTn id="140" dur="1" fill="hold">
                                          <p:stCondLst>
                                            <p:cond delay="0"/>
                                          </p:stCondLst>
                                        </p:cTn>
                                        <p:tgtEl>
                                          <p:spTgt spid="180">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1" name="TextShape 1"/>
          <p:cNvSpPr txBox="1"/>
          <p:nvPr/>
        </p:nvSpPr>
        <p:spPr>
          <a:xfrm>
            <a:off x="519120" y="215280"/>
            <a:ext cx="8032320" cy="100368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7-1 </a:t>
            </a:r>
            <a:r>
              <a:rPr b="0" lang="en-US" sz="3600" spc="-1" strike="noStrike">
                <a:solidFill>
                  <a:srgbClr val="000000"/>
                </a:solidFill>
                <a:latin typeface="Arial"/>
              </a:rPr>
              <a:t>The cyberattack and kill chain (2 of 12)</a:t>
            </a:r>
            <a:endParaRPr b="0" lang="en-US" sz="3600" spc="-1" strike="noStrike">
              <a:solidFill>
                <a:srgbClr val="000000"/>
              </a:solidFill>
              <a:latin typeface="Arial"/>
            </a:endParaRPr>
          </a:p>
        </p:txBody>
      </p:sp>
      <p:pic>
        <p:nvPicPr>
          <p:cNvPr id="182" name="Picture 5" descr="An illustration shows various steps for Intrusion Kill chain. Seven titles in column wise and their corresponding text below them. The first topic is Reconnaissance under which the text reads as, “Research, identification, and selection of targets, often represented as crawling Internet Web sites such as conference proceedings and mailing lists for email addresses, social relationships, or information on specific technologies.” The second title is Weaponization under which the text reads as, “Coupling a remote access Trojan with an exploit into a deliverable payload, typically by means of an automated tool (weaponizer). Increasingly, client applications data files such as Adobe PDF of Microsoft Office documents serve as the weaponized deliverable.” The third title is delivery under which the text reads as, “Transmission of the weapon to the targeted environment using vectors like email attachments, Web sites, and USB removable media.” The fourth topic is Exploitation and the text below it reads as, “After the weapon is delivered to victim host, exploitation triggers intruders’ code. Most often, exploitation targets an application or operating system vulnerability.” The fifth topic is Installation and the text below it reads as, “Installation of a remote access Trojan or backdoor on the victim system allows the adversary to maintain persistence inside the environment.” The sixth topic is Command and control (C2) under which the text reads as, “Typically, compromised hosts must beacon outbound to an Internet controller server to establish a C2 channel.” The seventh topic is Actions on objectives below which the text reads as, “Only now, after progressing through the first six phases, can intruders take actions to achieve their original objectives. Typically this objective is data exfiltration, which involves collecting, encrypting, and extracting information from the victim environment.” There are six more steps mentioned below these text horizontally. They are, “Detect, Deny, Disrupt, Degrade, Deceive and Destroy.” Below it are the two steps that reads as, “Leverage, discover, analyze and Atomic, computed, and behavior indicators.” The last step is represented in a grey block and the text reads as, “Campaign Analysis–Tools, Techniques, and procedures.”&#10;"/>
          <p:cNvPicPr/>
          <p:nvPr/>
        </p:nvPicPr>
        <p:blipFill>
          <a:blip r:embed="rId1"/>
          <a:stretch/>
        </p:blipFill>
        <p:spPr>
          <a:xfrm>
            <a:off x="2133720" y="1905120"/>
            <a:ext cx="5364000" cy="3236400"/>
          </a:xfrm>
          <a:prstGeom prst="rect">
            <a:avLst/>
          </a:prstGeom>
          <a:ln w="0">
            <a:noFill/>
          </a:ln>
        </p:spPr>
      </p:pic>
      <p:sp>
        <p:nvSpPr>
          <p:cNvPr id="183" name="TextShape 2"/>
          <p:cNvSpPr txBox="1"/>
          <p:nvPr/>
        </p:nvSpPr>
        <p:spPr>
          <a:xfrm>
            <a:off x="486360" y="5166360"/>
            <a:ext cx="8152920" cy="572040"/>
          </a:xfrm>
          <a:prstGeom prst="rect">
            <a:avLst/>
          </a:prstGeom>
          <a:noFill/>
          <a:ln w="0">
            <a:noFill/>
          </a:ln>
        </p:spPr>
        <p:txBody>
          <a:bodyPr>
            <a:normAutofit/>
          </a:bodyPr>
          <a:p>
            <a:pPr>
              <a:lnSpc>
                <a:spcPct val="100000"/>
              </a:lnSpc>
              <a:spcBef>
                <a:spcPts val="400"/>
              </a:spcBef>
              <a:tabLst>
                <a:tab algn="l" pos="0"/>
              </a:tabLst>
            </a:pPr>
            <a:r>
              <a:rPr b="0" i="1" lang="en-US" sz="2000" spc="-1" strike="noStrike">
                <a:solidFill>
                  <a:srgbClr val="000000"/>
                </a:solidFill>
                <a:latin typeface="Arial"/>
                <a:ea typeface="Verdana"/>
              </a:rPr>
              <a:t>Source: https://countuponsecurity.com/tag/kill-chain/.</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4" name="TextShape 1"/>
          <p:cNvSpPr txBox="1"/>
          <p:nvPr/>
        </p:nvSpPr>
        <p:spPr>
          <a:xfrm>
            <a:off x="519120" y="152280"/>
            <a:ext cx="8032320" cy="110412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7-2 </a:t>
            </a:r>
            <a:r>
              <a:rPr b="0" lang="en-US" sz="3600" spc="-1" strike="noStrike">
                <a:solidFill>
                  <a:srgbClr val="000000"/>
                </a:solidFill>
                <a:latin typeface="Arial"/>
              </a:rPr>
              <a:t>Intrusion detection and prevention systems (3 of 12)</a:t>
            </a:r>
            <a:endParaRPr b="0" lang="en-US" sz="3600" spc="-1" strike="noStrike">
              <a:solidFill>
                <a:srgbClr val="000000"/>
              </a:solidFill>
              <a:latin typeface="Arial"/>
            </a:endParaRPr>
          </a:p>
        </p:txBody>
      </p:sp>
      <p:pic>
        <p:nvPicPr>
          <p:cNvPr id="185" name="Picture 2" descr="An illustration shows an untrusted network pointing to a router labeled as, “External router.” The router points to lens inside which an arrow with named as data and header is shown. The handle of lens is named as, “Packet flow.” A text points with an arrow points to the lens and it reads as, “Network IDPS: Examines packets on network and alerts administrators of unusual patterns.” The lens is then pointed to a CPU which divides into two computers and a CPU. A lens is shown near the main CPU in the lowers side. It is then classified into two computers on the upper side. A text points to a main CPU and it reads as, “Host IDPS: Examines the data in files stored on host and alerts systems administrators of changes.”&#10;"/>
          <p:cNvPicPr/>
          <p:nvPr/>
        </p:nvPicPr>
        <p:blipFill>
          <a:blip r:embed="rId1"/>
          <a:stretch/>
        </p:blipFill>
        <p:spPr>
          <a:xfrm>
            <a:off x="939600" y="1447920"/>
            <a:ext cx="7191360" cy="3918240"/>
          </a:xfrm>
          <a:prstGeom prst="rect">
            <a:avLst/>
          </a:prstGeom>
          <a:ln w="0">
            <a:noFill/>
          </a:ln>
        </p:spPr>
      </p:pic>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Types of IDPSs (4 of 12)</a:t>
            </a:r>
            <a:endParaRPr b="0" lang="en-US" sz="3600" spc="-1" strike="noStrike">
              <a:solidFill>
                <a:srgbClr val="000000"/>
              </a:solidFill>
              <a:latin typeface="Arial"/>
            </a:endParaRPr>
          </a:p>
        </p:txBody>
      </p:sp>
      <p:sp>
        <p:nvSpPr>
          <p:cNvPr id="187" name="TextShape 2"/>
          <p:cNvSpPr txBox="1"/>
          <p:nvPr/>
        </p:nvSpPr>
        <p:spPr>
          <a:xfrm>
            <a:off x="365040" y="1371600"/>
            <a:ext cx="8550000" cy="464796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Network-based IDPS (NIDPS)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Resides on a computer or an appliance connected to a segment of an organization’s network; looks for indications of attacks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When examining packets, an NIDPS looks for attack patterns within network traffic</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Installed at specific place in the network where it can monitor traffic going into and out of a particular network segment</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Types of IDPSs (5 of 12)</a:t>
            </a:r>
            <a:endParaRPr b="0" lang="en-US" sz="3600" spc="-1" strike="noStrike">
              <a:solidFill>
                <a:srgbClr val="000000"/>
              </a:solidFill>
              <a:latin typeface="Arial"/>
            </a:endParaRPr>
          </a:p>
        </p:txBody>
      </p:sp>
      <p:sp>
        <p:nvSpPr>
          <p:cNvPr id="189" name="TextShape 2"/>
          <p:cNvSpPr txBox="1"/>
          <p:nvPr/>
        </p:nvSpPr>
        <p:spPr>
          <a:xfrm>
            <a:off x="228600" y="1295280"/>
            <a:ext cx="8762760" cy="483048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Network-based IDPS (NIDPS) (cont’d)</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To determine whether attack has occurred/is under way, compare measured activity to known signatures in knowledge base</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Done by using special implementation of TCP/IP stack: </a:t>
            </a:r>
            <a:endParaRPr b="0" lang="en-US" sz="24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In the process of protocol stack verification, NIDPSs look for invalid data packets.</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In the application protocol verification, higher-order protocols are examined for unexpected packet behavior or improper use.</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Types of IDPSs</a:t>
            </a:r>
            <a:endParaRPr b="0" lang="en-US" sz="3600" spc="-1" strike="noStrike">
              <a:solidFill>
                <a:srgbClr val="000000"/>
              </a:solidFill>
              <a:latin typeface="Arial"/>
            </a:endParaRPr>
          </a:p>
        </p:txBody>
      </p:sp>
      <p:sp>
        <p:nvSpPr>
          <p:cNvPr id="191" name="TextShape 2"/>
          <p:cNvSpPr txBox="1"/>
          <p:nvPr/>
        </p:nvSpPr>
        <p:spPr>
          <a:xfrm>
            <a:off x="297000" y="1050480"/>
            <a:ext cx="8550000" cy="4800240"/>
          </a:xfrm>
          <a:prstGeom prst="rect">
            <a:avLst/>
          </a:prstGeom>
          <a:noFill/>
          <a:ln w="0">
            <a:noFill/>
          </a:ln>
        </p:spPr>
        <p:txBody>
          <a:bodyPr>
            <a:normAutofit/>
          </a:bodyPr>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ea typeface="Verdana"/>
              </a:rPr>
              <a:t>Advantages of NIDPSs</a:t>
            </a:r>
            <a:endParaRPr b="0" lang="en-US" sz="26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Good network design and placement of NIDPS can enable an organization to monitor a large network with few devices</a:t>
            </a:r>
            <a:endParaRPr b="0" lang="en-US" sz="24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NIDPSs are usually passive and can be deployed into existing networks with little disruption to normal network operations</a:t>
            </a:r>
            <a:endParaRPr b="0" lang="en-US" sz="24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41" dur="indefinite" restart="never" nodeType="tmRoot">
          <p:childTnLst>
            <p:seq>
              <p:cTn id="142" dur="indefinite" nodeType="mainSeq">
                <p:childTnLst>
                  <p:par>
                    <p:cTn id="143" fill="hold">
                      <p:stCondLst>
                        <p:cond delay="indefinite"/>
                      </p:stCondLst>
                      <p:childTnLst>
                        <p:par>
                          <p:cTn id="144" fill="hold">
                            <p:stCondLst>
                              <p:cond delay="0"/>
                            </p:stCondLst>
                            <p:childTnLst>
                              <p:par>
                                <p:cTn id="145" nodeType="clickEffect" fill="hold" presetClass="entr" presetID="1">
                                  <p:stCondLst>
                                    <p:cond delay="0"/>
                                  </p:stCondLst>
                                  <p:childTnLst>
                                    <p:set>
                                      <p:cBhvr>
                                        <p:cTn id="146" dur="1" fill="hold">
                                          <p:stCondLst>
                                            <p:cond delay="0"/>
                                          </p:stCondLst>
                                        </p:cTn>
                                        <p:tgtEl>
                                          <p:spTgt spid="191">
                                            <p:txEl>
                                              <p:pRg st="0" end="0"/>
                                            </p:txEl>
                                          </p:spTgt>
                                        </p:tgtEl>
                                        <p:attrNameLst>
                                          <p:attrName>style.visibility</p:attrName>
                                        </p:attrNameLst>
                                      </p:cBhvr>
                                      <p:to>
                                        <p:strVal val="visible"/>
                                      </p:to>
                                    </p:set>
                                  </p:childTnLst>
                                </p:cTn>
                              </p:par>
                            </p:childTnLst>
                          </p:cTn>
                        </p:par>
                      </p:childTnLst>
                    </p:cTn>
                  </p:par>
                  <p:par>
                    <p:cTn id="147" fill="hold">
                      <p:stCondLst>
                        <p:cond delay="indefinite"/>
                      </p:stCondLst>
                      <p:childTnLst>
                        <p:par>
                          <p:cTn id="148" fill="hold">
                            <p:stCondLst>
                              <p:cond delay="0"/>
                            </p:stCondLst>
                            <p:childTnLst>
                              <p:par>
                                <p:cTn id="149" nodeType="clickEffect" fill="hold" presetClass="entr" presetID="1">
                                  <p:stCondLst>
                                    <p:cond delay="0"/>
                                  </p:stCondLst>
                                  <p:childTnLst>
                                    <p:set>
                                      <p:cBhvr>
                                        <p:cTn id="150" dur="1" fill="hold">
                                          <p:stCondLst>
                                            <p:cond delay="0"/>
                                          </p:stCondLst>
                                        </p:cTn>
                                        <p:tgtEl>
                                          <p:spTgt spid="191">
                                            <p:txEl>
                                              <p:pRg st="1" end="1"/>
                                            </p:txEl>
                                          </p:spTgt>
                                        </p:tgtEl>
                                        <p:attrNameLst>
                                          <p:attrName>style.visibility</p:attrName>
                                        </p:attrNameLst>
                                      </p:cBhvr>
                                      <p:to>
                                        <p:strVal val="visible"/>
                                      </p:to>
                                    </p:set>
                                  </p:childTnLst>
                                </p:cTn>
                              </p:par>
                            </p:childTnLst>
                          </p:cTn>
                        </p:par>
                      </p:childTnLst>
                    </p:cTn>
                  </p:par>
                  <p:par>
                    <p:cTn id="151" fill="hold">
                      <p:stCondLst>
                        <p:cond delay="indefinite"/>
                      </p:stCondLst>
                      <p:childTnLst>
                        <p:par>
                          <p:cTn id="152" fill="hold">
                            <p:stCondLst>
                              <p:cond delay="0"/>
                            </p:stCondLst>
                            <p:childTnLst>
                              <p:par>
                                <p:cTn id="153" nodeType="clickEffect" fill="hold" presetClass="entr" presetID="1">
                                  <p:stCondLst>
                                    <p:cond delay="0"/>
                                  </p:stCondLst>
                                  <p:childTnLst>
                                    <p:set>
                                      <p:cBhvr>
                                        <p:cTn id="154" dur="1" fill="hold">
                                          <p:stCondLst>
                                            <p:cond delay="0"/>
                                          </p:stCondLst>
                                        </p:cTn>
                                        <p:tgtEl>
                                          <p:spTgt spid="191">
                                            <p:txEl>
                                              <p:pRg st="2" end="2"/>
                                            </p:txEl>
                                          </p:spTgt>
                                        </p:tgtEl>
                                        <p:attrNameLst>
                                          <p:attrName>style.visibility</p:attrName>
                                        </p:attrNameLst>
                                      </p:cBhvr>
                                      <p:to>
                                        <p:strVal val="visible"/>
                                      </p:to>
                                    </p:set>
                                  </p:childTnLst>
                                </p:cTn>
                              </p:par>
                            </p:childTnLst>
                          </p:cTn>
                        </p:par>
                      </p:childTnLst>
                    </p:cTn>
                  </p:par>
                  <p:par>
                    <p:cTn id="155" fill="hold">
                      <p:stCondLst>
                        <p:cond delay="indefinite"/>
                      </p:stCondLst>
                      <p:childTnLst>
                        <p:par>
                          <p:cTn id="156" fill="hold">
                            <p:stCondLst>
                              <p:cond delay="0"/>
                            </p:stCondLst>
                            <p:childTnLst>
                              <p:par>
                                <p:cTn id="157" nodeType="clickEffect" fill="hold" presetClass="entr" presetID="1">
                                  <p:stCondLst>
                                    <p:cond delay="0"/>
                                  </p:stCondLst>
                                  <p:childTnLst>
                                    <p:set>
                                      <p:cBhvr>
                                        <p:cTn id="158" dur="1" fill="hold">
                                          <p:stCondLst>
                                            <p:cond delay="0"/>
                                          </p:stCondLst>
                                        </p:cTn>
                                        <p:tgtEl>
                                          <p:spTgt spid="191">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TextShape 1"/>
          <p:cNvSpPr txBox="1"/>
          <p:nvPr/>
        </p:nvSpPr>
        <p:spPr>
          <a:xfrm>
            <a:off x="45720" y="27720"/>
            <a:ext cx="9052200" cy="429120"/>
          </a:xfrm>
          <a:prstGeom prst="rect">
            <a:avLst/>
          </a:prstGeom>
          <a:noFill/>
          <a:ln w="9360">
            <a:noFill/>
          </a:ln>
        </p:spPr>
        <p:txBody>
          <a:bodyPr anchor="ctr">
            <a:normAutofit fontScale="52000"/>
          </a:bodyPr>
          <a:p>
            <a:pPr algn="ctr">
              <a:lnSpc>
                <a:spcPct val="100000"/>
              </a:lnSpc>
            </a:pPr>
            <a:r>
              <a:rPr b="0" lang="en-US" sz="3600" spc="-1" strike="noStrike">
                <a:solidFill>
                  <a:srgbClr val="000000"/>
                </a:solidFill>
                <a:latin typeface="Arial"/>
                <a:ea typeface="Verdana"/>
              </a:rPr>
              <a:t>Types of IDPSs</a:t>
            </a:r>
            <a:endParaRPr b="0" lang="en-US" sz="3600" spc="-1" strike="noStrike">
              <a:solidFill>
                <a:srgbClr val="000000"/>
              </a:solidFill>
              <a:latin typeface="Arial"/>
            </a:endParaRPr>
          </a:p>
        </p:txBody>
      </p:sp>
      <p:sp>
        <p:nvSpPr>
          <p:cNvPr id="193" name="TextShape 2"/>
          <p:cNvSpPr txBox="1"/>
          <p:nvPr/>
        </p:nvSpPr>
        <p:spPr>
          <a:xfrm>
            <a:off x="266760" y="609480"/>
            <a:ext cx="8610120" cy="472392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Disadvantages of NIDPSs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Can become overwhelmed by network volume and fail to recognize attacks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Require access to all traffic to be monitored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Cannot analyze encrypted packets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Cannot reliably ascertain if an attack was successful or not</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59" dur="indefinite" restart="never" nodeType="tmRoot">
          <p:childTnLst>
            <p:seq>
              <p:cTn id="160" dur="indefinite" nodeType="mainSeq">
                <p:childTnLst>
                  <p:par>
                    <p:cTn id="161" fill="hold">
                      <p:stCondLst>
                        <p:cond delay="indefinite"/>
                      </p:stCondLst>
                      <p:childTnLst>
                        <p:par>
                          <p:cTn id="162" fill="hold">
                            <p:stCondLst>
                              <p:cond delay="0"/>
                            </p:stCondLst>
                            <p:childTnLst>
                              <p:par>
                                <p:cTn id="163" nodeType="clickEffect" fill="hold" presetClass="entr" presetID="1">
                                  <p:stCondLst>
                                    <p:cond delay="0"/>
                                  </p:stCondLst>
                                  <p:childTnLst>
                                    <p:set>
                                      <p:cBhvr>
                                        <p:cTn id="164" dur="1" fill="hold">
                                          <p:stCondLst>
                                            <p:cond delay="0"/>
                                          </p:stCondLst>
                                        </p:cTn>
                                        <p:tgtEl>
                                          <p:spTgt spid="193">
                                            <p:txEl>
                                              <p:pRg st="0" end="0"/>
                                            </p:txEl>
                                          </p:spTgt>
                                        </p:tgtEl>
                                        <p:attrNameLst>
                                          <p:attrName>style.visibility</p:attrName>
                                        </p:attrNameLst>
                                      </p:cBhvr>
                                      <p:to>
                                        <p:strVal val="visible"/>
                                      </p:to>
                                    </p:set>
                                  </p:childTnLst>
                                </p:cTn>
                              </p:par>
                            </p:childTnLst>
                          </p:cTn>
                        </p:par>
                      </p:childTnLst>
                    </p:cTn>
                  </p:par>
                  <p:par>
                    <p:cTn id="165" fill="hold">
                      <p:stCondLst>
                        <p:cond delay="indefinite"/>
                      </p:stCondLst>
                      <p:childTnLst>
                        <p:par>
                          <p:cTn id="166" fill="hold">
                            <p:stCondLst>
                              <p:cond delay="0"/>
                            </p:stCondLst>
                            <p:childTnLst>
                              <p:par>
                                <p:cTn id="167" nodeType="clickEffect" fill="hold" presetClass="entr" presetID="1">
                                  <p:stCondLst>
                                    <p:cond delay="0"/>
                                  </p:stCondLst>
                                  <p:childTnLst>
                                    <p:set>
                                      <p:cBhvr>
                                        <p:cTn id="168" dur="1" fill="hold">
                                          <p:stCondLst>
                                            <p:cond delay="0"/>
                                          </p:stCondLst>
                                        </p:cTn>
                                        <p:tgtEl>
                                          <p:spTgt spid="193">
                                            <p:txEl>
                                              <p:pRg st="1" end="1"/>
                                            </p:txEl>
                                          </p:spTgt>
                                        </p:tgtEl>
                                        <p:attrNameLst>
                                          <p:attrName>style.visibility</p:attrName>
                                        </p:attrNameLst>
                                      </p:cBhvr>
                                      <p:to>
                                        <p:strVal val="visible"/>
                                      </p:to>
                                    </p:set>
                                  </p:childTnLst>
                                </p:cTn>
                              </p:par>
                            </p:childTnLst>
                          </p:cTn>
                        </p:par>
                      </p:childTnLst>
                    </p:cTn>
                  </p:par>
                  <p:par>
                    <p:cTn id="169" fill="hold">
                      <p:stCondLst>
                        <p:cond delay="indefinite"/>
                      </p:stCondLst>
                      <p:childTnLst>
                        <p:par>
                          <p:cTn id="170" fill="hold">
                            <p:stCondLst>
                              <p:cond delay="0"/>
                            </p:stCondLst>
                            <p:childTnLst>
                              <p:par>
                                <p:cTn id="171" nodeType="clickEffect" fill="hold" presetClass="entr" presetID="1">
                                  <p:stCondLst>
                                    <p:cond delay="0"/>
                                  </p:stCondLst>
                                  <p:childTnLst>
                                    <p:set>
                                      <p:cBhvr>
                                        <p:cTn id="172" dur="1" fill="hold">
                                          <p:stCondLst>
                                            <p:cond delay="0"/>
                                          </p:stCondLst>
                                        </p:cTn>
                                        <p:tgtEl>
                                          <p:spTgt spid="193">
                                            <p:txEl>
                                              <p:pRg st="2" end="2"/>
                                            </p:txEl>
                                          </p:spTgt>
                                        </p:tgtEl>
                                        <p:attrNameLst>
                                          <p:attrName>style.visibility</p:attrName>
                                        </p:attrNameLst>
                                      </p:cBhvr>
                                      <p:to>
                                        <p:strVal val="visible"/>
                                      </p:to>
                                    </p:set>
                                  </p:childTnLst>
                                </p:cTn>
                              </p:par>
                            </p:childTnLst>
                          </p:cTn>
                        </p:par>
                      </p:childTnLst>
                    </p:cTn>
                  </p:par>
                  <p:par>
                    <p:cTn id="173" fill="hold">
                      <p:stCondLst>
                        <p:cond delay="indefinite"/>
                      </p:stCondLst>
                      <p:childTnLst>
                        <p:par>
                          <p:cTn id="174" fill="hold">
                            <p:stCondLst>
                              <p:cond delay="0"/>
                            </p:stCondLst>
                            <p:childTnLst>
                              <p:par>
                                <p:cTn id="175" nodeType="clickEffect" fill="hold" presetClass="entr" presetID="1">
                                  <p:stCondLst>
                                    <p:cond delay="0"/>
                                  </p:stCondLst>
                                  <p:childTnLst>
                                    <p:set>
                                      <p:cBhvr>
                                        <p:cTn id="176" dur="1" fill="hold">
                                          <p:stCondLst>
                                            <p:cond delay="0"/>
                                          </p:stCondLst>
                                        </p:cTn>
                                        <p:tgtEl>
                                          <p:spTgt spid="193">
                                            <p:txEl>
                                              <p:pRg st="3" end="3"/>
                                            </p:txEl>
                                          </p:spTgt>
                                        </p:tgtEl>
                                        <p:attrNameLst>
                                          <p:attrName>style.visibility</p:attrName>
                                        </p:attrNameLst>
                                      </p:cBhvr>
                                      <p:to>
                                        <p:strVal val="visible"/>
                                      </p:to>
                                    </p:set>
                                  </p:childTnLst>
                                </p:cTn>
                              </p:par>
                            </p:childTnLst>
                          </p:cTn>
                        </p:par>
                      </p:childTnLst>
                    </p:cTn>
                  </p:par>
                  <p:par>
                    <p:cTn id="177" fill="hold">
                      <p:stCondLst>
                        <p:cond delay="indefinite"/>
                      </p:stCondLst>
                      <p:childTnLst>
                        <p:par>
                          <p:cTn id="178" fill="hold">
                            <p:stCondLst>
                              <p:cond delay="0"/>
                            </p:stCondLst>
                            <p:childTnLst>
                              <p:par>
                                <p:cTn id="179" nodeType="clickEffect" fill="hold" presetClass="entr" presetID="1">
                                  <p:stCondLst>
                                    <p:cond delay="0"/>
                                  </p:stCondLst>
                                  <p:childTnLst>
                                    <p:set>
                                      <p:cBhvr>
                                        <p:cTn id="180" dur="1" fill="hold">
                                          <p:stCondLst>
                                            <p:cond delay="0"/>
                                          </p:stCondLst>
                                        </p:cTn>
                                        <p:tgtEl>
                                          <p:spTgt spid="193">
                                            <p:txEl>
                                              <p:pRg st="4" end="4"/>
                                            </p:txEl>
                                          </p:spTgt>
                                        </p:tgtEl>
                                        <p:attrNameLst>
                                          <p:attrName>style.visibility</p:attrName>
                                        </p:attrNameLst>
                                      </p:cBhvr>
                                      <p:to>
                                        <p:strVal val="visible"/>
                                      </p:to>
                                    </p:set>
                                  </p:childTnLst>
                                </p:cTn>
                              </p:par>
                            </p:childTnLst>
                          </p:cTn>
                        </p:par>
                      </p:childTnLst>
                    </p:cTn>
                  </p:par>
                  <p:par>
                    <p:cTn id="181" fill="hold">
                      <p:stCondLst>
                        <p:cond delay="indefinite"/>
                      </p:stCondLst>
                      <p:childTnLst>
                        <p:par>
                          <p:cTn id="182" fill="hold">
                            <p:stCondLst>
                              <p:cond delay="0"/>
                            </p:stCondLst>
                            <p:childTnLst>
                              <p:par>
                                <p:cTn id="183" nodeType="clickEffect" fill="hold" presetClass="entr" presetID="1">
                                  <p:stCondLst>
                                    <p:cond delay="0"/>
                                  </p:stCondLst>
                                  <p:childTnLst>
                                    <p:set>
                                      <p:cBhvr>
                                        <p:cTn id="184" dur="1" fill="hold">
                                          <p:stCondLst>
                                            <p:cond delay="0"/>
                                          </p:stCondLst>
                                        </p:cTn>
                                        <p:tgtEl>
                                          <p:spTgt spid="193">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Types of IDPSs</a:t>
            </a:r>
            <a:endParaRPr b="0" lang="en-US" sz="3600" spc="-1" strike="noStrike">
              <a:solidFill>
                <a:srgbClr val="000000"/>
              </a:solidFill>
              <a:latin typeface="Arial"/>
            </a:endParaRPr>
          </a:p>
        </p:txBody>
      </p:sp>
      <p:sp>
        <p:nvSpPr>
          <p:cNvPr id="195" name="TextShape 2"/>
          <p:cNvSpPr txBox="1"/>
          <p:nvPr/>
        </p:nvSpPr>
        <p:spPr>
          <a:xfrm>
            <a:off x="304920" y="1143000"/>
            <a:ext cx="8381520" cy="4343040"/>
          </a:xfrm>
          <a:prstGeom prst="rect">
            <a:avLst/>
          </a:prstGeom>
          <a:noFill/>
          <a:ln w="0">
            <a:noFill/>
          </a:ln>
        </p:spPr>
        <p:txBody>
          <a:bodyPr>
            <a:normAutofit/>
          </a:bodyPr>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ea typeface="Verdana"/>
              </a:rPr>
              <a:t>Wireless NIDPS</a:t>
            </a:r>
            <a:endParaRPr b="0" lang="en-US" sz="26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Monitors and analyzes wireless network traffic</a:t>
            </a:r>
            <a:endParaRPr b="0" lang="en-US" sz="24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Issues associated with it include physical security, sensor range, access point and wireless switch locations, wired network connections, cost, AP, and wireless switch locations</a:t>
            </a:r>
            <a:endParaRPr b="0" lang="en-US" sz="24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ea typeface="Verdana"/>
              </a:rPr>
              <a:t>Network behavior analysis systems</a:t>
            </a:r>
            <a:endParaRPr b="0" lang="en-US" sz="26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85" dur="indefinite" restart="never" nodeType="tmRoot">
          <p:childTnLst>
            <p:seq>
              <p:cTn id="186" dur="indefinite" nodeType="mainSeq">
                <p:childTnLst>
                  <p:par>
                    <p:cTn id="187" fill="hold">
                      <p:stCondLst>
                        <p:cond delay="indefinite"/>
                      </p:stCondLst>
                      <p:childTnLst>
                        <p:par>
                          <p:cTn id="188" fill="hold">
                            <p:stCondLst>
                              <p:cond delay="0"/>
                            </p:stCondLst>
                            <p:childTnLst>
                              <p:par>
                                <p:cTn id="189" nodeType="clickEffect" fill="hold" presetClass="entr" presetID="1">
                                  <p:stCondLst>
                                    <p:cond delay="0"/>
                                  </p:stCondLst>
                                  <p:childTnLst>
                                    <p:set>
                                      <p:cBhvr>
                                        <p:cTn id="190" dur="1" fill="hold">
                                          <p:stCondLst>
                                            <p:cond delay="0"/>
                                          </p:stCondLst>
                                        </p:cTn>
                                        <p:tgtEl>
                                          <p:spTgt spid="195">
                                            <p:txEl>
                                              <p:pRg st="0" end="0"/>
                                            </p:txEl>
                                          </p:spTgt>
                                        </p:tgtEl>
                                        <p:attrNameLst>
                                          <p:attrName>style.visibility</p:attrName>
                                        </p:attrNameLst>
                                      </p:cBhvr>
                                      <p:to>
                                        <p:strVal val="visible"/>
                                      </p:to>
                                    </p:set>
                                  </p:childTnLst>
                                </p:cTn>
                              </p:par>
                            </p:childTnLst>
                          </p:cTn>
                        </p:par>
                      </p:childTnLst>
                    </p:cTn>
                  </p:par>
                  <p:par>
                    <p:cTn id="191" fill="hold">
                      <p:stCondLst>
                        <p:cond delay="indefinite"/>
                      </p:stCondLst>
                      <p:childTnLst>
                        <p:par>
                          <p:cTn id="192" fill="hold">
                            <p:stCondLst>
                              <p:cond delay="0"/>
                            </p:stCondLst>
                            <p:childTnLst>
                              <p:par>
                                <p:cTn id="193" nodeType="clickEffect" fill="hold" presetClass="entr" presetID="1">
                                  <p:stCondLst>
                                    <p:cond delay="0"/>
                                  </p:stCondLst>
                                  <p:childTnLst>
                                    <p:set>
                                      <p:cBhvr>
                                        <p:cTn id="194" dur="1" fill="hold">
                                          <p:stCondLst>
                                            <p:cond delay="0"/>
                                          </p:stCondLst>
                                        </p:cTn>
                                        <p:tgtEl>
                                          <p:spTgt spid="195">
                                            <p:txEl>
                                              <p:pRg st="1" end="1"/>
                                            </p:txEl>
                                          </p:spTgt>
                                        </p:tgtEl>
                                        <p:attrNameLst>
                                          <p:attrName>style.visibility</p:attrName>
                                        </p:attrNameLst>
                                      </p:cBhvr>
                                      <p:to>
                                        <p:strVal val="visible"/>
                                      </p:to>
                                    </p:set>
                                  </p:childTnLst>
                                </p:cTn>
                              </p:par>
                            </p:childTnLst>
                          </p:cTn>
                        </p:par>
                      </p:childTnLst>
                    </p:cTn>
                  </p:par>
                  <p:par>
                    <p:cTn id="195" fill="hold">
                      <p:stCondLst>
                        <p:cond delay="indefinite"/>
                      </p:stCondLst>
                      <p:childTnLst>
                        <p:par>
                          <p:cTn id="196" fill="hold">
                            <p:stCondLst>
                              <p:cond delay="0"/>
                            </p:stCondLst>
                            <p:childTnLst>
                              <p:par>
                                <p:cTn id="197" nodeType="clickEffect" fill="hold" presetClass="entr" presetID="1">
                                  <p:stCondLst>
                                    <p:cond delay="0"/>
                                  </p:stCondLst>
                                  <p:childTnLst>
                                    <p:set>
                                      <p:cBhvr>
                                        <p:cTn id="198" dur="1" fill="hold">
                                          <p:stCondLst>
                                            <p:cond delay="0"/>
                                          </p:stCondLst>
                                        </p:cTn>
                                        <p:tgtEl>
                                          <p:spTgt spid="195">
                                            <p:txEl>
                                              <p:pRg st="2" end="2"/>
                                            </p:txEl>
                                          </p:spTgt>
                                        </p:tgtEl>
                                        <p:attrNameLst>
                                          <p:attrName>style.visibility</p:attrName>
                                        </p:attrNameLst>
                                      </p:cBhvr>
                                      <p:to>
                                        <p:strVal val="visible"/>
                                      </p:to>
                                    </p:set>
                                  </p:childTnLst>
                                </p:cTn>
                              </p:par>
                            </p:childTnLst>
                          </p:cTn>
                        </p:par>
                      </p:childTnLst>
                    </p:cTn>
                  </p:par>
                  <p:par>
                    <p:cTn id="199" fill="hold">
                      <p:stCondLst>
                        <p:cond delay="indefinite"/>
                      </p:stCondLst>
                      <p:childTnLst>
                        <p:par>
                          <p:cTn id="200" fill="hold">
                            <p:stCondLst>
                              <p:cond delay="0"/>
                            </p:stCondLst>
                            <p:childTnLst>
                              <p:par>
                                <p:cTn id="201" nodeType="clickEffect" fill="hold" presetClass="entr" presetID="1">
                                  <p:stCondLst>
                                    <p:cond delay="0"/>
                                  </p:stCondLst>
                                  <p:childTnLst>
                                    <p:set>
                                      <p:cBhvr>
                                        <p:cTn id="202" dur="1" fill="hold">
                                          <p:stCondLst>
                                            <p:cond delay="0"/>
                                          </p:stCondLst>
                                        </p:cTn>
                                        <p:tgtEl>
                                          <p:spTgt spid="195">
                                            <p:txEl>
                                              <p:pRg st="3" end="3"/>
                                            </p:txEl>
                                          </p:spTgt>
                                        </p:tgtEl>
                                        <p:attrNameLst>
                                          <p:attrName>style.visibility</p:attrName>
                                        </p:attrNameLst>
                                      </p:cBhvr>
                                      <p:to>
                                        <p:strVal val="visible"/>
                                      </p:to>
                                    </p:set>
                                  </p:childTnLst>
                                </p:cTn>
                              </p:par>
                            </p:childTnLst>
                          </p:cTn>
                        </p:par>
                      </p:childTnLst>
                    </p:cTn>
                  </p:par>
                  <p:par>
                    <p:cTn id="203" fill="hold">
                      <p:stCondLst>
                        <p:cond delay="indefinite"/>
                      </p:stCondLst>
                      <p:childTnLst>
                        <p:par>
                          <p:cTn id="204" fill="hold">
                            <p:stCondLst>
                              <p:cond delay="0"/>
                            </p:stCondLst>
                            <p:childTnLst>
                              <p:par>
                                <p:cTn id="205" nodeType="clickEffect" fill="hold" presetClass="entr" presetID="1">
                                  <p:stCondLst>
                                    <p:cond delay="0"/>
                                  </p:stCondLst>
                                  <p:childTnLst>
                                    <p:set>
                                      <p:cBhvr>
                                        <p:cTn id="206" dur="1" fill="hold">
                                          <p:stCondLst>
                                            <p:cond delay="0"/>
                                          </p:stCondLst>
                                        </p:cTn>
                                        <p:tgtEl>
                                          <p:spTgt spid="195">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Types of IDPSs (9 of 12)</a:t>
            </a:r>
            <a:endParaRPr b="0" lang="en-US" sz="3600" spc="-1" strike="noStrike">
              <a:solidFill>
                <a:srgbClr val="000000"/>
              </a:solidFill>
              <a:latin typeface="Arial"/>
            </a:endParaRPr>
          </a:p>
        </p:txBody>
      </p:sp>
      <p:sp>
        <p:nvSpPr>
          <p:cNvPr id="197" name="TextShape 2"/>
          <p:cNvSpPr txBox="1"/>
          <p:nvPr/>
        </p:nvSpPr>
        <p:spPr>
          <a:xfrm>
            <a:off x="380880" y="1447920"/>
            <a:ext cx="8534160" cy="4571640"/>
          </a:xfrm>
          <a:prstGeom prst="rect">
            <a:avLst/>
          </a:prstGeom>
          <a:noFill/>
          <a:ln w="0">
            <a:noFill/>
          </a:ln>
        </p:spPr>
        <p:txBody>
          <a:bodyPr>
            <a:normAutofit/>
          </a:bodyPr>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Types of events commonly detected include denial-of-service (DoS) attacks, scanning, worms, unexpected application services, and policy violations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Offer intrusion prevention capabilities that are passive, inline, and both passive and inline</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TextShape 1"/>
          <p:cNvSpPr txBox="1"/>
          <p:nvPr/>
        </p:nvSpPr>
        <p:spPr>
          <a:xfrm>
            <a:off x="45720" y="27720"/>
            <a:ext cx="9052200" cy="65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Types of IDPSs</a:t>
            </a:r>
            <a:endParaRPr b="0" lang="en-US" sz="3600" spc="-1" strike="noStrike">
              <a:solidFill>
                <a:srgbClr val="000000"/>
              </a:solidFill>
              <a:latin typeface="Arial"/>
            </a:endParaRPr>
          </a:p>
        </p:txBody>
      </p:sp>
      <p:sp>
        <p:nvSpPr>
          <p:cNvPr id="199" name="TextShape 2"/>
          <p:cNvSpPr txBox="1"/>
          <p:nvPr/>
        </p:nvSpPr>
        <p:spPr>
          <a:xfrm>
            <a:off x="556200" y="762120"/>
            <a:ext cx="8610120" cy="4723920"/>
          </a:xfrm>
          <a:prstGeom prst="rect">
            <a:avLst/>
          </a:prstGeom>
          <a:noFill/>
          <a:ln w="0">
            <a:noFill/>
          </a:ln>
        </p:spPr>
        <p:txBody>
          <a:bodyPr>
            <a:normAutofit fontScale="94000"/>
          </a:bodyPr>
          <a:p>
            <a:pPr marL="457200" indent="-456840">
              <a:lnSpc>
                <a:spcPct val="110000"/>
              </a:lnSpc>
              <a:spcBef>
                <a:spcPts val="601"/>
              </a:spcBef>
              <a:buClr>
                <a:srgbClr val="364162"/>
              </a:buClr>
              <a:buFont typeface="Arial"/>
              <a:buChar char="•"/>
            </a:pPr>
            <a:r>
              <a:rPr b="0" lang="en-US" sz="2800" spc="-1" strike="noStrike">
                <a:solidFill>
                  <a:srgbClr val="000000"/>
                </a:solidFill>
                <a:latin typeface="Arial"/>
                <a:ea typeface="Verdana"/>
              </a:rPr>
              <a:t>Host-based IDPS (HIDPS)</a:t>
            </a:r>
            <a:endParaRPr b="0" lang="en-US" sz="28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600" spc="-1" strike="noStrike">
                <a:solidFill>
                  <a:srgbClr val="000000"/>
                </a:solidFill>
                <a:latin typeface="Arial"/>
                <a:ea typeface="Verdana"/>
              </a:rPr>
              <a:t>Resides on a particular computer or server (host) and monitors activity only on that system</a:t>
            </a:r>
            <a:endParaRPr b="0" lang="en-US" sz="26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600" spc="-1" strike="noStrike">
                <a:solidFill>
                  <a:srgbClr val="000000"/>
                </a:solidFill>
                <a:latin typeface="Arial"/>
                <a:ea typeface="Verdana"/>
              </a:rPr>
              <a:t>Benchmarks and monitors the status of key system files and detects when intruder creates, modifies, or deletes files</a:t>
            </a:r>
            <a:endParaRPr b="0" lang="en-US" sz="26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600" spc="-1" strike="noStrike">
                <a:solidFill>
                  <a:srgbClr val="000000"/>
                </a:solidFill>
                <a:latin typeface="Arial"/>
                <a:ea typeface="Verdana"/>
              </a:rPr>
              <a:t>Advantage over NIDPS: can access encrypted information traveling over network and make decisions about potential/actual attacks</a:t>
            </a:r>
            <a:endParaRPr b="0" lang="en-US" sz="26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07" dur="indefinite" restart="never" nodeType="tmRoot">
          <p:childTnLst>
            <p:seq>
              <p:cTn id="208" dur="indefinite" nodeType="mainSeq">
                <p:childTnLst>
                  <p:par>
                    <p:cTn id="209" fill="hold">
                      <p:stCondLst>
                        <p:cond delay="indefinite"/>
                      </p:stCondLst>
                      <p:childTnLst>
                        <p:par>
                          <p:cTn id="210" fill="hold">
                            <p:stCondLst>
                              <p:cond delay="0"/>
                            </p:stCondLst>
                            <p:childTnLst>
                              <p:par>
                                <p:cTn id="211" nodeType="clickEffect" fill="hold" presetClass="entr" presetID="1">
                                  <p:stCondLst>
                                    <p:cond delay="0"/>
                                  </p:stCondLst>
                                  <p:childTnLst>
                                    <p:set>
                                      <p:cBhvr>
                                        <p:cTn id="212" dur="1" fill="hold">
                                          <p:stCondLst>
                                            <p:cond delay="0"/>
                                          </p:stCondLst>
                                        </p:cTn>
                                        <p:tgtEl>
                                          <p:spTgt spid="199">
                                            <p:txEl>
                                              <p:pRg st="0" end="0"/>
                                            </p:txEl>
                                          </p:spTgt>
                                        </p:tgtEl>
                                        <p:attrNameLst>
                                          <p:attrName>style.visibility</p:attrName>
                                        </p:attrNameLst>
                                      </p:cBhvr>
                                      <p:to>
                                        <p:strVal val="visible"/>
                                      </p:to>
                                    </p:set>
                                  </p:childTnLst>
                                </p:cTn>
                              </p:par>
                            </p:childTnLst>
                          </p:cTn>
                        </p:par>
                      </p:childTnLst>
                    </p:cTn>
                  </p:par>
                  <p:par>
                    <p:cTn id="213" fill="hold">
                      <p:stCondLst>
                        <p:cond delay="indefinite"/>
                      </p:stCondLst>
                      <p:childTnLst>
                        <p:par>
                          <p:cTn id="214" fill="hold">
                            <p:stCondLst>
                              <p:cond delay="0"/>
                            </p:stCondLst>
                            <p:childTnLst>
                              <p:par>
                                <p:cTn id="215" nodeType="clickEffect" fill="hold" presetClass="entr" presetID="1">
                                  <p:stCondLst>
                                    <p:cond delay="0"/>
                                  </p:stCondLst>
                                  <p:childTnLst>
                                    <p:set>
                                      <p:cBhvr>
                                        <p:cTn id="216" dur="1" fill="hold">
                                          <p:stCondLst>
                                            <p:cond delay="0"/>
                                          </p:stCondLst>
                                        </p:cTn>
                                        <p:tgtEl>
                                          <p:spTgt spid="199">
                                            <p:txEl>
                                              <p:pRg st="1" end="1"/>
                                            </p:txEl>
                                          </p:spTgt>
                                        </p:tgtEl>
                                        <p:attrNameLst>
                                          <p:attrName>style.visibility</p:attrName>
                                        </p:attrNameLst>
                                      </p:cBhvr>
                                      <p:to>
                                        <p:strVal val="visible"/>
                                      </p:to>
                                    </p:set>
                                  </p:childTnLst>
                                </p:cTn>
                              </p:par>
                            </p:childTnLst>
                          </p:cTn>
                        </p:par>
                      </p:childTnLst>
                    </p:cTn>
                  </p:par>
                  <p:par>
                    <p:cTn id="217" fill="hold">
                      <p:stCondLst>
                        <p:cond delay="indefinite"/>
                      </p:stCondLst>
                      <p:childTnLst>
                        <p:par>
                          <p:cTn id="218" fill="hold">
                            <p:stCondLst>
                              <p:cond delay="0"/>
                            </p:stCondLst>
                            <p:childTnLst>
                              <p:par>
                                <p:cTn id="219" nodeType="clickEffect" fill="hold" presetClass="entr" presetID="1">
                                  <p:stCondLst>
                                    <p:cond delay="0"/>
                                  </p:stCondLst>
                                  <p:childTnLst>
                                    <p:set>
                                      <p:cBhvr>
                                        <p:cTn id="220" dur="1" fill="hold">
                                          <p:stCondLst>
                                            <p:cond delay="0"/>
                                          </p:stCondLst>
                                        </p:cTn>
                                        <p:tgtEl>
                                          <p:spTgt spid="199">
                                            <p:txEl>
                                              <p:pRg st="2" end="2"/>
                                            </p:txEl>
                                          </p:spTgt>
                                        </p:tgtEl>
                                        <p:attrNameLst>
                                          <p:attrName>style.visibility</p:attrName>
                                        </p:attrNameLst>
                                      </p:cBhvr>
                                      <p:to>
                                        <p:strVal val="visible"/>
                                      </p:to>
                                    </p:set>
                                  </p:childTnLst>
                                </p:cTn>
                              </p:par>
                            </p:childTnLst>
                          </p:cTn>
                        </p:par>
                      </p:childTnLst>
                    </p:cTn>
                  </p:par>
                  <p:par>
                    <p:cTn id="221" fill="hold">
                      <p:stCondLst>
                        <p:cond delay="indefinite"/>
                      </p:stCondLst>
                      <p:childTnLst>
                        <p:par>
                          <p:cTn id="222" fill="hold">
                            <p:stCondLst>
                              <p:cond delay="0"/>
                            </p:stCondLst>
                            <p:childTnLst>
                              <p:par>
                                <p:cTn id="223" nodeType="clickEffect" fill="hold" presetClass="entr" presetID="1">
                                  <p:stCondLst>
                                    <p:cond delay="0"/>
                                  </p:stCondLst>
                                  <p:childTnLst>
                                    <p:set>
                                      <p:cBhvr>
                                        <p:cTn id="224" dur="1" fill="hold">
                                          <p:stCondLst>
                                            <p:cond delay="0"/>
                                          </p:stCondLst>
                                        </p:cTn>
                                        <p:tgtEl>
                                          <p:spTgt spid="199">
                                            <p:txEl>
                                              <p:pRg st="3" end="3"/>
                                            </p:txEl>
                                          </p:spTgt>
                                        </p:tgtEl>
                                        <p:attrNameLst>
                                          <p:attrName>style.visibility</p:attrName>
                                        </p:attrNameLst>
                                      </p:cBhvr>
                                      <p:to>
                                        <p:strVal val="visible"/>
                                      </p:to>
                                    </p:set>
                                  </p:childTnLst>
                                </p:cTn>
                              </p:par>
                            </p:childTnLst>
                          </p:cTn>
                        </p:par>
                      </p:childTnLst>
                    </p:cTn>
                  </p:par>
                  <p:par>
                    <p:cTn id="225" fill="hold">
                      <p:stCondLst>
                        <p:cond delay="indefinite"/>
                      </p:stCondLst>
                      <p:childTnLst>
                        <p:par>
                          <p:cTn id="226" fill="hold">
                            <p:stCondLst>
                              <p:cond delay="0"/>
                            </p:stCondLst>
                            <p:childTnLst>
                              <p:par>
                                <p:cTn id="227" nodeType="clickEffect" fill="hold" presetClass="entr" presetID="1">
                                  <p:stCondLst>
                                    <p:cond delay="0"/>
                                  </p:stCondLst>
                                  <p:childTnLst>
                                    <p:set>
                                      <p:cBhvr>
                                        <p:cTn id="228" dur="1" fill="hold">
                                          <p:stCondLst>
                                            <p:cond delay="0"/>
                                          </p:stCondLst>
                                        </p:cTn>
                                        <p:tgtEl>
                                          <p:spTgt spid="199">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Types of IDPSs (11 of 12) </a:t>
            </a:r>
            <a:endParaRPr b="0" lang="en-US" sz="3600" spc="-1" strike="noStrike">
              <a:solidFill>
                <a:srgbClr val="000000"/>
              </a:solidFill>
              <a:latin typeface="Arial"/>
            </a:endParaRPr>
          </a:p>
        </p:txBody>
      </p:sp>
      <p:sp>
        <p:nvSpPr>
          <p:cNvPr id="201" name="TextShape 2"/>
          <p:cNvSpPr txBox="1"/>
          <p:nvPr/>
        </p:nvSpPr>
        <p:spPr>
          <a:xfrm>
            <a:off x="228600" y="1295280"/>
            <a:ext cx="8762760" cy="483048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Advantages of HIDPSs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Can detect local events on host systems and detect attacks that may elude a network-based IDPS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Functions on host system, where encrypted traffic will have been decrypted and is available for processing</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Not affected by use of switched network protocols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Can detect inconsistencies in how applications and systems programs were used by examining records stored in audit logs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Types of IDPSs (12 of 12) </a:t>
            </a:r>
            <a:endParaRPr b="0" lang="en-US" sz="3600" spc="-1" strike="noStrike">
              <a:solidFill>
                <a:srgbClr val="000000"/>
              </a:solidFill>
              <a:latin typeface="Arial"/>
            </a:endParaRPr>
          </a:p>
        </p:txBody>
      </p:sp>
      <p:sp>
        <p:nvSpPr>
          <p:cNvPr id="203" name="TextShape 2"/>
          <p:cNvSpPr txBox="1"/>
          <p:nvPr/>
        </p:nvSpPr>
        <p:spPr>
          <a:xfrm>
            <a:off x="228600" y="1219320"/>
            <a:ext cx="8610120" cy="487656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Disadvantages of HIDPSs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Pose more management issues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Vulnerable both to direct attacks and attacks against the host operating system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Does not detect multihost scanning, nor scanning of non-host network devices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Susceptible to some DoS attacks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Can use large amounts of disk space</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Can inflict a performance overhead on its host systems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IDPS Detection Methods</a:t>
            </a:r>
            <a:endParaRPr b="0" lang="en-US" sz="3600" spc="-1" strike="noStrike">
              <a:solidFill>
                <a:srgbClr val="000000"/>
              </a:solidFill>
              <a:latin typeface="Arial"/>
            </a:endParaRPr>
          </a:p>
        </p:txBody>
      </p:sp>
      <p:sp>
        <p:nvSpPr>
          <p:cNvPr id="205" name="TextShape 2"/>
          <p:cNvSpPr txBox="1"/>
          <p:nvPr/>
        </p:nvSpPr>
        <p:spPr>
          <a:xfrm>
            <a:off x="334800" y="914400"/>
            <a:ext cx="8473680" cy="472392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Signature-based detection (or knowledge-based detection or misuse detection)</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Examines network traffic in search of patterns that match known signatures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Widely used because many attacks have clear and distinct signatures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Problem with this approach is that new attack patterns must continually be added to the IDPS’s database of signatures</a:t>
            </a:r>
            <a:endParaRPr b="0" lang="en-US" sz="24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rPr>
              <a:t> </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29" dur="indefinite" restart="never" nodeType="tmRoot">
          <p:childTnLst>
            <p:seq>
              <p:cTn id="230" dur="indefinite" nodeType="mainSeq">
                <p:childTnLst>
                  <p:par>
                    <p:cTn id="231" fill="hold">
                      <p:stCondLst>
                        <p:cond delay="indefinite"/>
                      </p:stCondLst>
                      <p:childTnLst>
                        <p:par>
                          <p:cTn id="232" fill="hold">
                            <p:stCondLst>
                              <p:cond delay="0"/>
                            </p:stCondLst>
                            <p:childTnLst>
                              <p:par>
                                <p:cTn id="233" nodeType="clickEffect" fill="hold" presetClass="entr" presetID="1">
                                  <p:stCondLst>
                                    <p:cond delay="0"/>
                                  </p:stCondLst>
                                  <p:childTnLst>
                                    <p:set>
                                      <p:cBhvr>
                                        <p:cTn id="234" dur="1" fill="hold">
                                          <p:stCondLst>
                                            <p:cond delay="0"/>
                                          </p:stCondLst>
                                        </p:cTn>
                                        <p:tgtEl>
                                          <p:spTgt spid="205">
                                            <p:txEl>
                                              <p:pRg st="0" end="0"/>
                                            </p:txEl>
                                          </p:spTgt>
                                        </p:tgtEl>
                                        <p:attrNameLst>
                                          <p:attrName>style.visibility</p:attrName>
                                        </p:attrNameLst>
                                      </p:cBhvr>
                                      <p:to>
                                        <p:strVal val="visible"/>
                                      </p:to>
                                    </p:set>
                                  </p:childTnLst>
                                </p:cTn>
                              </p:par>
                            </p:childTnLst>
                          </p:cTn>
                        </p:par>
                      </p:childTnLst>
                    </p:cTn>
                  </p:par>
                  <p:par>
                    <p:cTn id="235" fill="hold">
                      <p:stCondLst>
                        <p:cond delay="indefinite"/>
                      </p:stCondLst>
                      <p:childTnLst>
                        <p:par>
                          <p:cTn id="236" fill="hold">
                            <p:stCondLst>
                              <p:cond delay="0"/>
                            </p:stCondLst>
                            <p:childTnLst>
                              <p:par>
                                <p:cTn id="237" nodeType="clickEffect" fill="hold" presetClass="entr" presetID="1">
                                  <p:stCondLst>
                                    <p:cond delay="0"/>
                                  </p:stCondLst>
                                  <p:childTnLst>
                                    <p:set>
                                      <p:cBhvr>
                                        <p:cTn id="238" dur="1" fill="hold">
                                          <p:stCondLst>
                                            <p:cond delay="0"/>
                                          </p:stCondLst>
                                        </p:cTn>
                                        <p:tgtEl>
                                          <p:spTgt spid="205">
                                            <p:txEl>
                                              <p:pRg st="1" end="1"/>
                                            </p:txEl>
                                          </p:spTgt>
                                        </p:tgtEl>
                                        <p:attrNameLst>
                                          <p:attrName>style.visibility</p:attrName>
                                        </p:attrNameLst>
                                      </p:cBhvr>
                                      <p:to>
                                        <p:strVal val="visible"/>
                                      </p:to>
                                    </p:set>
                                  </p:childTnLst>
                                </p:cTn>
                              </p:par>
                            </p:childTnLst>
                          </p:cTn>
                        </p:par>
                      </p:childTnLst>
                    </p:cTn>
                  </p:par>
                  <p:par>
                    <p:cTn id="239" fill="hold">
                      <p:stCondLst>
                        <p:cond delay="indefinite"/>
                      </p:stCondLst>
                      <p:childTnLst>
                        <p:par>
                          <p:cTn id="240" fill="hold">
                            <p:stCondLst>
                              <p:cond delay="0"/>
                            </p:stCondLst>
                            <p:childTnLst>
                              <p:par>
                                <p:cTn id="241" nodeType="clickEffect" fill="hold" presetClass="entr" presetID="1">
                                  <p:stCondLst>
                                    <p:cond delay="0"/>
                                  </p:stCondLst>
                                  <p:childTnLst>
                                    <p:set>
                                      <p:cBhvr>
                                        <p:cTn id="242" dur="1" fill="hold">
                                          <p:stCondLst>
                                            <p:cond delay="0"/>
                                          </p:stCondLst>
                                        </p:cTn>
                                        <p:tgtEl>
                                          <p:spTgt spid="205">
                                            <p:txEl>
                                              <p:pRg st="2" end="2"/>
                                            </p:txEl>
                                          </p:spTgt>
                                        </p:tgtEl>
                                        <p:attrNameLst>
                                          <p:attrName>style.visibility</p:attrName>
                                        </p:attrNameLst>
                                      </p:cBhvr>
                                      <p:to>
                                        <p:strVal val="visible"/>
                                      </p:to>
                                    </p:set>
                                  </p:childTnLst>
                                </p:cTn>
                              </p:par>
                            </p:childTnLst>
                          </p:cTn>
                        </p:par>
                      </p:childTnLst>
                    </p:cTn>
                  </p:par>
                  <p:par>
                    <p:cTn id="243" fill="hold">
                      <p:stCondLst>
                        <p:cond delay="indefinite"/>
                      </p:stCondLst>
                      <p:childTnLst>
                        <p:par>
                          <p:cTn id="244" fill="hold">
                            <p:stCondLst>
                              <p:cond delay="0"/>
                            </p:stCondLst>
                            <p:childTnLst>
                              <p:par>
                                <p:cTn id="245" nodeType="clickEffect" fill="hold" presetClass="entr" presetID="1">
                                  <p:stCondLst>
                                    <p:cond delay="0"/>
                                  </p:stCondLst>
                                  <p:childTnLst>
                                    <p:set>
                                      <p:cBhvr>
                                        <p:cTn id="246" dur="1" fill="hold">
                                          <p:stCondLst>
                                            <p:cond delay="0"/>
                                          </p:stCondLst>
                                        </p:cTn>
                                        <p:tgtEl>
                                          <p:spTgt spid="205">
                                            <p:txEl>
                                              <p:pRg st="3" end="3"/>
                                            </p:txEl>
                                          </p:spTgt>
                                        </p:tgtEl>
                                        <p:attrNameLst>
                                          <p:attrName>style.visibility</p:attrName>
                                        </p:attrNameLst>
                                      </p:cBhvr>
                                      <p:to>
                                        <p:strVal val="visible"/>
                                      </p:to>
                                    </p:set>
                                  </p:childTnLst>
                                </p:cTn>
                              </p:par>
                            </p:childTnLst>
                          </p:cTn>
                        </p:par>
                      </p:childTnLst>
                    </p:cTn>
                  </p:par>
                  <p:par>
                    <p:cTn id="247" fill="hold">
                      <p:stCondLst>
                        <p:cond delay="indefinite"/>
                      </p:stCondLst>
                      <p:childTnLst>
                        <p:par>
                          <p:cTn id="248" fill="hold">
                            <p:stCondLst>
                              <p:cond delay="0"/>
                            </p:stCondLst>
                            <p:childTnLst>
                              <p:par>
                                <p:cTn id="249" nodeType="clickEffect" fill="hold" presetClass="entr" presetID="1">
                                  <p:stCondLst>
                                    <p:cond delay="0"/>
                                  </p:stCondLst>
                                  <p:childTnLst>
                                    <p:set>
                                      <p:cBhvr>
                                        <p:cTn id="250" dur="1" fill="hold">
                                          <p:stCondLst>
                                            <p:cond delay="0"/>
                                          </p:stCondLst>
                                        </p:cTn>
                                        <p:tgtEl>
                                          <p:spTgt spid="205">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IDPS Detection Methods</a:t>
            </a:r>
            <a:endParaRPr b="0" lang="en-US" sz="3600" spc="-1" strike="noStrike">
              <a:solidFill>
                <a:srgbClr val="000000"/>
              </a:solidFill>
              <a:latin typeface="Arial"/>
            </a:endParaRPr>
          </a:p>
        </p:txBody>
      </p:sp>
      <p:sp>
        <p:nvSpPr>
          <p:cNvPr id="207" name="TextShape 2"/>
          <p:cNvSpPr txBox="1"/>
          <p:nvPr/>
        </p:nvSpPr>
        <p:spPr>
          <a:xfrm>
            <a:off x="457200" y="1066680"/>
            <a:ext cx="8550000" cy="480024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Anomaly-based detection (or behavior-based detection) </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Anomaly-based detection collects statistical summaries by observing traffic known to be normal</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When measured activity is outside the baseline parameters or clipping level, IDPS sends an alert to the administrator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IDPS can detect new types of attacks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Requires much more overhead and processing capacity than signature-based detection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51" dur="indefinite" restart="never" nodeType="tmRoot">
          <p:childTnLst>
            <p:seq>
              <p:cTn id="252" dur="indefinite" nodeType="mainSeq">
                <p:childTnLst>
                  <p:par>
                    <p:cTn id="253" fill="hold">
                      <p:stCondLst>
                        <p:cond delay="indefinite"/>
                      </p:stCondLst>
                      <p:childTnLst>
                        <p:par>
                          <p:cTn id="254" fill="hold">
                            <p:stCondLst>
                              <p:cond delay="0"/>
                            </p:stCondLst>
                            <p:childTnLst>
                              <p:par>
                                <p:cTn id="255" nodeType="clickEffect" fill="hold" presetClass="entr" presetID="1">
                                  <p:stCondLst>
                                    <p:cond delay="0"/>
                                  </p:stCondLst>
                                  <p:childTnLst>
                                    <p:set>
                                      <p:cBhvr>
                                        <p:cTn id="256" dur="1" fill="hold">
                                          <p:stCondLst>
                                            <p:cond delay="0"/>
                                          </p:stCondLst>
                                        </p:cTn>
                                        <p:tgtEl>
                                          <p:spTgt spid="207">
                                            <p:txEl>
                                              <p:pRg st="0" end="0"/>
                                            </p:txEl>
                                          </p:spTgt>
                                        </p:tgtEl>
                                        <p:attrNameLst>
                                          <p:attrName>style.visibility</p:attrName>
                                        </p:attrNameLst>
                                      </p:cBhvr>
                                      <p:to>
                                        <p:strVal val="visible"/>
                                      </p:to>
                                    </p:set>
                                  </p:childTnLst>
                                </p:cTn>
                              </p:par>
                            </p:childTnLst>
                          </p:cTn>
                        </p:par>
                      </p:childTnLst>
                    </p:cTn>
                  </p:par>
                  <p:par>
                    <p:cTn id="257" fill="hold">
                      <p:stCondLst>
                        <p:cond delay="indefinite"/>
                      </p:stCondLst>
                      <p:childTnLst>
                        <p:par>
                          <p:cTn id="258" fill="hold">
                            <p:stCondLst>
                              <p:cond delay="0"/>
                            </p:stCondLst>
                            <p:childTnLst>
                              <p:par>
                                <p:cTn id="259" nodeType="clickEffect" fill="hold" presetClass="entr" presetID="1">
                                  <p:stCondLst>
                                    <p:cond delay="0"/>
                                  </p:stCondLst>
                                  <p:childTnLst>
                                    <p:set>
                                      <p:cBhvr>
                                        <p:cTn id="260" dur="1" fill="hold">
                                          <p:stCondLst>
                                            <p:cond delay="0"/>
                                          </p:stCondLst>
                                        </p:cTn>
                                        <p:tgtEl>
                                          <p:spTgt spid="207">
                                            <p:txEl>
                                              <p:pRg st="1" end="1"/>
                                            </p:txEl>
                                          </p:spTgt>
                                        </p:tgtEl>
                                        <p:attrNameLst>
                                          <p:attrName>style.visibility</p:attrName>
                                        </p:attrNameLst>
                                      </p:cBhvr>
                                      <p:to>
                                        <p:strVal val="visible"/>
                                      </p:to>
                                    </p:set>
                                  </p:childTnLst>
                                </p:cTn>
                              </p:par>
                            </p:childTnLst>
                          </p:cTn>
                        </p:par>
                      </p:childTnLst>
                    </p:cTn>
                  </p:par>
                  <p:par>
                    <p:cTn id="261" fill="hold">
                      <p:stCondLst>
                        <p:cond delay="indefinite"/>
                      </p:stCondLst>
                      <p:childTnLst>
                        <p:par>
                          <p:cTn id="262" fill="hold">
                            <p:stCondLst>
                              <p:cond delay="0"/>
                            </p:stCondLst>
                            <p:childTnLst>
                              <p:par>
                                <p:cTn id="263" nodeType="clickEffect" fill="hold" presetClass="entr" presetID="1">
                                  <p:stCondLst>
                                    <p:cond delay="0"/>
                                  </p:stCondLst>
                                  <p:childTnLst>
                                    <p:set>
                                      <p:cBhvr>
                                        <p:cTn id="264" dur="1" fill="hold">
                                          <p:stCondLst>
                                            <p:cond delay="0"/>
                                          </p:stCondLst>
                                        </p:cTn>
                                        <p:tgtEl>
                                          <p:spTgt spid="207">
                                            <p:txEl>
                                              <p:pRg st="2" end="2"/>
                                            </p:txEl>
                                          </p:spTgt>
                                        </p:tgtEl>
                                        <p:attrNameLst>
                                          <p:attrName>style.visibility</p:attrName>
                                        </p:attrNameLst>
                                      </p:cBhvr>
                                      <p:to>
                                        <p:strVal val="visible"/>
                                      </p:to>
                                    </p:set>
                                  </p:childTnLst>
                                </p:cTn>
                              </p:par>
                            </p:childTnLst>
                          </p:cTn>
                        </p:par>
                      </p:childTnLst>
                    </p:cTn>
                  </p:par>
                  <p:par>
                    <p:cTn id="265" fill="hold">
                      <p:stCondLst>
                        <p:cond delay="indefinite"/>
                      </p:stCondLst>
                      <p:childTnLst>
                        <p:par>
                          <p:cTn id="266" fill="hold">
                            <p:stCondLst>
                              <p:cond delay="0"/>
                            </p:stCondLst>
                            <p:childTnLst>
                              <p:par>
                                <p:cTn id="267" nodeType="clickEffect" fill="hold" presetClass="entr" presetID="1">
                                  <p:stCondLst>
                                    <p:cond delay="0"/>
                                  </p:stCondLst>
                                  <p:childTnLst>
                                    <p:set>
                                      <p:cBhvr>
                                        <p:cTn id="268" dur="1" fill="hold">
                                          <p:stCondLst>
                                            <p:cond delay="0"/>
                                          </p:stCondLst>
                                        </p:cTn>
                                        <p:tgtEl>
                                          <p:spTgt spid="207">
                                            <p:txEl>
                                              <p:pRg st="3" end="3"/>
                                            </p:txEl>
                                          </p:spTgt>
                                        </p:tgtEl>
                                        <p:attrNameLst>
                                          <p:attrName>style.visibility</p:attrName>
                                        </p:attrNameLst>
                                      </p:cBhvr>
                                      <p:to>
                                        <p:strVal val="visible"/>
                                      </p:to>
                                    </p:set>
                                  </p:childTnLst>
                                </p:cTn>
                              </p:par>
                            </p:childTnLst>
                          </p:cTn>
                        </p:par>
                      </p:childTnLst>
                    </p:cTn>
                  </p:par>
                  <p:par>
                    <p:cTn id="269" fill="hold">
                      <p:stCondLst>
                        <p:cond delay="indefinite"/>
                      </p:stCondLst>
                      <p:childTnLst>
                        <p:par>
                          <p:cTn id="270" fill="hold">
                            <p:stCondLst>
                              <p:cond delay="0"/>
                            </p:stCondLst>
                            <p:childTnLst>
                              <p:par>
                                <p:cTn id="271" nodeType="clickEffect" fill="hold" presetClass="entr" presetID="1">
                                  <p:stCondLst>
                                    <p:cond delay="0"/>
                                  </p:stCondLst>
                                  <p:childTnLst>
                                    <p:set>
                                      <p:cBhvr>
                                        <p:cTn id="272" dur="1" fill="hold">
                                          <p:stCondLst>
                                            <p:cond delay="0"/>
                                          </p:stCondLst>
                                        </p:cTn>
                                        <p:tgtEl>
                                          <p:spTgt spid="207">
                                            <p:txEl>
                                              <p:pRg st="4" end="4"/>
                                            </p:txEl>
                                          </p:spTgt>
                                        </p:tgtEl>
                                        <p:attrNameLst>
                                          <p:attrName>style.visibility</p:attrName>
                                        </p:attrNameLst>
                                      </p:cBhvr>
                                      <p:to>
                                        <p:strVal val="visible"/>
                                      </p:to>
                                    </p:set>
                                  </p:childTnLst>
                                </p:cTn>
                              </p:par>
                            </p:childTnLst>
                          </p:cTn>
                        </p:par>
                      </p:childTnLst>
                    </p:cTn>
                  </p:par>
                  <p:par>
                    <p:cTn id="273" fill="hold">
                      <p:stCondLst>
                        <p:cond delay="indefinite"/>
                      </p:stCondLst>
                      <p:childTnLst>
                        <p:par>
                          <p:cTn id="274" fill="hold">
                            <p:stCondLst>
                              <p:cond delay="0"/>
                            </p:stCondLst>
                            <p:childTnLst>
                              <p:par>
                                <p:cTn id="275" nodeType="clickEffect" fill="hold" presetClass="entr" presetID="1">
                                  <p:stCondLst>
                                    <p:cond delay="0"/>
                                  </p:stCondLst>
                                  <p:childTnLst>
                                    <p:set>
                                      <p:cBhvr>
                                        <p:cTn id="276" dur="1" fill="hold">
                                          <p:stCondLst>
                                            <p:cond delay="0"/>
                                          </p:stCondLst>
                                        </p:cTn>
                                        <p:tgtEl>
                                          <p:spTgt spid="207">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TextShape 1"/>
          <p:cNvSpPr txBox="1"/>
          <p:nvPr/>
        </p:nvSpPr>
        <p:spPr>
          <a:xfrm>
            <a:off x="45720" y="27720"/>
            <a:ext cx="9052200" cy="581400"/>
          </a:xfrm>
          <a:prstGeom prst="rect">
            <a:avLst/>
          </a:prstGeom>
          <a:noFill/>
          <a:ln w="9360">
            <a:noFill/>
          </a:ln>
        </p:spPr>
        <p:txBody>
          <a:bodyPr anchor="ctr">
            <a:normAutofit fontScale="91000"/>
          </a:bodyPr>
          <a:p>
            <a:pPr algn="ctr">
              <a:lnSpc>
                <a:spcPct val="100000"/>
              </a:lnSpc>
            </a:pPr>
            <a:r>
              <a:rPr b="0" lang="en-US" sz="3600" spc="-1" strike="noStrike">
                <a:solidFill>
                  <a:srgbClr val="000000"/>
                </a:solidFill>
                <a:latin typeface="Arial"/>
                <a:ea typeface="Verdana"/>
              </a:rPr>
              <a:t>IDPS Detection Methods</a:t>
            </a:r>
            <a:endParaRPr b="0" lang="en-US" sz="3600" spc="-1" strike="noStrike">
              <a:solidFill>
                <a:srgbClr val="000000"/>
              </a:solidFill>
              <a:latin typeface="Arial"/>
            </a:endParaRPr>
          </a:p>
        </p:txBody>
      </p:sp>
      <p:sp>
        <p:nvSpPr>
          <p:cNvPr id="209" name="TextShape 2"/>
          <p:cNvSpPr txBox="1"/>
          <p:nvPr/>
        </p:nvSpPr>
        <p:spPr>
          <a:xfrm>
            <a:off x="297000" y="685800"/>
            <a:ext cx="8550000" cy="480024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Stateful protocol analysis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SPA: process of comparing known normal/benign protocol profiles against observed traffic</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Stores and uses relevant data detected in a session to identify intrusions involving multiple requests /responses; allows IDPS to better detect specialized, multisession attacks (also called deep packet inspection)</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77" dur="indefinite" restart="never" nodeType="tmRoot">
          <p:childTnLst>
            <p:seq>
              <p:cTn id="278" dur="indefinite" nodeType="mainSeq">
                <p:childTnLst>
                  <p:par>
                    <p:cTn id="279" fill="hold">
                      <p:stCondLst>
                        <p:cond delay="indefinite"/>
                      </p:stCondLst>
                      <p:childTnLst>
                        <p:par>
                          <p:cTn id="280" fill="hold">
                            <p:stCondLst>
                              <p:cond delay="0"/>
                            </p:stCondLst>
                            <p:childTnLst>
                              <p:par>
                                <p:cTn id="281" nodeType="clickEffect" fill="hold" presetClass="entr" presetID="1">
                                  <p:stCondLst>
                                    <p:cond delay="0"/>
                                  </p:stCondLst>
                                  <p:childTnLst>
                                    <p:set>
                                      <p:cBhvr>
                                        <p:cTn id="282" dur="1" fill="hold">
                                          <p:stCondLst>
                                            <p:cond delay="0"/>
                                          </p:stCondLst>
                                        </p:cTn>
                                        <p:tgtEl>
                                          <p:spTgt spid="209">
                                            <p:txEl>
                                              <p:pRg st="0" end="0"/>
                                            </p:txEl>
                                          </p:spTgt>
                                        </p:tgtEl>
                                        <p:attrNameLst>
                                          <p:attrName>style.visibility</p:attrName>
                                        </p:attrNameLst>
                                      </p:cBhvr>
                                      <p:to>
                                        <p:strVal val="visible"/>
                                      </p:to>
                                    </p:set>
                                  </p:childTnLst>
                                </p:cTn>
                              </p:par>
                            </p:childTnLst>
                          </p:cTn>
                        </p:par>
                      </p:childTnLst>
                    </p:cTn>
                  </p:par>
                  <p:par>
                    <p:cTn id="283" fill="hold">
                      <p:stCondLst>
                        <p:cond delay="indefinite"/>
                      </p:stCondLst>
                      <p:childTnLst>
                        <p:par>
                          <p:cTn id="284" fill="hold">
                            <p:stCondLst>
                              <p:cond delay="0"/>
                            </p:stCondLst>
                            <p:childTnLst>
                              <p:par>
                                <p:cTn id="285" nodeType="clickEffect" fill="hold" presetClass="entr" presetID="1">
                                  <p:stCondLst>
                                    <p:cond delay="0"/>
                                  </p:stCondLst>
                                  <p:childTnLst>
                                    <p:set>
                                      <p:cBhvr>
                                        <p:cTn id="286" dur="1" fill="hold">
                                          <p:stCondLst>
                                            <p:cond delay="0"/>
                                          </p:stCondLst>
                                        </p:cTn>
                                        <p:tgtEl>
                                          <p:spTgt spid="209">
                                            <p:txEl>
                                              <p:pRg st="1" end="1"/>
                                            </p:txEl>
                                          </p:spTgt>
                                        </p:tgtEl>
                                        <p:attrNameLst>
                                          <p:attrName>style.visibility</p:attrName>
                                        </p:attrNameLst>
                                      </p:cBhvr>
                                      <p:to>
                                        <p:strVal val="visible"/>
                                      </p:to>
                                    </p:set>
                                  </p:childTnLst>
                                </p:cTn>
                              </p:par>
                            </p:childTnLst>
                          </p:cTn>
                        </p:par>
                      </p:childTnLst>
                    </p:cTn>
                  </p:par>
                  <p:par>
                    <p:cTn id="287" fill="hold">
                      <p:stCondLst>
                        <p:cond delay="indefinite"/>
                      </p:stCondLst>
                      <p:childTnLst>
                        <p:par>
                          <p:cTn id="288" fill="hold">
                            <p:stCondLst>
                              <p:cond delay="0"/>
                            </p:stCondLst>
                            <p:childTnLst>
                              <p:par>
                                <p:cTn id="289" nodeType="clickEffect" fill="hold" presetClass="entr" presetID="1">
                                  <p:stCondLst>
                                    <p:cond delay="0"/>
                                  </p:stCondLst>
                                  <p:childTnLst>
                                    <p:set>
                                      <p:cBhvr>
                                        <p:cTn id="290" dur="1" fill="hold">
                                          <p:stCondLst>
                                            <p:cond delay="0"/>
                                          </p:stCondLst>
                                        </p:cTn>
                                        <p:tgtEl>
                                          <p:spTgt spid="209">
                                            <p:txEl>
                                              <p:pRg st="2" end="2"/>
                                            </p:txEl>
                                          </p:spTgt>
                                        </p:tgtEl>
                                        <p:attrNameLst>
                                          <p:attrName>style.visibility</p:attrName>
                                        </p:attrNameLst>
                                      </p:cBhvr>
                                      <p:to>
                                        <p:strVal val="visible"/>
                                      </p:to>
                                    </p:set>
                                  </p:childTnLst>
                                </p:cTn>
                              </p:par>
                            </p:childTnLst>
                          </p:cTn>
                        </p:par>
                      </p:childTnLst>
                    </p:cTn>
                  </p:par>
                  <p:par>
                    <p:cTn id="291" fill="hold">
                      <p:stCondLst>
                        <p:cond delay="indefinite"/>
                      </p:stCondLst>
                      <p:childTnLst>
                        <p:par>
                          <p:cTn id="292" fill="hold">
                            <p:stCondLst>
                              <p:cond delay="0"/>
                            </p:stCondLst>
                            <p:childTnLst>
                              <p:par>
                                <p:cTn id="293" nodeType="clickEffect" fill="hold" presetClass="entr" presetID="1">
                                  <p:stCondLst>
                                    <p:cond delay="0"/>
                                  </p:stCondLst>
                                  <p:childTnLst>
                                    <p:set>
                                      <p:cBhvr>
                                        <p:cTn id="294" dur="1" fill="hold">
                                          <p:stCondLst>
                                            <p:cond delay="0"/>
                                          </p:stCondLst>
                                        </p:cTn>
                                        <p:tgtEl>
                                          <p:spTgt spid="209">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IDPS Detection Methods)</a:t>
            </a:r>
            <a:endParaRPr b="0" lang="en-US" sz="3600" spc="-1" strike="noStrike">
              <a:solidFill>
                <a:srgbClr val="000000"/>
              </a:solidFill>
              <a:latin typeface="Arial"/>
            </a:endParaRPr>
          </a:p>
        </p:txBody>
      </p:sp>
      <p:sp>
        <p:nvSpPr>
          <p:cNvPr id="211" name="TextShape 2"/>
          <p:cNvSpPr txBox="1"/>
          <p:nvPr/>
        </p:nvSpPr>
        <p:spPr>
          <a:xfrm>
            <a:off x="380880" y="990720"/>
            <a:ext cx="8534160" cy="464796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Log file monitors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Log file monitor (LFM) is similar to NIDPS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Reviews log files generated by servers, network devices, and even other IDPSs for patterns and signatures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Patterns that signify an attack may be much easier to identify when the entire network and its systems are viewed as a whole</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95" dur="indefinite" restart="never" nodeType="tmRoot">
          <p:childTnLst>
            <p:seq>
              <p:cTn id="296" dur="indefinite" nodeType="mainSeq">
                <p:childTnLst>
                  <p:par>
                    <p:cTn id="297" fill="hold">
                      <p:stCondLst>
                        <p:cond delay="indefinite"/>
                      </p:stCondLst>
                      <p:childTnLst>
                        <p:par>
                          <p:cTn id="298" fill="hold">
                            <p:stCondLst>
                              <p:cond delay="0"/>
                            </p:stCondLst>
                            <p:childTnLst>
                              <p:par>
                                <p:cTn id="299" nodeType="clickEffect" fill="hold" presetClass="entr" presetID="1">
                                  <p:stCondLst>
                                    <p:cond delay="0"/>
                                  </p:stCondLst>
                                  <p:childTnLst>
                                    <p:set>
                                      <p:cBhvr>
                                        <p:cTn id="300" dur="1" fill="hold">
                                          <p:stCondLst>
                                            <p:cond delay="0"/>
                                          </p:stCondLst>
                                        </p:cTn>
                                        <p:tgtEl>
                                          <p:spTgt spid="211">
                                            <p:txEl>
                                              <p:pRg st="0" end="0"/>
                                            </p:txEl>
                                          </p:spTgt>
                                        </p:tgtEl>
                                        <p:attrNameLst>
                                          <p:attrName>style.visibility</p:attrName>
                                        </p:attrNameLst>
                                      </p:cBhvr>
                                      <p:to>
                                        <p:strVal val="visible"/>
                                      </p:to>
                                    </p:set>
                                  </p:childTnLst>
                                </p:cTn>
                              </p:par>
                            </p:childTnLst>
                          </p:cTn>
                        </p:par>
                      </p:childTnLst>
                    </p:cTn>
                  </p:par>
                  <p:par>
                    <p:cTn id="301" fill="hold">
                      <p:stCondLst>
                        <p:cond delay="indefinite"/>
                      </p:stCondLst>
                      <p:childTnLst>
                        <p:par>
                          <p:cTn id="302" fill="hold">
                            <p:stCondLst>
                              <p:cond delay="0"/>
                            </p:stCondLst>
                            <p:childTnLst>
                              <p:par>
                                <p:cTn id="303" nodeType="clickEffect" fill="hold" presetClass="entr" presetID="1">
                                  <p:stCondLst>
                                    <p:cond delay="0"/>
                                  </p:stCondLst>
                                  <p:childTnLst>
                                    <p:set>
                                      <p:cBhvr>
                                        <p:cTn id="304" dur="1" fill="hold">
                                          <p:stCondLst>
                                            <p:cond delay="0"/>
                                          </p:stCondLst>
                                        </p:cTn>
                                        <p:tgtEl>
                                          <p:spTgt spid="211">
                                            <p:txEl>
                                              <p:pRg st="1" end="1"/>
                                            </p:txEl>
                                          </p:spTgt>
                                        </p:tgtEl>
                                        <p:attrNameLst>
                                          <p:attrName>style.visibility</p:attrName>
                                        </p:attrNameLst>
                                      </p:cBhvr>
                                      <p:to>
                                        <p:strVal val="visible"/>
                                      </p:to>
                                    </p:set>
                                  </p:childTnLst>
                                </p:cTn>
                              </p:par>
                            </p:childTnLst>
                          </p:cTn>
                        </p:par>
                      </p:childTnLst>
                    </p:cTn>
                  </p:par>
                  <p:par>
                    <p:cTn id="305" fill="hold">
                      <p:stCondLst>
                        <p:cond delay="indefinite"/>
                      </p:stCondLst>
                      <p:childTnLst>
                        <p:par>
                          <p:cTn id="306" fill="hold">
                            <p:stCondLst>
                              <p:cond delay="0"/>
                            </p:stCondLst>
                            <p:childTnLst>
                              <p:par>
                                <p:cTn id="307" nodeType="clickEffect" fill="hold" presetClass="entr" presetID="1">
                                  <p:stCondLst>
                                    <p:cond delay="0"/>
                                  </p:stCondLst>
                                  <p:childTnLst>
                                    <p:set>
                                      <p:cBhvr>
                                        <p:cTn id="308" dur="1" fill="hold">
                                          <p:stCondLst>
                                            <p:cond delay="0"/>
                                          </p:stCondLst>
                                        </p:cTn>
                                        <p:tgtEl>
                                          <p:spTgt spid="211">
                                            <p:txEl>
                                              <p:pRg st="2" end="2"/>
                                            </p:txEl>
                                          </p:spTgt>
                                        </p:tgtEl>
                                        <p:attrNameLst>
                                          <p:attrName>style.visibility</p:attrName>
                                        </p:attrNameLst>
                                      </p:cBhvr>
                                      <p:to>
                                        <p:strVal val="visible"/>
                                      </p:to>
                                    </p:set>
                                  </p:childTnLst>
                                </p:cTn>
                              </p:par>
                            </p:childTnLst>
                          </p:cTn>
                        </p:par>
                      </p:childTnLst>
                    </p:cTn>
                  </p:par>
                  <p:par>
                    <p:cTn id="309" fill="hold">
                      <p:stCondLst>
                        <p:cond delay="indefinite"/>
                      </p:stCondLst>
                      <p:childTnLst>
                        <p:par>
                          <p:cTn id="310" fill="hold">
                            <p:stCondLst>
                              <p:cond delay="0"/>
                            </p:stCondLst>
                            <p:childTnLst>
                              <p:par>
                                <p:cTn id="311" nodeType="clickEffect" fill="hold" presetClass="entr" presetID="1">
                                  <p:stCondLst>
                                    <p:cond delay="0"/>
                                  </p:stCondLst>
                                  <p:childTnLst>
                                    <p:set>
                                      <p:cBhvr>
                                        <p:cTn id="312" dur="1" fill="hold">
                                          <p:stCondLst>
                                            <p:cond delay="0"/>
                                          </p:stCondLst>
                                        </p:cTn>
                                        <p:tgtEl>
                                          <p:spTgt spid="211">
                                            <p:txEl>
                                              <p:pRg st="3" end="3"/>
                                            </p:txEl>
                                          </p:spTgt>
                                        </p:tgtEl>
                                        <p:attrNameLst>
                                          <p:attrName>style.visibility</p:attrName>
                                        </p:attrNameLst>
                                      </p:cBhvr>
                                      <p:to>
                                        <p:strVal val="visible"/>
                                      </p:to>
                                    </p:set>
                                  </p:childTnLst>
                                </p:cTn>
                              </p:par>
                            </p:childTnLst>
                          </p:cTn>
                        </p:par>
                      </p:childTnLst>
                    </p:cTn>
                  </p:par>
                  <p:par>
                    <p:cTn id="313" fill="hold">
                      <p:stCondLst>
                        <p:cond delay="indefinite"/>
                      </p:stCondLst>
                      <p:childTnLst>
                        <p:par>
                          <p:cTn id="314" fill="hold">
                            <p:stCondLst>
                              <p:cond delay="0"/>
                            </p:stCondLst>
                            <p:childTnLst>
                              <p:par>
                                <p:cTn id="315" nodeType="clickEffect" fill="hold" presetClass="entr" presetID="1">
                                  <p:stCondLst>
                                    <p:cond delay="0"/>
                                  </p:stCondLst>
                                  <p:childTnLst>
                                    <p:set>
                                      <p:cBhvr>
                                        <p:cTn id="316" dur="1" fill="hold">
                                          <p:stCondLst>
                                            <p:cond delay="0"/>
                                          </p:stCondLst>
                                        </p:cTn>
                                        <p:tgtEl>
                                          <p:spTgt spid="211">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IDPS Response Behavior (1 of 2)</a:t>
            </a:r>
            <a:endParaRPr b="0" lang="en-US" sz="3600" spc="-1" strike="noStrike">
              <a:solidFill>
                <a:srgbClr val="000000"/>
              </a:solidFill>
              <a:latin typeface="Arial"/>
            </a:endParaRPr>
          </a:p>
        </p:txBody>
      </p:sp>
      <p:sp>
        <p:nvSpPr>
          <p:cNvPr id="213" name="TextShape 2"/>
          <p:cNvSpPr txBox="1"/>
          <p:nvPr/>
        </p:nvSpPr>
        <p:spPr>
          <a:xfrm>
            <a:off x="218880" y="970200"/>
            <a:ext cx="8705520" cy="4897080"/>
          </a:xfrm>
          <a:prstGeom prst="rect">
            <a:avLst/>
          </a:prstGeom>
          <a:noFill/>
          <a:ln w="0">
            <a:noFill/>
          </a:ln>
        </p:spPr>
        <p:txBody>
          <a:bodyPr>
            <a:normAutofit/>
          </a:bodyPr>
          <a:p>
            <a:pPr marL="457200" indent="-456840">
              <a:lnSpc>
                <a:spcPct val="120000"/>
              </a:lnSpc>
              <a:spcBef>
                <a:spcPts val="601"/>
              </a:spcBef>
              <a:buClr>
                <a:srgbClr val="364162"/>
              </a:buClr>
              <a:buFont typeface="Arial"/>
              <a:buChar char="•"/>
            </a:pPr>
            <a:r>
              <a:rPr b="0" lang="en-US" sz="2600" spc="-1" strike="noStrike">
                <a:solidFill>
                  <a:srgbClr val="000000"/>
                </a:solidFill>
                <a:latin typeface="Arial"/>
                <a:ea typeface="Verdana"/>
              </a:rPr>
              <a:t>IDPS response to external stimulation depends on the configuration and function; many response options are available.</a:t>
            </a:r>
            <a:endParaRPr b="0" lang="en-US" sz="2600" spc="-1" strike="noStrike">
              <a:solidFill>
                <a:srgbClr val="000000"/>
              </a:solidFill>
              <a:latin typeface="Arial"/>
            </a:endParaRPr>
          </a:p>
          <a:p>
            <a:pPr marL="457200" indent="-456840">
              <a:lnSpc>
                <a:spcPct val="120000"/>
              </a:lnSpc>
              <a:spcBef>
                <a:spcPts val="601"/>
              </a:spcBef>
              <a:buClr>
                <a:srgbClr val="364162"/>
              </a:buClr>
              <a:buFont typeface="Arial"/>
              <a:buChar char="•"/>
            </a:pPr>
            <a:r>
              <a:rPr b="0" lang="en-US" sz="2600" spc="-1" strike="noStrike">
                <a:solidFill>
                  <a:srgbClr val="000000"/>
                </a:solidFill>
                <a:latin typeface="Arial"/>
                <a:ea typeface="Verdana"/>
              </a:rPr>
              <a:t>IDPS responses can be classified as active or passive.</a:t>
            </a:r>
            <a:endParaRPr b="0" lang="en-US" sz="2600" spc="-1" strike="noStrike">
              <a:solidFill>
                <a:srgbClr val="000000"/>
              </a:solidFill>
              <a:latin typeface="Arial"/>
            </a:endParaRPr>
          </a:p>
          <a:p>
            <a:pPr lvl="1" marL="743040" indent="-285480">
              <a:lnSpc>
                <a:spcPct val="120000"/>
              </a:lnSpc>
              <a:spcBef>
                <a:spcPts val="601"/>
              </a:spcBef>
              <a:buClr>
                <a:srgbClr val="364162"/>
              </a:buClr>
              <a:buFont typeface="Arial"/>
              <a:buChar char="–"/>
            </a:pPr>
            <a:r>
              <a:rPr b="0" lang="en-US" sz="2400" spc="-1" strike="noStrike">
                <a:solidFill>
                  <a:srgbClr val="000000"/>
                </a:solidFill>
                <a:latin typeface="Arial"/>
                <a:ea typeface="Verdana"/>
              </a:rPr>
              <a:t>Active response: collecting additional information about the intrusion, modifying the network environment, and taking action against the intrusion</a:t>
            </a:r>
            <a:endParaRPr b="0" lang="en-US" sz="2400" spc="-1" strike="noStrike">
              <a:solidFill>
                <a:srgbClr val="000000"/>
              </a:solidFill>
              <a:latin typeface="Arial"/>
            </a:endParaRPr>
          </a:p>
          <a:p>
            <a:pPr lvl="1" marL="743040" indent="-285480">
              <a:lnSpc>
                <a:spcPct val="120000"/>
              </a:lnSpc>
              <a:spcBef>
                <a:spcPts val="601"/>
              </a:spcBef>
              <a:buClr>
                <a:srgbClr val="364162"/>
              </a:buClr>
              <a:buFont typeface="Arial"/>
              <a:buChar char="–"/>
            </a:pPr>
            <a:r>
              <a:rPr b="0" lang="en-US" sz="2400" spc="-1" strike="noStrike">
                <a:solidFill>
                  <a:srgbClr val="000000"/>
                </a:solidFill>
                <a:latin typeface="Arial"/>
                <a:ea typeface="Verdana"/>
              </a:rPr>
              <a:t>Passive response: setting off alarms or notifications, and collecting passive data through SNMP traps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IDPS Response Behavior (2 of 2)</a:t>
            </a:r>
            <a:endParaRPr b="0" lang="en-US" sz="3600" spc="-1" strike="noStrike">
              <a:solidFill>
                <a:srgbClr val="000000"/>
              </a:solidFill>
              <a:latin typeface="Arial"/>
            </a:endParaRPr>
          </a:p>
        </p:txBody>
      </p:sp>
      <p:sp>
        <p:nvSpPr>
          <p:cNvPr id="215" name="TextShape 2"/>
          <p:cNvSpPr txBox="1"/>
          <p:nvPr/>
        </p:nvSpPr>
        <p:spPr>
          <a:xfrm>
            <a:off x="228600" y="1295280"/>
            <a:ext cx="8762760" cy="4830480"/>
          </a:xfrm>
          <a:prstGeom prst="rect">
            <a:avLst/>
          </a:prstGeom>
          <a:noFill/>
          <a:ln w="0">
            <a:noFill/>
          </a:ln>
        </p:spPr>
        <p:txBody>
          <a:bodyPr>
            <a:normAutofit/>
          </a:bodyPr>
          <a:p>
            <a:pPr marL="457200" indent="-456840">
              <a:lnSpc>
                <a:spcPct val="120000"/>
              </a:lnSpc>
              <a:spcBef>
                <a:spcPts val="601"/>
              </a:spcBef>
              <a:buClr>
                <a:srgbClr val="364162"/>
              </a:buClr>
              <a:buFont typeface="Arial"/>
              <a:buChar char="•"/>
            </a:pPr>
            <a:r>
              <a:rPr b="0" lang="en-US" sz="2600" spc="-1" strike="noStrike">
                <a:solidFill>
                  <a:srgbClr val="000000"/>
                </a:solidFill>
                <a:latin typeface="Arial"/>
                <a:ea typeface="Verdana"/>
              </a:rPr>
              <a:t>Many IDPSs can generate routine reports and other detailed documents.</a:t>
            </a:r>
            <a:endParaRPr b="0" lang="en-US" sz="2600" spc="-1" strike="noStrike">
              <a:solidFill>
                <a:srgbClr val="000000"/>
              </a:solidFill>
              <a:latin typeface="Arial"/>
            </a:endParaRPr>
          </a:p>
          <a:p>
            <a:pPr marL="457200" indent="-456840">
              <a:lnSpc>
                <a:spcPct val="120000"/>
              </a:lnSpc>
              <a:spcBef>
                <a:spcPts val="601"/>
              </a:spcBef>
              <a:buClr>
                <a:srgbClr val="364162"/>
              </a:buClr>
              <a:buFont typeface="Arial"/>
              <a:buChar char="•"/>
            </a:pPr>
            <a:r>
              <a:rPr b="0" lang="en-US" sz="2600" spc="-1" strike="noStrike">
                <a:solidFill>
                  <a:srgbClr val="000000"/>
                </a:solidFill>
                <a:latin typeface="Arial"/>
                <a:ea typeface="Verdana"/>
              </a:rPr>
              <a:t>Failsafe features protect an IDPS from being circumvented.</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Selecting IDPS Approaches and Products</a:t>
            </a:r>
            <a:br/>
            <a:r>
              <a:rPr b="0" lang="en-US" sz="3600" spc="-1" strike="noStrike">
                <a:solidFill>
                  <a:srgbClr val="000000"/>
                </a:solidFill>
                <a:latin typeface="Arial"/>
                <a:ea typeface="Verdana"/>
              </a:rPr>
              <a:t>(1 of 2)</a:t>
            </a:r>
            <a:endParaRPr b="0" lang="en-US" sz="3600" spc="-1" strike="noStrike">
              <a:solidFill>
                <a:srgbClr val="000000"/>
              </a:solidFill>
              <a:latin typeface="Arial"/>
            </a:endParaRPr>
          </a:p>
        </p:txBody>
      </p:sp>
      <p:sp>
        <p:nvSpPr>
          <p:cNvPr id="217" name="TextShape 2"/>
          <p:cNvSpPr txBox="1"/>
          <p:nvPr/>
        </p:nvSpPr>
        <p:spPr>
          <a:xfrm>
            <a:off x="228600" y="1295280"/>
            <a:ext cx="8762760" cy="483048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Technical and policy considerations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What is your systems environment?</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What are your security goals and objectives?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What is your existing security policy?</a:t>
            </a:r>
            <a:endParaRPr b="0" lang="en-US" sz="24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Organizational requirements and constraints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What requirements are levied from outside the organization?</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What are your organization’s resource constraints?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Selecting IDPS Approaches and Products </a:t>
            </a:r>
            <a:br/>
            <a:r>
              <a:rPr b="0" lang="en-US" sz="3600" spc="-1" strike="noStrike">
                <a:solidFill>
                  <a:srgbClr val="000000"/>
                </a:solidFill>
                <a:latin typeface="Arial"/>
                <a:ea typeface="Verdana"/>
              </a:rPr>
              <a:t>(2 of 2)</a:t>
            </a:r>
            <a:endParaRPr b="0" lang="en-US" sz="3600" spc="-1" strike="noStrike">
              <a:solidFill>
                <a:srgbClr val="000000"/>
              </a:solidFill>
              <a:latin typeface="Arial"/>
            </a:endParaRPr>
          </a:p>
        </p:txBody>
      </p:sp>
      <p:sp>
        <p:nvSpPr>
          <p:cNvPr id="219" name="TextShape 2"/>
          <p:cNvSpPr txBox="1"/>
          <p:nvPr/>
        </p:nvSpPr>
        <p:spPr>
          <a:xfrm>
            <a:off x="228600" y="1295280"/>
            <a:ext cx="8762760" cy="483048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IDPSs product features and quality</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Is the product sufficiently scalable for your environment?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How has the product been tested?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What user level of expertise is targeted by the product?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Is the product designed to evolve as the organization grows?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What are the support provisions for the product?</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Strengths and Limitations of IDPSs (1 of 4)</a:t>
            </a:r>
            <a:endParaRPr b="0" lang="en-US" sz="3600" spc="-1" strike="noStrike">
              <a:solidFill>
                <a:srgbClr val="000000"/>
              </a:solidFill>
              <a:latin typeface="Arial"/>
            </a:endParaRPr>
          </a:p>
        </p:txBody>
      </p:sp>
      <p:sp>
        <p:nvSpPr>
          <p:cNvPr id="221" name="TextShape 2"/>
          <p:cNvSpPr txBox="1"/>
          <p:nvPr/>
        </p:nvSpPr>
        <p:spPr>
          <a:xfrm>
            <a:off x="304920" y="1295280"/>
            <a:ext cx="8610120" cy="480024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IDPSs perform the following functions well:</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Monitoring and analysis of system events and user behaviors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Testing the security states of system configurations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Baselining the security state of a system and tracking changes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Recognizing patterns of system events corresponding to known attacks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17" dur="indefinite" restart="never" nodeType="tmRoot">
          <p:childTnLst>
            <p:seq>
              <p:cTn id="318" dur="indefinite" nodeType="mainSeq">
                <p:childTnLst>
                  <p:par>
                    <p:cTn id="319" fill="hold">
                      <p:stCondLst>
                        <p:cond delay="indefinite"/>
                      </p:stCondLst>
                      <p:childTnLst>
                        <p:par>
                          <p:cTn id="320" fill="hold">
                            <p:stCondLst>
                              <p:cond delay="0"/>
                            </p:stCondLst>
                            <p:childTnLst>
                              <p:par>
                                <p:cTn id="321" nodeType="clickEffect" fill="hold" presetClass="entr" presetID="1">
                                  <p:stCondLst>
                                    <p:cond delay="0"/>
                                  </p:stCondLst>
                                  <p:childTnLst>
                                    <p:set>
                                      <p:cBhvr>
                                        <p:cTn id="322" dur="1" fill="hold">
                                          <p:stCondLst>
                                            <p:cond delay="0"/>
                                          </p:stCondLst>
                                        </p:cTn>
                                        <p:tgtEl>
                                          <p:spTgt spid="221">
                                            <p:txEl>
                                              <p:pRg st="0" end="0"/>
                                            </p:txEl>
                                          </p:spTgt>
                                        </p:tgtEl>
                                        <p:attrNameLst>
                                          <p:attrName>style.visibility</p:attrName>
                                        </p:attrNameLst>
                                      </p:cBhvr>
                                      <p:to>
                                        <p:strVal val="visible"/>
                                      </p:to>
                                    </p:set>
                                  </p:childTnLst>
                                </p:cTn>
                              </p:par>
                            </p:childTnLst>
                          </p:cTn>
                        </p:par>
                      </p:childTnLst>
                    </p:cTn>
                  </p:par>
                  <p:par>
                    <p:cTn id="323" fill="hold">
                      <p:stCondLst>
                        <p:cond delay="indefinite"/>
                      </p:stCondLst>
                      <p:childTnLst>
                        <p:par>
                          <p:cTn id="324" fill="hold">
                            <p:stCondLst>
                              <p:cond delay="0"/>
                            </p:stCondLst>
                            <p:childTnLst>
                              <p:par>
                                <p:cTn id="325" nodeType="clickEffect" fill="hold" presetClass="entr" presetID="1">
                                  <p:stCondLst>
                                    <p:cond delay="0"/>
                                  </p:stCondLst>
                                  <p:childTnLst>
                                    <p:set>
                                      <p:cBhvr>
                                        <p:cTn id="326" dur="1" fill="hold">
                                          <p:stCondLst>
                                            <p:cond delay="0"/>
                                          </p:stCondLst>
                                        </p:cTn>
                                        <p:tgtEl>
                                          <p:spTgt spid="221">
                                            <p:txEl>
                                              <p:pRg st="1" end="1"/>
                                            </p:txEl>
                                          </p:spTgt>
                                        </p:tgtEl>
                                        <p:attrNameLst>
                                          <p:attrName>style.visibility</p:attrName>
                                        </p:attrNameLst>
                                      </p:cBhvr>
                                      <p:to>
                                        <p:strVal val="visible"/>
                                      </p:to>
                                    </p:set>
                                  </p:childTnLst>
                                </p:cTn>
                              </p:par>
                            </p:childTnLst>
                          </p:cTn>
                        </p:par>
                      </p:childTnLst>
                    </p:cTn>
                  </p:par>
                  <p:par>
                    <p:cTn id="327" fill="hold">
                      <p:stCondLst>
                        <p:cond delay="indefinite"/>
                      </p:stCondLst>
                      <p:childTnLst>
                        <p:par>
                          <p:cTn id="328" fill="hold">
                            <p:stCondLst>
                              <p:cond delay="0"/>
                            </p:stCondLst>
                            <p:childTnLst>
                              <p:par>
                                <p:cTn id="329" nodeType="clickEffect" fill="hold" presetClass="entr" presetID="1">
                                  <p:stCondLst>
                                    <p:cond delay="0"/>
                                  </p:stCondLst>
                                  <p:childTnLst>
                                    <p:set>
                                      <p:cBhvr>
                                        <p:cTn id="330" dur="1" fill="hold">
                                          <p:stCondLst>
                                            <p:cond delay="0"/>
                                          </p:stCondLst>
                                        </p:cTn>
                                        <p:tgtEl>
                                          <p:spTgt spid="221">
                                            <p:txEl>
                                              <p:pRg st="2" end="2"/>
                                            </p:txEl>
                                          </p:spTgt>
                                        </p:tgtEl>
                                        <p:attrNameLst>
                                          <p:attrName>style.visibility</p:attrName>
                                        </p:attrNameLst>
                                      </p:cBhvr>
                                      <p:to>
                                        <p:strVal val="visible"/>
                                      </p:to>
                                    </p:set>
                                  </p:childTnLst>
                                </p:cTn>
                              </p:par>
                            </p:childTnLst>
                          </p:cTn>
                        </p:par>
                      </p:childTnLst>
                    </p:cTn>
                  </p:par>
                  <p:par>
                    <p:cTn id="331" fill="hold">
                      <p:stCondLst>
                        <p:cond delay="indefinite"/>
                      </p:stCondLst>
                      <p:childTnLst>
                        <p:par>
                          <p:cTn id="332" fill="hold">
                            <p:stCondLst>
                              <p:cond delay="0"/>
                            </p:stCondLst>
                            <p:childTnLst>
                              <p:par>
                                <p:cTn id="333" nodeType="clickEffect" fill="hold" presetClass="entr" presetID="1">
                                  <p:stCondLst>
                                    <p:cond delay="0"/>
                                  </p:stCondLst>
                                  <p:childTnLst>
                                    <p:set>
                                      <p:cBhvr>
                                        <p:cTn id="334" dur="1" fill="hold">
                                          <p:stCondLst>
                                            <p:cond delay="0"/>
                                          </p:stCondLst>
                                        </p:cTn>
                                        <p:tgtEl>
                                          <p:spTgt spid="221">
                                            <p:txEl>
                                              <p:pRg st="3" end="3"/>
                                            </p:txEl>
                                          </p:spTgt>
                                        </p:tgtEl>
                                        <p:attrNameLst>
                                          <p:attrName>style.visibility</p:attrName>
                                        </p:attrNameLst>
                                      </p:cBhvr>
                                      <p:to>
                                        <p:strVal val="visible"/>
                                      </p:to>
                                    </p:set>
                                  </p:childTnLst>
                                </p:cTn>
                              </p:par>
                            </p:childTnLst>
                          </p:cTn>
                        </p:par>
                      </p:childTnLst>
                    </p:cTn>
                  </p:par>
                  <p:par>
                    <p:cTn id="335" fill="hold">
                      <p:stCondLst>
                        <p:cond delay="indefinite"/>
                      </p:stCondLst>
                      <p:childTnLst>
                        <p:par>
                          <p:cTn id="336" fill="hold">
                            <p:stCondLst>
                              <p:cond delay="0"/>
                            </p:stCondLst>
                            <p:childTnLst>
                              <p:par>
                                <p:cTn id="337" nodeType="clickEffect" fill="hold" presetClass="entr" presetID="1">
                                  <p:stCondLst>
                                    <p:cond delay="0"/>
                                  </p:stCondLst>
                                  <p:childTnLst>
                                    <p:set>
                                      <p:cBhvr>
                                        <p:cTn id="338" dur="1" fill="hold">
                                          <p:stCondLst>
                                            <p:cond delay="0"/>
                                          </p:stCondLst>
                                        </p:cTn>
                                        <p:tgtEl>
                                          <p:spTgt spid="221">
                                            <p:txEl>
                                              <p:pRg st="4" end="4"/>
                                            </p:txEl>
                                          </p:spTgt>
                                        </p:tgtEl>
                                        <p:attrNameLst>
                                          <p:attrName>style.visibility</p:attrName>
                                        </p:attrNameLst>
                                      </p:cBhvr>
                                      <p:to>
                                        <p:strVal val="visible"/>
                                      </p:to>
                                    </p:set>
                                  </p:childTnLst>
                                </p:cTn>
                              </p:par>
                            </p:childTnLst>
                          </p:cTn>
                        </p:par>
                      </p:childTnLst>
                    </p:cTn>
                  </p:par>
                  <p:par>
                    <p:cTn id="339" fill="hold">
                      <p:stCondLst>
                        <p:cond delay="indefinite"/>
                      </p:stCondLst>
                      <p:childTnLst>
                        <p:par>
                          <p:cTn id="340" fill="hold">
                            <p:stCondLst>
                              <p:cond delay="0"/>
                            </p:stCondLst>
                            <p:childTnLst>
                              <p:par>
                                <p:cTn id="341" nodeType="clickEffect" fill="hold" presetClass="entr" presetID="1">
                                  <p:stCondLst>
                                    <p:cond delay="0"/>
                                  </p:stCondLst>
                                  <p:childTnLst>
                                    <p:set>
                                      <p:cBhvr>
                                        <p:cTn id="342" dur="1" fill="hold">
                                          <p:stCondLst>
                                            <p:cond delay="0"/>
                                          </p:stCondLst>
                                        </p:cTn>
                                        <p:tgtEl>
                                          <p:spTgt spid="221">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Strengths and Limitations of IDPSs (2 of 4)</a:t>
            </a:r>
            <a:endParaRPr b="0" lang="en-US" sz="3600" spc="-1" strike="noStrike">
              <a:solidFill>
                <a:srgbClr val="000000"/>
              </a:solidFill>
              <a:latin typeface="Arial"/>
            </a:endParaRPr>
          </a:p>
        </p:txBody>
      </p:sp>
      <p:sp>
        <p:nvSpPr>
          <p:cNvPr id="223" name="TextShape 2"/>
          <p:cNvSpPr txBox="1"/>
          <p:nvPr/>
        </p:nvSpPr>
        <p:spPr>
          <a:xfrm>
            <a:off x="365040" y="1295280"/>
            <a:ext cx="8625960" cy="480024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IDPSs perform the following functions well:</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Managing OS audit and logging mechanisms and data they generate</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Alerting appropriate staff when attacks are detected</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Measuring enforcement of security policies encoded in the analysis engine</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Providing default information on security policies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Allowing non-security experts to perform important security monitoring functions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Strengths and Limitations of IDPSs (3 of 4)</a:t>
            </a:r>
            <a:endParaRPr b="0" lang="en-US" sz="3600" spc="-1" strike="noStrike">
              <a:solidFill>
                <a:srgbClr val="000000"/>
              </a:solidFill>
              <a:latin typeface="Arial"/>
            </a:endParaRPr>
          </a:p>
        </p:txBody>
      </p:sp>
      <p:sp>
        <p:nvSpPr>
          <p:cNvPr id="225" name="TextShape 2"/>
          <p:cNvSpPr txBox="1"/>
          <p:nvPr/>
        </p:nvSpPr>
        <p:spPr>
          <a:xfrm>
            <a:off x="228600" y="1219320"/>
            <a:ext cx="8762760" cy="4906440"/>
          </a:xfrm>
          <a:prstGeom prst="rect">
            <a:avLst/>
          </a:prstGeom>
          <a:noFill/>
          <a:ln w="0">
            <a:noFill/>
          </a:ln>
        </p:spPr>
        <p:txBody>
          <a:bodyPr>
            <a:normAutofit/>
          </a:bodyPr>
          <a:p>
            <a:pPr marL="457200" indent="-456840">
              <a:lnSpc>
                <a:spcPct val="110000"/>
              </a:lnSpc>
              <a:spcBef>
                <a:spcPts val="601"/>
              </a:spcBef>
              <a:buClr>
                <a:srgbClr val="364162"/>
              </a:buClr>
              <a:buFont typeface="Arial"/>
              <a:buChar char="•"/>
            </a:pPr>
            <a:r>
              <a:rPr b="0" lang="en-US" sz="2600" spc="-1" strike="noStrike">
                <a:solidFill>
                  <a:srgbClr val="000000"/>
                </a:solidFill>
                <a:latin typeface="Arial"/>
                <a:ea typeface="Verdana"/>
              </a:rPr>
              <a:t>IDPSs cannot perform the following functions:</a:t>
            </a:r>
            <a:endParaRPr b="0" lang="en-US" sz="26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400" spc="-1" strike="noStrike">
                <a:solidFill>
                  <a:srgbClr val="000000"/>
                </a:solidFill>
                <a:latin typeface="Arial"/>
                <a:ea typeface="Verdana"/>
              </a:rPr>
              <a:t>Compensating for weak/missing security mechanisms in protection infrastructure </a:t>
            </a:r>
            <a:endParaRPr b="0" lang="en-US" sz="24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400" spc="-1" strike="noStrike">
                <a:solidFill>
                  <a:srgbClr val="000000"/>
                </a:solidFill>
                <a:latin typeface="Arial"/>
                <a:ea typeface="Verdana"/>
              </a:rPr>
              <a:t>Instantaneously detecting, reporting, responding to attack when there is heavy network or processing load</a:t>
            </a:r>
            <a:endParaRPr b="0" lang="en-US" sz="24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400" spc="-1" strike="noStrike">
                <a:solidFill>
                  <a:srgbClr val="000000"/>
                </a:solidFill>
                <a:latin typeface="Arial"/>
                <a:ea typeface="Verdana"/>
              </a:rPr>
              <a:t>Detecting new attacks or variants of existing attacks</a:t>
            </a:r>
            <a:endParaRPr b="0" lang="en-US" sz="24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400" spc="-1" strike="noStrike">
                <a:solidFill>
                  <a:srgbClr val="000000"/>
                </a:solidFill>
                <a:latin typeface="Arial"/>
                <a:ea typeface="Verdana"/>
              </a:rPr>
              <a:t>Effectively responding to attacks by sophisticated attackers</a:t>
            </a:r>
            <a:endParaRPr b="0" lang="en-US" sz="24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400" spc="-1" strike="noStrike">
                <a:solidFill>
                  <a:srgbClr val="000000"/>
                </a:solidFill>
                <a:latin typeface="Arial"/>
                <a:ea typeface="Verdana"/>
              </a:rPr>
              <a:t>Automatically investigating attacks without human intervention</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Strengths and Limitations of IDPSs (4 of 4)</a:t>
            </a:r>
            <a:endParaRPr b="0" lang="en-US" sz="3600" spc="-1" strike="noStrike">
              <a:solidFill>
                <a:srgbClr val="000000"/>
              </a:solidFill>
              <a:latin typeface="Arial"/>
            </a:endParaRPr>
          </a:p>
        </p:txBody>
      </p:sp>
      <p:sp>
        <p:nvSpPr>
          <p:cNvPr id="227" name="TextShape 2"/>
          <p:cNvSpPr txBox="1"/>
          <p:nvPr/>
        </p:nvSpPr>
        <p:spPr>
          <a:xfrm>
            <a:off x="304920" y="1371600"/>
            <a:ext cx="8686440" cy="472392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IDPSs cannot perform the following functions: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Resisting attacks intended to defeat or circumvent them</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Compensating for problems with fidelity of information sources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Dealing effectively with switched networks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Deployment and Implementation of an IDPS</a:t>
            </a:r>
            <a:endParaRPr b="0" lang="en-US" sz="3600" spc="-1" strike="noStrike">
              <a:solidFill>
                <a:srgbClr val="000000"/>
              </a:solidFill>
              <a:latin typeface="Arial"/>
            </a:endParaRPr>
          </a:p>
        </p:txBody>
      </p:sp>
      <p:sp>
        <p:nvSpPr>
          <p:cNvPr id="229" name="TextShape 2"/>
          <p:cNvSpPr txBox="1"/>
          <p:nvPr/>
        </p:nvSpPr>
        <p:spPr>
          <a:xfrm>
            <a:off x="228600" y="1295280"/>
            <a:ext cx="8762760" cy="483048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An IDPS can be implemented via one of three basic control strategies: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Centralized: All IDPS control functions are implemented and managed in a central location.</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Fully distributed: All control functions are applied at the physical location of each IDPS component.</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43" dur="indefinite" restart="never" nodeType="tmRoot">
          <p:childTnLst>
            <p:seq>
              <p:cTn id="344" dur="indefinite" nodeType="mainSeq">
                <p:childTnLst>
                  <p:par>
                    <p:cTn id="345" fill="hold">
                      <p:stCondLst>
                        <p:cond delay="indefinite"/>
                      </p:stCondLst>
                      <p:childTnLst>
                        <p:par>
                          <p:cTn id="346" fill="hold">
                            <p:stCondLst>
                              <p:cond delay="0"/>
                            </p:stCondLst>
                            <p:childTnLst>
                              <p:par>
                                <p:cTn id="347" nodeType="clickEffect" fill="hold" presetClass="entr" presetID="1">
                                  <p:stCondLst>
                                    <p:cond delay="0"/>
                                  </p:stCondLst>
                                  <p:childTnLst>
                                    <p:set>
                                      <p:cBhvr>
                                        <p:cTn id="348" dur="1" fill="hold">
                                          <p:stCondLst>
                                            <p:cond delay="0"/>
                                          </p:stCondLst>
                                        </p:cTn>
                                        <p:tgtEl>
                                          <p:spTgt spid="229">
                                            <p:txEl>
                                              <p:pRg st="0" end="0"/>
                                            </p:txEl>
                                          </p:spTgt>
                                        </p:tgtEl>
                                        <p:attrNameLst>
                                          <p:attrName>style.visibility</p:attrName>
                                        </p:attrNameLst>
                                      </p:cBhvr>
                                      <p:to>
                                        <p:strVal val="visible"/>
                                      </p:to>
                                    </p:set>
                                  </p:childTnLst>
                                </p:cTn>
                              </p:par>
                            </p:childTnLst>
                          </p:cTn>
                        </p:par>
                      </p:childTnLst>
                    </p:cTn>
                  </p:par>
                  <p:par>
                    <p:cTn id="349" fill="hold">
                      <p:stCondLst>
                        <p:cond delay="indefinite"/>
                      </p:stCondLst>
                      <p:childTnLst>
                        <p:par>
                          <p:cTn id="350" fill="hold">
                            <p:stCondLst>
                              <p:cond delay="0"/>
                            </p:stCondLst>
                            <p:childTnLst>
                              <p:par>
                                <p:cTn id="351" nodeType="clickEffect" fill="hold" presetClass="entr" presetID="1">
                                  <p:stCondLst>
                                    <p:cond delay="0"/>
                                  </p:stCondLst>
                                  <p:childTnLst>
                                    <p:set>
                                      <p:cBhvr>
                                        <p:cTn id="352" dur="1" fill="hold">
                                          <p:stCondLst>
                                            <p:cond delay="0"/>
                                          </p:stCondLst>
                                        </p:cTn>
                                        <p:tgtEl>
                                          <p:spTgt spid="229">
                                            <p:txEl>
                                              <p:pRg st="1" end="1"/>
                                            </p:txEl>
                                          </p:spTgt>
                                        </p:tgtEl>
                                        <p:attrNameLst>
                                          <p:attrName>style.visibility</p:attrName>
                                        </p:attrNameLst>
                                      </p:cBhvr>
                                      <p:to>
                                        <p:strVal val="visible"/>
                                      </p:to>
                                    </p:set>
                                  </p:childTnLst>
                                </p:cTn>
                              </p:par>
                            </p:childTnLst>
                          </p:cTn>
                        </p:par>
                      </p:childTnLst>
                    </p:cTn>
                  </p:par>
                  <p:par>
                    <p:cTn id="353" fill="hold">
                      <p:stCondLst>
                        <p:cond delay="indefinite"/>
                      </p:stCondLst>
                      <p:childTnLst>
                        <p:par>
                          <p:cTn id="354" fill="hold">
                            <p:stCondLst>
                              <p:cond delay="0"/>
                            </p:stCondLst>
                            <p:childTnLst>
                              <p:par>
                                <p:cTn id="355" nodeType="clickEffect" fill="hold" presetClass="entr" presetID="1">
                                  <p:stCondLst>
                                    <p:cond delay="0"/>
                                  </p:stCondLst>
                                  <p:childTnLst>
                                    <p:set>
                                      <p:cBhvr>
                                        <p:cTn id="356" dur="1" fill="hold">
                                          <p:stCondLst>
                                            <p:cond delay="0"/>
                                          </p:stCondLst>
                                        </p:cTn>
                                        <p:tgtEl>
                                          <p:spTgt spid="229">
                                            <p:txEl>
                                              <p:pRg st="2" end="2"/>
                                            </p:txEl>
                                          </p:spTgt>
                                        </p:tgtEl>
                                        <p:attrNameLst>
                                          <p:attrName>style.visibility</p:attrName>
                                        </p:attrNameLst>
                                      </p:cBhvr>
                                      <p:to>
                                        <p:strVal val="visible"/>
                                      </p:to>
                                    </p:set>
                                  </p:childTnLst>
                                </p:cTn>
                              </p:par>
                            </p:childTnLst>
                          </p:cTn>
                        </p:par>
                      </p:childTnLst>
                    </p:cTn>
                  </p:par>
                  <p:par>
                    <p:cTn id="357" fill="hold">
                      <p:stCondLst>
                        <p:cond delay="indefinite"/>
                      </p:stCondLst>
                      <p:childTnLst>
                        <p:par>
                          <p:cTn id="358" fill="hold">
                            <p:stCondLst>
                              <p:cond delay="0"/>
                            </p:stCondLst>
                            <p:childTnLst>
                              <p:par>
                                <p:cTn id="359" nodeType="clickEffect" fill="hold" presetClass="entr" presetID="1">
                                  <p:stCondLst>
                                    <p:cond delay="0"/>
                                  </p:stCondLst>
                                  <p:childTnLst>
                                    <p:set>
                                      <p:cBhvr>
                                        <p:cTn id="360" dur="1" fill="hold">
                                          <p:stCondLst>
                                            <p:cond delay="0"/>
                                          </p:stCondLst>
                                        </p:cTn>
                                        <p:tgtEl>
                                          <p:spTgt spid="229">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0" name="TextShape 1"/>
          <p:cNvSpPr txBox="1"/>
          <p:nvPr/>
        </p:nvSpPr>
        <p:spPr>
          <a:xfrm>
            <a:off x="519120" y="0"/>
            <a:ext cx="8032320" cy="100368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7-5  </a:t>
            </a:r>
            <a:r>
              <a:rPr b="0" lang="en-US" sz="3600" spc="-1" strike="noStrike">
                <a:solidFill>
                  <a:srgbClr val="000000"/>
                </a:solidFill>
                <a:latin typeface="Arial"/>
              </a:rPr>
              <a:t>Centralized IDPS control</a:t>
            </a:r>
            <a:br/>
            <a:r>
              <a:rPr b="0" lang="en-US" sz="3600" spc="-1" strike="noStrike">
                <a:solidFill>
                  <a:srgbClr val="000000"/>
                </a:solidFill>
                <a:latin typeface="Arial"/>
              </a:rPr>
              <a:t>(2 of 8)</a:t>
            </a:r>
            <a:endParaRPr b="0" lang="en-US" sz="3600" spc="-1" strike="noStrike">
              <a:solidFill>
                <a:srgbClr val="000000"/>
              </a:solidFill>
              <a:latin typeface="Arial"/>
            </a:endParaRPr>
          </a:p>
        </p:txBody>
      </p:sp>
      <p:pic>
        <p:nvPicPr>
          <p:cNvPr id="231" name="Picture 2" descr="A figure shows an illustration in which a rectangular box is shown. On the top of the box, a small square box is shown with a shadow image of a man inside it and labeled as, “IDS Console.” This square box is further pointed to two, in which one points to a cross mark. The cross mark is marked with five computer images. The next one from the square points to a fire shadow image. It is connected to the first cross image on the left. This fire image points to a cross that points to a cross image on the right and a fire image on the left bottom. The cross image on the right corner is pointed with a zigzag double sided arrow from the label internet. The perimeters of the box is shown with triangles. The one at the left top corner shows a man’s shadow image pointing with dotted lines to the first cross image. The second triangle shows a lens image points with dotted image to one of the computer images marked to cross image. The triangle also shows a triangle with shadow image of a man. The second cross image in the illustration points to a fire image which further points to a cross section. Three computer images are connected to this cross image. The third triangle is marked with dotted lines to this cross image. The triangle on the right top of the triangular box shows a microscope image which further points down with dotted lines to four circular plate structure. This further points down to spider net structure which finally points downwards with dotted lines to a small triangle that shows a microscope image. Below this a box, a horizontal rectangular block is shown, in which three triangles are shown. The first triangle shows an image of shadow of a man labeled as, “Network Monitoring System.” The second triangle shows an image of a lens labeled as, “Host-based Monitoring System.” The third triangle shows an image of a microscope and labeled as, “Application Monitoring System.” The overall box has the title that reads as, “Network Information Sources.” Below this a final rectangular box shows four different lines labeled differently. The first is a thick grey line labeled as, “IDS reporting links”, next to it is a black dotted line labeled as, “monitoring links.” The third line is thick grey line and a dot between it labeled as, “IDS Response Links.” The black thick line is shown at the last labeled as, “Main Network Links.”&#10;"/>
          <p:cNvPicPr/>
          <p:nvPr/>
        </p:nvPicPr>
        <p:blipFill>
          <a:blip r:embed="rId1"/>
          <a:stretch/>
        </p:blipFill>
        <p:spPr>
          <a:xfrm>
            <a:off x="2992680" y="1219320"/>
            <a:ext cx="3085560" cy="3731040"/>
          </a:xfrm>
          <a:prstGeom prst="rect">
            <a:avLst/>
          </a:prstGeom>
          <a:ln w="0">
            <a:noFill/>
          </a:ln>
        </p:spPr>
      </p:pic>
      <p:sp>
        <p:nvSpPr>
          <p:cNvPr id="232" name="TextShape 2"/>
          <p:cNvSpPr txBox="1"/>
          <p:nvPr/>
        </p:nvSpPr>
        <p:spPr>
          <a:xfrm>
            <a:off x="398520" y="5105520"/>
            <a:ext cx="8152920" cy="572040"/>
          </a:xfrm>
          <a:prstGeom prst="rect">
            <a:avLst/>
          </a:prstGeom>
          <a:noFill/>
          <a:ln w="0">
            <a:noFill/>
          </a:ln>
        </p:spPr>
        <p:txBody>
          <a:bodyPr>
            <a:normAutofit/>
          </a:bodyPr>
          <a:p>
            <a:pPr>
              <a:lnSpc>
                <a:spcPct val="100000"/>
              </a:lnSpc>
              <a:spcBef>
                <a:spcPts val="400"/>
              </a:spcBef>
              <a:tabLst>
                <a:tab algn="l" pos="0"/>
              </a:tabLst>
            </a:pPr>
            <a:r>
              <a:rPr b="0" i="1" lang="en-US" sz="2000" spc="-1" strike="noStrike">
                <a:solidFill>
                  <a:srgbClr val="000000"/>
                </a:solidFill>
                <a:latin typeface="Arial"/>
                <a:ea typeface="Verdana"/>
              </a:rPr>
              <a:t>Source: Adapted from Scarfone and Mell, NIST SP 800-94.</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3" name="TextShape 1"/>
          <p:cNvSpPr txBox="1"/>
          <p:nvPr/>
        </p:nvSpPr>
        <p:spPr>
          <a:xfrm>
            <a:off x="519120" y="62640"/>
            <a:ext cx="8032320" cy="100368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7-6 </a:t>
            </a:r>
            <a:r>
              <a:rPr b="0" lang="en-US" sz="3600" spc="-1" strike="noStrike">
                <a:solidFill>
                  <a:srgbClr val="000000"/>
                </a:solidFill>
                <a:latin typeface="Arial"/>
              </a:rPr>
              <a:t>Fully distributed IDPS control (3 of 8)</a:t>
            </a:r>
            <a:endParaRPr b="0" lang="en-US" sz="3600" spc="-1" strike="noStrike">
              <a:solidFill>
                <a:srgbClr val="000000"/>
              </a:solidFill>
              <a:latin typeface="Arial"/>
            </a:endParaRPr>
          </a:p>
        </p:txBody>
      </p:sp>
      <p:pic>
        <p:nvPicPr>
          <p:cNvPr id="234" name="Picture 2" descr="A figure shows an illustration in which three triangles are shown one below the other. The first triangle on the top showing an image of shadow of a man pointing with dotted lines pointing to a fire image. This fire image is pointed to a cross image on the left which is connected with five computer images. The cross image is connected with a dotted line to the triangle on top. The third computer image is connected with dotted line to the second triangle that shows the image of a lens. The second triangle is pointed with an arrow to the third computer image. The fire image from first triangle is connected to another cross image on the right bottom side which is further connected to a cross image on the right and to a fire image on the left bottom. The fire image is connected a cross image that is connected to three computer images. The third triangle with an image of shadow of a man is shown. This triangle points to the fire image with an arrow and connected to the cross image with dotted lines. The third computer is connected to a small triangle with lens image with dotted lines and arrow. The cross image from the first fire image is connected to another cross image. In between this a triangle on the top with image of a microscope is pointed down to four plates and then to a spider like network and finally to a small triangle with image of a microscope. This triangle points back to spider network. The tringle on top is pointed to the cross image. The cross image is connected with a thick black line to the label internet. A block below it has three triangles with title that reads as, “network Information Sources.” The first triangle shows an image of shadow of a man labeled as, “network Monitoring System.” The second triangle shows a lens image in it labeled as, “Host-based Monitoring system.” The third triangle shows an image of a microscope. This is labeled as, “Application Monitoring System.” The last block has three symbol with labels as, “Monitoring links for black dotted lines, IDS Response links for a line with dots in grey color and main network links denoting a thick black line.”&#10;"/>
          <p:cNvPicPr/>
          <p:nvPr/>
        </p:nvPicPr>
        <p:blipFill>
          <a:blip r:embed="rId1"/>
          <a:stretch/>
        </p:blipFill>
        <p:spPr>
          <a:xfrm>
            <a:off x="2971800" y="1371600"/>
            <a:ext cx="3295440" cy="3790440"/>
          </a:xfrm>
          <a:prstGeom prst="rect">
            <a:avLst/>
          </a:prstGeom>
          <a:ln w="0">
            <a:noFill/>
          </a:ln>
        </p:spPr>
      </p:pic>
      <p:sp>
        <p:nvSpPr>
          <p:cNvPr id="235" name="TextShape 2"/>
          <p:cNvSpPr txBox="1"/>
          <p:nvPr/>
        </p:nvSpPr>
        <p:spPr>
          <a:xfrm>
            <a:off x="458640" y="5218560"/>
            <a:ext cx="8152920" cy="572040"/>
          </a:xfrm>
          <a:prstGeom prst="rect">
            <a:avLst/>
          </a:prstGeom>
          <a:noFill/>
          <a:ln w="0">
            <a:noFill/>
          </a:ln>
        </p:spPr>
        <p:txBody>
          <a:bodyPr>
            <a:normAutofit/>
          </a:bodyPr>
          <a:p>
            <a:pPr>
              <a:lnSpc>
                <a:spcPct val="100000"/>
              </a:lnSpc>
              <a:spcBef>
                <a:spcPts val="601"/>
              </a:spcBef>
              <a:tabLst>
                <a:tab algn="l" pos="0"/>
              </a:tabLst>
            </a:pPr>
            <a:r>
              <a:rPr b="0" i="1" lang="en-US" sz="2000" spc="-1" strike="noStrike">
                <a:solidFill>
                  <a:srgbClr val="000000"/>
                </a:solidFill>
                <a:latin typeface="Arial"/>
                <a:ea typeface="Verdana"/>
              </a:rPr>
              <a:t>Source: Adapted from Scarfone and Mell, NIST SP 800-94.</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6" name="TextShape 1"/>
          <p:cNvSpPr txBox="1"/>
          <p:nvPr/>
        </p:nvSpPr>
        <p:spPr>
          <a:xfrm>
            <a:off x="519120" y="62640"/>
            <a:ext cx="8032320" cy="100368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7-7 </a:t>
            </a:r>
            <a:r>
              <a:rPr b="0" lang="en-US" sz="3600" spc="-1" strike="noStrike">
                <a:solidFill>
                  <a:srgbClr val="000000"/>
                </a:solidFill>
                <a:latin typeface="Arial"/>
              </a:rPr>
              <a:t>Partially distributed IDPS control (4 of 8)</a:t>
            </a:r>
            <a:endParaRPr b="0" lang="en-US" sz="3600" spc="-1" strike="noStrike">
              <a:solidFill>
                <a:srgbClr val="000000"/>
              </a:solidFill>
              <a:latin typeface="Arial"/>
            </a:endParaRPr>
          </a:p>
        </p:txBody>
      </p:sp>
      <p:pic>
        <p:nvPicPr>
          <p:cNvPr id="237" name="Picture 2" descr="A figure shows an illustration with multiple networks. The first box on the top showing an image of shadow of a man is pointing with three dotted arrows pointing to two cross images and a fire image. The cross is connected with five computer images. The cross image is connected with a dotted line to the triangle on left top with man shadow image. The third computer image is connected with dotted line to the second triangle below it that shows the image of a lens. The fire image from the top box is connected to another cross image in the bottom, which is further connected to a cross image on the right and to a fire image on the left bottom. The fire image is connected a cross image that is connected to three computer images. The third triangle with an image of shadow of a man connects with the cross image. This triangle connects a box with shadow of a man above it. The third computer is connected to a small triangle with lens image with dotted lines. The cross image from the first box is connected to another cross image. In between this a triangle on the top with image of a microscope is pointed down to four plates and then to a spider like network and finally to a small triangle with image of a microscope. This triangle points to with other two triangles at the base of the network. The triangle on top is pointed to a small box with shadow man image again pointing to tringle on top at the right side. The cross image is connected with a thick black line to the label internet on the right side. The top box is also connected to internet. Another small network on the right top has the box with shadow man image pointing to two cross images. The first cross image is connected to four computer images. The first cross points with an arrow to the second cross image. The bow is connected with dotted lines to a triangle with shadow man image connected to another triangle with lens image. The cross image is marked with dotted lines to the tringle at right side. The fourth computer is connected with dotted lines to last triangle with lens. The second cross points to the label internet. The internet points to a box with shadow man image labeled as, “Main IDS Console.” The left side network is labeled as, “Subnet IDS Console.” The network on the right is labeled as, “Enterprise IDS Console.” A block below it has three triangles with title that reads as, “network Information Sources.” The first triangle shows an image of shadow of a man labeled as, “Network Monitoring System.” The second triangle shows a lens image in it labeled as, “Host-based Monitoring system.” The third triangle shows an image of a microscope. This is labeled as, “Application Monitoring System.” The last block has five labels as, “IDS Reporting Links, Monitoring Links, IDS Response Links, Main Network Links and IDS Master Reporting Links” with different lines.&#10;"/>
          <p:cNvPicPr/>
          <p:nvPr/>
        </p:nvPicPr>
        <p:blipFill>
          <a:blip r:embed="rId1"/>
          <a:stretch/>
        </p:blipFill>
        <p:spPr>
          <a:xfrm>
            <a:off x="2738160" y="1348560"/>
            <a:ext cx="3580920" cy="3857400"/>
          </a:xfrm>
          <a:prstGeom prst="rect">
            <a:avLst/>
          </a:prstGeom>
          <a:ln w="0">
            <a:noFill/>
          </a:ln>
        </p:spPr>
      </p:pic>
      <p:sp>
        <p:nvSpPr>
          <p:cNvPr id="238" name="TextShape 2"/>
          <p:cNvSpPr txBox="1"/>
          <p:nvPr/>
        </p:nvSpPr>
        <p:spPr>
          <a:xfrm>
            <a:off x="429120" y="5179680"/>
            <a:ext cx="8152920" cy="572040"/>
          </a:xfrm>
          <a:prstGeom prst="rect">
            <a:avLst/>
          </a:prstGeom>
          <a:noFill/>
          <a:ln w="0">
            <a:noFill/>
          </a:ln>
        </p:spPr>
        <p:txBody>
          <a:bodyPr>
            <a:normAutofit/>
          </a:bodyPr>
          <a:p>
            <a:pPr>
              <a:lnSpc>
                <a:spcPct val="100000"/>
              </a:lnSpc>
              <a:spcBef>
                <a:spcPts val="601"/>
              </a:spcBef>
              <a:tabLst>
                <a:tab algn="l" pos="0"/>
              </a:tabLst>
            </a:pPr>
            <a:r>
              <a:rPr b="0" i="1" lang="en-US" sz="2000" spc="-1" strike="noStrike">
                <a:solidFill>
                  <a:srgbClr val="000000"/>
                </a:solidFill>
                <a:latin typeface="Arial"/>
                <a:ea typeface="Verdana"/>
              </a:rPr>
              <a:t>Source: Adapted from Scarfone and Mell, NIST SP 800-94.</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9"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Deployment and Implementation of an IDPS (5 of 8)</a:t>
            </a:r>
            <a:endParaRPr b="0" lang="en-US" sz="3600" spc="-1" strike="noStrike">
              <a:solidFill>
                <a:srgbClr val="000000"/>
              </a:solidFill>
              <a:latin typeface="Arial"/>
            </a:endParaRPr>
          </a:p>
        </p:txBody>
      </p:sp>
      <p:sp>
        <p:nvSpPr>
          <p:cNvPr id="240" name="TextShape 2"/>
          <p:cNvSpPr txBox="1"/>
          <p:nvPr/>
        </p:nvSpPr>
        <p:spPr>
          <a:xfrm>
            <a:off x="365040" y="1295280"/>
            <a:ext cx="8550000" cy="472392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IDPS deployment</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Great care must be taken when deciding where to locate components.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Planners must select a deployment strategy that is based on a careful analysis of the organization’s information security requirements and causes minimal impact.</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NIDPS and HIDPS can be used in tandem to cover the individual systems that connect to an organization’s network and the networks themselves.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1" name="TextShape 1"/>
          <p:cNvSpPr txBox="1"/>
          <p:nvPr/>
        </p:nvSpPr>
        <p:spPr>
          <a:xfrm>
            <a:off x="45720" y="0"/>
            <a:ext cx="9052200" cy="1142640"/>
          </a:xfrm>
          <a:prstGeom prst="rect">
            <a:avLst/>
          </a:prstGeom>
          <a:noFill/>
          <a:ln w="9360">
            <a:noFill/>
          </a:ln>
        </p:spPr>
        <p:txBody>
          <a:bodyPr>
            <a:noAutofit/>
          </a:bodyPr>
          <a:p>
            <a:pPr algn="ctr">
              <a:lnSpc>
                <a:spcPct val="100000"/>
              </a:lnSpc>
            </a:pPr>
            <a:r>
              <a:rPr b="0" lang="en-US" sz="3600" spc="-1" strike="noStrike">
                <a:solidFill>
                  <a:srgbClr val="000000"/>
                </a:solidFill>
                <a:latin typeface="Arial"/>
                <a:ea typeface="Verdana"/>
              </a:rPr>
              <a:t>Deployment and Implementation of an IDPS (6 of 8)</a:t>
            </a:r>
            <a:endParaRPr b="0" lang="en-US" sz="3600" spc="-1" strike="noStrike">
              <a:solidFill>
                <a:srgbClr val="000000"/>
              </a:solidFill>
              <a:latin typeface="Arial"/>
            </a:endParaRPr>
          </a:p>
        </p:txBody>
      </p:sp>
      <p:sp>
        <p:nvSpPr>
          <p:cNvPr id="242" name="TextShape 2"/>
          <p:cNvSpPr txBox="1"/>
          <p:nvPr/>
        </p:nvSpPr>
        <p:spPr>
          <a:xfrm>
            <a:off x="228600" y="1295280"/>
            <a:ext cx="8686440" cy="472392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Deploying network-based IDPSs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NIST recommends four locations for NIDPS sensors</a:t>
            </a:r>
            <a:endParaRPr b="0" lang="en-US" sz="24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Location 1: Behind each external firewall, in the network DMZ </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Location 2: Outside an external firewall</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Location 3: On major network backbones</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Location 4: On critical subnets</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3" name="TextShape 1"/>
          <p:cNvSpPr txBox="1"/>
          <p:nvPr/>
        </p:nvSpPr>
        <p:spPr>
          <a:xfrm>
            <a:off x="519120" y="62640"/>
            <a:ext cx="8032320" cy="100368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7-8 </a:t>
            </a:r>
            <a:r>
              <a:rPr b="0" lang="en-US" sz="3600" spc="-1" strike="noStrike">
                <a:solidFill>
                  <a:srgbClr val="000000"/>
                </a:solidFill>
                <a:latin typeface="Arial"/>
              </a:rPr>
              <a:t>Network IDPS sensor locations (7 of 8)</a:t>
            </a:r>
            <a:endParaRPr b="0" lang="en-US" sz="3600" spc="-1" strike="noStrike">
              <a:solidFill>
                <a:srgbClr val="000000"/>
              </a:solidFill>
              <a:latin typeface="Arial"/>
            </a:endParaRPr>
          </a:p>
        </p:txBody>
      </p:sp>
      <p:pic>
        <p:nvPicPr>
          <p:cNvPr id="244" name="Picture 5" descr="A figure shows an illustration with a network. A label internet on the right top is connected to a fire image that is connected to a cross image. The line from internet to fire image is labeled as, ‘location 2” and line from fire image to cross image labeled as, “location 1.” In-between the fire and cross image, vertically an image of four plates is connected to a spider network. The cross image is connected to two fire images on top and bottom. The fire image on top is connected to cross image which further points to four computers and another three computers below. A label of the cross section is location 3. The fir image on the bottom is connected to a cross image which further points to four computers pointing to a call symbol icon on the top. The cross image at the bottom is labeled as, “Location 4.”&#10;"/>
          <p:cNvPicPr/>
          <p:nvPr/>
        </p:nvPicPr>
        <p:blipFill>
          <a:blip r:embed="rId1"/>
          <a:stretch/>
        </p:blipFill>
        <p:spPr>
          <a:xfrm>
            <a:off x="1930680" y="1433160"/>
            <a:ext cx="5324040" cy="3824280"/>
          </a:xfrm>
          <a:prstGeom prst="rect">
            <a:avLst/>
          </a:prstGeom>
          <a:ln w="0">
            <a:noFill/>
          </a:ln>
        </p:spPr>
      </p:pic>
      <p:sp>
        <p:nvSpPr>
          <p:cNvPr id="245" name="TextShape 2"/>
          <p:cNvSpPr txBox="1"/>
          <p:nvPr/>
        </p:nvSpPr>
        <p:spPr>
          <a:xfrm>
            <a:off x="458640" y="5257800"/>
            <a:ext cx="8152920" cy="572040"/>
          </a:xfrm>
          <a:prstGeom prst="rect">
            <a:avLst/>
          </a:prstGeom>
          <a:noFill/>
          <a:ln w="0">
            <a:noFill/>
          </a:ln>
        </p:spPr>
        <p:txBody>
          <a:bodyPr>
            <a:normAutofit/>
          </a:bodyPr>
          <a:p>
            <a:pPr>
              <a:lnSpc>
                <a:spcPct val="100000"/>
              </a:lnSpc>
              <a:spcBef>
                <a:spcPts val="601"/>
              </a:spcBef>
              <a:tabLst>
                <a:tab algn="l" pos="0"/>
              </a:tabLst>
            </a:pPr>
            <a:r>
              <a:rPr b="0" i="1" lang="en-US" sz="2000" spc="-1" strike="noStrike">
                <a:solidFill>
                  <a:srgbClr val="000000"/>
                </a:solidFill>
                <a:latin typeface="Arial"/>
                <a:ea typeface="Verdana"/>
              </a:rPr>
              <a:t>Source: Adapted from Scarfone and Mell, NIST SP 800-94.</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Deployment and Implementation of an IDPS (8 of 8)</a:t>
            </a:r>
            <a:endParaRPr b="0" lang="en-US" sz="3600" spc="-1" strike="noStrike">
              <a:solidFill>
                <a:srgbClr val="000000"/>
              </a:solidFill>
              <a:latin typeface="Arial"/>
            </a:endParaRPr>
          </a:p>
        </p:txBody>
      </p:sp>
      <p:sp>
        <p:nvSpPr>
          <p:cNvPr id="247" name="TextShape 2"/>
          <p:cNvSpPr txBox="1"/>
          <p:nvPr/>
        </p:nvSpPr>
        <p:spPr>
          <a:xfrm>
            <a:off x="228600" y="1295280"/>
            <a:ext cx="8610120" cy="457164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Deploying host-based IDPSs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Proper implementation of HIDPSs can be a painstaking and time-consuming task.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Deployment begins with implementing most critical systems first.</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Installation continues until either all systems are installed or the organization reaches planned degree of coverage it will accept.</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8" name="TextShape 1"/>
          <p:cNvSpPr txBox="1"/>
          <p:nvPr/>
        </p:nvSpPr>
        <p:spPr>
          <a:xfrm>
            <a:off x="457200" y="27720"/>
            <a:ext cx="822924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Measuring the Effectiveness of IDPSs (1 of 2)</a:t>
            </a:r>
            <a:endParaRPr b="0" lang="en-US" sz="3600" spc="-1" strike="noStrike">
              <a:solidFill>
                <a:srgbClr val="000000"/>
              </a:solidFill>
              <a:latin typeface="Arial"/>
            </a:endParaRPr>
          </a:p>
        </p:txBody>
      </p:sp>
      <p:sp>
        <p:nvSpPr>
          <p:cNvPr id="249" name="TextShape 2"/>
          <p:cNvSpPr txBox="1"/>
          <p:nvPr/>
        </p:nvSpPr>
        <p:spPr>
          <a:xfrm>
            <a:off x="365040" y="1371600"/>
            <a:ext cx="8550000" cy="464796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IDPSs are evaluated using four dominant metrics: thresholds, blacklists and whitelists, alert settings, and code viewing and editing.</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Evaluation of IDPS might read: At 100 Mb/s, IDPS was able to detect 97 percent of directed attacks.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Because developing this collection can be tedious, most IDPS vendors provide testing mechanisms to verify that the systems are performing as expected.</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0" name="TextShape 1"/>
          <p:cNvSpPr txBox="1"/>
          <p:nvPr/>
        </p:nvSpPr>
        <p:spPr>
          <a:xfrm>
            <a:off x="457200" y="27720"/>
            <a:ext cx="822924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Measuring the Effectiveness of IDPSs (2 of 2)</a:t>
            </a:r>
            <a:endParaRPr b="0" lang="en-US" sz="3600" spc="-1" strike="noStrike">
              <a:solidFill>
                <a:srgbClr val="000000"/>
              </a:solidFill>
              <a:latin typeface="Arial"/>
            </a:endParaRPr>
          </a:p>
        </p:txBody>
      </p:sp>
      <p:sp>
        <p:nvSpPr>
          <p:cNvPr id="251" name="TextShape 2"/>
          <p:cNvSpPr txBox="1"/>
          <p:nvPr/>
        </p:nvSpPr>
        <p:spPr>
          <a:xfrm>
            <a:off x="228600" y="1295280"/>
            <a:ext cx="8762760" cy="483048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Some of these testing processes will enable the administrator to:</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Record and retransmit packets from real virus or worm scan</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Record and retransmit packets from a real virus or worm scan with incomplete TCP/IP session connections (missing SYN packets)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Conduct a real virus or worm scan against a hardened or sacrificial system</a:t>
            </a:r>
            <a:endParaRPr b="0" lang="en-US" sz="24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Testing process should be as realistic as possible.</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Honeypots, Honeynets, and Padded Cell Systems</a:t>
            </a:r>
            <a:endParaRPr b="0" lang="en-US" sz="3600" spc="-1" strike="noStrike">
              <a:solidFill>
                <a:srgbClr val="000000"/>
              </a:solidFill>
              <a:latin typeface="Arial"/>
            </a:endParaRPr>
          </a:p>
        </p:txBody>
      </p:sp>
      <p:sp>
        <p:nvSpPr>
          <p:cNvPr id="253" name="TextShape 2"/>
          <p:cNvSpPr txBox="1"/>
          <p:nvPr/>
        </p:nvSpPr>
        <p:spPr>
          <a:xfrm>
            <a:off x="365040" y="1295280"/>
            <a:ext cx="8473680" cy="480024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Honeypots: decoy systems designed to lure potential attackers away from critical systems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Honeynets: several honeypots connected together on a network segment</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Honeypots are designed to:</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Divert an attacker from accessing critical systems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Collect information about the attacker’s activity</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61" dur="indefinite" restart="never" nodeType="tmRoot">
          <p:childTnLst>
            <p:seq>
              <p:cTn id="362" dur="indefinite" nodeType="mainSeq">
                <p:childTnLst>
                  <p:par>
                    <p:cTn id="363" fill="hold">
                      <p:stCondLst>
                        <p:cond delay="indefinite"/>
                      </p:stCondLst>
                      <p:childTnLst>
                        <p:par>
                          <p:cTn id="364" fill="hold">
                            <p:stCondLst>
                              <p:cond delay="0"/>
                            </p:stCondLst>
                            <p:childTnLst>
                              <p:par>
                                <p:cTn id="365" nodeType="clickEffect" fill="hold" presetClass="entr" presetID="1">
                                  <p:stCondLst>
                                    <p:cond delay="0"/>
                                  </p:stCondLst>
                                  <p:childTnLst>
                                    <p:set>
                                      <p:cBhvr>
                                        <p:cTn id="366" dur="1" fill="hold">
                                          <p:stCondLst>
                                            <p:cond delay="0"/>
                                          </p:stCondLst>
                                        </p:cTn>
                                        <p:tgtEl>
                                          <p:spTgt spid="253">
                                            <p:txEl>
                                              <p:pRg st="0" end="0"/>
                                            </p:txEl>
                                          </p:spTgt>
                                        </p:tgtEl>
                                        <p:attrNameLst>
                                          <p:attrName>style.visibility</p:attrName>
                                        </p:attrNameLst>
                                      </p:cBhvr>
                                      <p:to>
                                        <p:strVal val="visible"/>
                                      </p:to>
                                    </p:set>
                                  </p:childTnLst>
                                </p:cTn>
                              </p:par>
                            </p:childTnLst>
                          </p:cTn>
                        </p:par>
                      </p:childTnLst>
                    </p:cTn>
                  </p:par>
                  <p:par>
                    <p:cTn id="367" fill="hold">
                      <p:stCondLst>
                        <p:cond delay="indefinite"/>
                      </p:stCondLst>
                      <p:childTnLst>
                        <p:par>
                          <p:cTn id="368" fill="hold">
                            <p:stCondLst>
                              <p:cond delay="0"/>
                            </p:stCondLst>
                            <p:childTnLst>
                              <p:par>
                                <p:cTn id="369" nodeType="clickEffect" fill="hold" presetClass="entr" presetID="1">
                                  <p:stCondLst>
                                    <p:cond delay="0"/>
                                  </p:stCondLst>
                                  <p:childTnLst>
                                    <p:set>
                                      <p:cBhvr>
                                        <p:cTn id="370" dur="1" fill="hold">
                                          <p:stCondLst>
                                            <p:cond delay="0"/>
                                          </p:stCondLst>
                                        </p:cTn>
                                        <p:tgtEl>
                                          <p:spTgt spid="253">
                                            <p:txEl>
                                              <p:pRg st="1" end="1"/>
                                            </p:txEl>
                                          </p:spTgt>
                                        </p:tgtEl>
                                        <p:attrNameLst>
                                          <p:attrName>style.visibility</p:attrName>
                                        </p:attrNameLst>
                                      </p:cBhvr>
                                      <p:to>
                                        <p:strVal val="visible"/>
                                      </p:to>
                                    </p:set>
                                  </p:childTnLst>
                                </p:cTn>
                              </p:par>
                            </p:childTnLst>
                          </p:cTn>
                        </p:par>
                      </p:childTnLst>
                    </p:cTn>
                  </p:par>
                  <p:par>
                    <p:cTn id="371" fill="hold">
                      <p:stCondLst>
                        <p:cond delay="indefinite"/>
                      </p:stCondLst>
                      <p:childTnLst>
                        <p:par>
                          <p:cTn id="372" fill="hold">
                            <p:stCondLst>
                              <p:cond delay="0"/>
                            </p:stCondLst>
                            <p:childTnLst>
                              <p:par>
                                <p:cTn id="373" nodeType="clickEffect" fill="hold" presetClass="entr" presetID="1">
                                  <p:stCondLst>
                                    <p:cond delay="0"/>
                                  </p:stCondLst>
                                  <p:childTnLst>
                                    <p:set>
                                      <p:cBhvr>
                                        <p:cTn id="374" dur="1" fill="hold">
                                          <p:stCondLst>
                                            <p:cond delay="0"/>
                                          </p:stCondLst>
                                        </p:cTn>
                                        <p:tgtEl>
                                          <p:spTgt spid="253">
                                            <p:txEl>
                                              <p:pRg st="2" end="2"/>
                                            </p:txEl>
                                          </p:spTgt>
                                        </p:tgtEl>
                                        <p:attrNameLst>
                                          <p:attrName>style.visibility</p:attrName>
                                        </p:attrNameLst>
                                      </p:cBhvr>
                                      <p:to>
                                        <p:strVal val="visible"/>
                                      </p:to>
                                    </p:set>
                                  </p:childTnLst>
                                </p:cTn>
                              </p:par>
                            </p:childTnLst>
                          </p:cTn>
                        </p:par>
                      </p:childTnLst>
                    </p:cTn>
                  </p:par>
                  <p:par>
                    <p:cTn id="375" fill="hold">
                      <p:stCondLst>
                        <p:cond delay="indefinite"/>
                      </p:stCondLst>
                      <p:childTnLst>
                        <p:par>
                          <p:cTn id="376" fill="hold">
                            <p:stCondLst>
                              <p:cond delay="0"/>
                            </p:stCondLst>
                            <p:childTnLst>
                              <p:par>
                                <p:cTn id="377" nodeType="clickEffect" fill="hold" presetClass="entr" presetID="1">
                                  <p:stCondLst>
                                    <p:cond delay="0"/>
                                  </p:stCondLst>
                                  <p:childTnLst>
                                    <p:set>
                                      <p:cBhvr>
                                        <p:cTn id="378" dur="1" fill="hold">
                                          <p:stCondLst>
                                            <p:cond delay="0"/>
                                          </p:stCondLst>
                                        </p:cTn>
                                        <p:tgtEl>
                                          <p:spTgt spid="253">
                                            <p:txEl>
                                              <p:pRg st="3" end="3"/>
                                            </p:txEl>
                                          </p:spTgt>
                                        </p:tgtEl>
                                        <p:attrNameLst>
                                          <p:attrName>style.visibility</p:attrName>
                                        </p:attrNameLst>
                                      </p:cBhvr>
                                      <p:to>
                                        <p:strVal val="visible"/>
                                      </p:to>
                                    </p:set>
                                  </p:childTnLst>
                                </p:cTn>
                              </p:par>
                            </p:childTnLst>
                          </p:cTn>
                        </p:par>
                      </p:childTnLst>
                    </p:cTn>
                  </p:par>
                  <p:par>
                    <p:cTn id="379" fill="hold">
                      <p:stCondLst>
                        <p:cond delay="indefinite"/>
                      </p:stCondLst>
                      <p:childTnLst>
                        <p:par>
                          <p:cTn id="380" fill="hold">
                            <p:stCondLst>
                              <p:cond delay="0"/>
                            </p:stCondLst>
                            <p:childTnLst>
                              <p:par>
                                <p:cTn id="381" nodeType="clickEffect" fill="hold" presetClass="entr" presetID="1">
                                  <p:stCondLst>
                                    <p:cond delay="0"/>
                                  </p:stCondLst>
                                  <p:childTnLst>
                                    <p:set>
                                      <p:cBhvr>
                                        <p:cTn id="382" dur="1" fill="hold">
                                          <p:stCondLst>
                                            <p:cond delay="0"/>
                                          </p:stCondLst>
                                        </p:cTn>
                                        <p:tgtEl>
                                          <p:spTgt spid="253">
                                            <p:txEl>
                                              <p:pRg st="4" end="4"/>
                                            </p:txEl>
                                          </p:spTgt>
                                        </p:tgtEl>
                                        <p:attrNameLst>
                                          <p:attrName>style.visibility</p:attrName>
                                        </p:attrNameLst>
                                      </p:cBhvr>
                                      <p:to>
                                        <p:strVal val="visible"/>
                                      </p:to>
                                    </p:set>
                                  </p:childTnLst>
                                </p:cTn>
                              </p:par>
                            </p:childTnLst>
                          </p:cTn>
                        </p:par>
                      </p:childTnLst>
                    </p:cTn>
                  </p:par>
                  <p:par>
                    <p:cTn id="383" fill="hold">
                      <p:stCondLst>
                        <p:cond delay="indefinite"/>
                      </p:stCondLst>
                      <p:childTnLst>
                        <p:par>
                          <p:cTn id="384" fill="hold">
                            <p:stCondLst>
                              <p:cond delay="0"/>
                            </p:stCondLst>
                            <p:childTnLst>
                              <p:par>
                                <p:cTn id="385" nodeType="clickEffect" fill="hold" presetClass="entr" presetID="1">
                                  <p:stCondLst>
                                    <p:cond delay="0"/>
                                  </p:stCondLst>
                                  <p:childTnLst>
                                    <p:set>
                                      <p:cBhvr>
                                        <p:cTn id="386" dur="1" fill="hold">
                                          <p:stCondLst>
                                            <p:cond delay="0"/>
                                          </p:stCondLst>
                                        </p:cTn>
                                        <p:tgtEl>
                                          <p:spTgt spid="253">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Honeypots, Honeynets, and Padded Cell Systems (2 of 4)</a:t>
            </a:r>
            <a:endParaRPr b="0" lang="en-US" sz="3600" spc="-1" strike="noStrike">
              <a:solidFill>
                <a:srgbClr val="000000"/>
              </a:solidFill>
              <a:latin typeface="Arial"/>
            </a:endParaRPr>
          </a:p>
        </p:txBody>
      </p:sp>
      <p:sp>
        <p:nvSpPr>
          <p:cNvPr id="255" name="TextShape 2"/>
          <p:cNvSpPr txBox="1"/>
          <p:nvPr/>
        </p:nvSpPr>
        <p:spPr>
          <a:xfrm>
            <a:off x="365040" y="1275840"/>
            <a:ext cx="8550000" cy="481968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Padded cell system: protected honeypot that cannot be easily compromised</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In addition to attracting attackers with tempting data, a padded cell operates in tandem with a traditional IDPS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When the IDPS detects the attackers, padded cell system seamlessly transfers them to a special simulated environment where they can cause no harm—hence the name padded cell</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Honeypots, Honeynets, and Padded Cell Systems (3 of 4)</a:t>
            </a:r>
            <a:endParaRPr b="0" lang="en-US" sz="3600" spc="-1" strike="noStrike">
              <a:solidFill>
                <a:srgbClr val="000000"/>
              </a:solidFill>
              <a:latin typeface="Arial"/>
            </a:endParaRPr>
          </a:p>
        </p:txBody>
      </p:sp>
      <p:sp>
        <p:nvSpPr>
          <p:cNvPr id="257" name="TextShape 2"/>
          <p:cNvSpPr txBox="1"/>
          <p:nvPr/>
        </p:nvSpPr>
        <p:spPr>
          <a:xfrm>
            <a:off x="365040" y="1295280"/>
            <a:ext cx="8625960" cy="480024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Advantages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Attackers can be diverted to targets they cannot damage</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Administrators have time to decide how to respond to an attacker</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Attackers’ actions can be easily and more extensively monitored, and records can be used to refine threat models and improve system protections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Honeypots may be effective at catching insiders who are snooping around a network</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Honeypots, Honeynets, and Padded Cell Systems (4 of 4)</a:t>
            </a:r>
            <a:endParaRPr b="0" lang="en-US" sz="3600" spc="-1" strike="noStrike">
              <a:solidFill>
                <a:srgbClr val="000000"/>
              </a:solidFill>
              <a:latin typeface="Arial"/>
            </a:endParaRPr>
          </a:p>
        </p:txBody>
      </p:sp>
      <p:sp>
        <p:nvSpPr>
          <p:cNvPr id="259" name="TextShape 2"/>
          <p:cNvSpPr txBox="1"/>
          <p:nvPr/>
        </p:nvSpPr>
        <p:spPr>
          <a:xfrm>
            <a:off x="451080" y="1219320"/>
            <a:ext cx="8625960" cy="4571640"/>
          </a:xfrm>
          <a:prstGeom prst="rect">
            <a:avLst/>
          </a:prstGeom>
          <a:noFill/>
          <a:ln w="0">
            <a:noFill/>
          </a:ln>
        </p:spPr>
        <p:txBody>
          <a:bodyPr>
            <a:normAutofit/>
          </a:bodyPr>
          <a:p>
            <a:pPr marL="457200" indent="-456840">
              <a:lnSpc>
                <a:spcPct val="110000"/>
              </a:lnSpc>
              <a:spcBef>
                <a:spcPts val="601"/>
              </a:spcBef>
              <a:buClr>
                <a:srgbClr val="364162"/>
              </a:buClr>
              <a:buFont typeface="Arial"/>
              <a:buChar char="•"/>
            </a:pPr>
            <a:r>
              <a:rPr b="0" lang="en-US" sz="2600" spc="-1" strike="noStrike">
                <a:solidFill>
                  <a:srgbClr val="000000"/>
                </a:solidFill>
                <a:latin typeface="Arial"/>
                <a:ea typeface="Verdana"/>
              </a:rPr>
              <a:t>Disadvantages</a:t>
            </a:r>
            <a:endParaRPr b="0" lang="en-US" sz="26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400" spc="-1" strike="noStrike">
                <a:solidFill>
                  <a:srgbClr val="000000"/>
                </a:solidFill>
                <a:latin typeface="Arial"/>
                <a:ea typeface="Verdana"/>
              </a:rPr>
              <a:t>Legal implications of using such devices are not well understood</a:t>
            </a:r>
            <a:endParaRPr b="0" lang="en-US" sz="24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400" spc="-1" strike="noStrike">
                <a:solidFill>
                  <a:srgbClr val="000000"/>
                </a:solidFill>
                <a:latin typeface="Arial"/>
                <a:ea typeface="Verdana"/>
              </a:rPr>
              <a:t>Honeypots and padded cells have not yet been shown to be generally useful security technologies</a:t>
            </a:r>
            <a:endParaRPr b="0" lang="en-US" sz="24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400" spc="-1" strike="noStrike">
                <a:solidFill>
                  <a:srgbClr val="000000"/>
                </a:solidFill>
                <a:latin typeface="Arial"/>
                <a:ea typeface="Verdana"/>
              </a:rPr>
              <a:t>An expert attacker, once diverted into a decoy system, may become angry and launch a more aggressive attack against an organization’s systems</a:t>
            </a:r>
            <a:endParaRPr b="0" lang="en-US" sz="2400" spc="-1" strike="noStrike">
              <a:solidFill>
                <a:srgbClr val="000000"/>
              </a:solidFill>
              <a:latin typeface="Arial"/>
            </a:endParaRPr>
          </a:p>
          <a:p>
            <a:pPr lvl="1" marL="743040" indent="-285480">
              <a:lnSpc>
                <a:spcPct val="110000"/>
              </a:lnSpc>
              <a:spcBef>
                <a:spcPts val="601"/>
              </a:spcBef>
              <a:buClr>
                <a:srgbClr val="364162"/>
              </a:buClr>
              <a:buFont typeface="Arial"/>
              <a:buChar char="–"/>
            </a:pPr>
            <a:r>
              <a:rPr b="0" lang="en-US" sz="2400" spc="-1" strike="noStrike">
                <a:solidFill>
                  <a:srgbClr val="000000"/>
                </a:solidFill>
                <a:latin typeface="Arial"/>
                <a:ea typeface="Verdana"/>
              </a:rPr>
              <a:t>Administrators and security managers need a high level of expertise to use these systems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Trap-and-Trace Systems</a:t>
            </a:r>
            <a:endParaRPr b="0" lang="en-US" sz="3600" spc="-1" strike="noStrike">
              <a:solidFill>
                <a:srgbClr val="000000"/>
              </a:solidFill>
              <a:latin typeface="Arial"/>
            </a:endParaRPr>
          </a:p>
        </p:txBody>
      </p:sp>
      <p:sp>
        <p:nvSpPr>
          <p:cNvPr id="261" name="TextShape 2"/>
          <p:cNvSpPr txBox="1"/>
          <p:nvPr/>
        </p:nvSpPr>
        <p:spPr>
          <a:xfrm>
            <a:off x="304920" y="838080"/>
            <a:ext cx="8534160" cy="4800240"/>
          </a:xfrm>
          <a:prstGeom prst="rect">
            <a:avLst/>
          </a:prstGeom>
          <a:noFill/>
          <a:ln w="0">
            <a:noFill/>
          </a:ln>
        </p:spPr>
        <p:txBody>
          <a:bodyPr>
            <a:normAutofit/>
          </a:bodyPr>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ea typeface="Verdana"/>
              </a:rPr>
              <a:t>Use a combination of techniques to detect an intrusion and trace it back to its source.</a:t>
            </a:r>
            <a:endParaRPr b="0" lang="en-US" sz="26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ea typeface="Verdana"/>
              </a:rPr>
              <a:t>Trap usually consists of a honeypot or a padded cell and alarm.</a:t>
            </a:r>
            <a:endParaRPr b="0" lang="en-US" sz="26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600" spc="-1" strike="noStrike">
                <a:solidFill>
                  <a:srgbClr val="000000"/>
                </a:solidFill>
                <a:latin typeface="Arial"/>
                <a:ea typeface="Verdana"/>
              </a:rPr>
              <a:t>Legal drawbacks to trap and trace</a:t>
            </a:r>
            <a:endParaRPr b="0" lang="en-US" sz="26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Enticement: act of attracting attention to a system by placing tantalizing information in key locations</a:t>
            </a:r>
            <a:endParaRPr b="0" lang="en-US" sz="24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Entrapment: act of luring an individual into committing a crime to get a conviction</a:t>
            </a:r>
            <a:endParaRPr b="0" lang="en-US" sz="2400" spc="-1" strike="noStrike">
              <a:solidFill>
                <a:srgbClr val="000000"/>
              </a:solidFill>
              <a:latin typeface="Arial"/>
            </a:endParaRPr>
          </a:p>
          <a:p>
            <a:pPr lvl="1" marL="743040" indent="-285480" algn="just">
              <a:lnSpc>
                <a:spcPct val="100000"/>
              </a:lnSpc>
              <a:spcBef>
                <a:spcPts val="601"/>
              </a:spcBef>
              <a:buClr>
                <a:srgbClr val="364162"/>
              </a:buClr>
              <a:buFont typeface="Arial"/>
              <a:buChar char="–"/>
            </a:pPr>
            <a:r>
              <a:rPr b="0" lang="en-US" sz="2400" spc="-1" strike="noStrike">
                <a:solidFill>
                  <a:srgbClr val="000000"/>
                </a:solidFill>
                <a:latin typeface="Arial"/>
                <a:ea typeface="Verdana"/>
              </a:rPr>
              <a:t>Enticement is legal and ethical, entrapment is not</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Active Intrusion Prevention</a:t>
            </a:r>
            <a:endParaRPr b="0" lang="en-US" sz="3600" spc="-1" strike="noStrike">
              <a:solidFill>
                <a:srgbClr val="000000"/>
              </a:solidFill>
              <a:latin typeface="Arial"/>
            </a:endParaRPr>
          </a:p>
        </p:txBody>
      </p:sp>
      <p:sp>
        <p:nvSpPr>
          <p:cNvPr id="263" name="TextShape 2"/>
          <p:cNvSpPr txBox="1"/>
          <p:nvPr/>
        </p:nvSpPr>
        <p:spPr>
          <a:xfrm>
            <a:off x="228600" y="1295280"/>
            <a:ext cx="8762760" cy="483048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Some organizations implement active countermeasures. </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One tool (LaBrea) takes up unused IP address space to pretend to be a computer and allow attackers to complete a connection request, but then holds connection open.</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4" name="TextShape 1"/>
          <p:cNvSpPr txBox="1"/>
          <p:nvPr/>
        </p:nvSpPr>
        <p:spPr>
          <a:xfrm>
            <a:off x="45720" y="27720"/>
            <a:ext cx="9052200" cy="65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Scanning and Analysis Tools</a:t>
            </a:r>
            <a:endParaRPr b="0" lang="en-US" sz="3600" spc="-1" strike="noStrike">
              <a:solidFill>
                <a:srgbClr val="000000"/>
              </a:solidFill>
              <a:latin typeface="Arial"/>
            </a:endParaRPr>
          </a:p>
        </p:txBody>
      </p:sp>
      <p:sp>
        <p:nvSpPr>
          <p:cNvPr id="265" name="TextShape 2"/>
          <p:cNvSpPr txBox="1"/>
          <p:nvPr/>
        </p:nvSpPr>
        <p:spPr>
          <a:xfrm>
            <a:off x="380880" y="914400"/>
            <a:ext cx="8457840" cy="4723920"/>
          </a:xfrm>
          <a:prstGeom prst="rect">
            <a:avLst/>
          </a:prstGeom>
          <a:noFill/>
          <a:ln w="0">
            <a:noFill/>
          </a:ln>
        </p:spPr>
        <p:txBody>
          <a:bodyPr>
            <a:normAutofit fontScale="45000"/>
          </a:bodyPr>
          <a:p>
            <a:pPr marL="457200" indent="-456840" algn="just">
              <a:lnSpc>
                <a:spcPct val="100000"/>
              </a:lnSpc>
              <a:spcBef>
                <a:spcPts val="601"/>
              </a:spcBef>
              <a:buClr>
                <a:srgbClr val="364162"/>
              </a:buClr>
              <a:buFont typeface="Arial"/>
              <a:buChar char="•"/>
            </a:pPr>
            <a:r>
              <a:rPr b="0" lang="en-US" sz="2700" spc="-1" strike="noStrike">
                <a:solidFill>
                  <a:srgbClr val="000000"/>
                </a:solidFill>
                <a:latin typeface="Arial"/>
                <a:ea typeface="Verdana"/>
              </a:rPr>
              <a:t>Scanning tools typically are used to collect information that an attacker needs to launch a successful attack.</a:t>
            </a:r>
            <a:endParaRPr b="0" lang="en-US" sz="27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700" spc="-1" strike="noStrike">
                <a:solidFill>
                  <a:srgbClr val="000000"/>
                </a:solidFill>
                <a:latin typeface="Arial"/>
                <a:ea typeface="Verdana"/>
              </a:rPr>
              <a:t>Attack protocol is a logical sequence of steps or processes used by an attacker to launch an attack against a target system or network.</a:t>
            </a:r>
            <a:endParaRPr b="0" lang="en-US" sz="27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700" spc="-1" strike="noStrike">
                <a:solidFill>
                  <a:srgbClr val="000000"/>
                </a:solidFill>
                <a:latin typeface="Arial"/>
                <a:ea typeface="Verdana"/>
              </a:rPr>
              <a:t>Footprinting: process of collecting publicly available information about a potential target.</a:t>
            </a:r>
            <a:endParaRPr b="0" lang="en-US" sz="27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700" spc="-1" strike="noStrike">
                <a:solidFill>
                  <a:srgbClr val="000000"/>
                </a:solidFill>
                <a:latin typeface="Arial"/>
                <a:ea typeface="Verdana"/>
              </a:rPr>
              <a:t>Fingerprinting: systematic survey of target organization’s Internet addresses collected during the footprinting phase to identify network services offered by hosts in that range.</a:t>
            </a:r>
            <a:endParaRPr b="0" lang="en-US" sz="27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700" spc="-1" strike="noStrike">
                <a:solidFill>
                  <a:srgbClr val="000000"/>
                </a:solidFill>
                <a:latin typeface="Arial"/>
                <a:ea typeface="Verdana"/>
              </a:rPr>
              <a:t>Fingerprinting reveals useful information about the internal structure and nature of the target system or network to be attacked.</a:t>
            </a:r>
            <a:endParaRPr b="0" lang="en-US" sz="2700" spc="-1" strike="noStrike">
              <a:solidFill>
                <a:srgbClr val="000000"/>
              </a:solidFill>
              <a:latin typeface="Arial"/>
            </a:endParaRPr>
          </a:p>
          <a:p>
            <a:pPr marL="457200" indent="-456840" algn="just">
              <a:lnSpc>
                <a:spcPct val="100000"/>
              </a:lnSpc>
              <a:spcBef>
                <a:spcPts val="601"/>
              </a:spcBef>
              <a:buClr>
                <a:srgbClr val="364162"/>
              </a:buClr>
              <a:buFont typeface="Arial"/>
              <a:buChar char="•"/>
            </a:pPr>
            <a:r>
              <a:rPr b="0" lang="en-US" sz="2700" spc="-1" strike="noStrike">
                <a:solidFill>
                  <a:srgbClr val="000000"/>
                </a:solidFill>
                <a:latin typeface="Arial"/>
                <a:ea typeface="Verdana"/>
              </a:rPr>
              <a:t>These tools are valuable to the network defender since they can quickly pinpoint the parts of the systems or network that need a prompt repair to close vulnerabilities.</a:t>
            </a:r>
            <a:endParaRPr b="0" lang="en-US" sz="27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87" dur="indefinite" restart="never" nodeType="tmRoot">
          <p:childTnLst>
            <p:seq>
              <p:cTn id="388" dur="indefinite" nodeType="mainSeq">
                <p:childTnLst>
                  <p:par>
                    <p:cTn id="389" fill="hold">
                      <p:stCondLst>
                        <p:cond delay="indefinite"/>
                      </p:stCondLst>
                      <p:childTnLst>
                        <p:par>
                          <p:cTn id="390" fill="hold">
                            <p:stCondLst>
                              <p:cond delay="0"/>
                            </p:stCondLst>
                            <p:childTnLst>
                              <p:par>
                                <p:cTn id="391" nodeType="clickEffect" fill="hold" presetClass="entr" presetID="1">
                                  <p:stCondLst>
                                    <p:cond delay="0"/>
                                  </p:stCondLst>
                                  <p:childTnLst>
                                    <p:set>
                                      <p:cBhvr>
                                        <p:cTn id="392" dur="1" fill="hold">
                                          <p:stCondLst>
                                            <p:cond delay="0"/>
                                          </p:stCondLst>
                                        </p:cTn>
                                        <p:tgtEl>
                                          <p:spTgt spid="265">
                                            <p:txEl>
                                              <p:pRg st="0" end="0"/>
                                            </p:txEl>
                                          </p:spTgt>
                                        </p:tgtEl>
                                        <p:attrNameLst>
                                          <p:attrName>style.visibility</p:attrName>
                                        </p:attrNameLst>
                                      </p:cBhvr>
                                      <p:to>
                                        <p:strVal val="visible"/>
                                      </p:to>
                                    </p:set>
                                  </p:childTnLst>
                                </p:cTn>
                              </p:par>
                            </p:childTnLst>
                          </p:cTn>
                        </p:par>
                      </p:childTnLst>
                    </p:cTn>
                  </p:par>
                  <p:par>
                    <p:cTn id="393" fill="hold">
                      <p:stCondLst>
                        <p:cond delay="indefinite"/>
                      </p:stCondLst>
                      <p:childTnLst>
                        <p:par>
                          <p:cTn id="394" fill="hold">
                            <p:stCondLst>
                              <p:cond delay="0"/>
                            </p:stCondLst>
                            <p:childTnLst>
                              <p:par>
                                <p:cTn id="395" nodeType="clickEffect" fill="hold" presetClass="entr" presetID="1">
                                  <p:stCondLst>
                                    <p:cond delay="0"/>
                                  </p:stCondLst>
                                  <p:childTnLst>
                                    <p:set>
                                      <p:cBhvr>
                                        <p:cTn id="396" dur="1" fill="hold">
                                          <p:stCondLst>
                                            <p:cond delay="0"/>
                                          </p:stCondLst>
                                        </p:cTn>
                                        <p:tgtEl>
                                          <p:spTgt spid="265">
                                            <p:txEl>
                                              <p:pRg st="1" end="1"/>
                                            </p:txEl>
                                          </p:spTgt>
                                        </p:tgtEl>
                                        <p:attrNameLst>
                                          <p:attrName>style.visibility</p:attrName>
                                        </p:attrNameLst>
                                      </p:cBhvr>
                                      <p:to>
                                        <p:strVal val="visible"/>
                                      </p:to>
                                    </p:set>
                                  </p:childTnLst>
                                </p:cTn>
                              </p:par>
                            </p:childTnLst>
                          </p:cTn>
                        </p:par>
                      </p:childTnLst>
                    </p:cTn>
                  </p:par>
                  <p:par>
                    <p:cTn id="397" fill="hold">
                      <p:stCondLst>
                        <p:cond delay="indefinite"/>
                      </p:stCondLst>
                      <p:childTnLst>
                        <p:par>
                          <p:cTn id="398" fill="hold">
                            <p:stCondLst>
                              <p:cond delay="0"/>
                            </p:stCondLst>
                            <p:childTnLst>
                              <p:par>
                                <p:cTn id="399" nodeType="clickEffect" fill="hold" presetClass="entr" presetID="1">
                                  <p:stCondLst>
                                    <p:cond delay="0"/>
                                  </p:stCondLst>
                                  <p:childTnLst>
                                    <p:set>
                                      <p:cBhvr>
                                        <p:cTn id="400" dur="1" fill="hold">
                                          <p:stCondLst>
                                            <p:cond delay="0"/>
                                          </p:stCondLst>
                                        </p:cTn>
                                        <p:tgtEl>
                                          <p:spTgt spid="265">
                                            <p:txEl>
                                              <p:pRg st="2" end="2"/>
                                            </p:txEl>
                                          </p:spTgt>
                                        </p:tgtEl>
                                        <p:attrNameLst>
                                          <p:attrName>style.visibility</p:attrName>
                                        </p:attrNameLst>
                                      </p:cBhvr>
                                      <p:to>
                                        <p:strVal val="visible"/>
                                      </p:to>
                                    </p:set>
                                  </p:childTnLst>
                                </p:cTn>
                              </p:par>
                            </p:childTnLst>
                          </p:cTn>
                        </p:par>
                      </p:childTnLst>
                    </p:cTn>
                  </p:par>
                  <p:par>
                    <p:cTn id="401" fill="hold">
                      <p:stCondLst>
                        <p:cond delay="indefinite"/>
                      </p:stCondLst>
                      <p:childTnLst>
                        <p:par>
                          <p:cTn id="402" fill="hold">
                            <p:stCondLst>
                              <p:cond delay="0"/>
                            </p:stCondLst>
                            <p:childTnLst>
                              <p:par>
                                <p:cTn id="403" nodeType="clickEffect" fill="hold" presetClass="entr" presetID="1">
                                  <p:stCondLst>
                                    <p:cond delay="0"/>
                                  </p:stCondLst>
                                  <p:childTnLst>
                                    <p:set>
                                      <p:cBhvr>
                                        <p:cTn id="404" dur="1" fill="hold">
                                          <p:stCondLst>
                                            <p:cond delay="0"/>
                                          </p:stCondLst>
                                        </p:cTn>
                                        <p:tgtEl>
                                          <p:spTgt spid="265">
                                            <p:txEl>
                                              <p:pRg st="3" end="3"/>
                                            </p:txEl>
                                          </p:spTgt>
                                        </p:tgtEl>
                                        <p:attrNameLst>
                                          <p:attrName>style.visibility</p:attrName>
                                        </p:attrNameLst>
                                      </p:cBhvr>
                                      <p:to>
                                        <p:strVal val="visible"/>
                                      </p:to>
                                    </p:set>
                                  </p:childTnLst>
                                </p:cTn>
                              </p:par>
                            </p:childTnLst>
                          </p:cTn>
                        </p:par>
                      </p:childTnLst>
                    </p:cTn>
                  </p:par>
                  <p:par>
                    <p:cTn id="405" fill="hold">
                      <p:stCondLst>
                        <p:cond delay="indefinite"/>
                      </p:stCondLst>
                      <p:childTnLst>
                        <p:par>
                          <p:cTn id="406" fill="hold">
                            <p:stCondLst>
                              <p:cond delay="0"/>
                            </p:stCondLst>
                            <p:childTnLst>
                              <p:par>
                                <p:cTn id="407" nodeType="clickEffect" fill="hold" presetClass="entr" presetID="1">
                                  <p:stCondLst>
                                    <p:cond delay="0"/>
                                  </p:stCondLst>
                                  <p:childTnLst>
                                    <p:set>
                                      <p:cBhvr>
                                        <p:cTn id="408" dur="1" fill="hold">
                                          <p:stCondLst>
                                            <p:cond delay="0"/>
                                          </p:stCondLst>
                                        </p:cTn>
                                        <p:tgtEl>
                                          <p:spTgt spid="265">
                                            <p:txEl>
                                              <p:pRg st="4" end="4"/>
                                            </p:txEl>
                                          </p:spTgt>
                                        </p:tgtEl>
                                        <p:attrNameLst>
                                          <p:attrName>style.visibility</p:attrName>
                                        </p:attrNameLst>
                                      </p:cBhvr>
                                      <p:to>
                                        <p:strVal val="visible"/>
                                      </p:to>
                                    </p:set>
                                  </p:childTnLst>
                                </p:cTn>
                              </p:par>
                            </p:childTnLst>
                          </p:cTn>
                        </p:par>
                      </p:childTnLst>
                    </p:cTn>
                  </p:par>
                  <p:par>
                    <p:cTn id="409" fill="hold">
                      <p:stCondLst>
                        <p:cond delay="indefinite"/>
                      </p:stCondLst>
                      <p:childTnLst>
                        <p:par>
                          <p:cTn id="410" fill="hold">
                            <p:stCondLst>
                              <p:cond delay="0"/>
                            </p:stCondLst>
                            <p:childTnLst>
                              <p:par>
                                <p:cTn id="411" nodeType="clickEffect" fill="hold" presetClass="entr" presetID="1">
                                  <p:stCondLst>
                                    <p:cond delay="0"/>
                                  </p:stCondLst>
                                  <p:childTnLst>
                                    <p:set>
                                      <p:cBhvr>
                                        <p:cTn id="412" dur="1" fill="hold">
                                          <p:stCondLst>
                                            <p:cond delay="0"/>
                                          </p:stCondLst>
                                        </p:cTn>
                                        <p:tgtEl>
                                          <p:spTgt spid="265">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Scanning and Analysis Tools (2 of 2)</a:t>
            </a:r>
            <a:endParaRPr b="0" lang="en-US" sz="3600" spc="-1" strike="noStrike">
              <a:solidFill>
                <a:srgbClr val="000000"/>
              </a:solidFill>
              <a:latin typeface="Arial"/>
            </a:endParaRPr>
          </a:p>
        </p:txBody>
      </p:sp>
      <p:sp>
        <p:nvSpPr>
          <p:cNvPr id="267" name="TextShape 2"/>
          <p:cNvSpPr txBox="1"/>
          <p:nvPr/>
        </p:nvSpPr>
        <p:spPr>
          <a:xfrm>
            <a:off x="335160" y="914400"/>
            <a:ext cx="8762760" cy="457164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Fingerprinting: systematic survey of target organization’s Internet addresses collected during the footprinting phase to identify network services offered by hosts in that range.</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Fingerprinting reveals useful information about the internal structure and nature of the target system or network to be attacked.</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These tools are valuable to the network defender since they can quickly pinpoint the parts of the systems or network that need a prompt repair to close vulnerabilities.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Port Scanners</a:t>
            </a:r>
            <a:endParaRPr b="0" lang="en-US" sz="3600" spc="-1" strike="noStrike">
              <a:solidFill>
                <a:srgbClr val="000000"/>
              </a:solidFill>
              <a:latin typeface="Arial"/>
            </a:endParaRPr>
          </a:p>
        </p:txBody>
      </p:sp>
      <p:sp>
        <p:nvSpPr>
          <p:cNvPr id="269" name="TextShape 2"/>
          <p:cNvSpPr txBox="1"/>
          <p:nvPr/>
        </p:nvSpPr>
        <p:spPr>
          <a:xfrm>
            <a:off x="304920" y="1275840"/>
            <a:ext cx="8550000" cy="474372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Tools used by both attackers and defenders to identify/fingerprint computers active on a network and other useful information</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Can either perform generic scans or those for specific types of computers, protocols, or resources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The more specific the scanner is, the more useful its information is to attackers and defenders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TextShape 1"/>
          <p:cNvSpPr txBox="1"/>
          <p:nvPr/>
        </p:nvSpPr>
        <p:spPr>
          <a:xfrm>
            <a:off x="519120" y="62640"/>
            <a:ext cx="8032320" cy="100368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Commonly Used Port Numbers</a:t>
            </a:r>
            <a:endParaRPr b="0" lang="en-US" sz="3600" spc="-1" strike="noStrike">
              <a:solidFill>
                <a:srgbClr val="000000"/>
              </a:solidFill>
              <a:latin typeface="Arial"/>
            </a:endParaRPr>
          </a:p>
        </p:txBody>
      </p:sp>
      <p:graphicFrame>
        <p:nvGraphicFramePr>
          <p:cNvPr id="271" name="Table 2"/>
          <p:cNvGraphicFramePr/>
          <p:nvPr/>
        </p:nvGraphicFramePr>
        <p:xfrm>
          <a:off x="1600200" y="1676520"/>
          <a:ext cx="6476760" cy="3191040"/>
        </p:xfrm>
        <a:graphic>
          <a:graphicData uri="http://schemas.openxmlformats.org/drawingml/2006/table">
            <a:tbl>
              <a:tblPr/>
              <a:tblGrid>
                <a:gridCol w="1599120"/>
                <a:gridCol w="4877640"/>
              </a:tblGrid>
              <a:tr h="317520">
                <a:tc>
                  <a:txBody>
                    <a:bodyPr>
                      <a:noAutofit/>
                    </a:bodyPr>
                    <a:p>
                      <a:pPr algn="ctr">
                        <a:lnSpc>
                          <a:spcPct val="100000"/>
                        </a:lnSpc>
                      </a:pPr>
                      <a:r>
                        <a:rPr b="1" lang="en-US" sz="1600" spc="-1" strike="noStrike">
                          <a:solidFill>
                            <a:srgbClr val="ffffff"/>
                          </a:solidFill>
                          <a:latin typeface="Arial"/>
                        </a:rPr>
                        <a:t>Port number</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gn="ctr">
                        <a:lnSpc>
                          <a:spcPct val="100000"/>
                        </a:lnSpc>
                      </a:pPr>
                      <a:r>
                        <a:rPr b="1" lang="en-US" sz="1600" spc="-1" strike="noStrike">
                          <a:solidFill>
                            <a:srgbClr val="ffffff"/>
                          </a:solidFill>
                          <a:latin typeface="Arial"/>
                        </a:rPr>
                        <a:t>Protocol</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317520">
                <a:tc>
                  <a:txBody>
                    <a:bodyPr>
                      <a:noAutofit/>
                    </a:bodyPr>
                    <a:p>
                      <a:pPr>
                        <a:lnSpc>
                          <a:spcPct val="100000"/>
                        </a:lnSpc>
                        <a:tabLst>
                          <a:tab algn="l" pos="0"/>
                        </a:tabLst>
                      </a:pPr>
                      <a:r>
                        <a:rPr b="0" lang="en-US" sz="1600" spc="-1" strike="noStrike">
                          <a:solidFill>
                            <a:srgbClr val="000000"/>
                          </a:solidFill>
                          <a:latin typeface="Arial"/>
                        </a:rPr>
                        <a:t>7</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Echo</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45240">
                <a:tc>
                  <a:txBody>
                    <a:bodyPr lIns="0" rIns="0" tIns="0" bIns="0" anchor="ctr">
                      <a:noAutofit/>
                    </a:bodyPr>
                    <a:p>
                      <a:pPr>
                        <a:lnSpc>
                          <a:spcPct val="100000"/>
                        </a:lnSpc>
                        <a:tabLst>
                          <a:tab algn="l" pos="0"/>
                        </a:tabLst>
                      </a:pPr>
                      <a:r>
                        <a:rPr b="0" lang="en-US" sz="1600" spc="-1" strike="noStrike">
                          <a:solidFill>
                            <a:srgbClr val="000000"/>
                          </a:solidFill>
                          <a:latin typeface="Arial"/>
                        </a:rPr>
                        <a:t>20</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73080">
                        <a:lnSpc>
                          <a:spcPct val="100000"/>
                        </a:lnSpc>
                      </a:pPr>
                      <a:r>
                        <a:rPr b="0" lang="en-US" sz="1600" spc="-1" strike="noStrike">
                          <a:solidFill>
                            <a:srgbClr val="000000"/>
                          </a:solidFill>
                          <a:latin typeface="Arial"/>
                          <a:ea typeface="Calibri"/>
                        </a:rPr>
                        <a:t>File Transfer [Default Data] (FTP)</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r>
              <a:tr h="276120">
                <a:tc>
                  <a:txBody>
                    <a:bodyPr lIns="0" rIns="0" tIns="0" bIns="0" anchor="ctr">
                      <a:noAutofit/>
                    </a:bodyPr>
                    <a:p>
                      <a:pPr>
                        <a:lnSpc>
                          <a:spcPct val="100000"/>
                        </a:lnSpc>
                        <a:tabLst>
                          <a:tab algn="l" pos="0"/>
                        </a:tabLst>
                      </a:pPr>
                      <a:r>
                        <a:rPr b="0" lang="en-US" sz="1600" spc="-1" strike="noStrike">
                          <a:solidFill>
                            <a:srgbClr val="000000"/>
                          </a:solidFill>
                          <a:latin typeface="Arial"/>
                        </a:rPr>
                        <a:t>21</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73080">
                        <a:lnSpc>
                          <a:spcPct val="100000"/>
                        </a:lnSpc>
                      </a:pPr>
                      <a:r>
                        <a:rPr b="0" lang="en-US" sz="1600" spc="29" strike="noStrike">
                          <a:solidFill>
                            <a:srgbClr val="000000"/>
                          </a:solidFill>
                          <a:latin typeface="Arial"/>
                          <a:ea typeface="Calibri"/>
                        </a:rPr>
                        <a:t>File Transfer [Control] (FTP)</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r>
              <a:tr h="276120">
                <a:tc>
                  <a:txBody>
                    <a:bodyPr lIns="0" rIns="0" tIns="0" bIns="0" anchor="ctr">
                      <a:noAutofit/>
                    </a:bodyPr>
                    <a:p>
                      <a:pPr>
                        <a:lnSpc>
                          <a:spcPct val="100000"/>
                        </a:lnSpc>
                        <a:tabLst>
                          <a:tab algn="l" pos="0"/>
                        </a:tabLst>
                      </a:pPr>
                      <a:r>
                        <a:rPr b="0" lang="en-US" sz="1600" spc="-1" strike="noStrike">
                          <a:solidFill>
                            <a:srgbClr val="000000"/>
                          </a:solidFill>
                          <a:latin typeface="Arial"/>
                        </a:rPr>
                        <a:t>23</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73080">
                        <a:lnSpc>
                          <a:spcPct val="100000"/>
                        </a:lnSpc>
                      </a:pPr>
                      <a:r>
                        <a:rPr b="0" lang="en-US" sz="1600" spc="-1" strike="noStrike">
                          <a:solidFill>
                            <a:srgbClr val="000000"/>
                          </a:solidFill>
                          <a:latin typeface="Arial"/>
                          <a:ea typeface="Calibri"/>
                        </a:rPr>
                        <a:t>Telnet</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r>
              <a:tr h="336240">
                <a:tc>
                  <a:txBody>
                    <a:bodyPr lIns="0" rIns="0" tIns="0" bIns="0" anchor="ctr">
                      <a:noAutofit/>
                    </a:bodyPr>
                    <a:p>
                      <a:pPr>
                        <a:lnSpc>
                          <a:spcPct val="100000"/>
                        </a:lnSpc>
                        <a:tabLst>
                          <a:tab algn="l" pos="0"/>
                        </a:tabLst>
                      </a:pPr>
                      <a:r>
                        <a:rPr b="0" lang="en-US" sz="1600" spc="-1" strike="noStrike">
                          <a:solidFill>
                            <a:srgbClr val="000000"/>
                          </a:solidFill>
                          <a:latin typeface="Arial"/>
                        </a:rPr>
                        <a:t>25</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73080">
                        <a:lnSpc>
                          <a:spcPct val="100000"/>
                        </a:lnSpc>
                      </a:pPr>
                      <a:r>
                        <a:rPr b="0" lang="en-US" sz="1600" spc="29" strike="noStrike">
                          <a:solidFill>
                            <a:srgbClr val="000000"/>
                          </a:solidFill>
                          <a:latin typeface="Arial"/>
                          <a:ea typeface="Calibri"/>
                        </a:rPr>
                        <a:t>Simple Mail Transfer Protocol (SMTP)</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r>
              <a:tr h="276120">
                <a:tc>
                  <a:txBody>
                    <a:bodyPr lIns="0" rIns="0" tIns="0" bIns="0" anchor="ctr">
                      <a:noAutofit/>
                    </a:bodyPr>
                    <a:p>
                      <a:pPr>
                        <a:lnSpc>
                          <a:spcPct val="100000"/>
                        </a:lnSpc>
                        <a:tabLst>
                          <a:tab algn="l" pos="0"/>
                        </a:tabLst>
                      </a:pPr>
                      <a:r>
                        <a:rPr b="0" lang="en-US" sz="1600" spc="-1" strike="noStrike">
                          <a:solidFill>
                            <a:srgbClr val="000000"/>
                          </a:solidFill>
                          <a:latin typeface="Arial"/>
                        </a:rPr>
                        <a:t>53</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73080">
                        <a:lnSpc>
                          <a:spcPct val="100000"/>
                        </a:lnSpc>
                      </a:pPr>
                      <a:r>
                        <a:rPr b="0" lang="en-US" sz="1600" spc="-21" strike="noStrike">
                          <a:solidFill>
                            <a:srgbClr val="000000"/>
                          </a:solidFill>
                          <a:latin typeface="Arial"/>
                          <a:ea typeface="Calibri"/>
                        </a:rPr>
                        <a:t>Domain Name System (DNS)</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r>
              <a:tr h="345240">
                <a:tc>
                  <a:txBody>
                    <a:bodyPr lIns="0" rIns="0" tIns="0" bIns="0" anchor="ctr">
                      <a:noAutofit/>
                    </a:bodyPr>
                    <a:p>
                      <a:pPr>
                        <a:lnSpc>
                          <a:spcPct val="100000"/>
                        </a:lnSpc>
                        <a:tabLst>
                          <a:tab algn="l" pos="0"/>
                        </a:tabLst>
                      </a:pPr>
                      <a:r>
                        <a:rPr b="0" lang="en-US" sz="1600" spc="-1" strike="noStrike">
                          <a:solidFill>
                            <a:srgbClr val="000000"/>
                          </a:solidFill>
                          <a:latin typeface="Arial"/>
                        </a:rPr>
                        <a:t>80</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73080">
                        <a:lnSpc>
                          <a:spcPct val="100000"/>
                        </a:lnSpc>
                      </a:pPr>
                      <a:r>
                        <a:rPr b="0" lang="en-US" sz="1600" spc="29" strike="noStrike">
                          <a:solidFill>
                            <a:srgbClr val="000000"/>
                          </a:solidFill>
                          <a:latin typeface="Arial"/>
                          <a:ea typeface="Calibri"/>
                        </a:rPr>
                        <a:t>Hypertext Transfer Protocol (HTTP)</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r>
              <a:tr h="442080">
                <a:tc>
                  <a:txBody>
                    <a:bodyPr lIns="0" rIns="0" tIns="0" bIns="0" anchor="ctr">
                      <a:noAutofit/>
                    </a:bodyPr>
                    <a:p>
                      <a:pPr>
                        <a:lnSpc>
                          <a:spcPct val="100000"/>
                        </a:lnSpc>
                        <a:tabLst>
                          <a:tab algn="l" pos="0"/>
                        </a:tabLst>
                      </a:pPr>
                      <a:r>
                        <a:rPr b="0" lang="en-US" sz="1600" spc="-1" strike="noStrike">
                          <a:solidFill>
                            <a:srgbClr val="000000"/>
                          </a:solidFill>
                          <a:latin typeface="Arial"/>
                        </a:rPr>
                        <a:t>110</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a:lnSpc>
                          <a:spcPct val="100000"/>
                        </a:lnSpc>
                      </a:pPr>
                      <a:r>
                        <a:rPr b="1" lang="en-US" sz="1600" spc="-21" strike="noStrike">
                          <a:solidFill>
                            <a:srgbClr val="000000"/>
                          </a:solidFill>
                          <a:latin typeface="Arial"/>
                          <a:ea typeface="Calibri"/>
                        </a:rPr>
                        <a:t> </a:t>
                      </a:r>
                      <a:r>
                        <a:rPr b="0" lang="en-US" sz="1600" spc="-21" strike="noStrike">
                          <a:solidFill>
                            <a:srgbClr val="000000"/>
                          </a:solidFill>
                          <a:latin typeface="Arial"/>
                          <a:ea typeface="Calibri"/>
                        </a:rPr>
                        <a:t>Post Office Protocol version 3 (POP3)</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r>
              <a:tr h="276120">
                <a:tc>
                  <a:txBody>
                    <a:bodyPr lIns="0" rIns="0" tIns="0" bIns="0">
                      <a:noAutofit/>
                    </a:bodyPr>
                    <a:p>
                      <a:pPr>
                        <a:lnSpc>
                          <a:spcPct val="100000"/>
                        </a:lnSpc>
                        <a:tabLst>
                          <a:tab algn="l" pos="0"/>
                        </a:tabLst>
                      </a:pPr>
                      <a:r>
                        <a:rPr b="0" lang="en-US" sz="1600" spc="-1" strike="noStrike">
                          <a:solidFill>
                            <a:srgbClr val="000000"/>
                          </a:solidFill>
                          <a:latin typeface="Arial"/>
                        </a:rPr>
                        <a:t>161</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oAutofit/>
                    </a:bodyPr>
                    <a:p>
                      <a:pPr marL="73080">
                        <a:lnSpc>
                          <a:spcPct val="100000"/>
                        </a:lnSpc>
                      </a:pPr>
                      <a:r>
                        <a:rPr b="0" lang="en-US" sz="1600" spc="49" strike="noStrike">
                          <a:solidFill>
                            <a:srgbClr val="000000"/>
                          </a:solidFill>
                          <a:latin typeface="Arial"/>
                          <a:ea typeface="Calibri"/>
                        </a:rPr>
                        <a:t>Simple Network Management Protocol (SNMP)</a:t>
                      </a:r>
                      <a:endParaRPr b="0" lang="en-GB" sz="16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timing>
    <p:tnLst>
      <p:par>
        <p:cTn id="413" dur="indefinite" restart="never" nodeType="tmRoot">
          <p:childTnLst>
            <p:seq>
              <p:cTn id="414" dur="indefinite" nodeType="mainSeq">
                <p:childTnLst>
                  <p:par>
                    <p:cTn id="415" fill="hold">
                      <p:stCondLst>
                        <p:cond delay="indefinite"/>
                      </p:stCondLst>
                      <p:childTnLst>
                        <p:par>
                          <p:cTn id="416" fill="hold">
                            <p:stCondLst>
                              <p:cond delay="0"/>
                            </p:stCondLst>
                            <p:childTnLst>
                              <p:par>
                                <p:cTn id="417" nodeType="clickEffect" fill="hold" presetClass="entr" presetID="1">
                                  <p:stCondLst>
                                    <p:cond delay="0"/>
                                  </p:stCondLst>
                                  <p:childTnLst>
                                    <p:set>
                                      <p:cBhvr>
                                        <p:cTn id="418" dur="1" fill="hold">
                                          <p:stCondLst>
                                            <p:cond delay="0"/>
                                          </p:stCondLst>
                                        </p:cTn>
                                        <p:tgtEl>
                                          <p:spTgt spid="27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Firewall Analysis Tools</a:t>
            </a:r>
            <a:endParaRPr b="0" lang="en-US" sz="3600" spc="-1" strike="noStrike">
              <a:solidFill>
                <a:srgbClr val="000000"/>
              </a:solidFill>
              <a:latin typeface="Arial"/>
            </a:endParaRPr>
          </a:p>
        </p:txBody>
      </p:sp>
      <p:sp>
        <p:nvSpPr>
          <p:cNvPr id="273" name="TextShape 2"/>
          <p:cNvSpPr txBox="1"/>
          <p:nvPr/>
        </p:nvSpPr>
        <p:spPr>
          <a:xfrm>
            <a:off x="266760" y="914400"/>
            <a:ext cx="8610120" cy="472392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Several tools automate remote discovery of firewall rules and assist the administrator/attacker in analyzing them. </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Administrators who feel wary of using the same tools that attackers use should remember: </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User intent dictates how gathered information will be used.</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To defend a computer or network well, administrators must understand ways it can be attacked.</a:t>
            </a:r>
            <a:endParaRPr b="0" lang="en-US" sz="24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 tool that can help close an open or poorly configured firewall will help the network defender minimize risk from attack.</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4"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Operating System Detection Tools </a:t>
            </a:r>
            <a:endParaRPr b="0" lang="en-US" sz="3600" spc="-1" strike="noStrike">
              <a:solidFill>
                <a:srgbClr val="000000"/>
              </a:solidFill>
              <a:latin typeface="Arial"/>
            </a:endParaRPr>
          </a:p>
        </p:txBody>
      </p:sp>
      <p:sp>
        <p:nvSpPr>
          <p:cNvPr id="275" name="TextShape 2"/>
          <p:cNvSpPr txBox="1"/>
          <p:nvPr/>
        </p:nvSpPr>
        <p:spPr>
          <a:xfrm>
            <a:off x="365040" y="1371600"/>
            <a:ext cx="8550000" cy="472392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Ability to detect a target computer’s OS is very valuable to an attacker.</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Once OS is known, the attacker can easily determine the vulnerabilities to which it is susceptible.</a:t>
            </a:r>
            <a:endParaRPr b="0" lang="en-US" sz="24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Many tools use networking protocols to determine a remote computer’s OS.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Vulnerability Scanners</a:t>
            </a:r>
            <a:endParaRPr b="0" lang="en-US" sz="3600" spc="-1" strike="noStrike">
              <a:solidFill>
                <a:srgbClr val="000000"/>
              </a:solidFill>
              <a:latin typeface="Arial"/>
            </a:endParaRPr>
          </a:p>
        </p:txBody>
      </p:sp>
      <p:sp>
        <p:nvSpPr>
          <p:cNvPr id="277" name="TextShape 2"/>
          <p:cNvSpPr txBox="1"/>
          <p:nvPr/>
        </p:nvSpPr>
        <p:spPr>
          <a:xfrm>
            <a:off x="365040" y="1295280"/>
            <a:ext cx="8550000" cy="480024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Active vulnerability scanners examine networks for highly detailed information and initiate traffic to determine security holes.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Passive vulnerability scanners listen in on network and identify the vulnerable versions of both server and client software. </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Passive vulnerability scanners have the ability to find client-side vulnerabilities that are typically not found in active scanners.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8"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Packet Sniffers</a:t>
            </a:r>
            <a:endParaRPr b="0" lang="en-US" sz="3600" spc="-1" strike="noStrike">
              <a:solidFill>
                <a:srgbClr val="000000"/>
              </a:solidFill>
              <a:latin typeface="Arial"/>
            </a:endParaRPr>
          </a:p>
        </p:txBody>
      </p:sp>
      <p:sp>
        <p:nvSpPr>
          <p:cNvPr id="279" name="TextShape 2"/>
          <p:cNvSpPr txBox="1"/>
          <p:nvPr/>
        </p:nvSpPr>
        <p:spPr>
          <a:xfrm>
            <a:off x="297000" y="914400"/>
            <a:ext cx="8550000" cy="4723920"/>
          </a:xfrm>
          <a:prstGeom prst="rect">
            <a:avLst/>
          </a:prstGeom>
          <a:noFill/>
          <a:ln w="0">
            <a:noFill/>
          </a:ln>
        </p:spPr>
        <p:txBody>
          <a:bodyPr>
            <a:normAutofit fontScale="97000"/>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Network tool that captures copies of packets from network and analyzes them</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Can provide network administrator with valuable information for diagnosing and resolving networking issues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In the wrong hands, a sniffer can be used to eavesdrop on network traffic.</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To use packet sniffers legally, an administrator must be on a network that the organization owns, be under direct authorization of owners of the network, and have knowledge and consent of the content’s creators.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80"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Wireless Security Tools </a:t>
            </a:r>
            <a:endParaRPr b="0" lang="en-US" sz="3600" spc="-1" strike="noStrike">
              <a:solidFill>
                <a:srgbClr val="000000"/>
              </a:solidFill>
              <a:latin typeface="Arial"/>
            </a:endParaRPr>
          </a:p>
        </p:txBody>
      </p:sp>
      <p:sp>
        <p:nvSpPr>
          <p:cNvPr id="281" name="TextShape 2"/>
          <p:cNvSpPr txBox="1"/>
          <p:nvPr/>
        </p:nvSpPr>
        <p:spPr>
          <a:xfrm>
            <a:off x="228600" y="1295280"/>
            <a:ext cx="8762760" cy="4830480"/>
          </a:xfrm>
          <a:prstGeom prst="rect">
            <a:avLst/>
          </a:prstGeom>
          <a:noFill/>
          <a:ln w="0">
            <a:noFill/>
          </a:ln>
        </p:spPr>
        <p:txBody>
          <a:bodyPr>
            <a:norm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An organization that spends its time securing a wired network while ignoring wireless networks is exposing itself to a security breach.</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Security professionals must assess the risk of wireless networks.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 wireless security toolkit should include the ability to sniff wireless traffic, scan wireless hosts, and assess the level of privacy or confidentiality afforded on the wireless network.</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2"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Next Class</a:t>
            </a:r>
            <a:endParaRPr b="0" lang="en-US" sz="3600" spc="-1" strike="noStrike">
              <a:solidFill>
                <a:srgbClr val="000000"/>
              </a:solidFill>
              <a:latin typeface="Arial"/>
            </a:endParaRPr>
          </a:p>
        </p:txBody>
      </p:sp>
      <p:sp>
        <p:nvSpPr>
          <p:cNvPr id="283" name="TextShape 2"/>
          <p:cNvSpPr txBox="1"/>
          <p:nvPr/>
        </p:nvSpPr>
        <p:spPr>
          <a:xfrm>
            <a:off x="228600" y="1295280"/>
            <a:ext cx="8762760" cy="4343040"/>
          </a:xfrm>
          <a:prstGeom prst="rect">
            <a:avLst/>
          </a:prstGeom>
          <a:noFill/>
          <a:ln w="0">
            <a:noFill/>
          </a:ln>
        </p:spPr>
        <p:txBody>
          <a:bodyPr>
            <a:noAutofit/>
          </a:bodyPr>
          <a:p>
            <a:pPr marL="457200" indent="-456840">
              <a:lnSpc>
                <a:spcPct val="100000"/>
              </a:lnSpc>
              <a:spcBef>
                <a:spcPts val="519"/>
              </a:spcBef>
              <a:buClr>
                <a:srgbClr val="364162"/>
              </a:buClr>
              <a:buFont typeface="Arial"/>
              <a:buChar char="•"/>
            </a:pPr>
            <a:r>
              <a:rPr b="0" lang="en-GB" sz="2600" spc="-1" strike="noStrike">
                <a:solidFill>
                  <a:srgbClr val="000000"/>
                </a:solidFill>
                <a:latin typeface="Arial"/>
                <a:ea typeface="Verdana"/>
              </a:rPr>
              <a:t>Focus on: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Cryptography</a:t>
            </a:r>
            <a:r>
              <a:rPr b="0" lang="en-US" sz="2400" spc="-1" strike="noStrike">
                <a:solidFill>
                  <a:srgbClr val="000000"/>
                </a:solidFill>
                <a:latin typeface="Arial"/>
                <a:ea typeface="Verdana"/>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419" dur="indefinite" restart="never" nodeType="tmRoot">
          <p:childTnLst>
            <p:seq>
              <p:cTn id="420" dur="indefinite" nodeType="mainSeq">
                <p:childTnLst>
                  <p:par>
                    <p:cTn id="421" fill="hold">
                      <p:stCondLst>
                        <p:cond delay="indefinite"/>
                      </p:stCondLst>
                      <p:childTnLst>
                        <p:par>
                          <p:cTn id="422" fill="hold">
                            <p:stCondLst>
                              <p:cond delay="0"/>
                            </p:stCondLst>
                            <p:childTnLst>
                              <p:par>
                                <p:cTn id="423" nodeType="clickEffect" fill="hold" presetClass="entr" presetID="1">
                                  <p:stCondLst>
                                    <p:cond delay="0"/>
                                  </p:stCondLst>
                                  <p:childTnLst>
                                    <p:set>
                                      <p:cBhvr>
                                        <p:cTn id="424" dur="1" fill="hold">
                                          <p:stCondLst>
                                            <p:cond delay="0"/>
                                          </p:stCondLst>
                                        </p:cTn>
                                        <p:tgtEl>
                                          <p:spTgt spid="283">
                                            <p:txEl>
                                              <p:pRg st="0" end="0"/>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84" name="TextShape 1"/>
          <p:cNvSpPr txBox="1"/>
          <p:nvPr/>
        </p:nvSpPr>
        <p:spPr>
          <a:xfrm>
            <a:off x="45720" y="27720"/>
            <a:ext cx="9052200" cy="581400"/>
          </a:xfrm>
          <a:prstGeom prst="rect">
            <a:avLst/>
          </a:prstGeom>
          <a:noFill/>
          <a:ln w="9360">
            <a:noFill/>
          </a:ln>
        </p:spPr>
        <p:txBody>
          <a:bodyPr anchor="ctr">
            <a:normAutofit fontScale="91000"/>
          </a:bodyPr>
          <a:p>
            <a:pPr algn="ctr">
              <a:lnSpc>
                <a:spcPct val="100000"/>
              </a:lnSpc>
            </a:pPr>
            <a:r>
              <a:rPr b="0" lang="en-US" sz="3600" spc="-1" strike="noStrike">
                <a:solidFill>
                  <a:srgbClr val="000000"/>
                </a:solidFill>
                <a:latin typeface="Arial"/>
                <a:ea typeface="Verdana"/>
              </a:rPr>
              <a:t>Summary (1 of 2)</a:t>
            </a:r>
            <a:endParaRPr b="0" lang="en-US" sz="3600" spc="-1" strike="noStrike">
              <a:solidFill>
                <a:srgbClr val="000000"/>
              </a:solidFill>
              <a:latin typeface="Arial"/>
            </a:endParaRPr>
          </a:p>
        </p:txBody>
      </p:sp>
      <p:sp>
        <p:nvSpPr>
          <p:cNvPr id="285" name="TextShape 2"/>
          <p:cNvSpPr txBox="1"/>
          <p:nvPr/>
        </p:nvSpPr>
        <p:spPr>
          <a:xfrm>
            <a:off x="376920" y="609480"/>
            <a:ext cx="8762760" cy="531360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Intrusion detection system (IDPS) detects violation of its configuration and activates alarm.</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 network-based IDPS (NIDPS) monitors network traffic and then notifies the appropriate administrator when a predefined event occurs. </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A host-based IDPS (HIDPS) resides on a particular computer or server and monitors activity on that system.</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Signature-based IDPSs, also known as knowledge-based IDPSs, examine data traffic for patterns that match signatures—preconfigured, predetermined attack patterns.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86" name="TextShap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Summary (2 of 2)</a:t>
            </a:r>
            <a:endParaRPr b="0" lang="en-US" sz="3600" spc="-1" strike="noStrike">
              <a:solidFill>
                <a:srgbClr val="000000"/>
              </a:solidFill>
              <a:latin typeface="Arial"/>
            </a:endParaRPr>
          </a:p>
        </p:txBody>
      </p:sp>
      <p:sp>
        <p:nvSpPr>
          <p:cNvPr id="287" name="TextShape 2"/>
          <p:cNvSpPr txBox="1"/>
          <p:nvPr/>
        </p:nvSpPr>
        <p:spPr>
          <a:xfrm>
            <a:off x="190440" y="914400"/>
            <a:ext cx="8762760" cy="4830480"/>
          </a:xfrm>
          <a:prstGeom prst="rect">
            <a:avLst/>
          </a:prstGeom>
          <a:noFill/>
          <a:ln w="0">
            <a:noFill/>
          </a:ln>
        </p:spPr>
        <p:txBody>
          <a:bodyPr>
            <a:noAutofit/>
          </a:bodyPr>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Statistical anomaly-based IDPSs, also known as behavior-based IDPSs, collect data from normal traffic and establish a baseline. </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Selecting IDPS products that best fit an organization’s needs is challenging and complex.</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Honeypots are decoy systems; two variations are known as honeynets and padded cell systems.</a:t>
            </a:r>
            <a:endParaRPr b="0" lang="en-US" sz="2600" spc="-1" strike="noStrike">
              <a:solidFill>
                <a:srgbClr val="000000"/>
              </a:solidFill>
              <a:latin typeface="Arial"/>
            </a:endParaRPr>
          </a:p>
          <a:p>
            <a:pPr marL="457200" indent="-456840">
              <a:lnSpc>
                <a:spcPct val="100000"/>
              </a:lnSpc>
              <a:spcBef>
                <a:spcPts val="601"/>
              </a:spcBef>
              <a:buClr>
                <a:srgbClr val="364162"/>
              </a:buClr>
              <a:buFont typeface="Arial"/>
              <a:buChar char="•"/>
            </a:pPr>
            <a:r>
              <a:rPr b="0" lang="en-US" sz="2600" spc="-1" strike="noStrike">
                <a:solidFill>
                  <a:srgbClr val="000000"/>
                </a:solidFill>
                <a:latin typeface="Arial"/>
                <a:ea typeface="Verdana"/>
              </a:rPr>
              <a:t>Scanning and analysis tools are used to pinpoint vulnerabilities in systems, holes in security components, and unsecured aspects of a network.</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8" name="CustomShape 1"/>
          <p:cNvSpPr/>
          <p:nvPr/>
        </p:nvSpPr>
        <p:spPr>
          <a:xfrm>
            <a:off x="45720" y="27720"/>
            <a:ext cx="9051840" cy="1038240"/>
          </a:xfrm>
          <a:prstGeom prst="rect">
            <a:avLst/>
          </a:prstGeom>
          <a:noFill/>
          <a:ln w="9360">
            <a:noFill/>
          </a:ln>
        </p:spPr>
        <p:style>
          <a:lnRef idx="0"/>
          <a:fillRef idx="0"/>
          <a:effectRef idx="0"/>
          <a:fontRef idx="minor"/>
        </p:style>
        <p:txBody>
          <a:bodyPr lIns="90000" rIns="90000" tIns="45000" bIns="45000" anchor="ctr">
            <a:noAutofit/>
          </a:bodyPr>
          <a:p>
            <a:pPr algn="ctr">
              <a:lnSpc>
                <a:spcPct val="100000"/>
              </a:lnSpc>
            </a:pPr>
            <a:r>
              <a:rPr b="0" lang="en-US" sz="3600" spc="-1" strike="noStrike">
                <a:solidFill>
                  <a:srgbClr val="000000"/>
                </a:solidFill>
                <a:latin typeface="Arial"/>
                <a:ea typeface="Verdana"/>
              </a:rPr>
              <a:t>References</a:t>
            </a:r>
            <a:endParaRPr b="0" lang="en-GB" sz="3600" spc="-1" strike="noStrike">
              <a:latin typeface="Arial"/>
            </a:endParaRPr>
          </a:p>
        </p:txBody>
      </p:sp>
      <p:sp>
        <p:nvSpPr>
          <p:cNvPr id="289" name="CustomShape 2"/>
          <p:cNvSpPr/>
          <p:nvPr/>
        </p:nvSpPr>
        <p:spPr>
          <a:xfrm>
            <a:off x="228600" y="1295280"/>
            <a:ext cx="8762400" cy="4266360"/>
          </a:xfrm>
          <a:prstGeom prst="rect">
            <a:avLst/>
          </a:prstGeom>
          <a:noFill/>
          <a:ln w="0">
            <a:noFill/>
          </a:ln>
        </p:spPr>
        <p:style>
          <a:lnRef idx="0"/>
          <a:fillRef idx="0"/>
          <a:effectRef idx="0"/>
          <a:fontRef idx="minor"/>
        </p:style>
        <p:txBody>
          <a:bodyPr lIns="90000" rIns="90000" tIns="45000" bIns="45000">
            <a:noAutofit/>
          </a:bodyPr>
          <a:p>
            <a:pPr marL="432000" indent="-32364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rPr>
              <a:t>Whitman, M.E.,Mattord, H.J., 2018. Principles of Information Security . Cengage Learning 658. </a:t>
            </a:r>
            <a:endParaRPr b="0" lang="en-GB" sz="2600" spc="-1" strike="noStrike">
              <a:latin typeface="Arial"/>
            </a:endParaRPr>
          </a:p>
          <a:p>
            <a:pPr marL="432000" indent="-32364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rPr>
              <a:t> </a:t>
            </a:r>
            <a:r>
              <a:rPr b="0" lang="en-US" sz="2600" spc="-1" strike="noStrike">
                <a:solidFill>
                  <a:srgbClr val="000000"/>
                </a:solidFill>
                <a:latin typeface="Arial"/>
              </a:rPr>
              <a:t>Whitman, ME., Mattord H.J., 2011. Readings and Cases in Information Security Law and Ethics. Cengage </a:t>
            </a:r>
            <a:endParaRPr b="0" lang="en-GB" sz="26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7606</TotalTime>
  <Application>LibreOffice/7.0.4.2$Windows_X86_64 LibreOffice_project/dcf040e67528d9187c66b2379df5ea4407429775</Application>
  <AppVersion>15.0000</AppVersion>
  <Words>9652</Words>
  <Paragraphs>834</Paragraphs>
  <Company>Course Technology</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2007-02-15T20:50:52Z</dcterms:created>
  <dc:creator>Whitman</dc:creator>
  <dc:description/>
  <dc:language>en-GB</dc:language>
  <cp:lastModifiedBy/>
  <cp:lastPrinted>2010-11-12T17:54:40Z</cp:lastPrinted>
  <dcterms:modified xsi:type="dcterms:W3CDTF">2021-03-09T01:53:10Z</dcterms:modified>
  <cp:revision>391</cp:revision>
  <dc:subject/>
  <dc:title>Chapter 7 Security Technology: Intrusion Detection and Prevention Systems, and Other Security Tools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37</vt:i4>
  </property>
  <property fmtid="{D5CDD505-2E9C-101B-9397-08002B2CF9AE}" pid="3" name="Notes">
    <vt:i4>50</vt:i4>
  </property>
  <property fmtid="{D5CDD505-2E9C-101B-9397-08002B2CF9AE}" pid="4" name="PresentationFormat">
    <vt:lpwstr>On-screen Show (4:3)</vt:lpwstr>
  </property>
  <property fmtid="{D5CDD505-2E9C-101B-9397-08002B2CF9AE}" pid="5" name="Slides">
    <vt:i4>59</vt:i4>
  </property>
  <property fmtid="{D5CDD505-2E9C-101B-9397-08002B2CF9AE}" pid="6" name="_AdHocReviewCycleID">
    <vt:i4>732539425</vt:i4>
  </property>
  <property fmtid="{D5CDD505-2E9C-101B-9397-08002B2CF9AE}" pid="7" name="_AuthorEmail">
    <vt:lpwstr>maria.garguilo@cengage.com</vt:lpwstr>
  </property>
  <property fmtid="{D5CDD505-2E9C-101B-9397-08002B2CF9AE}" pid="8" name="_AuthorEmailDisplayName">
    <vt:lpwstr>Garguilo, Maria</vt:lpwstr>
  </property>
  <property fmtid="{D5CDD505-2E9C-101B-9397-08002B2CF9AE}" pid="9" name="_EmailSubject">
    <vt:lpwstr>Cengage Branding/Accessibility </vt:lpwstr>
  </property>
  <property fmtid="{D5CDD505-2E9C-101B-9397-08002B2CF9AE}" pid="10" name="_NewReviewCycle">
    <vt:lpwstr/>
  </property>
  <property fmtid="{D5CDD505-2E9C-101B-9397-08002B2CF9AE}" pid="11" name="_PreviousAdHocReviewCycleID">
    <vt:i4>1933890983</vt:i4>
  </property>
</Properties>
</file>