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5"/>
  </p:notesMasterIdLst>
  <p:sldIdLst>
    <p:sldId id="256" r:id="rId5"/>
    <p:sldId id="257" r:id="rId6"/>
    <p:sldId id="258" r:id="rId7"/>
    <p:sldId id="259" r:id="rId8"/>
    <p:sldId id="264" r:id="rId9"/>
    <p:sldId id="260" r:id="rId10"/>
    <p:sldId id="261" r:id="rId11"/>
    <p:sldId id="262" r:id="rId12"/>
    <p:sldId id="263" r:id="rId13"/>
    <p:sldId id="265" r:id="rId14"/>
    <p:sldId id="266" r:id="rId15"/>
    <p:sldId id="267" r:id="rId16"/>
    <p:sldId id="268" r:id="rId17"/>
    <p:sldId id="269" r:id="rId18"/>
    <p:sldId id="270" r:id="rId19"/>
    <p:sldId id="271" r:id="rId20"/>
    <p:sldId id="272" r:id="rId21"/>
    <p:sldId id="273" r:id="rId22"/>
    <p:sldId id="274"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84F7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 dt="2026-10-24T16:26:39.780"/>
    <p1510:client id="{4C00A9CF-EBB1-1B15-F610-AEA34C9270BC}" v="4" dt="2026-10-24T16:17:08.177"/>
    <p1510:client id="{4E3D320D-F3AF-4923-89B6-C092426FFBB5}" v="14" dt="2026-10-24T16:46:46.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his Tessy Masadey (2244813)" userId="S::2244813@student.uwtsd.ac.uk::36a13202-cb77-43c3-9bce-a86d7e7fc261" providerId="AD" clId="Web-{4C00A9CF-EBB1-1B15-F610-AEA34C9270BC}"/>
    <pc:docChg chg="modSld">
      <pc:chgData name="Ehis Tessy Masadey (2244813)" userId="S::2244813@student.uwtsd.ac.uk::36a13202-cb77-43c3-9bce-a86d7e7fc261" providerId="AD" clId="Web-{4C00A9CF-EBB1-1B15-F610-AEA34C9270BC}" dt="2026-10-24T16:17:08.177" v="3" actId="14100"/>
      <pc:docMkLst>
        <pc:docMk/>
      </pc:docMkLst>
      <pc:sldChg chg="modSp">
        <pc:chgData name="Ehis Tessy Masadey (2244813)" userId="S::2244813@student.uwtsd.ac.uk::36a13202-cb77-43c3-9bce-a86d7e7fc261" providerId="AD" clId="Web-{4C00A9CF-EBB1-1B15-F610-AEA34C9270BC}" dt="2026-10-24T16:17:08.177" v="3" actId="14100"/>
        <pc:sldMkLst>
          <pc:docMk/>
          <pc:sldMk cId="0" sldId="256"/>
        </pc:sldMkLst>
        <pc:picChg chg="mod">
          <ac:chgData name="Ehis Tessy Masadey (2244813)" userId="S::2244813@student.uwtsd.ac.uk::36a13202-cb77-43c3-9bce-a86d7e7fc261" providerId="AD" clId="Web-{4C00A9CF-EBB1-1B15-F610-AEA34C9270BC}" dt="2026-10-24T16:17:08.177" v="3" actId="14100"/>
          <ac:picMkLst>
            <pc:docMk/>
            <pc:sldMk cId="0" sldId="256"/>
            <ac:picMk id="10" creationId="{1839E19C-7370-CFEA-E607-DDF7894231C4}"/>
          </ac:picMkLst>
        </pc:picChg>
      </pc:sldChg>
    </pc:docChg>
  </pc:docChgLst>
  <pc:docChgLst>
    <pc:chgData name="Ehis Tessy Masadey (2244813)" userId="36a13202-cb77-43c3-9bce-a86d7e7fc261" providerId="ADAL" clId="{B0CA15E6-D75D-4BC3-9BBA-E66018316E60}"/>
    <pc:docChg chg="modSld">
      <pc:chgData name="Ehis Tessy Masadey (2244813)" userId="36a13202-cb77-43c3-9bce-a86d7e7fc261" providerId="ADAL" clId="{B0CA15E6-D75D-4BC3-9BBA-E66018316E60}" dt="2026-10-24T15:42:37.993" v="12"/>
      <pc:docMkLst>
        <pc:docMk/>
      </pc:docMkLst>
      <pc:sldChg chg="addSp delSp modSp modTransition modAnim">
        <pc:chgData name="Ehis Tessy Masadey (2244813)" userId="36a13202-cb77-43c3-9bce-a86d7e7fc261" providerId="ADAL" clId="{B0CA15E6-D75D-4BC3-9BBA-E66018316E60}" dt="2026-10-24T15:42:37.993" v="12"/>
        <pc:sldMkLst>
          <pc:docMk/>
          <pc:sldMk cId="0" sldId="256"/>
        </pc:sldMkLst>
        <pc:picChg chg="add del mod">
          <ac:chgData name="Ehis Tessy Masadey (2244813)" userId="36a13202-cb77-43c3-9bce-a86d7e7fc261" providerId="ADAL" clId="{B0CA15E6-D75D-4BC3-9BBA-E66018316E60}" dt="2026-10-24T14:14:36.603" v="1"/>
          <ac:picMkLst>
            <pc:docMk/>
            <pc:sldMk cId="0" sldId="256"/>
            <ac:picMk id="7" creationId="{009CCF33-73F3-00B1-0B18-91B3345CBA0B}"/>
          </ac:picMkLst>
        </pc:picChg>
        <pc:picChg chg="add del mod">
          <ac:chgData name="Ehis Tessy Masadey (2244813)" userId="36a13202-cb77-43c3-9bce-a86d7e7fc261" providerId="ADAL" clId="{B0CA15E6-D75D-4BC3-9BBA-E66018316E60}" dt="2026-10-24T14:34:32.272" v="3"/>
          <ac:picMkLst>
            <pc:docMk/>
            <pc:sldMk cId="0" sldId="256"/>
            <ac:picMk id="14" creationId="{A7473A1D-6686-8F6F-3FEA-8E83EABE3DBE}"/>
          </ac:picMkLst>
        </pc:picChg>
        <pc:picChg chg="add del mod">
          <ac:chgData name="Ehis Tessy Masadey (2244813)" userId="36a13202-cb77-43c3-9bce-a86d7e7fc261" providerId="ADAL" clId="{B0CA15E6-D75D-4BC3-9BBA-E66018316E60}" dt="2026-10-24T15:01:26.386" v="5"/>
          <ac:picMkLst>
            <pc:docMk/>
            <pc:sldMk cId="0" sldId="256"/>
            <ac:picMk id="19" creationId="{6CF8B502-EB08-9AFE-1949-B7F6CDC4C217}"/>
          </ac:picMkLst>
        </pc:picChg>
        <pc:picChg chg="add del mod">
          <ac:chgData name="Ehis Tessy Masadey (2244813)" userId="36a13202-cb77-43c3-9bce-a86d7e7fc261" providerId="ADAL" clId="{B0CA15E6-D75D-4BC3-9BBA-E66018316E60}" dt="2026-10-24T15:04:35.326" v="7"/>
          <ac:picMkLst>
            <pc:docMk/>
            <pc:sldMk cId="0" sldId="256"/>
            <ac:picMk id="27" creationId="{94A83D90-A070-8B3C-DF51-4EF1CCCA50F6}"/>
          </ac:picMkLst>
        </pc:picChg>
        <pc:picChg chg="add del mod">
          <ac:chgData name="Ehis Tessy Masadey (2244813)" userId="36a13202-cb77-43c3-9bce-a86d7e7fc261" providerId="ADAL" clId="{B0CA15E6-D75D-4BC3-9BBA-E66018316E60}" dt="2026-10-24T15:20:56.270" v="9"/>
          <ac:picMkLst>
            <pc:docMk/>
            <pc:sldMk cId="0" sldId="256"/>
            <ac:picMk id="36" creationId="{B7810431-E8A7-C35D-E881-B7D7D2AF2769}"/>
          </ac:picMkLst>
        </pc:picChg>
        <pc:picChg chg="add del mod">
          <ac:chgData name="Ehis Tessy Masadey (2244813)" userId="36a13202-cb77-43c3-9bce-a86d7e7fc261" providerId="ADAL" clId="{B0CA15E6-D75D-4BC3-9BBA-E66018316E60}" dt="2026-10-24T15:28:10.250" v="11"/>
          <ac:picMkLst>
            <pc:docMk/>
            <pc:sldMk cId="0" sldId="256"/>
            <ac:picMk id="41" creationId="{7F7E24A8-724E-AD69-3EC4-9AD5E41D6CA5}"/>
          </ac:picMkLst>
        </pc:picChg>
        <pc:picChg chg="add mod">
          <ac:chgData name="Ehis Tessy Masadey (2244813)" userId="36a13202-cb77-43c3-9bce-a86d7e7fc261" providerId="ADAL" clId="{B0CA15E6-D75D-4BC3-9BBA-E66018316E60}" dt="2026-10-24T15:42:37.993" v="12"/>
          <ac:picMkLst>
            <pc:docMk/>
            <pc:sldMk cId="0" sldId="256"/>
            <ac:picMk id="44" creationId="{B1F7049A-1278-0244-CC95-FDAC75615E72}"/>
          </ac:picMkLst>
        </pc:picChg>
      </pc:sldChg>
      <pc:sldChg chg="modTransition">
        <pc:chgData name="Ehis Tessy Masadey (2244813)" userId="36a13202-cb77-43c3-9bce-a86d7e7fc261" providerId="ADAL" clId="{B0CA15E6-D75D-4BC3-9BBA-E66018316E60}" dt="2026-10-24T15:28:10.250" v="11"/>
        <pc:sldMkLst>
          <pc:docMk/>
          <pc:sldMk cId="0" sldId="257"/>
        </pc:sldMkLst>
      </pc:sldChg>
      <pc:sldChg chg="modTransition">
        <pc:chgData name="Ehis Tessy Masadey (2244813)" userId="36a13202-cb77-43c3-9bce-a86d7e7fc261" providerId="ADAL" clId="{B0CA15E6-D75D-4BC3-9BBA-E66018316E60}" dt="2026-10-24T15:28:10.250" v="11"/>
        <pc:sldMkLst>
          <pc:docMk/>
          <pc:sldMk cId="0" sldId="258"/>
        </pc:sldMkLst>
      </pc:sldChg>
      <pc:sldChg chg="modTransition">
        <pc:chgData name="Ehis Tessy Masadey (2244813)" userId="36a13202-cb77-43c3-9bce-a86d7e7fc261" providerId="ADAL" clId="{B0CA15E6-D75D-4BC3-9BBA-E66018316E60}" dt="2026-10-24T15:28:10.250" v="11"/>
        <pc:sldMkLst>
          <pc:docMk/>
          <pc:sldMk cId="0" sldId="259"/>
        </pc:sldMkLst>
      </pc:sldChg>
      <pc:sldChg chg="modTransition">
        <pc:chgData name="Ehis Tessy Masadey (2244813)" userId="36a13202-cb77-43c3-9bce-a86d7e7fc261" providerId="ADAL" clId="{B0CA15E6-D75D-4BC3-9BBA-E66018316E60}" dt="2026-10-24T15:28:10.250" v="11"/>
        <pc:sldMkLst>
          <pc:docMk/>
          <pc:sldMk cId="0" sldId="260"/>
        </pc:sldMkLst>
      </pc:sldChg>
      <pc:sldChg chg="modTransition">
        <pc:chgData name="Ehis Tessy Masadey (2244813)" userId="36a13202-cb77-43c3-9bce-a86d7e7fc261" providerId="ADAL" clId="{B0CA15E6-D75D-4BC3-9BBA-E66018316E60}" dt="2026-10-24T15:28:10.250" v="11"/>
        <pc:sldMkLst>
          <pc:docMk/>
          <pc:sldMk cId="0" sldId="261"/>
        </pc:sldMkLst>
      </pc:sldChg>
      <pc:sldChg chg="modTransition">
        <pc:chgData name="Ehis Tessy Masadey (2244813)" userId="36a13202-cb77-43c3-9bce-a86d7e7fc261" providerId="ADAL" clId="{B0CA15E6-D75D-4BC3-9BBA-E66018316E60}" dt="2026-10-24T15:28:10.250" v="11"/>
        <pc:sldMkLst>
          <pc:docMk/>
          <pc:sldMk cId="0" sldId="262"/>
        </pc:sldMkLst>
      </pc:sldChg>
      <pc:sldChg chg="modTransition">
        <pc:chgData name="Ehis Tessy Masadey (2244813)" userId="36a13202-cb77-43c3-9bce-a86d7e7fc261" providerId="ADAL" clId="{B0CA15E6-D75D-4BC3-9BBA-E66018316E60}" dt="2026-10-24T15:28:10.250" v="11"/>
        <pc:sldMkLst>
          <pc:docMk/>
          <pc:sldMk cId="0" sldId="263"/>
        </pc:sldMkLst>
      </pc:sldChg>
      <pc:sldChg chg="modTransition">
        <pc:chgData name="Ehis Tessy Masadey (2244813)" userId="36a13202-cb77-43c3-9bce-a86d7e7fc261" providerId="ADAL" clId="{B0CA15E6-D75D-4BC3-9BBA-E66018316E60}" dt="2026-10-24T15:28:10.250" v="11"/>
        <pc:sldMkLst>
          <pc:docMk/>
          <pc:sldMk cId="0" sldId="264"/>
        </pc:sldMkLst>
      </pc:sldChg>
      <pc:sldChg chg="modTransition">
        <pc:chgData name="Ehis Tessy Masadey (2244813)" userId="36a13202-cb77-43c3-9bce-a86d7e7fc261" providerId="ADAL" clId="{B0CA15E6-D75D-4BC3-9BBA-E66018316E60}" dt="2026-10-24T15:28:10.250" v="11"/>
        <pc:sldMkLst>
          <pc:docMk/>
          <pc:sldMk cId="0" sldId="265"/>
        </pc:sldMkLst>
      </pc:sldChg>
      <pc:sldChg chg="modTransition">
        <pc:chgData name="Ehis Tessy Masadey (2244813)" userId="36a13202-cb77-43c3-9bce-a86d7e7fc261" providerId="ADAL" clId="{B0CA15E6-D75D-4BC3-9BBA-E66018316E60}" dt="2026-10-24T15:28:10.250" v="11"/>
        <pc:sldMkLst>
          <pc:docMk/>
          <pc:sldMk cId="0" sldId="266"/>
        </pc:sldMkLst>
      </pc:sldChg>
      <pc:sldChg chg="modTransition">
        <pc:chgData name="Ehis Tessy Masadey (2244813)" userId="36a13202-cb77-43c3-9bce-a86d7e7fc261" providerId="ADAL" clId="{B0CA15E6-D75D-4BC3-9BBA-E66018316E60}" dt="2026-10-24T15:28:10.250" v="11"/>
        <pc:sldMkLst>
          <pc:docMk/>
          <pc:sldMk cId="0" sldId="267"/>
        </pc:sldMkLst>
      </pc:sldChg>
      <pc:sldChg chg="modTransition">
        <pc:chgData name="Ehis Tessy Masadey (2244813)" userId="36a13202-cb77-43c3-9bce-a86d7e7fc261" providerId="ADAL" clId="{B0CA15E6-D75D-4BC3-9BBA-E66018316E60}" dt="2026-10-24T15:28:10.250" v="11"/>
        <pc:sldMkLst>
          <pc:docMk/>
          <pc:sldMk cId="0" sldId="268"/>
        </pc:sldMkLst>
      </pc:sldChg>
      <pc:sldChg chg="modTransition">
        <pc:chgData name="Ehis Tessy Masadey (2244813)" userId="36a13202-cb77-43c3-9bce-a86d7e7fc261" providerId="ADAL" clId="{B0CA15E6-D75D-4BC3-9BBA-E66018316E60}" dt="2026-10-24T15:28:10.250" v="11"/>
        <pc:sldMkLst>
          <pc:docMk/>
          <pc:sldMk cId="0" sldId="269"/>
        </pc:sldMkLst>
      </pc:sldChg>
      <pc:sldChg chg="modTransition">
        <pc:chgData name="Ehis Tessy Masadey (2244813)" userId="36a13202-cb77-43c3-9bce-a86d7e7fc261" providerId="ADAL" clId="{B0CA15E6-D75D-4BC3-9BBA-E66018316E60}" dt="2026-10-24T15:28:10.250" v="11"/>
        <pc:sldMkLst>
          <pc:docMk/>
          <pc:sldMk cId="0" sldId="270"/>
        </pc:sldMkLst>
      </pc:sldChg>
      <pc:sldChg chg="modTransition">
        <pc:chgData name="Ehis Tessy Masadey (2244813)" userId="36a13202-cb77-43c3-9bce-a86d7e7fc261" providerId="ADAL" clId="{B0CA15E6-D75D-4BC3-9BBA-E66018316E60}" dt="2026-10-24T15:28:10.250" v="11"/>
        <pc:sldMkLst>
          <pc:docMk/>
          <pc:sldMk cId="0" sldId="271"/>
        </pc:sldMkLst>
      </pc:sldChg>
      <pc:sldChg chg="modTransition">
        <pc:chgData name="Ehis Tessy Masadey (2244813)" userId="36a13202-cb77-43c3-9bce-a86d7e7fc261" providerId="ADAL" clId="{B0CA15E6-D75D-4BC3-9BBA-E66018316E60}" dt="2026-10-24T15:28:10.250" v="11"/>
        <pc:sldMkLst>
          <pc:docMk/>
          <pc:sldMk cId="0" sldId="272"/>
        </pc:sldMkLst>
      </pc:sldChg>
      <pc:sldChg chg="modTransition">
        <pc:chgData name="Ehis Tessy Masadey (2244813)" userId="36a13202-cb77-43c3-9bce-a86d7e7fc261" providerId="ADAL" clId="{B0CA15E6-D75D-4BC3-9BBA-E66018316E60}" dt="2026-10-24T15:28:10.250" v="11"/>
        <pc:sldMkLst>
          <pc:docMk/>
          <pc:sldMk cId="0" sldId="273"/>
        </pc:sldMkLst>
      </pc:sldChg>
      <pc:sldChg chg="modTransition">
        <pc:chgData name="Ehis Tessy Masadey (2244813)" userId="36a13202-cb77-43c3-9bce-a86d7e7fc261" providerId="ADAL" clId="{B0CA15E6-D75D-4BC3-9BBA-E66018316E60}" dt="2026-10-24T15:28:10.250" v="11"/>
        <pc:sldMkLst>
          <pc:docMk/>
          <pc:sldMk cId="0" sldId="274"/>
        </pc:sldMkLst>
      </pc:sldChg>
      <pc:sldChg chg="modTransition">
        <pc:chgData name="Ehis Tessy Masadey (2244813)" userId="36a13202-cb77-43c3-9bce-a86d7e7fc261" providerId="ADAL" clId="{B0CA15E6-D75D-4BC3-9BBA-E66018316E60}" dt="2026-10-24T15:28:10.250" v="11"/>
        <pc:sldMkLst>
          <pc:docMk/>
          <pc:sldMk cId="3798933390" sldId="275"/>
        </pc:sldMkLst>
      </pc:sldChg>
    </pc:docChg>
  </pc:docChgLst>
  <pc:docChgLst>
    <pc:chgData name="Ehis Tessy Masadey (2244813)" userId="S::2244813@student.uwtsd.ac.uk::36a13202-cb77-43c3-9bce-a86d7e7fc261" providerId="AD" clId="Web-{00000000-0000-0000-0000-000000000000}"/>
    <pc:docChg chg="modSld">
      <pc:chgData name="Ehis Tessy Masadey (2244813)" userId="S::2244813@student.uwtsd.ac.uk::36a13202-cb77-43c3-9bce-a86d7e7fc261" providerId="AD" clId="Web-{00000000-0000-0000-0000-000000000000}" dt="2026-10-24T16:26:39.780" v="1" actId="14100"/>
      <pc:docMkLst>
        <pc:docMk/>
      </pc:docMkLst>
      <pc:sldChg chg="modSp">
        <pc:chgData name="Ehis Tessy Masadey (2244813)" userId="S::2244813@student.uwtsd.ac.uk::36a13202-cb77-43c3-9bce-a86d7e7fc261" providerId="AD" clId="Web-{00000000-0000-0000-0000-000000000000}" dt="2026-10-24T16:26:39.780" v="1" actId="14100"/>
        <pc:sldMkLst>
          <pc:docMk/>
          <pc:sldMk cId="0" sldId="256"/>
        </pc:sldMkLst>
        <pc:picChg chg="mod">
          <ac:chgData name="Ehis Tessy Masadey (2244813)" userId="S::2244813@student.uwtsd.ac.uk::36a13202-cb77-43c3-9bce-a86d7e7fc261" providerId="AD" clId="Web-{00000000-0000-0000-0000-000000000000}" dt="2026-10-24T16:26:39.780" v="1" actId="14100"/>
          <ac:picMkLst>
            <pc:docMk/>
            <pc:sldMk cId="0" sldId="256"/>
            <ac:picMk id="10" creationId="{1839E19C-7370-CFEA-E607-DDF7894231C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926D3D-2AEA-4D31-8DC3-99AB3E831DE4}"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40C02B-A162-4C1A-86CD-9ED5A740A2CF}" type="slidenum">
              <a:rPr lang="en-GB" smtClean="0"/>
              <a:t>‹#›</a:t>
            </a:fld>
            <a:endParaRPr lang="en-GB"/>
          </a:p>
        </p:txBody>
      </p:sp>
    </p:spTree>
    <p:extLst>
      <p:ext uri="{BB962C8B-B14F-4D97-AF65-F5344CB8AC3E}">
        <p14:creationId xmlns:p14="http://schemas.microsoft.com/office/powerpoint/2010/main" val="1401730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40C02B-A162-4C1A-86CD-9ED5A740A2CF}" type="slidenum">
              <a:rPr lang="en-GB" smtClean="0"/>
              <a:t>1</a:t>
            </a:fld>
            <a:endParaRPr lang="en-GB"/>
          </a:p>
        </p:txBody>
      </p:sp>
    </p:spTree>
    <p:extLst>
      <p:ext uri="{BB962C8B-B14F-4D97-AF65-F5344CB8AC3E}">
        <p14:creationId xmlns:p14="http://schemas.microsoft.com/office/powerpoint/2010/main" val="3792563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6173" y="977872"/>
            <a:ext cx="6198373" cy="1569660"/>
          </a:xfrm>
          <a:prstGeom prst="rect">
            <a:avLst/>
          </a:prstGeom>
          <a:noFill/>
        </p:spPr>
        <p:txBody>
          <a:bodyPr wrap="square" anchor="t">
            <a:spAutoFit/>
          </a:bodyPr>
          <a:lstStyle/>
          <a:p>
            <a:pPr algn="ctr"/>
            <a:r>
              <a:rPr sz="2400" b="1" dirty="0">
                <a:latin typeface="Arial"/>
              </a:rPr>
              <a:t>BMHP6027 - Empowering the Older Person
Component 1: Individual Presentation with Voice-Over</a:t>
            </a:r>
          </a:p>
        </p:txBody>
      </p:sp>
      <p:sp>
        <p:nvSpPr>
          <p:cNvPr id="5" name="TextBox 4"/>
          <p:cNvSpPr txBox="1"/>
          <p:nvPr/>
        </p:nvSpPr>
        <p:spPr>
          <a:xfrm>
            <a:off x="765717" y="3259395"/>
            <a:ext cx="5330283" cy="646331"/>
          </a:xfrm>
          <a:prstGeom prst="rect">
            <a:avLst/>
          </a:prstGeom>
          <a:noFill/>
        </p:spPr>
        <p:txBody>
          <a:bodyPr wrap="square" anchor="t">
            <a:spAutoFit/>
          </a:bodyPr>
          <a:lstStyle/>
          <a:p>
            <a:pPr algn="l"/>
            <a:r>
              <a:rPr b="1" dirty="0">
                <a:solidFill>
                  <a:srgbClr val="384F76"/>
                </a:solidFill>
                <a:latin typeface="Arial" panose="020B0604020202020204" pitchFamily="34" charset="0"/>
                <a:cs typeface="Arial" panose="020B0604020202020204" pitchFamily="34" charset="0"/>
              </a:rPr>
              <a:t>Topic: Activity Theory and Life Course Theory in Residential Care</a:t>
            </a:r>
          </a:p>
        </p:txBody>
      </p:sp>
      <p:sp>
        <p:nvSpPr>
          <p:cNvPr id="6" name="TextBox 5"/>
          <p:cNvSpPr txBox="1"/>
          <p:nvPr/>
        </p:nvSpPr>
        <p:spPr>
          <a:xfrm>
            <a:off x="765717" y="4188481"/>
            <a:ext cx="10515600" cy="830997"/>
          </a:xfrm>
          <a:prstGeom prst="rect">
            <a:avLst/>
          </a:prstGeom>
          <a:noFill/>
        </p:spPr>
        <p:txBody>
          <a:bodyPr wrap="square" anchor="t">
            <a:spAutoFit/>
          </a:bodyPr>
          <a:lstStyle/>
          <a:p>
            <a:pPr algn="l"/>
            <a:r>
              <a:rPr sz="1600" b="0" dirty="0" err="1">
                <a:solidFill>
                  <a:srgbClr val="1F3864"/>
                </a:solidFill>
                <a:latin typeface="Arial"/>
              </a:rPr>
              <a:t>Name</a:t>
            </a:r>
            <a:r>
              <a:rPr lang="en-US" sz="1600" b="0" dirty="0" err="1">
                <a:solidFill>
                  <a:srgbClr val="1F3864"/>
                </a:solidFill>
                <a:latin typeface="Arial"/>
              </a:rPr>
              <a:t>:Ehis</a:t>
            </a:r>
            <a:r>
              <a:rPr lang="en-US" sz="1600" b="0" dirty="0">
                <a:solidFill>
                  <a:srgbClr val="1F3864"/>
                </a:solidFill>
                <a:latin typeface="Arial"/>
              </a:rPr>
              <a:t> Tessy Masadey</a:t>
            </a:r>
          </a:p>
          <a:p>
            <a:pPr algn="l"/>
            <a:r>
              <a:rPr sz="1600" b="0" dirty="0">
                <a:solidFill>
                  <a:srgbClr val="1F3864"/>
                </a:solidFill>
                <a:latin typeface="Arial"/>
              </a:rPr>
              <a:t>Student ID: </a:t>
            </a:r>
            <a:r>
              <a:rPr lang="en-GB" sz="1600" b="0" dirty="0">
                <a:solidFill>
                  <a:srgbClr val="1F3864"/>
                </a:solidFill>
                <a:latin typeface="Arial"/>
              </a:rPr>
              <a:t>2244813</a:t>
            </a:r>
          </a:p>
          <a:p>
            <a:pPr algn="l"/>
            <a:r>
              <a:rPr lang="en-GB" sz="1600" dirty="0" err="1">
                <a:solidFill>
                  <a:srgbClr val="1F3864"/>
                </a:solidFill>
                <a:latin typeface="Arial"/>
              </a:rPr>
              <a:t>Lectuer’s</a:t>
            </a:r>
            <a:r>
              <a:rPr lang="en-GB" sz="1600" dirty="0">
                <a:solidFill>
                  <a:srgbClr val="1F3864"/>
                </a:solidFill>
                <a:latin typeface="Arial"/>
              </a:rPr>
              <a:t> Name: </a:t>
            </a:r>
            <a:r>
              <a:rPr lang="en-GB" sz="1600" dirty="0" err="1">
                <a:solidFill>
                  <a:srgbClr val="1F3864"/>
                </a:solidFill>
                <a:latin typeface="Arial"/>
              </a:rPr>
              <a:t>Tsiwani</a:t>
            </a:r>
            <a:r>
              <a:rPr lang="en-GB" sz="1600" dirty="0">
                <a:solidFill>
                  <a:srgbClr val="1F3864"/>
                </a:solidFill>
                <a:latin typeface="Arial"/>
              </a:rPr>
              <a:t> Khumalo</a:t>
            </a:r>
            <a:endParaRPr sz="1600" b="0" dirty="0">
              <a:solidFill>
                <a:srgbClr val="1F3864"/>
              </a:solidFill>
              <a:latin typeface="Arial"/>
            </a:endParaRPr>
          </a:p>
        </p:txBody>
      </p:sp>
      <p:sp>
        <p:nvSpPr>
          <p:cNvPr id="8" name="TextBox 7"/>
          <p:cNvSpPr txBox="1"/>
          <p:nvPr/>
        </p:nvSpPr>
        <p:spPr>
          <a:xfrm>
            <a:off x="732186" y="5208121"/>
            <a:ext cx="5986346" cy="338554"/>
          </a:xfrm>
          <a:prstGeom prst="rect">
            <a:avLst/>
          </a:prstGeom>
          <a:noFill/>
        </p:spPr>
        <p:txBody>
          <a:bodyPr wrap="square" anchor="t">
            <a:spAutoFit/>
          </a:bodyPr>
          <a:lstStyle/>
          <a:p>
            <a:pPr algn="l"/>
            <a:r>
              <a:rPr sz="1600" b="0" dirty="0">
                <a:solidFill>
                  <a:srgbClr val="1F3864"/>
                </a:solidFill>
                <a:latin typeface="Arial"/>
              </a:rPr>
              <a:t>Case Study: </a:t>
            </a:r>
            <a:r>
              <a:rPr sz="1600" b="0" dirty="0" err="1">
                <a:solidFill>
                  <a:srgbClr val="1F3864"/>
                </a:solidFill>
                <a:latin typeface="Arial"/>
              </a:rPr>
              <a:t>Mrs</a:t>
            </a:r>
            <a:r>
              <a:rPr sz="1600" b="0" dirty="0">
                <a:solidFill>
                  <a:srgbClr val="1F3864"/>
                </a:solidFill>
                <a:latin typeface="Arial"/>
              </a:rPr>
              <a:t> F (SCIE);  Care Setting: Residential Care</a:t>
            </a:r>
          </a:p>
        </p:txBody>
      </p:sp>
      <p:pic>
        <p:nvPicPr>
          <p:cNvPr id="10" name="Picture 9" descr="Healthy habits of the world's oldest people">
            <a:extLst>
              <a:ext uri="{FF2B5EF4-FFF2-40B4-BE49-F238E27FC236}">
                <a16:creationId xmlns:a16="http://schemas.microsoft.com/office/drawing/2014/main" id="{1839E19C-7370-CFEA-E607-DDF7894231C4}"/>
              </a:ext>
            </a:extLst>
          </p:cNvPr>
          <p:cNvPicPr>
            <a:picLocks noChangeAspect="1"/>
          </p:cNvPicPr>
          <p:nvPr/>
        </p:nvPicPr>
        <p:blipFill>
          <a:blip r:embed="rId5"/>
          <a:stretch>
            <a:fillRect/>
          </a:stretch>
        </p:blipFill>
        <p:spPr>
          <a:xfrm>
            <a:off x="7939023" y="-3394"/>
            <a:ext cx="4222180" cy="4435317"/>
          </a:xfrm>
          <a:prstGeom prst="rect">
            <a:avLst/>
          </a:prstGeom>
        </p:spPr>
      </p:pic>
      <p:pic>
        <p:nvPicPr>
          <p:cNvPr id="44" name="Video 43">
            <a:hlinkClick r:id="" action="ppaction://media"/>
            <a:extLst>
              <a:ext uri="{FF2B5EF4-FFF2-40B4-BE49-F238E27FC236}">
                <a16:creationId xmlns:a16="http://schemas.microsoft.com/office/drawing/2014/main" id="{B1F7049A-1278-0244-CC95-FDAC75615E7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40049"/>
    </mc:Choice>
    <mc:Fallback xmlns="">
      <p:transition spd="slow" advTm="840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4"/>
                </p:tgtEl>
              </p:cMediaNode>
            </p:video>
            <p:seq concurrent="1" nextAc="seek">
              <p:cTn id="8" restart="whenNotActive" fill="hold" evtFilter="cancelBubble" nodeType="interactiveSeq">
                <p:stCondLst>
                  <p:cond evt="onClick" delay="0">
                    <p:tgtEl>
                      <p:spTgt spid="4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4"/>
                                        </p:tgtEl>
                                      </p:cBhvr>
                                    </p:cmd>
                                  </p:childTnLst>
                                </p:cTn>
                              </p:par>
                            </p:childTnLst>
                          </p:cTn>
                        </p:par>
                      </p:childTnLst>
                    </p:cTn>
                  </p:par>
                </p:childTnLst>
              </p:cTn>
              <p:nextCondLst>
                <p:cond evt="onClick" delay="0">
                  <p:tgtEl>
                    <p:spTgt spid="4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48022" y="153024"/>
            <a:ext cx="9895951" cy="1033669"/>
          </a:xfrm>
          <a:prstGeom prst="rect">
            <a:avLst/>
          </a:prstGeom>
        </p:spPr>
        <p:txBody>
          <a:bodyPr vert="horz" lIns="91440" tIns="45720" rIns="91440" bIns="45720" rtlCol="0" anchor="ctr">
            <a:normAutofit/>
          </a:bodyPr>
          <a:lstStyle/>
          <a:p>
            <a:pPr algn="just" defTabSz="914400">
              <a:lnSpc>
                <a:spcPct val="90000"/>
              </a:lnSpc>
              <a:spcBef>
                <a:spcPct val="0"/>
              </a:spcBef>
              <a:spcAft>
                <a:spcPts val="600"/>
              </a:spcAft>
            </a:pPr>
            <a:r>
              <a:rPr lang="en-US" sz="3600" b="1" kern="1200" dirty="0">
                <a:solidFill>
                  <a:srgbClr val="FFFFFF"/>
                </a:solidFill>
                <a:latin typeface="Arial" panose="020B0604020202020204" pitchFamily="34" charset="0"/>
                <a:ea typeface="+mj-ea"/>
                <a:cs typeface="Arial" panose="020B0604020202020204" pitchFamily="34" charset="0"/>
              </a:rPr>
              <a:t>Introduction </a:t>
            </a:r>
          </a:p>
        </p:txBody>
      </p:sp>
      <p:sp>
        <p:nvSpPr>
          <p:cNvPr id="5" name="TextBox 4"/>
          <p:cNvSpPr txBox="1"/>
          <p:nvPr/>
        </p:nvSpPr>
        <p:spPr>
          <a:xfrm>
            <a:off x="459350" y="2318197"/>
            <a:ext cx="11294285" cy="3683358"/>
          </a:xfrm>
          <a:prstGeom prst="rect">
            <a:avLst/>
          </a:prstGeom>
        </p:spPr>
        <p:txBody>
          <a:bodyPr vert="horz" lIns="91440" tIns="45720" rIns="91440" bIns="45720" rtlCol="0" anchor="ctr">
            <a:noAutofit/>
          </a:bodyPr>
          <a:lstStyle/>
          <a:p>
            <a:pPr marL="285750" indent="-228600" algn="just" defTabSz="914400">
              <a:lnSpc>
                <a:spcPct val="15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An aging population means the proportion of people over 65 years old is increasing‚ in part due to increased life expectancy (Centre for Ageing Better‚ 2023)․ Older adults have multiple health and functional limitations․ Some older adults live independently․ Others need help․</a:t>
            </a:r>
          </a:p>
          <a:p>
            <a:pPr marL="285750" indent="-228600" algn="just" defTabSz="914400">
              <a:lnSpc>
                <a:spcPct val="150000"/>
              </a:lnSpc>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28600" algn="just" defTabSz="914400">
              <a:lnSpc>
                <a:spcPct val="15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Empowerment: means helping older people make choices about their care․ The Care Act 2014 promotes dignity and well-being for older people and better quality of </a:t>
            </a:r>
            <a:r>
              <a:rPr lang="en-US" sz="1500" dirty="0" err="1">
                <a:latin typeface="Arial" panose="020B0604020202020204" pitchFamily="34" charset="0"/>
                <a:cs typeface="Arial" panose="020B0604020202020204" pitchFamily="34" charset="0"/>
              </a:rPr>
              <a:t>life․Older</a:t>
            </a:r>
            <a:r>
              <a:rPr lang="en-US" sz="1500" dirty="0">
                <a:latin typeface="Arial" panose="020B0604020202020204" pitchFamily="34" charset="0"/>
                <a:cs typeface="Arial" panose="020B0604020202020204" pitchFamily="34" charset="0"/>
              </a:rPr>
              <a:t> adulthood involves physical‚ psychological‚ and social challenges (WHO‚ 2021)․ </a:t>
            </a:r>
          </a:p>
          <a:p>
            <a:pPr marL="285750" indent="-228600" algn="just" defTabSz="914400">
              <a:lnSpc>
                <a:spcPct val="150000"/>
              </a:lnSpc>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28600" algn="just" defTabSz="914400">
              <a:lnSpc>
                <a:spcPct val="15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Activity Theory and Life Course Theory are applied to understand the importance of social activity and prior experiences in the lives of older adults (Havighurst‚ 1961; Elder‚ 1994). This presentation has implications for helping older adults retain independence and dignity․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43631" y="809898"/>
            <a:ext cx="9942716" cy="1080159"/>
          </a:xfrm>
          <a:prstGeom prst="rect">
            <a:avLst/>
          </a:prstGeom>
        </p:spPr>
        <p:txBody>
          <a:bodyPr vert="horz" lIns="91440" tIns="45720" rIns="91440" bIns="45720" rtlCol="0" anchor="ctr">
            <a:normAutofit/>
          </a:bodyPr>
          <a:lstStyle/>
          <a:p>
            <a:pPr algn="just" defTabSz="914400">
              <a:lnSpc>
                <a:spcPct val="15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The Ageing Population in the UK</a:t>
            </a:r>
          </a:p>
        </p:txBody>
      </p:sp>
      <p:sp>
        <p:nvSpPr>
          <p:cNvPr id="5" name="TextBox 4"/>
          <p:cNvSpPr txBox="1"/>
          <p:nvPr/>
        </p:nvSpPr>
        <p:spPr>
          <a:xfrm>
            <a:off x="1045028" y="2623459"/>
            <a:ext cx="9941319" cy="3518721"/>
          </a:xfrm>
          <a:prstGeom prst="rect">
            <a:avLst/>
          </a:prstGeom>
        </p:spPr>
        <p:txBody>
          <a:bodyPr vert="horz" lIns="91440" tIns="45720" rIns="91440" bIns="45720" rtlCol="0" anchor="ctr">
            <a:normAutofit fontScale="85000" lnSpcReduction="10000"/>
          </a:bodyPr>
          <a:lstStyle/>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Population aging impacts health and social care services in the United Kingdom․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About 12․7 million people‚ or 19% of the population‚ were 65 or older in 2022․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 population aged 65 and older is expected to reach 13․02 million by 2030 (Office for National Statistics‚ 2024)․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About 26% of the population is projected to be 65 and older by 2065‚ with the fastest growth projected among those aged 85 and older (Ageing Better‚ 2025; Office for National Statistics‚ 2024)․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There were 625‚000 people aged 90 or older in 2024․ Impacts of demographic changes on health and independence include lower levels of social interaction․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 biopsychosocial model may help care providers address the needs of older adults‚ but other care gaps exist․</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826396" y="586855"/>
            <a:ext cx="4230100" cy="3387497"/>
          </a:xfrm>
          <a:prstGeom prst="rect">
            <a:avLst/>
          </a:prstGeom>
        </p:spPr>
        <p:txBody>
          <a:bodyPr vert="horz" lIns="91440" tIns="45720" rIns="91440" bIns="45720" rtlCol="0" anchor="b">
            <a:normAutofit/>
          </a:bodyPr>
          <a:lstStyle/>
          <a:p>
            <a:pPr algn="just" defTabSz="914400">
              <a:lnSpc>
                <a:spcPct val="90000"/>
              </a:lnSpc>
              <a:spcBef>
                <a:spcPct val="0"/>
              </a:spcBef>
              <a:spcAft>
                <a:spcPts val="600"/>
              </a:spcAft>
            </a:pPr>
            <a:r>
              <a:rPr lang="en-US" sz="3600" b="1" kern="1200" dirty="0">
                <a:solidFill>
                  <a:srgbClr val="FFFFFF"/>
                </a:solidFill>
                <a:latin typeface="+mj-lt"/>
                <a:ea typeface="+mj-ea"/>
                <a:cs typeface="+mj-cs"/>
              </a:rPr>
              <a:t>Activity Theory of Ageing</a:t>
            </a:r>
          </a:p>
        </p:txBody>
      </p:sp>
      <p:sp>
        <p:nvSpPr>
          <p:cNvPr id="5" name="TextBox 4"/>
          <p:cNvSpPr txBox="1"/>
          <p:nvPr/>
        </p:nvSpPr>
        <p:spPr>
          <a:xfrm>
            <a:off x="6503158" y="649480"/>
            <a:ext cx="4862447" cy="5546047"/>
          </a:xfrm>
          <a:prstGeom prst="rect">
            <a:avLst/>
          </a:prstGeom>
        </p:spPr>
        <p:txBody>
          <a:bodyPr vert="horz" lIns="91440" tIns="45720" rIns="91440" bIns="45720" rtlCol="0" anchor="ctr">
            <a:normAutofit fontScale="85000" lnSpcReduction="20000"/>
          </a:bodyPr>
          <a:lstStyle/>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Activity Theory holds that satisfaction in later life is linked to social roles and activities․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Successful aging for older adults includes adapting to role and activity loss by pursuing other satisfying roles and activities to retain aspects of identity and well-being (Havighurst‚ 1961)․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Ways Activity Theory can be applied to care work include person-</a:t>
            </a:r>
            <a:r>
              <a:rPr lang="en-US" sz="1700" dirty="0" err="1">
                <a:latin typeface="Arial" panose="020B0604020202020204" pitchFamily="34" charset="0"/>
                <a:cs typeface="Arial" panose="020B0604020202020204" pitchFamily="34" charset="0"/>
              </a:rPr>
              <a:t>centred</a:t>
            </a:r>
            <a:r>
              <a:rPr lang="en-US" sz="1700" dirty="0">
                <a:latin typeface="Arial" panose="020B0604020202020204" pitchFamily="34" charset="0"/>
                <a:cs typeface="Arial" panose="020B0604020202020204" pitchFamily="34" charset="0"/>
              </a:rPr>
              <a:t> programs and services to address social isolation‚ such as volunteer and social activities․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Limitations of Activity Theory include the exclusion of older adults with disabilities‚ who may be judged as unsuccessful agers for their lack of participation in social roles and activities․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Other limitations aside‚ one important strategy for care workers to promote mental and emotional health in older adults is to encourage social activities to address loneliness (Baltes and Baltes‚ 1990)․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2" name="Group 11">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3" name="Rectangle 12">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6" name="Freeform: Shape 15">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p:cNvSpPr txBox="1"/>
          <p:nvPr/>
        </p:nvSpPr>
        <p:spPr>
          <a:xfrm>
            <a:off x="979721" y="1262742"/>
            <a:ext cx="3810000" cy="3505200"/>
          </a:xfrm>
          <a:prstGeom prst="rect">
            <a:avLst/>
          </a:prstGeom>
        </p:spPr>
        <p:txBody>
          <a:bodyPr vert="horz" lIns="91440" tIns="45720" rIns="91440" bIns="45720" rtlCol="0" anchor="t">
            <a:normAutofit/>
          </a:bodyPr>
          <a:lstStyle/>
          <a:p>
            <a:pPr algn="just" defTabSz="914400">
              <a:lnSpc>
                <a:spcPct val="15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Current UK Care Provisions: Overview</a:t>
            </a:r>
          </a:p>
        </p:txBody>
      </p:sp>
      <p:sp>
        <p:nvSpPr>
          <p:cNvPr id="5" name="TextBox 4"/>
          <p:cNvSpPr txBox="1"/>
          <p:nvPr/>
        </p:nvSpPr>
        <p:spPr>
          <a:xfrm>
            <a:off x="5181603" y="1426029"/>
            <a:ext cx="6302825" cy="3755571"/>
          </a:xfrm>
          <a:prstGeom prst="rect">
            <a:avLst/>
          </a:prstGeom>
        </p:spPr>
        <p:txBody>
          <a:bodyPr vert="horz" lIns="91440" tIns="45720" rIns="91440" bIns="45720" rtlCol="0" anchor="t">
            <a:normAutofit/>
          </a:bodyPr>
          <a:lstStyle/>
          <a:p>
            <a:pPr marL="285750" indent="-228600" algn="just" defTabSz="914400">
              <a:lnSpc>
                <a:spcPct val="90000"/>
              </a:lnSpc>
              <a:spcAft>
                <a:spcPts val="600"/>
              </a:spcAft>
              <a:buFont typeface="Arial" panose="020B0604020202020204" pitchFamily="34" charset="0"/>
              <a:buChar char="•"/>
            </a:pPr>
            <a:r>
              <a:rPr lang="en-US" sz="1300" dirty="0">
                <a:solidFill>
                  <a:schemeClr val="tx1">
                    <a:alpha val="55000"/>
                  </a:schemeClr>
                </a:solidFill>
                <a:latin typeface="Arial" panose="020B0604020202020204" pitchFamily="34" charset="0"/>
                <a:cs typeface="Arial" panose="020B0604020202020204" pitchFamily="34" charset="0"/>
              </a:rPr>
              <a:t>Older adults have access to a range of services‚ including home and visiting care‚ nursing and care homes‚ day centers‚ </a:t>
            </a:r>
            <a:r>
              <a:rPr lang="en-US" sz="1300" dirty="0" err="1">
                <a:solidFill>
                  <a:schemeClr val="tx1">
                    <a:alpha val="55000"/>
                  </a:schemeClr>
                </a:solidFill>
                <a:latin typeface="Arial" panose="020B0604020202020204" pitchFamily="34" charset="0"/>
                <a:cs typeface="Arial" panose="020B0604020202020204" pitchFamily="34" charset="0"/>
              </a:rPr>
              <a:t>reablement</a:t>
            </a:r>
            <a:r>
              <a:rPr lang="en-US" sz="1300" dirty="0">
                <a:solidFill>
                  <a:schemeClr val="tx1">
                    <a:alpha val="55000"/>
                  </a:schemeClr>
                </a:solidFill>
                <a:latin typeface="Arial" panose="020B0604020202020204" pitchFamily="34" charset="0"/>
                <a:cs typeface="Arial" panose="020B0604020202020204" pitchFamily="34" charset="0"/>
              </a:rPr>
              <a:t> services‚ and hospice care․ </a:t>
            </a:r>
          </a:p>
          <a:p>
            <a:pPr marL="285750" indent="-228600" algn="just" defTabSz="914400">
              <a:lnSpc>
                <a:spcPct val="90000"/>
              </a:lnSpc>
              <a:spcAft>
                <a:spcPts val="600"/>
              </a:spcAft>
              <a:buFont typeface="Arial" panose="020B0604020202020204" pitchFamily="34" charset="0"/>
              <a:buChar char="•"/>
            </a:pPr>
            <a:r>
              <a:rPr lang="en-US" sz="1300" dirty="0">
                <a:solidFill>
                  <a:schemeClr val="tx1">
                    <a:alpha val="55000"/>
                  </a:schemeClr>
                </a:solidFill>
                <a:latin typeface="Arial" panose="020B0604020202020204" pitchFamily="34" charset="0"/>
                <a:cs typeface="Arial" panose="020B0604020202020204" pitchFamily="34" charset="0"/>
              </a:rPr>
              <a:t>There were around 1․6 million adult social care workers working in England in 2024/5‚ but high demand for social care workers and challenges recruiting them persist (Skills for Care‚ 2025; King's Fund‚ 2024)․ </a:t>
            </a:r>
          </a:p>
          <a:p>
            <a:pPr marL="285750" indent="-228600" algn="just" defTabSz="914400">
              <a:lnSpc>
                <a:spcPct val="90000"/>
              </a:lnSpc>
              <a:spcAft>
                <a:spcPts val="600"/>
              </a:spcAft>
              <a:buFont typeface="Arial" panose="020B0604020202020204" pitchFamily="34" charset="0"/>
              <a:buChar char="•"/>
            </a:pPr>
            <a:r>
              <a:rPr lang="en-US" sz="1300" dirty="0">
                <a:solidFill>
                  <a:schemeClr val="tx1">
                    <a:alpha val="55000"/>
                  </a:schemeClr>
                </a:solidFill>
                <a:latin typeface="Arial" panose="020B0604020202020204" pitchFamily="34" charset="0"/>
                <a:cs typeface="Arial" panose="020B0604020202020204" pitchFamily="34" charset="0"/>
              </a:rPr>
              <a:t>Many older adults are unable to access social care services because of financial eligibility rules and other barriers‚ such as long delays and fees for social care services․ </a:t>
            </a:r>
          </a:p>
          <a:p>
            <a:pPr marL="285750" indent="-228600" algn="just" defTabSz="914400">
              <a:lnSpc>
                <a:spcPct val="90000"/>
              </a:lnSpc>
              <a:spcAft>
                <a:spcPts val="600"/>
              </a:spcAft>
              <a:buFont typeface="Arial" panose="020B0604020202020204" pitchFamily="34" charset="0"/>
              <a:buChar char="•"/>
            </a:pPr>
            <a:r>
              <a:rPr lang="en-US" sz="1300" dirty="0">
                <a:solidFill>
                  <a:schemeClr val="tx1">
                    <a:alpha val="55000"/>
                  </a:schemeClr>
                </a:solidFill>
                <a:latin typeface="Arial" panose="020B0604020202020204" pitchFamily="34" charset="0"/>
                <a:cs typeface="Arial" panose="020B0604020202020204" pitchFamily="34" charset="0"/>
              </a:rPr>
              <a:t>Families and informal caregivers often have to cover some social care costs because of local commissioning and funding decisions․ </a:t>
            </a:r>
          </a:p>
          <a:p>
            <a:pPr marL="285750" indent="-228600" algn="just" defTabSz="914400">
              <a:lnSpc>
                <a:spcPct val="90000"/>
              </a:lnSpc>
              <a:spcAft>
                <a:spcPts val="600"/>
              </a:spcAft>
              <a:buFont typeface="Arial" panose="020B0604020202020204" pitchFamily="34" charset="0"/>
              <a:buChar char="•"/>
            </a:pPr>
            <a:r>
              <a:rPr lang="en-US" sz="1300" dirty="0" err="1">
                <a:solidFill>
                  <a:schemeClr val="tx1">
                    <a:alpha val="55000"/>
                  </a:schemeClr>
                </a:solidFill>
                <a:latin typeface="Arial" panose="020B0604020202020204" pitchFamily="34" charset="0"/>
                <a:cs typeface="Arial" panose="020B0604020202020204" pitchFamily="34" charset="0"/>
              </a:rPr>
              <a:t>Reablement</a:t>
            </a:r>
            <a:r>
              <a:rPr lang="en-US" sz="1300" dirty="0">
                <a:solidFill>
                  <a:schemeClr val="tx1">
                    <a:alpha val="55000"/>
                  </a:schemeClr>
                </a:solidFill>
                <a:latin typeface="Arial" panose="020B0604020202020204" pitchFamily="34" charset="0"/>
                <a:cs typeface="Arial" panose="020B0604020202020204" pitchFamily="34" charset="0"/>
              </a:rPr>
              <a:t> services help some older adults recover their independence after a hospital stay‚ but availability differs by area․ </a:t>
            </a:r>
          </a:p>
          <a:p>
            <a:pPr marL="285750" indent="-228600" algn="just" defTabSz="914400">
              <a:lnSpc>
                <a:spcPct val="90000"/>
              </a:lnSpc>
              <a:spcAft>
                <a:spcPts val="600"/>
              </a:spcAft>
              <a:buFont typeface="Arial" panose="020B0604020202020204" pitchFamily="34" charset="0"/>
              <a:buChar char="•"/>
            </a:pPr>
            <a:r>
              <a:rPr lang="en-US" sz="1300" dirty="0">
                <a:solidFill>
                  <a:schemeClr val="tx1">
                    <a:alpha val="55000"/>
                  </a:schemeClr>
                </a:solidFill>
                <a:latin typeface="Arial" panose="020B0604020202020204" pitchFamily="34" charset="0"/>
                <a:cs typeface="Arial" panose="020B0604020202020204" pitchFamily="34" charset="0"/>
              </a:rPr>
              <a:t>Multiple options for care exist‚ but unequal access to care services affects many older adults (CQC‚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56851" y="637762"/>
            <a:ext cx="7519063" cy="900131"/>
          </a:xfrm>
          <a:prstGeom prst="rect">
            <a:avLst/>
          </a:prstGeom>
        </p:spPr>
        <p:txBody>
          <a:bodyPr vert="horz" lIns="91440" tIns="45720" rIns="91440" bIns="45720" rtlCol="0" anchor="t">
            <a:normAutofit/>
          </a:bodyPr>
          <a:lstStyle/>
          <a:p>
            <a:pPr algn="just" defTabSz="914400">
              <a:lnSpc>
                <a:spcPct val="150000"/>
              </a:lnSpc>
              <a:spcBef>
                <a:spcPct val="0"/>
              </a:spcBef>
              <a:spcAft>
                <a:spcPts val="600"/>
              </a:spcAft>
            </a:pPr>
            <a:r>
              <a:rPr lang="en-US" sz="3600" b="1" kern="1200" dirty="0">
                <a:solidFill>
                  <a:schemeClr val="bg1"/>
                </a:solidFill>
                <a:latin typeface="Arial" panose="020B0604020202020204" pitchFamily="34" charset="0"/>
                <a:ea typeface="+mj-ea"/>
                <a:cs typeface="Arial" panose="020B0604020202020204" pitchFamily="34" charset="0"/>
              </a:rPr>
              <a:t>Life Course Theory of Ageing</a:t>
            </a:r>
          </a:p>
        </p:txBody>
      </p:sp>
      <p:sp>
        <p:nvSpPr>
          <p:cNvPr id="12" name="Rectangle 1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155548" y="2217343"/>
            <a:ext cx="9880893" cy="4292314"/>
          </a:xfrm>
          <a:prstGeom prst="rect">
            <a:avLst/>
          </a:prstGeom>
        </p:spPr>
        <p:txBody>
          <a:bodyPr vert="horz" lIns="91440" tIns="45720" rIns="91440" bIns="45720" rtlCol="0" anchor="t">
            <a:normAutofit fontScale="92500" lnSpcReduction="20000"/>
          </a:bodyPr>
          <a:lstStyle/>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Life Course Theory focuses on factors influencing aging and caregiving for self and others over the lifespan‚ including personal decisions (Elder‚ 1994; Giele and Elder‚ 1998)․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Important concepts of Life Course Theory include linked lives‚ timing of transitions‚ and life-course coherence․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Past experiences related to socioeconomic status‚ employment‚ relationships‚ and health may influence current care needs and availability for individuals․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Interventions to apply Life Course Theory include </a:t>
            </a:r>
            <a:r>
              <a:rPr lang="en-US" sz="1700" dirty="0" err="1">
                <a:latin typeface="Arial" panose="020B0604020202020204" pitchFamily="34" charset="0"/>
                <a:cs typeface="Arial" panose="020B0604020202020204" pitchFamily="34" charset="0"/>
              </a:rPr>
              <a:t>personalised</a:t>
            </a:r>
            <a:r>
              <a:rPr lang="en-US" sz="1700" dirty="0">
                <a:latin typeface="Arial" panose="020B0604020202020204" pitchFamily="34" charset="0"/>
                <a:cs typeface="Arial" panose="020B0604020202020204" pitchFamily="34" charset="0"/>
              </a:rPr>
              <a:t> care planning based on knowledge of residents' past experiences rather than assumptions about care needs based on age․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Life Course Theory can be used to offset negative perceptions of older adults by </a:t>
            </a:r>
            <a:r>
              <a:rPr lang="en-US" sz="1700" dirty="0" err="1">
                <a:latin typeface="Arial" panose="020B0604020202020204" pitchFamily="34" charset="0"/>
                <a:cs typeface="Arial" panose="020B0604020202020204" pitchFamily="34" charset="0"/>
              </a:rPr>
              <a:t>recognising</a:t>
            </a:r>
            <a:r>
              <a:rPr lang="en-US" sz="1700" dirty="0">
                <a:latin typeface="Arial" panose="020B0604020202020204" pitchFamily="34" charset="0"/>
                <a:cs typeface="Arial" panose="020B0604020202020204" pitchFamily="34" charset="0"/>
              </a:rPr>
              <a:t> other skills and knowledge they have acquired over their lifetimes․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Using Life Course Theory in residential care settings can help staff provide empowered care to residents based on their past experiences and histories․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1" y="365125"/>
            <a:ext cx="5752170" cy="180730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100" b="1" dirty="0">
                <a:latin typeface="+mj-lt"/>
                <a:ea typeface="+mj-ea"/>
                <a:cs typeface="+mj-cs"/>
              </a:rPr>
              <a:t>Applying Both Theories to Care Practice</a:t>
            </a:r>
          </a:p>
        </p:txBody>
      </p:sp>
      <p:sp>
        <p:nvSpPr>
          <p:cNvPr id="5" name="TextBox 4"/>
          <p:cNvSpPr txBox="1"/>
          <p:nvPr/>
        </p:nvSpPr>
        <p:spPr>
          <a:xfrm>
            <a:off x="838200" y="2172430"/>
            <a:ext cx="6770914" cy="4320445"/>
          </a:xfrm>
          <a:prstGeom prst="rect">
            <a:avLst/>
          </a:prstGeom>
        </p:spPr>
        <p:txBody>
          <a:bodyPr vert="horz" lIns="91440" tIns="45720" rIns="91440" bIns="45720" rtlCol="0" anchor="t">
            <a:normAutofit/>
          </a:bodyPr>
          <a:lstStyle/>
          <a:p>
            <a:pPr marL="285750" indent="-228600" algn="just"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Combining these two theories can benefit care planning for residents․ Application of Activity Theory principles can help care providers increase social engagement among residents by matching them with other residents and giving them tasks to perform in care settings․ </a:t>
            </a:r>
          </a:p>
          <a:p>
            <a:pPr marL="285750" indent="-228600" algn="just" defTabSz="9144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Application of Life Course Theory principles can help care providers preserve residents' sense of identity by talking with them about their life experiences and preferences․</a:t>
            </a:r>
          </a:p>
          <a:p>
            <a:pPr marL="285750" indent="-228600" algn="just"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p>
          <a:p>
            <a:pPr marL="285750" indent="-228600" algn="just"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Together‚ these theories can help prevent loss of identity among residents caused by care settings․ </a:t>
            </a:r>
          </a:p>
          <a:p>
            <a:pPr marL="285750" indent="-228600" algn="just" defTabSz="9144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For example‚ starting book groups for retired teachers can meet social and other needs of book group residents and affirm their identities․ Improvements in mood and other outcomes have been reported (Baltes and Baltes‚ 1990; King's Fund‚ 2024)․ </a:t>
            </a:r>
          </a:p>
          <a:p>
            <a:pPr marL="285750" indent="-228600" algn="just" defTabSz="9144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Drawbacks and other challenges to implementation include severe dementia in some residents that limits their participation․</a:t>
            </a:r>
          </a:p>
        </p:txBody>
      </p:sp>
      <p:pic>
        <p:nvPicPr>
          <p:cNvPr id="7" name="Picture 6" descr="Two people holding each other's hands">
            <a:extLst>
              <a:ext uri="{FF2B5EF4-FFF2-40B4-BE49-F238E27FC236}">
                <a16:creationId xmlns:a16="http://schemas.microsoft.com/office/drawing/2014/main" id="{4312F3E1-B8FC-F6AC-9AA7-B0C04336E19F}"/>
              </a:ext>
            </a:extLst>
          </p:cNvPr>
          <p:cNvPicPr>
            <a:picLocks noChangeAspect="1"/>
          </p:cNvPicPr>
          <p:nvPr/>
        </p:nvPicPr>
        <p:blipFill>
          <a:blip r:embed="rId2"/>
          <a:srcRect l="17377" r="24585" b="-1"/>
          <a:stretch>
            <a:fillRect/>
          </a:stretch>
        </p:blipFill>
        <p:spPr>
          <a:xfrm>
            <a:off x="7728857" y="10"/>
            <a:ext cx="4463143"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1115568" y="228600"/>
            <a:ext cx="7701861" cy="1088571"/>
          </a:xfrm>
          <a:prstGeom prst="rect">
            <a:avLst/>
          </a:prstGeom>
        </p:spPr>
        <p:txBody>
          <a:bodyPr vert="horz" lIns="91440" tIns="45720" rIns="91440" bIns="45720" rtlCol="0" anchor="ctr">
            <a:normAutofit/>
          </a:bodyPr>
          <a:lstStyle/>
          <a:p>
            <a:pPr algn="just" defTabSz="914400">
              <a:lnSpc>
                <a:spcPct val="15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Policy and Legislation Framework</a:t>
            </a:r>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p:cNvSpPr txBox="1"/>
          <p:nvPr/>
        </p:nvSpPr>
        <p:spPr>
          <a:xfrm>
            <a:off x="1115568" y="2481943"/>
            <a:ext cx="10168128" cy="3695020"/>
          </a:xfrm>
          <a:prstGeom prst="rect">
            <a:avLst/>
          </a:prstGeom>
        </p:spPr>
        <p:txBody>
          <a:bodyPr vert="horz" lIns="91440" tIns="45720" rIns="91440" bIns="45720" rtlCol="0" anchor="t">
            <a:normAutofit lnSpcReduction="10000"/>
          </a:bodyPr>
          <a:lstStyle/>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Four policies affect care delivery․ The Care Act 2014 mandates local authorities to support the wellbeing of their clients and prevent or delay the need for care by offering </a:t>
            </a:r>
            <a:r>
              <a:rPr lang="en-US" sz="1600" dirty="0" err="1">
                <a:latin typeface="Arial" panose="020B0604020202020204" pitchFamily="34" charset="0"/>
                <a:cs typeface="Arial" panose="020B0604020202020204" pitchFamily="34" charset="0"/>
              </a:rPr>
              <a:t>personalised</a:t>
            </a:r>
            <a:r>
              <a:rPr lang="en-US" sz="1600" dirty="0">
                <a:latin typeface="Arial" panose="020B0604020202020204" pitchFamily="34" charset="0"/>
                <a:cs typeface="Arial" panose="020B0604020202020204" pitchFamily="34" charset="0"/>
              </a:rPr>
              <a:t> options and other measures to allow clients more choice in planning care (Department of Health and Social Care‚ 2014)․ </a:t>
            </a:r>
          </a:p>
          <a:p>
            <a:pPr marL="285750" indent="-228600" algn="just"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Equality Act 2010 bars discrimination based on age and other protected characteristics and requires service providers to take reasonable steps to accommodate clients․ </a:t>
            </a:r>
          </a:p>
          <a:p>
            <a:pPr marL="285750" indent="-228600" algn="just"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Mental Capacity Act 2005 and Deprivation of Liberty Safeguards set standards to protect clients' rights and other interests in decisions that deprive clients of their liberty․ </a:t>
            </a:r>
          </a:p>
          <a:p>
            <a:pPr marL="285750" indent="-228600" algn="just"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NHS Long Term Plan (2019) includes goals related to integrated care for older people․ Barriers to fully implementing policies to protect clients' rights include funding issues and problems with care assessments․</a:t>
            </a:r>
          </a:p>
          <a:p>
            <a:pPr marL="57150" algn="just" defTabSz="914400">
              <a:lnSpc>
                <a:spcPct val="90000"/>
              </a:lnSpc>
              <a:spcAft>
                <a:spcPts val="600"/>
              </a:spcAft>
            </a:pPr>
            <a:r>
              <a:rPr lang="en-US" sz="1600" dirty="0">
                <a:latin typeface="Arial" panose="020B0604020202020204" pitchFamily="34" charset="0"/>
                <a:cs typeface="Arial" panose="020B0604020202020204" pitchFamily="34" charset="0"/>
              </a:rPr>
              <a:t> </a:t>
            </a:r>
          </a:p>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Older people with dementia face particular challenges to having their rights protected‚ even though they are protected by law‚ as their capacity may fluctuate․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p:cNvSpPr txBox="1"/>
          <p:nvPr/>
        </p:nvSpPr>
        <p:spPr>
          <a:xfrm>
            <a:off x="838200" y="365126"/>
            <a:ext cx="10515600" cy="86915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Safeguarding and Empowerment Principles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p:cNvSpPr txBox="1"/>
          <p:nvPr/>
        </p:nvSpPr>
        <p:spPr>
          <a:xfrm>
            <a:off x="838200" y="1234282"/>
            <a:ext cx="10515600" cy="4942681"/>
          </a:xfrm>
          <a:prstGeom prst="rect">
            <a:avLst/>
          </a:prstGeom>
        </p:spPr>
        <p:txBody>
          <a:bodyPr vert="horz" lIns="91440" tIns="45720" rIns="91440" bIns="45720" rtlCol="0" anchor="t">
            <a:normAutofit lnSpcReduction="10000"/>
          </a:bodyPr>
          <a:lstStyle/>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Care Act 2014 sets out six principles of safeguarding: empowerment‚ prevention‚ protection‚ proportionality‚ partnership‚ and accountability (Department of Health and Social Care‚ 2014)․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Principles of empowerment include presuming capacity‚ supporting choice‚ and acknowledging resident knowledge of their needs and wishes‚ consistent with resident-</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aspects of Activity and Life Course theories․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Potential ways to apply the Care Act principles in care home practice include giving residents opportunities to make choices‚ permitting but not preventing risk-taking‚ honoring residents' wishes even if they lack capacity‚ and other strategies․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Tensions may arise between safeguarding and other goals for people with dementia․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Care Act's principle of proportionality encourages less restrictive methods․ Arrangements to promote accountability might include provisions for filing complaints․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Care home providers should take care not to engage in paternalistic practices that undermine residents' autonomy while fulfilling their duty of care․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0" y="317537"/>
            <a:ext cx="6706597" cy="781699"/>
          </a:xfrm>
          <a:prstGeom prst="rect">
            <a:avLst/>
          </a:prstGeom>
        </p:spPr>
        <p:txBody>
          <a:bodyPr vert="horz" lIns="91440" tIns="45720" rIns="91440" bIns="45720" rtlCol="0" anchor="b">
            <a:normAutofit lnSpcReduction="10000"/>
          </a:bodyPr>
          <a:lstStyle/>
          <a:p>
            <a:pPr algn="just" defTabSz="914400">
              <a:lnSpc>
                <a:spcPct val="15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Residential Care: Strengths</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96919" y="2458743"/>
            <a:ext cx="10143668" cy="3435531"/>
          </a:xfrm>
          <a:prstGeom prst="rect">
            <a:avLst/>
          </a:prstGeom>
        </p:spPr>
        <p:txBody>
          <a:bodyPr vert="horz" lIns="91440" tIns="45720" rIns="91440" bIns="45720" rtlCol="0" anchor="ctr">
            <a:normAutofit/>
          </a:bodyPr>
          <a:lstStyle/>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Residential care services offer 24-hour care and other services to people who cannot care for themselves․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Potential benefits of high-quality residential care include safety and other services‚ including medication and other therapies consistent with Activity Theory to combat social isolation and cognitive stimulation (Bowling‚ 2009)․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Other potential benefits of residential care include social and other relationships with community members․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State regulations and inspections help ensure provider quality (CQC‚ 2024)․ Benefits of residential care for those with advanced dementia include preservation of dignity and other benefits․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Other benefits of residential care include care coordination and safety from abuse and other threats․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quality of care provided by residential care facilities varies by provider due to staffing and other factors and is not guaranteed․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extBox 3"/>
          <p:cNvSpPr txBox="1"/>
          <p:nvPr/>
        </p:nvSpPr>
        <p:spPr>
          <a:xfrm>
            <a:off x="358929" y="228952"/>
            <a:ext cx="3919157" cy="534009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kern="1200" dirty="0">
                <a:solidFill>
                  <a:schemeClr val="bg1"/>
                </a:solidFill>
                <a:latin typeface="Arial" panose="020B0604020202020204" pitchFamily="34" charset="0"/>
                <a:ea typeface="+mj-ea"/>
                <a:cs typeface="Arial" panose="020B0604020202020204" pitchFamily="34" charset="0"/>
              </a:rPr>
              <a:t>Residential Care: Limitations</a:t>
            </a:r>
          </a:p>
        </p:txBody>
      </p:sp>
      <p:sp>
        <p:nvSpPr>
          <p:cNvPr id="5" name="TextBox 4"/>
          <p:cNvSpPr txBox="1"/>
          <p:nvPr/>
        </p:nvSpPr>
        <p:spPr>
          <a:xfrm>
            <a:off x="6464410" y="446314"/>
            <a:ext cx="5244370" cy="6128657"/>
          </a:xfrm>
          <a:prstGeom prst="rect">
            <a:avLst/>
          </a:prstGeom>
        </p:spPr>
        <p:txBody>
          <a:bodyPr vert="horz" lIns="91440" tIns="45720" rIns="91440" bIns="45720" rtlCol="0" anchor="ctr">
            <a:normAutofit fontScale="85000" lnSpcReduction="10000"/>
          </a:bodyPr>
          <a:lstStyle/>
          <a:p>
            <a:pPr marL="285750" indent="-228600" algn="just" defTabSz="914400">
              <a:lnSpc>
                <a:spcPct val="15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Major issues with residential care include shortages and high staff turnover driven by low pay and other budget constraints that harm residents' quality of care․ </a:t>
            </a:r>
          </a:p>
          <a:p>
            <a:pPr marL="285750" indent="-228600" algn="just" defTabSz="914400">
              <a:lnSpc>
                <a:spcPct val="15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Other problems include limited activities and other freedoms for residents‚ which conflict with Activity and Life Course policy recommendations to foster residents' individuality․ </a:t>
            </a:r>
          </a:p>
          <a:p>
            <a:pPr marL="285750" indent="-228600" algn="just" defTabSz="914400">
              <a:lnSpc>
                <a:spcPct val="15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Opportunities for residents to participate in other activities based on their life history may be limited․ </a:t>
            </a:r>
          </a:p>
          <a:p>
            <a:pPr marL="285750" indent="-228600" algn="just" defTabSz="914400">
              <a:lnSpc>
                <a:spcPct val="15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Budget pressures may erode the financial resources of family caregivers‚ and care quality may vary‚ with some residents in homes with low quality ratings․ </a:t>
            </a:r>
          </a:p>
          <a:p>
            <a:pPr marL="285750" indent="-228600" algn="just" defTabSz="914400">
              <a:lnSpc>
                <a:spcPct val="15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Availability of care and respite services may vary by geographic area․ Stereotypes about aging may reduce residents' feelings of civic engagement and empowerment‚ reinforcing the notion that they are patients rather than citizens with choices (Bowling‚ 2009)․ </a:t>
            </a:r>
          </a:p>
          <a:p>
            <a:pPr marL="285750" indent="-228600" algn="just" defTabSz="914400">
              <a:lnSpc>
                <a:spcPct val="150000"/>
              </a:lnSpc>
              <a:spcAft>
                <a:spcPts val="600"/>
              </a:spcAft>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Policy changes and other reforms to address these problems are needed․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6679" y="261258"/>
            <a:ext cx="6002110" cy="1240971"/>
          </a:xfrm>
          <a:prstGeom prst="rect">
            <a:avLst/>
          </a:prstGeom>
        </p:spPr>
        <p:txBody>
          <a:bodyPr vert="horz" lIns="91440" tIns="45720" rIns="91440" bIns="45720" rtlCol="0" anchor="ctr">
            <a:normAutofit/>
          </a:bodyPr>
          <a:lstStyle/>
          <a:p>
            <a:pPr algn="just" defTabSz="914400">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Demographic Pressure on Residential Care</a:t>
            </a:r>
          </a:p>
        </p:txBody>
      </p:sp>
      <p:sp>
        <p:nvSpPr>
          <p:cNvPr id="5" name="TextBox 4"/>
          <p:cNvSpPr txBox="1"/>
          <p:nvPr/>
        </p:nvSpPr>
        <p:spPr>
          <a:xfrm>
            <a:off x="513293" y="1763487"/>
            <a:ext cx="6210891" cy="4670767"/>
          </a:xfrm>
          <a:prstGeom prst="rect">
            <a:avLst/>
          </a:prstGeom>
        </p:spPr>
        <p:txBody>
          <a:bodyPr vert="horz" lIns="91440" tIns="45720" rIns="91440" bIns="45720" rtlCol="0">
            <a:normAutofit fontScale="55000" lnSpcReduction="20000"/>
          </a:bodyPr>
          <a:lstStyle/>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Demographic changes drive demand for care home services․ </a:t>
            </a:r>
          </a:p>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The 65+ population is projected to rise 17․7% by 2030‚ with very steep growth in the oldest-old age category (ONS‚ 2024; Ageing Better‚ 2025)․ </a:t>
            </a:r>
          </a:p>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Higher demand for care home services is projected․ </a:t>
            </a:r>
          </a:p>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Limited labor supply and high vacancy rates in care homes are partly due to difficulties recruiting foreign-born workers (Skills for Care‚ 2025)․ </a:t>
            </a:r>
          </a:p>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Absent efforts to expand other community- and disability-related services‚ use of care home services is likely to rise‚ increasing care home and other public expenditures․ </a:t>
            </a:r>
          </a:p>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Slow discharge of patients from care homes is also likely to persist for lack of other services․ </a:t>
            </a:r>
          </a:p>
          <a:p>
            <a:pPr marL="285750" indent="-228600" algn="just" defTabSz="914400">
              <a:lnSpc>
                <a:spcPct val="17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Coordinated planning among health‚ housing‚ and social services providers can help reduce the need for care home and other home care services‚ consistent with policy objectives related to independence (Department of Health and Social Care‚ 2021</a:t>
            </a:r>
            <a:r>
              <a:rPr lang="en-US" sz="1600" dirty="0">
                <a:latin typeface="Arial" panose="020B0604020202020204" pitchFamily="34" charset="0"/>
                <a:cs typeface="Arial" panose="020B0604020202020204" pitchFamily="34" charset="0"/>
              </a:rPr>
              <a:t>)․</a:t>
            </a:r>
          </a:p>
        </p:txBody>
      </p:sp>
      <p:pic>
        <p:nvPicPr>
          <p:cNvPr id="17" name="Picture 16" descr="Figures of houses in different position and sizes">
            <a:extLst>
              <a:ext uri="{FF2B5EF4-FFF2-40B4-BE49-F238E27FC236}">
                <a16:creationId xmlns:a16="http://schemas.microsoft.com/office/drawing/2014/main" id="{50676B5D-6070-DEC4-8E6D-517674353627}"/>
              </a:ext>
            </a:extLst>
          </p:cNvPr>
          <p:cNvPicPr>
            <a:picLocks noChangeAspect="1"/>
          </p:cNvPicPr>
          <p:nvPr/>
        </p:nvPicPr>
        <p:blipFill>
          <a:blip r:embed="rId2"/>
          <a:srcRect l="20778" r="38272"/>
          <a:stretch>
            <a:fillRect/>
          </a:stretch>
        </p:blipFill>
        <p:spPr>
          <a:xfrm>
            <a:off x="7199440" y="10"/>
            <a:ext cx="4992560" cy="6857990"/>
          </a:xfrm>
          <a:prstGeom prst="rect">
            <a:avLst/>
          </a:prstGeom>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285240" y="762880"/>
            <a:ext cx="9274965" cy="688995"/>
          </a:xfrm>
          <a:prstGeom prst="rect">
            <a:avLst/>
          </a:prstGeom>
        </p:spPr>
        <p:txBody>
          <a:bodyPr vert="horz" lIns="91440" tIns="45720" rIns="91440" bIns="45720" rtlCol="0" anchor="ctr">
            <a:noAutofit/>
          </a:bodyPr>
          <a:lstStyle/>
          <a:p>
            <a:pPr algn="just" defTabSz="914400">
              <a:lnSpc>
                <a:spcPct val="15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Technological Innovations in Elderly Care</a:t>
            </a:r>
          </a:p>
        </p:txBody>
      </p:sp>
      <p:sp>
        <p:nvSpPr>
          <p:cNvPr id="5" name="TextBox 4"/>
          <p:cNvSpPr txBox="1"/>
          <p:nvPr/>
        </p:nvSpPr>
        <p:spPr>
          <a:xfrm>
            <a:off x="925287" y="1591481"/>
            <a:ext cx="9056914" cy="4358744"/>
          </a:xfrm>
          <a:prstGeom prst="rect">
            <a:avLst/>
          </a:prstGeom>
        </p:spPr>
        <p:txBody>
          <a:bodyPr vert="horz" lIns="91440" tIns="45720" rIns="91440" bIns="45720" rtlCol="0" anchor="t">
            <a:normAutofit fontScale="77500" lnSpcReduction="20000"/>
          </a:bodyPr>
          <a:lstStyle/>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Technology can promote independence by offering telecare equipment to alert caregivers to resident falls and other needs and home technology to enable residents to control home lighting and appliances․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Special equipment can help residents with dementia maintain daily routines․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Other technologies and robots are being developed to address social isolation․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Telemedicine can provide nursing home residents with access to outside health care providers․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Technology use is growing but remains limited․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Benefits of technology use include faster responses to emergencies and other needs and reduced work for caregivers․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Technology use may support goals of Activity Theory by enabling nursing home residents to engage in activities at home and in the nursing home․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Implementing technology alone is unlikely to promote independence among nursing home residents․ </a:t>
            </a:r>
          </a:p>
          <a:p>
            <a:pPr marL="285750" indent="-228600" algn="just" defTabSz="914400">
              <a:lnSpc>
                <a:spcPct val="16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Other issues to address include cost and integration of technology and human services to ensure that technology promotes resident choice and autonomy rather than monitoring․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826396" y="1883229"/>
            <a:ext cx="4230100" cy="2091123"/>
          </a:xfrm>
          <a:prstGeom prst="rect">
            <a:avLst/>
          </a:prstGeom>
        </p:spPr>
        <p:txBody>
          <a:bodyPr vert="horz" lIns="91440" tIns="45720" rIns="91440" bIns="45720" rtlCol="0" anchor="b">
            <a:normAutofit/>
          </a:bodyPr>
          <a:lstStyle/>
          <a:p>
            <a:pPr algn="just" defTabSz="914400">
              <a:lnSpc>
                <a:spcPct val="90000"/>
              </a:lnSpc>
              <a:spcBef>
                <a:spcPct val="0"/>
              </a:spcBef>
              <a:spcAft>
                <a:spcPts val="600"/>
              </a:spcAft>
            </a:pPr>
            <a:r>
              <a:rPr lang="en-US" sz="3600" b="1" kern="1200" dirty="0">
                <a:solidFill>
                  <a:srgbClr val="FFFFFF"/>
                </a:solidFill>
                <a:latin typeface="Arial" panose="020B0604020202020204" pitchFamily="34" charset="0"/>
                <a:ea typeface="+mj-ea"/>
                <a:cs typeface="Arial" panose="020B0604020202020204" pitchFamily="34" charset="0"/>
              </a:rPr>
              <a:t>Technology: Benefits and Barriers</a:t>
            </a:r>
          </a:p>
        </p:txBody>
      </p:sp>
      <p:sp>
        <p:nvSpPr>
          <p:cNvPr id="5" name="TextBox 4"/>
          <p:cNvSpPr txBox="1"/>
          <p:nvPr/>
        </p:nvSpPr>
        <p:spPr>
          <a:xfrm>
            <a:off x="5592942" y="-26951"/>
            <a:ext cx="6376500" cy="6420393"/>
          </a:xfrm>
          <a:prstGeom prst="rect">
            <a:avLst/>
          </a:prstGeom>
        </p:spPr>
        <p:txBody>
          <a:bodyPr vert="horz" lIns="91440" tIns="45720" rIns="91440" bIns="45720" rtlCol="0" anchor="ctr">
            <a:normAutofit fontScale="92500" lnSpcReduction="10000"/>
          </a:bodyPr>
          <a:lstStyle/>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Technology has both advantages and disadvantages․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Advantages of using technology include reduced hospital use and greater independence for older people who live in the community․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Disadvantages of using technology include limited Internet use by older adults; nearly 30 percent of people 75 years of age and older don’t use the Internet․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About 1․6 million digitally included and 1․4 million digitally excluded adults ages 65 and older exist; most are partially included or excluded (Age UK‚ 2025)․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Additional disadvantages of using technology among frail older adults include cost‚ technical problems‚ lack of access to the Internet‚ and lack of digital skills․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Other ethical concerns about using technology include loss of personal contact and privacy and challenges with informed consent․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Strategies to </a:t>
            </a:r>
            <a:r>
              <a:rPr lang="en-US" sz="1600" dirty="0" err="1">
                <a:latin typeface="Arial" panose="020B0604020202020204" pitchFamily="34" charset="0"/>
                <a:cs typeface="Arial" panose="020B0604020202020204" pitchFamily="34" charset="0"/>
              </a:rPr>
              <a:t>maximise</a:t>
            </a:r>
            <a:r>
              <a:rPr lang="en-US" sz="1600" dirty="0">
                <a:latin typeface="Arial" panose="020B0604020202020204" pitchFamily="34" charset="0"/>
                <a:cs typeface="Arial" panose="020B0604020202020204" pitchFamily="34" charset="0"/>
              </a:rPr>
              <a:t> benefits of technology use include including older adults in the planning and development of programs and services and offering other supports to help them combine technology use with face-to-face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371600" y="294538"/>
            <a:ext cx="7445830" cy="1033669"/>
          </a:xfrm>
          <a:prstGeom prst="rect">
            <a:avLst/>
          </a:prstGeom>
        </p:spPr>
        <p:txBody>
          <a:bodyPr vert="horz" lIns="91440" tIns="45720" rIns="91440" bIns="45720" rtlCol="0" anchor="ctr">
            <a:normAutofit/>
          </a:bodyPr>
          <a:lstStyle/>
          <a:p>
            <a:pPr algn="just" defTabSz="914400">
              <a:lnSpc>
                <a:spcPct val="90000"/>
              </a:lnSpc>
              <a:spcBef>
                <a:spcPct val="0"/>
              </a:spcBef>
              <a:spcAft>
                <a:spcPts val="600"/>
              </a:spcAft>
            </a:pPr>
            <a:r>
              <a:rPr lang="en-US" sz="3600" b="1" kern="1200" dirty="0">
                <a:solidFill>
                  <a:srgbClr val="FFFFFF"/>
                </a:solidFill>
                <a:latin typeface="Arial" panose="020B0604020202020204" pitchFamily="34" charset="0"/>
                <a:ea typeface="+mj-ea"/>
                <a:cs typeface="Arial" panose="020B0604020202020204" pitchFamily="34" charset="0"/>
              </a:rPr>
              <a:t>Case Study: </a:t>
            </a:r>
            <a:r>
              <a:rPr lang="en-US" sz="3600" b="1" kern="1200" dirty="0" err="1">
                <a:solidFill>
                  <a:srgbClr val="FFFFFF"/>
                </a:solidFill>
                <a:latin typeface="Arial" panose="020B0604020202020204" pitchFamily="34" charset="0"/>
                <a:ea typeface="+mj-ea"/>
                <a:cs typeface="Arial" panose="020B0604020202020204" pitchFamily="34" charset="0"/>
              </a:rPr>
              <a:t>Mrs</a:t>
            </a:r>
            <a:r>
              <a:rPr lang="en-US" sz="3600" b="1" kern="1200" dirty="0">
                <a:solidFill>
                  <a:srgbClr val="FFFFFF"/>
                </a:solidFill>
                <a:latin typeface="Arial" panose="020B0604020202020204" pitchFamily="34" charset="0"/>
                <a:ea typeface="+mj-ea"/>
                <a:cs typeface="Arial" panose="020B0604020202020204" pitchFamily="34" charset="0"/>
              </a:rPr>
              <a:t> F (Background)</a:t>
            </a:r>
          </a:p>
        </p:txBody>
      </p:sp>
      <p:sp>
        <p:nvSpPr>
          <p:cNvPr id="5" name="TextBox 4"/>
          <p:cNvSpPr txBox="1"/>
          <p:nvPr/>
        </p:nvSpPr>
        <p:spPr>
          <a:xfrm>
            <a:off x="762000" y="1622744"/>
            <a:ext cx="11092543" cy="4940717"/>
          </a:xfrm>
          <a:prstGeom prst="rect">
            <a:avLst/>
          </a:prstGeom>
        </p:spPr>
        <p:txBody>
          <a:bodyPr vert="horz" lIns="91440" tIns="45720" rIns="91440" bIns="45720" rtlCol="0" anchor="ctr">
            <a:normAutofit/>
          </a:bodyPr>
          <a:lstStyle/>
          <a:p>
            <a:pPr marL="285750" indent="-228600" algn="just" defTabSz="914400">
              <a:lnSpc>
                <a:spcPct val="15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age 88‚ lived alone and had long-standing dementia․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She engaged in some normal </a:t>
            </a:r>
            <a:r>
              <a:rPr lang="en-US" sz="1600" dirty="0" err="1">
                <a:latin typeface="Arial" panose="020B0604020202020204" pitchFamily="34" charset="0"/>
                <a:cs typeface="Arial" panose="020B0604020202020204" pitchFamily="34" charset="0"/>
              </a:rPr>
              <a:t>behaviours</a:t>
            </a:r>
            <a:r>
              <a:rPr lang="en-US" sz="1600" dirty="0">
                <a:latin typeface="Arial" panose="020B0604020202020204" pitchFamily="34" charset="0"/>
                <a:cs typeface="Arial" panose="020B0604020202020204" pitchFamily="34" charset="0"/>
              </a:rPr>
              <a:t> but failed to eat and drink adequately․ </a:t>
            </a:r>
          </a:p>
          <a:p>
            <a:pPr marL="285750" indent="-228600" algn="just" defTabSz="914400">
              <a:lnSpc>
                <a:spcPct val="15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was seriously injured after leaving a heater on‚ covered by clothing‚ and attempting to extinguish the flames by pouring water on it and cutting a live cable․ </a:t>
            </a:r>
          </a:p>
          <a:p>
            <a:pPr marL="285750" indent="-228600" algn="just" defTabSz="914400">
              <a:lnSpc>
                <a:spcPct val="15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was </a:t>
            </a:r>
            <a:r>
              <a:rPr lang="en-US" sz="1600" dirty="0" err="1">
                <a:latin typeface="Arial" panose="020B0604020202020204" pitchFamily="34" charset="0"/>
                <a:cs typeface="Arial" panose="020B0604020202020204" pitchFamily="34" charset="0"/>
              </a:rPr>
              <a:t>hospitalised</a:t>
            </a:r>
            <a:r>
              <a:rPr lang="en-US" sz="1600" dirty="0">
                <a:latin typeface="Arial" panose="020B0604020202020204" pitchFamily="34" charset="0"/>
                <a:cs typeface="Arial" panose="020B0604020202020204" pitchFamily="34" charset="0"/>
              </a:rPr>
              <a:t> and made two unsuccessful attempts to leave the hospital alone before being brought back by police (SCIE)․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Emergency and ordinary authorizations </a:t>
            </a:r>
            <a:r>
              <a:rPr lang="en-US" sz="1600" dirty="0" err="1">
                <a:latin typeface="Arial" panose="020B0604020202020204" pitchFamily="34" charset="0"/>
                <a:cs typeface="Arial" panose="020B0604020202020204" pitchFamily="34" charset="0"/>
              </a:rPr>
              <a:t>authorising</a:t>
            </a:r>
            <a:r>
              <a:rPr lang="en-US" sz="1600" dirty="0">
                <a:latin typeface="Arial" panose="020B0604020202020204" pitchFamily="34" charset="0"/>
                <a:cs typeface="Arial" panose="020B0604020202020204" pitchFamily="34" charset="0"/>
              </a:rPr>
              <a:t> deprivation of liberty were granted for </a:t>
            </a: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An advocate was appointed for </a:t>
            </a: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Following home repairs‚ </a:t>
            </a: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received short-term residential care․ </a:t>
            </a:r>
          </a:p>
          <a:p>
            <a:pPr marL="285750" indent="-228600" algn="just" defTabSz="914400">
              <a:lnSpc>
                <a:spcPct val="15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Challenges discussed include balancing and protecting patient autonomy and rights in emergencies (SCIE)․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01782" y="586855"/>
            <a:ext cx="3599191" cy="2842145"/>
          </a:xfrm>
          <a:prstGeom prst="rect">
            <a:avLst/>
          </a:prstGeom>
        </p:spPr>
        <p:txBody>
          <a:bodyPr vert="horz" lIns="91440" tIns="45720" rIns="91440" bIns="45720" rtlCol="0" anchor="b">
            <a:noAutofit/>
          </a:bodyPr>
          <a:lstStyle/>
          <a:p>
            <a:pPr algn="just" defTabSz="914400">
              <a:lnSpc>
                <a:spcPct val="90000"/>
              </a:lnSpc>
              <a:spcBef>
                <a:spcPct val="0"/>
              </a:spcBef>
              <a:spcAft>
                <a:spcPts val="600"/>
              </a:spcAft>
            </a:pPr>
            <a:r>
              <a:rPr lang="en-US" sz="3200" b="1" kern="1200" dirty="0">
                <a:solidFill>
                  <a:srgbClr val="FFFFFF"/>
                </a:solidFill>
                <a:latin typeface="Arial" panose="020B0604020202020204" pitchFamily="34" charset="0"/>
                <a:ea typeface="+mj-ea"/>
                <a:cs typeface="Arial" panose="020B0604020202020204" pitchFamily="34" charset="0"/>
              </a:rPr>
              <a:t>Case Study Analysis: Biopsychosocial Needs and Empowerment</a:t>
            </a:r>
          </a:p>
        </p:txBody>
      </p:sp>
      <p:sp>
        <p:nvSpPr>
          <p:cNvPr id="5" name="TextBox 4"/>
          <p:cNvSpPr txBox="1"/>
          <p:nvPr/>
        </p:nvSpPr>
        <p:spPr>
          <a:xfrm>
            <a:off x="4367693" y="283029"/>
            <a:ext cx="7454193" cy="6313713"/>
          </a:xfrm>
          <a:prstGeom prst="rect">
            <a:avLst/>
          </a:prstGeom>
        </p:spPr>
        <p:txBody>
          <a:bodyPr vert="horz" lIns="91440" tIns="45720" rIns="91440" bIns="45720" rtlCol="0" anchor="ctr">
            <a:normAutofit/>
          </a:bodyPr>
          <a:lstStyle/>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Under a biopsychosocial approach‚ both </a:t>
            </a: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F's strengths and challenges include biological challenges‚ such as burn injuries; psychological challenges‚ such as dementia and </a:t>
            </a:r>
            <a:r>
              <a:rPr lang="en-US" sz="1600" dirty="0" err="1">
                <a:latin typeface="Arial" panose="020B0604020202020204" pitchFamily="34" charset="0"/>
                <a:cs typeface="Arial" panose="020B0604020202020204" pitchFamily="34" charset="0"/>
              </a:rPr>
              <a:t>behavioural</a:t>
            </a:r>
            <a:r>
              <a:rPr lang="en-US" sz="1600" dirty="0">
                <a:latin typeface="Arial" panose="020B0604020202020204" pitchFamily="34" charset="0"/>
                <a:cs typeface="Arial" panose="020B0604020202020204" pitchFamily="34" charset="0"/>
              </a:rPr>
              <a:t> problems; social challenges‚ such as limited family contact and support; and emotional challenges‚ such as loss of independence and anxiety about living at home․ </a:t>
            </a:r>
          </a:p>
          <a:p>
            <a:pPr marL="57150" algn="just" defTabSz="914400">
              <a:lnSpc>
                <a:spcPct val="90000"/>
              </a:lnSpc>
              <a:spcAft>
                <a:spcPts val="600"/>
              </a:spcAft>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Practice implications include potential safeguarding concerns․ Approaches to empower </a:t>
            </a: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 included respecting her expressed preference to live at home despite impaired capacity‚ using capacity assessments and an independent mental capacity advocate․ </a:t>
            </a:r>
          </a:p>
          <a:p>
            <a:pPr marL="57150" algn="just" defTabSz="914400">
              <a:lnSpc>
                <a:spcPct val="90000"/>
              </a:lnSpc>
              <a:spcAft>
                <a:spcPts val="600"/>
              </a:spcAft>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F's selection of a live-in caregiver indicated some capacity․ </a:t>
            </a:r>
          </a:p>
          <a:p>
            <a:pPr marL="285750" indent="-228600" algn="just"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err="1">
                <a:latin typeface="Arial" panose="020B0604020202020204" pitchFamily="34" charset="0"/>
                <a:cs typeface="Arial" panose="020B0604020202020204" pitchFamily="34" charset="0"/>
              </a:rPr>
              <a:t>Mrs</a:t>
            </a:r>
            <a:r>
              <a:rPr lang="en-US" sz="1600" dirty="0">
                <a:latin typeface="Arial" panose="020B0604020202020204" pitchFamily="34" charset="0"/>
                <a:cs typeface="Arial" panose="020B0604020202020204" pitchFamily="34" charset="0"/>
              </a:rPr>
              <a:t>․ F's aggressive </a:t>
            </a:r>
            <a:r>
              <a:rPr lang="en-US" sz="1600" dirty="0" err="1">
                <a:latin typeface="Arial" panose="020B0604020202020204" pitchFamily="34" charset="0"/>
                <a:cs typeface="Arial" panose="020B0604020202020204" pitchFamily="34" charset="0"/>
              </a:rPr>
              <a:t>behaviours</a:t>
            </a:r>
            <a:r>
              <a:rPr lang="en-US" sz="1600" dirty="0">
                <a:latin typeface="Arial" panose="020B0604020202020204" pitchFamily="34" charset="0"/>
                <a:cs typeface="Arial" panose="020B0604020202020204" pitchFamily="34" charset="0"/>
              </a:rPr>
              <a:t> toward her live-in caregiver raised other safety concerns․ </a:t>
            </a:r>
          </a:p>
          <a:p>
            <a:pPr marL="285750" indent="-228600" algn="just"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algn="just"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Learning points include ways to respect patient choices to promote empowerment while providing other supports and services to address safety concerns․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826396" y="586855"/>
            <a:ext cx="4230100" cy="3387497"/>
          </a:xfrm>
          <a:prstGeom prst="rect">
            <a:avLst/>
          </a:prstGeom>
        </p:spPr>
        <p:txBody>
          <a:bodyPr vert="horz" lIns="91440" tIns="45720" rIns="91440" bIns="45720" rtlCol="0" anchor="b">
            <a:normAutofit/>
          </a:bodyPr>
          <a:lstStyle/>
          <a:p>
            <a:pPr algn="just" defTabSz="914400">
              <a:lnSpc>
                <a:spcPct val="150000"/>
              </a:lnSpc>
              <a:spcBef>
                <a:spcPct val="0"/>
              </a:spcBef>
              <a:spcAft>
                <a:spcPts val="600"/>
              </a:spcAft>
            </a:pPr>
            <a:r>
              <a:rPr lang="en-US" sz="3200" b="1" kern="1200" dirty="0">
                <a:solidFill>
                  <a:srgbClr val="FFFFFF"/>
                </a:solidFill>
                <a:latin typeface="Arial" panose="020B0604020202020204" pitchFamily="34" charset="0"/>
                <a:ea typeface="+mj-ea"/>
                <a:cs typeface="Arial" panose="020B0604020202020204" pitchFamily="34" charset="0"/>
              </a:rPr>
              <a:t>Case Study: Linking Theory, Policy and Outcomes</a:t>
            </a:r>
          </a:p>
        </p:txBody>
      </p:sp>
      <p:sp>
        <p:nvSpPr>
          <p:cNvPr id="5" name="TextBox 4"/>
          <p:cNvSpPr txBox="1"/>
          <p:nvPr/>
        </p:nvSpPr>
        <p:spPr>
          <a:xfrm>
            <a:off x="6007232" y="500744"/>
            <a:ext cx="5923511" cy="6030686"/>
          </a:xfrm>
          <a:prstGeom prst="rect">
            <a:avLst/>
          </a:prstGeom>
        </p:spPr>
        <p:txBody>
          <a:bodyPr vert="horz" lIns="91440" tIns="45720" rIns="91440" bIns="45720" rtlCol="0" anchor="ctr">
            <a:normAutofit fontScale="85000" lnSpcReduction="10000"/>
          </a:bodyPr>
          <a:lstStyle/>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Activity Theory provides insight into </a:t>
            </a:r>
            <a:r>
              <a:rPr lang="en-US" sz="1700" dirty="0" err="1">
                <a:latin typeface="Arial" panose="020B0604020202020204" pitchFamily="34" charset="0"/>
                <a:cs typeface="Arial" panose="020B0604020202020204" pitchFamily="34" charset="0"/>
              </a:rPr>
              <a:t>Mrs</a:t>
            </a:r>
            <a:r>
              <a:rPr lang="en-US" sz="1700" dirty="0">
                <a:latin typeface="Arial" panose="020B0604020202020204" pitchFamily="34" charset="0"/>
                <a:cs typeface="Arial" panose="020B0604020202020204" pitchFamily="34" charset="0"/>
              </a:rPr>
              <a:t>․ F's response to </a:t>
            </a:r>
            <a:r>
              <a:rPr lang="en-US" sz="1700" dirty="0" err="1">
                <a:latin typeface="Arial" panose="020B0604020202020204" pitchFamily="34" charset="0"/>
                <a:cs typeface="Arial" panose="020B0604020202020204" pitchFamily="34" charset="0"/>
              </a:rPr>
              <a:t>institutionalisation</a:t>
            </a:r>
            <a:r>
              <a:rPr lang="en-US" sz="1700" dirty="0">
                <a:latin typeface="Arial" panose="020B0604020202020204" pitchFamily="34" charset="0"/>
                <a:cs typeface="Arial" panose="020B0604020202020204" pitchFamily="34" charset="0"/>
              </a:rPr>
              <a:t>: Change in environment and activities disrupted her sense of self․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Life Course Theory provides insight into </a:t>
            </a:r>
            <a:r>
              <a:rPr lang="en-US" sz="1700" dirty="0" err="1">
                <a:latin typeface="Arial" panose="020B0604020202020204" pitchFamily="34" charset="0"/>
                <a:cs typeface="Arial" panose="020B0604020202020204" pitchFamily="34" charset="0"/>
              </a:rPr>
              <a:t>Mrs</a:t>
            </a:r>
            <a:r>
              <a:rPr lang="en-US" sz="1700" dirty="0">
                <a:latin typeface="Arial" panose="020B0604020202020204" pitchFamily="34" charset="0"/>
                <a:cs typeface="Arial" panose="020B0604020202020204" pitchFamily="34" charset="0"/>
              </a:rPr>
              <a:t>․ F's efforts to return home: She sought more control over her life․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Policy tools applied to </a:t>
            </a:r>
            <a:r>
              <a:rPr lang="en-US" sz="1700" dirty="0" err="1">
                <a:latin typeface="Arial" panose="020B0604020202020204" pitchFamily="34" charset="0"/>
                <a:cs typeface="Arial" panose="020B0604020202020204" pitchFamily="34" charset="0"/>
              </a:rPr>
              <a:t>Mrs</a:t>
            </a:r>
            <a:r>
              <a:rPr lang="en-US" sz="1700" dirty="0">
                <a:latin typeface="Arial" panose="020B0604020202020204" pitchFamily="34" charset="0"/>
                <a:cs typeface="Arial" panose="020B0604020202020204" pitchFamily="34" charset="0"/>
              </a:rPr>
              <a:t>․ F's case include provisions of the Care Act on wellbeing and personalization and provisions of the Mental Capacity Act and Deprivation of Liberty Safeguards that permit‚ but limit‚ restrictions on patients' liberty (Department of Health and Social Care‚ 2014)․ </a:t>
            </a:r>
          </a:p>
          <a:p>
            <a:pPr marL="285750" indent="-228600" algn="just" defTabSz="914400">
              <a:lnSpc>
                <a:spcPct val="150000"/>
              </a:lnSpc>
              <a:spcAft>
                <a:spcPts val="600"/>
              </a:spcAft>
              <a:buFont typeface="Arial" panose="020B0604020202020204" pitchFamily="34" charset="0"/>
              <a:buChar char="•"/>
            </a:pPr>
            <a:r>
              <a:rPr lang="en-US" sz="1700" dirty="0" err="1">
                <a:latin typeface="Arial" panose="020B0604020202020204" pitchFamily="34" charset="0"/>
                <a:cs typeface="Arial" panose="020B0604020202020204" pitchFamily="34" charset="0"/>
              </a:rPr>
              <a:t>Mrs</a:t>
            </a:r>
            <a:r>
              <a:rPr lang="en-US" sz="1700" dirty="0">
                <a:latin typeface="Arial" panose="020B0604020202020204" pitchFamily="34" charset="0"/>
                <a:cs typeface="Arial" panose="020B0604020202020204" pitchFamily="34" charset="0"/>
              </a:rPr>
              <a:t>․ F ultimately agreed to stay in an institution as a middle ground․ </a:t>
            </a:r>
          </a:p>
          <a:p>
            <a:pPr marL="285750" indent="-228600" algn="just" defTabSz="914400">
              <a:lnSpc>
                <a:spcPct val="15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Efforts to help </a:t>
            </a:r>
            <a:r>
              <a:rPr lang="en-US" sz="1700" dirty="0" err="1">
                <a:latin typeface="Arial" panose="020B0604020202020204" pitchFamily="34" charset="0"/>
                <a:cs typeface="Arial" panose="020B0604020202020204" pitchFamily="34" charset="0"/>
              </a:rPr>
              <a:t>Mrs</a:t>
            </a:r>
            <a:r>
              <a:rPr lang="en-US" sz="1700" dirty="0">
                <a:latin typeface="Arial" panose="020B0604020202020204" pitchFamily="34" charset="0"/>
                <a:cs typeface="Arial" panose="020B0604020202020204" pitchFamily="34" charset="0"/>
              </a:rPr>
              <a:t>․ F return home were largely unsuccessful․ An iterative and participatory approach that draws on policy and theoretical understandings of aging resulted in better outcomes for </a:t>
            </a:r>
            <a:r>
              <a:rPr lang="en-US" sz="1700" dirty="0" err="1">
                <a:latin typeface="Arial" panose="020B0604020202020204" pitchFamily="34" charset="0"/>
                <a:cs typeface="Arial" panose="020B0604020202020204" pitchFamily="34" charset="0"/>
              </a:rPr>
              <a:t>Mrs</a:t>
            </a:r>
            <a:r>
              <a:rPr lang="en-US" sz="1700" dirty="0">
                <a:latin typeface="Arial" panose="020B0604020202020204" pitchFamily="34" charset="0"/>
                <a:cs typeface="Arial" panose="020B0604020202020204" pitchFamily="34" charset="0"/>
              </a:rPr>
              <a:t>․ F than a more paternalistic approach․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03771" y="715820"/>
            <a:ext cx="8377686" cy="117423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Recommendations for Improvement</a:t>
            </a:r>
          </a:p>
        </p:txBody>
      </p:sp>
      <p:sp>
        <p:nvSpPr>
          <p:cNvPr id="5" name="TextBox 4"/>
          <p:cNvSpPr txBox="1"/>
          <p:nvPr/>
        </p:nvSpPr>
        <p:spPr>
          <a:xfrm>
            <a:off x="535670" y="2699658"/>
            <a:ext cx="11286216" cy="3442522"/>
          </a:xfrm>
          <a:prstGeom prst="rect">
            <a:avLst/>
          </a:prstGeom>
        </p:spPr>
        <p:txBody>
          <a:bodyPr vert="horz" lIns="91440" tIns="45720" rIns="91440" bIns="45720" rtlCol="0" anchor="ctr">
            <a:normAutofit fontScale="92500" lnSpcReduction="20000"/>
          </a:bodyPr>
          <a:lstStyle/>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Four recommendations are offered․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These recommendations involve strategies to expand access to and use of </a:t>
            </a:r>
            <a:r>
              <a:rPr lang="en-US" sz="1400" dirty="0" err="1">
                <a:latin typeface="Arial" panose="020B0604020202020204" pitchFamily="34" charset="0"/>
                <a:cs typeface="Arial" panose="020B0604020202020204" pitchFamily="34" charset="0"/>
              </a:rPr>
              <a:t>reablement</a:t>
            </a:r>
            <a:r>
              <a:rPr lang="en-US" sz="1400" dirty="0">
                <a:latin typeface="Arial" panose="020B0604020202020204" pitchFamily="34" charset="0"/>
                <a:cs typeface="Arial" panose="020B0604020202020204" pitchFamily="34" charset="0"/>
              </a:rPr>
              <a:t> and other home care services to avoid or delay placements in residential care during emergencies (Department of Health and Social Care‚ 2021)․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Other recommendations include policies to require biography-based care programming in residential care settings informed by Activity and Life Course Theory․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Recommendations to expand digital inclusion services nationally‚ including subsidies for equipment and internet service‚ to reduce social isolation among those over 75 (Age UK‚ 2025)․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Recommendations to address workforce issues include wage and benefit improvements․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Barriers to implementing recommendations include resource constraints and staff and system resistance to change․ </a:t>
            </a:r>
          </a:p>
          <a:p>
            <a:pPr marL="285750" indent="-228600" algn="just" defTabSz="914400">
              <a:lnSpc>
                <a:spcPct val="15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Possible solutions include new and additional funding for social care services‚ regional systems with shared funding for care services‚ and training and other requirements to promote capacity‚ equality‚ and empowerment‚ along with oversight through revised inspection processes by the CQC․</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88895" y="303454"/>
            <a:ext cx="9236700" cy="118895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Conclusion</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793660" y="2599509"/>
            <a:ext cx="10143668" cy="3435531"/>
          </a:xfrm>
          <a:prstGeom prst="rect">
            <a:avLst/>
          </a:prstGeom>
        </p:spPr>
        <p:txBody>
          <a:bodyPr vert="horz" lIns="91440" tIns="45720" rIns="91440" bIns="45720" rtlCol="0" anchor="ctr">
            <a:normAutofit/>
          </a:bodyPr>
          <a:lstStyle/>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This presentation explored care and empowerment needs for older adults in residential care settings․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Activity Theory and Life Course Theory guided this exploration․ Older adults make up an increasing share of the population receiving care services․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Challenges to providing care services to older adults include resource shortages․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Legal protections under the Care Act 2014‚ the Equality Act 2010‚ and the Mental Capacity Act 2005 can help older adults exercise empowerment rights․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Technology may offer some benefits to older adults‚ but other interventions are needed to address the problem of digital exclusion․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The case of </a:t>
            </a:r>
            <a:r>
              <a:rPr lang="en-US" sz="1500" dirty="0" err="1">
                <a:latin typeface="Arial" panose="020B0604020202020204" pitchFamily="34" charset="0"/>
                <a:cs typeface="Arial" panose="020B0604020202020204" pitchFamily="34" charset="0"/>
              </a:rPr>
              <a:t>Mrs</a:t>
            </a:r>
            <a:r>
              <a:rPr lang="en-US" sz="1500" dirty="0">
                <a:latin typeface="Arial" panose="020B0604020202020204" pitchFamily="34" charset="0"/>
                <a:cs typeface="Arial" panose="020B0604020202020204" pitchFamily="34" charset="0"/>
              </a:rPr>
              <a:t>․ F demonstrates how legal protections and empowerment theories can be applied in practice to promote older adults' rights and autonomy․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Policymakers in the UK should consider actions to maintain funding and staffing for residential care and other services for older adults․ </a:t>
            </a:r>
          </a:p>
          <a:p>
            <a:pPr marL="285750" indent="-228600" algn="just" defTabSz="9144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Research is needed to assess the effects of recent policy changes on older adults' empowerment in practice</a:t>
            </a:r>
            <a:r>
              <a:rPr lang="en-US" sz="1500"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A3AAC1-821A-6B61-CF6B-EE3DF51DFFE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2205363-69ED-1157-A89E-33EE8AFF5F26}"/>
              </a:ext>
            </a:extLst>
          </p:cNvPr>
          <p:cNvSpPr txBox="1"/>
          <p:nvPr/>
        </p:nvSpPr>
        <p:spPr>
          <a:xfrm>
            <a:off x="1156851" y="637762"/>
            <a:ext cx="9888496" cy="900131"/>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000" b="1" kern="1200">
                <a:solidFill>
                  <a:schemeClr val="bg1"/>
                </a:solidFill>
                <a:latin typeface="+mj-lt"/>
                <a:ea typeface="+mj-ea"/>
                <a:cs typeface="+mj-cs"/>
              </a:rPr>
              <a:t>References</a:t>
            </a:r>
          </a:p>
        </p:txBody>
      </p:sp>
      <p:sp>
        <p:nvSpPr>
          <p:cNvPr id="12" name="Rectangle 1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369B46D-88C9-5F75-E9D3-9FD1FDD218CD}"/>
              </a:ext>
            </a:extLst>
          </p:cNvPr>
          <p:cNvSpPr txBox="1"/>
          <p:nvPr/>
        </p:nvSpPr>
        <p:spPr>
          <a:xfrm>
            <a:off x="522514" y="2010758"/>
            <a:ext cx="11375572" cy="4692666"/>
          </a:xfrm>
          <a:prstGeom prst="rect">
            <a:avLst/>
          </a:prstGeom>
        </p:spPr>
        <p:txBody>
          <a:bodyPr vert="horz" lIns="91440" tIns="45720" rIns="91440" bIns="45720" rtlCol="0" anchor="t">
            <a:noAutofit/>
          </a:bodyPr>
          <a:lstStyle/>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Age UK (2025) Facts and figures about digital inclusion and older people. Available at: https://www.ageuk.org.uk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Baltes, P.B. and Baltes, M.M. (eds) (1990) Successful ageing: Perspectives from the </a:t>
            </a:r>
            <a:r>
              <a:rPr lang="en-US" sz="1000" i="1" dirty="0" err="1">
                <a:latin typeface="Arial" panose="020B0604020202020204" pitchFamily="34" charset="0"/>
                <a:cs typeface="Arial" panose="020B0604020202020204" pitchFamily="34" charset="0"/>
              </a:rPr>
              <a:t>behavioural</a:t>
            </a:r>
            <a:r>
              <a:rPr lang="en-US" sz="1000" i="1" dirty="0">
                <a:latin typeface="Arial" panose="020B0604020202020204" pitchFamily="34" charset="0"/>
                <a:cs typeface="Arial" panose="020B0604020202020204" pitchFamily="34" charset="0"/>
              </a:rPr>
              <a:t> sciences. Cambridge: Cambridge University Press.</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Bowling, A. (2009) 'What is ageism?' European Journal of Ageing, 6(3), pp. 169-171.</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Campaign for Young Britain (2025) Our ageing population: The State of Ageing 2025. Available at: https://ageing-better.org.uk/our-ageing-population-state-ageing-2025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Care Quality Commission (2024) State of care report 2023/24. London: CQC. Available at: https://www.cqc.org.uk/publications/state-of-care-2024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Department of Health and Social Care (2014) Care Act 2014: guidance. London: The Stationery Office. Available at: https://www.gov.uk/government/publications/care-act-2014-guidance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Department of Health and Social Care (2019) NHS long term plan. London: HMSO.</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Department of Health and Social Care (2021) Transforming adult social care: the white paper. London: HMSO. Available at: https://www.gov.uk/government/publications/transforming-adult-social-care-the-white-paper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Elder Jr., G.H. (1994) Time, human agency, and social change: perspectives on the life course. Social Psychology Quarterly, 57(1), pp. 4-15.</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Giele, J.Z. and Elder Jr., G.H. (eds) (1998) Methods of life course research: qualitative and quantitative approaches. Thousand Oaks, CA: Sage Publications.</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Havighurst, R.J. (1961) Developmental tasks and education. 3rd </a:t>
            </a:r>
            <a:r>
              <a:rPr lang="en-US" sz="1000" i="1" dirty="0" err="1">
                <a:latin typeface="Arial" panose="020B0604020202020204" pitchFamily="34" charset="0"/>
                <a:cs typeface="Arial" panose="020B0604020202020204" pitchFamily="34" charset="0"/>
              </a:rPr>
              <a:t>edn</a:t>
            </a:r>
            <a:r>
              <a:rPr lang="en-US" sz="1000" i="1" dirty="0">
                <a:latin typeface="Arial" panose="020B0604020202020204" pitchFamily="34" charset="0"/>
                <a:cs typeface="Arial" panose="020B0604020202020204" pitchFamily="34" charset="0"/>
              </a:rPr>
              <a:t>. New York: David McKay Company.</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Health Foundation (2024) Health and social care workforce. Available at: https://www.health.org.uk/reports-and-analysis/briefings/health-and-social-care-workforce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King's Fund (2024) Social care 360: workforce and carers. Available at: https://www.kingsfund.org.uk/insight-and-analysis/long-reads/social-care-360-workforce-carers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Office for National Statistics (2024a) Ageing insights. Available at: https://www.ons.gov.uk/peoplepopulationandcommunity/birthsdeathsandmarriages/ageing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Office for National Statistics (2024b) National population projections: 2024-based. Available at: https://www.ons.gov.uk/peoplepopulationandcommunity/populationandmigration/populationprojections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Skills for Care (2025) Adult social care workforce survey: April 2025. Available at: https://www.skillsforcare.org.uk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Social Care Institute for Excellence (n.d.) Case study: </a:t>
            </a:r>
            <a:r>
              <a:rPr lang="en-US" sz="1000" i="1" dirty="0" err="1">
                <a:latin typeface="Arial" panose="020B0604020202020204" pitchFamily="34" charset="0"/>
                <a:cs typeface="Arial" panose="020B0604020202020204" pitchFamily="34" charset="0"/>
              </a:rPr>
              <a:t>Mrs</a:t>
            </a:r>
            <a:r>
              <a:rPr lang="en-US" sz="1000" i="1" dirty="0">
                <a:latin typeface="Arial" panose="020B0604020202020204" pitchFamily="34" charset="0"/>
                <a:cs typeface="Arial" panose="020B0604020202020204" pitchFamily="34" charset="0"/>
              </a:rPr>
              <a:t> F - dementia, independence, risk and residential care. Available at: https://www.scie.org.uk (Accessed: 16 October 2026)</a:t>
            </a:r>
          </a:p>
          <a:p>
            <a:pPr indent="-228600" algn="just" defTabSz="914400">
              <a:lnSpc>
                <a:spcPct val="90000"/>
              </a:lnSpc>
              <a:spcAft>
                <a:spcPts val="600"/>
              </a:spcAft>
              <a:buFont typeface="Arial" panose="020B0604020202020204" pitchFamily="34" charset="0"/>
              <a:buChar char="•"/>
            </a:pPr>
            <a:r>
              <a:rPr lang="en-US" sz="1000" i="1" dirty="0">
                <a:latin typeface="Arial" panose="020B0604020202020204" pitchFamily="34" charset="0"/>
                <a:cs typeface="Arial" panose="020B0604020202020204" pitchFamily="34" charset="0"/>
              </a:rPr>
              <a:t>World Health Organization (2021) Global report on ageism. Geneva: WHO.</a:t>
            </a:r>
          </a:p>
        </p:txBody>
      </p:sp>
    </p:spTree>
    <p:extLst>
      <p:ext uri="{BB962C8B-B14F-4D97-AF65-F5344CB8AC3E}">
        <p14:creationId xmlns:p14="http://schemas.microsoft.com/office/powerpoint/2010/main" val="3798933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2">
      <a:majorFont>
        <a:latin typeface="Palatino Linotype"/>
        <a:ea typeface=""/>
        <a:cs typeface=""/>
      </a:majorFont>
      <a:minorFont>
        <a:latin typeface="Palatino Linotyp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6" ma:contentTypeDescription="Create a new document." ma:contentTypeScope="" ma:versionID="6f068162f382a98c2ca99f83f6fe2d63">
  <xsd:schema xmlns:xsd="http://www.w3.org/2001/XMLSchema" xmlns:xs="http://www.w3.org/2001/XMLSchema" xmlns:p="http://schemas.microsoft.com/office/2006/metadata/properties" xmlns:ns3="6642d537-5170-4cd9-a3f2-9ec198ee3eac" targetNamespace="http://schemas.microsoft.com/office/2006/metadata/properties" ma:root="true" ma:fieldsID="637a209b50d614329567ffcdab4a466b"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515848-BA2E-459E-81DD-388D1FB7DC01}">
  <ds:schemaRefs>
    <ds:schemaRef ds:uri="http://schemas.microsoft.com/sharepoint/v3/contenttype/forms"/>
  </ds:schemaRefs>
</ds:datastoreItem>
</file>

<file path=customXml/itemProps2.xml><?xml version="1.0" encoding="utf-8"?>
<ds:datastoreItem xmlns:ds="http://schemas.openxmlformats.org/officeDocument/2006/customXml" ds:itemID="{6FC65D37-E68C-43C6-9DB8-89DE731C2D4A}">
  <ds:schemaRefs>
    <ds:schemaRef ds:uri="http://schemas.microsoft.com/office/2006/metadata/properties"/>
    <ds:schemaRef ds:uri="http://schemas.microsoft.com/office/2006/documentManagement/types"/>
    <ds:schemaRef ds:uri="http://www.w3.org/XML/1998/namespace"/>
    <ds:schemaRef ds:uri="http://purl.org/dc/dcmitype/"/>
    <ds:schemaRef ds:uri="http://schemas.microsoft.com/office/infopath/2007/PartnerControls"/>
    <ds:schemaRef ds:uri="http://schemas.openxmlformats.org/package/2006/metadata/core-properties"/>
    <ds:schemaRef ds:uri="6642d537-5170-4cd9-a3f2-9ec198ee3eac"/>
    <ds:schemaRef ds:uri="http://purl.org/dc/terms/"/>
    <ds:schemaRef ds:uri="http://purl.org/dc/elements/1.1/"/>
  </ds:schemaRefs>
</ds:datastoreItem>
</file>

<file path=customXml/itemProps3.xml><?xml version="1.0" encoding="utf-8"?>
<ds:datastoreItem xmlns:ds="http://schemas.openxmlformats.org/officeDocument/2006/customXml" ds:itemID="{CE23358C-715D-4446-9AA6-C474A9DC2D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3497</Words>
  <Application>Microsoft Office PowerPoint</Application>
  <PresentationFormat>Widescreen</PresentationFormat>
  <Paragraphs>167</Paragraphs>
  <Slides>20</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Calibri</vt:lpstr>
      <vt:lpstr>Palatino Linotype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DELL</dc:creator>
  <cp:keywords/>
  <dc:description>generated using python-pptx</dc:description>
  <cp:lastModifiedBy>Ehis Tessy Masadey (2244813)</cp:lastModifiedBy>
  <cp:revision>9</cp:revision>
  <dcterms:created xsi:type="dcterms:W3CDTF">2013-01-27T09:14:16Z</dcterms:created>
  <dcterms:modified xsi:type="dcterms:W3CDTF">2026-10-24T16:46:57Z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