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5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774"/>
    <p:restoredTop sz="94643"/>
  </p:normalViewPr>
  <p:slideViewPr>
    <p:cSldViewPr snapToGrid="0">
      <p:cViewPr varScale="1">
        <p:scale>
          <a:sx n="90" d="100"/>
          <a:sy n="90" d="100"/>
        </p:scale>
        <p:origin x="42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B4E126-5760-4312-B579-361058C63E1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E7DDA9-86FA-4710-BA1F-179E4BF9C477}">
      <dgm:prSet custT="1"/>
      <dgm:spPr/>
      <dgm:t>
        <a:bodyPr/>
        <a:lstStyle/>
        <a:p>
          <a:pPr>
            <a:lnSpc>
              <a:spcPct val="90000"/>
            </a:lnSpc>
          </a:pPr>
          <a:endParaRPr lang="en-GB" sz="2400" dirty="0"/>
        </a:p>
        <a:p>
          <a:pPr>
            <a:lnSpc>
              <a:spcPct val="90000"/>
            </a:lnSpc>
          </a:pPr>
          <a:r>
            <a:rPr lang="en-GB" sz="2400" dirty="0"/>
            <a:t>Quiet behaviour does not always mean wellbeing	</a:t>
          </a:r>
        </a:p>
      </dgm:t>
    </dgm:pt>
    <dgm:pt modelId="{D9AF3590-79F4-40E7-A09B-B3F9A2DD81EE}" type="parTrans" cxnId="{6371103B-F9F9-46EA-86CC-4BFFF4D40A2D}">
      <dgm:prSet/>
      <dgm:spPr/>
      <dgm:t>
        <a:bodyPr/>
        <a:lstStyle/>
        <a:p>
          <a:endParaRPr lang="en-US"/>
        </a:p>
      </dgm:t>
    </dgm:pt>
    <dgm:pt modelId="{9F1787B0-7B62-4D06-BC29-1E19E9E360D2}" type="sibTrans" cxnId="{6371103B-F9F9-46EA-86CC-4BFFF4D40A2D}">
      <dgm:prSet/>
      <dgm:spPr/>
      <dgm:t>
        <a:bodyPr/>
        <a:lstStyle/>
        <a:p>
          <a:endParaRPr lang="en-US"/>
        </a:p>
      </dgm:t>
    </dgm:pt>
    <dgm:pt modelId="{5A02A40A-3E52-9644-BED6-2DC78E98E091}">
      <dgm:prSet custT="1"/>
      <dgm:spPr/>
      <dgm:t>
        <a:bodyPr/>
        <a:lstStyle/>
        <a:p>
          <a:pPr>
            <a:lnSpc>
              <a:spcPct val="90000"/>
            </a:lnSpc>
          </a:pPr>
          <a:r>
            <a:rPr lang="en-GB" sz="2400" dirty="0"/>
            <a:t>Compare Welsh guidance, media, research and Somalia. </a:t>
          </a:r>
        </a:p>
      </dgm:t>
    </dgm:pt>
    <dgm:pt modelId="{A0B1B6F7-0AC8-DA43-A0EF-2A1B7081AECD}" type="parTrans" cxnId="{DCA7ACF0-1BF7-6A43-A6A4-E28ACE4C397D}">
      <dgm:prSet/>
      <dgm:spPr/>
      <dgm:t>
        <a:bodyPr/>
        <a:lstStyle/>
        <a:p>
          <a:endParaRPr lang="en-GB"/>
        </a:p>
      </dgm:t>
    </dgm:pt>
    <dgm:pt modelId="{C372F965-FAA7-DB46-A00D-3A259730B631}" type="sibTrans" cxnId="{DCA7ACF0-1BF7-6A43-A6A4-E28ACE4C397D}">
      <dgm:prSet/>
      <dgm:spPr/>
      <dgm:t>
        <a:bodyPr/>
        <a:lstStyle/>
        <a:p>
          <a:endParaRPr lang="en-GB"/>
        </a:p>
      </dgm:t>
    </dgm:pt>
    <dgm:pt modelId="{DBCBFEDD-A388-6D4F-B95E-8F56BD649E92}">
      <dgm:prSet custT="1"/>
      <dgm:spPr/>
      <dgm:t>
        <a:bodyPr/>
        <a:lstStyle/>
        <a:p>
          <a:pPr>
            <a:lnSpc>
              <a:spcPct val="90000"/>
            </a:lnSpc>
          </a:pPr>
          <a:r>
            <a:rPr lang="en-GB" sz="2400" dirty="0"/>
            <a:t>Emotional harm may affect participation and learning  </a:t>
          </a:r>
        </a:p>
      </dgm:t>
    </dgm:pt>
    <dgm:pt modelId="{B221A5CA-8D8C-DA48-AD7D-B71699950118}" type="parTrans" cxnId="{59DED63D-E966-0D4A-A0B0-56432A18D405}">
      <dgm:prSet/>
      <dgm:spPr/>
      <dgm:t>
        <a:bodyPr/>
        <a:lstStyle/>
        <a:p>
          <a:endParaRPr lang="en-GB"/>
        </a:p>
      </dgm:t>
    </dgm:pt>
    <dgm:pt modelId="{8297F066-0FFD-0543-8681-08BB83DBE6A8}" type="sibTrans" cxnId="{59DED63D-E966-0D4A-A0B0-56432A18D405}">
      <dgm:prSet/>
      <dgm:spPr/>
      <dgm:t>
        <a:bodyPr/>
        <a:lstStyle/>
        <a:p>
          <a:endParaRPr lang="en-GB"/>
        </a:p>
      </dgm:t>
    </dgm:pt>
    <dgm:pt modelId="{0638470C-AC2E-EC43-A772-8E84D7F89565}" type="pres">
      <dgm:prSet presAssocID="{8DB4E126-5760-4312-B579-361058C63E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43B14A6-83FF-4B4C-AFAB-36A6A63052F2}" type="pres">
      <dgm:prSet presAssocID="{75E7DDA9-86FA-4710-BA1F-179E4BF9C477}" presName="hierRoot1" presStyleCnt="0"/>
      <dgm:spPr/>
    </dgm:pt>
    <dgm:pt modelId="{4F543A56-3304-A846-93CB-E62247CEFF0E}" type="pres">
      <dgm:prSet presAssocID="{75E7DDA9-86FA-4710-BA1F-179E4BF9C477}" presName="composite" presStyleCnt="0"/>
      <dgm:spPr/>
    </dgm:pt>
    <dgm:pt modelId="{3B07952C-3859-A94E-B9EE-1190D956D376}" type="pres">
      <dgm:prSet presAssocID="{75E7DDA9-86FA-4710-BA1F-179E4BF9C477}" presName="background" presStyleLbl="node0" presStyleIdx="0" presStyleCnt="3"/>
      <dgm:spPr/>
    </dgm:pt>
    <dgm:pt modelId="{8F2D2A10-97BF-BE45-9F06-1B9B1B530113}" type="pres">
      <dgm:prSet presAssocID="{75E7DDA9-86FA-4710-BA1F-179E4BF9C477}" presName="text" presStyleLbl="fgAcc0" presStyleIdx="0" presStyleCnt="3">
        <dgm:presLayoutVars>
          <dgm:chPref val="3"/>
        </dgm:presLayoutVars>
      </dgm:prSet>
      <dgm:spPr/>
    </dgm:pt>
    <dgm:pt modelId="{8D2479CD-E97F-AB48-BAD6-4FBF7C25AAF9}" type="pres">
      <dgm:prSet presAssocID="{75E7DDA9-86FA-4710-BA1F-179E4BF9C477}" presName="hierChild2" presStyleCnt="0"/>
      <dgm:spPr/>
    </dgm:pt>
    <dgm:pt modelId="{B99387D8-2CC5-2948-BDDE-68EAB8FC5738}" type="pres">
      <dgm:prSet presAssocID="{DBCBFEDD-A388-6D4F-B95E-8F56BD649E92}" presName="hierRoot1" presStyleCnt="0"/>
      <dgm:spPr/>
    </dgm:pt>
    <dgm:pt modelId="{5866DA89-CE8A-B54C-A002-53FADEB01FF6}" type="pres">
      <dgm:prSet presAssocID="{DBCBFEDD-A388-6D4F-B95E-8F56BD649E92}" presName="composite" presStyleCnt="0"/>
      <dgm:spPr/>
    </dgm:pt>
    <dgm:pt modelId="{1FFD5AD6-E411-6745-8294-3C9615AFAD3C}" type="pres">
      <dgm:prSet presAssocID="{DBCBFEDD-A388-6D4F-B95E-8F56BD649E92}" presName="background" presStyleLbl="node0" presStyleIdx="1" presStyleCnt="3"/>
      <dgm:spPr/>
    </dgm:pt>
    <dgm:pt modelId="{60B9C120-FF0D-F04D-833E-591A742C8599}" type="pres">
      <dgm:prSet presAssocID="{DBCBFEDD-A388-6D4F-B95E-8F56BD649E92}" presName="text" presStyleLbl="fgAcc0" presStyleIdx="1" presStyleCnt="3" custScaleY="116105">
        <dgm:presLayoutVars>
          <dgm:chPref val="3"/>
        </dgm:presLayoutVars>
      </dgm:prSet>
      <dgm:spPr/>
    </dgm:pt>
    <dgm:pt modelId="{D88AC53C-3BD0-E949-9ECB-D26874FA6CE7}" type="pres">
      <dgm:prSet presAssocID="{DBCBFEDD-A388-6D4F-B95E-8F56BD649E92}" presName="hierChild2" presStyleCnt="0"/>
      <dgm:spPr/>
    </dgm:pt>
    <dgm:pt modelId="{45F5C006-981A-C74C-B537-8E26717B330F}" type="pres">
      <dgm:prSet presAssocID="{5A02A40A-3E52-9644-BED6-2DC78E98E091}" presName="hierRoot1" presStyleCnt="0"/>
      <dgm:spPr/>
    </dgm:pt>
    <dgm:pt modelId="{0853B406-934A-5D46-A6DD-810FF5AFBC77}" type="pres">
      <dgm:prSet presAssocID="{5A02A40A-3E52-9644-BED6-2DC78E98E091}" presName="composite" presStyleCnt="0"/>
      <dgm:spPr/>
    </dgm:pt>
    <dgm:pt modelId="{2F540C9F-BFDD-2842-B082-5E4F6635FF26}" type="pres">
      <dgm:prSet presAssocID="{5A02A40A-3E52-9644-BED6-2DC78E98E091}" presName="background" presStyleLbl="node0" presStyleIdx="2" presStyleCnt="3"/>
      <dgm:spPr/>
    </dgm:pt>
    <dgm:pt modelId="{DCD0EB39-B9C0-C64C-9E37-FA5CFB2EE123}" type="pres">
      <dgm:prSet presAssocID="{5A02A40A-3E52-9644-BED6-2DC78E98E091}" presName="text" presStyleLbl="fgAcc0" presStyleIdx="2" presStyleCnt="3">
        <dgm:presLayoutVars>
          <dgm:chPref val="3"/>
        </dgm:presLayoutVars>
      </dgm:prSet>
      <dgm:spPr/>
    </dgm:pt>
    <dgm:pt modelId="{AF2A11EA-F289-4647-A475-449CCB0359D6}" type="pres">
      <dgm:prSet presAssocID="{5A02A40A-3E52-9644-BED6-2DC78E98E091}" presName="hierChild2" presStyleCnt="0"/>
      <dgm:spPr/>
    </dgm:pt>
  </dgm:ptLst>
  <dgm:cxnLst>
    <dgm:cxn modelId="{ECF5FB02-E9FD-4C4A-9D00-3B4FC030F0FC}" type="presOf" srcId="{DBCBFEDD-A388-6D4F-B95E-8F56BD649E92}" destId="{60B9C120-FF0D-F04D-833E-591A742C8599}" srcOrd="0" destOrd="0" presId="urn:microsoft.com/office/officeart/2005/8/layout/hierarchy1"/>
    <dgm:cxn modelId="{858FBF03-33AB-E243-A88C-40225EAAC76D}" type="presOf" srcId="{5A02A40A-3E52-9644-BED6-2DC78E98E091}" destId="{DCD0EB39-B9C0-C64C-9E37-FA5CFB2EE123}" srcOrd="0" destOrd="0" presId="urn:microsoft.com/office/officeart/2005/8/layout/hierarchy1"/>
    <dgm:cxn modelId="{6371103B-F9F9-46EA-86CC-4BFFF4D40A2D}" srcId="{8DB4E126-5760-4312-B579-361058C63E1F}" destId="{75E7DDA9-86FA-4710-BA1F-179E4BF9C477}" srcOrd="0" destOrd="0" parTransId="{D9AF3590-79F4-40E7-A09B-B3F9A2DD81EE}" sibTransId="{9F1787B0-7B62-4D06-BC29-1E19E9E360D2}"/>
    <dgm:cxn modelId="{59DED63D-E966-0D4A-A0B0-56432A18D405}" srcId="{8DB4E126-5760-4312-B579-361058C63E1F}" destId="{DBCBFEDD-A388-6D4F-B95E-8F56BD649E92}" srcOrd="1" destOrd="0" parTransId="{B221A5CA-8D8C-DA48-AD7D-B71699950118}" sibTransId="{8297F066-0FFD-0543-8681-08BB83DBE6A8}"/>
    <dgm:cxn modelId="{FFA28958-828B-6D4E-AE6E-5EED7E864D73}" type="presOf" srcId="{8DB4E126-5760-4312-B579-361058C63E1F}" destId="{0638470C-AC2E-EC43-A772-8E84D7F89565}" srcOrd="0" destOrd="0" presId="urn:microsoft.com/office/officeart/2005/8/layout/hierarchy1"/>
    <dgm:cxn modelId="{410A348B-A28E-DC41-9EC9-F1595A59164A}" type="presOf" srcId="{75E7DDA9-86FA-4710-BA1F-179E4BF9C477}" destId="{8F2D2A10-97BF-BE45-9F06-1B9B1B530113}" srcOrd="0" destOrd="0" presId="urn:microsoft.com/office/officeart/2005/8/layout/hierarchy1"/>
    <dgm:cxn modelId="{DCA7ACF0-1BF7-6A43-A6A4-E28ACE4C397D}" srcId="{8DB4E126-5760-4312-B579-361058C63E1F}" destId="{5A02A40A-3E52-9644-BED6-2DC78E98E091}" srcOrd="2" destOrd="0" parTransId="{A0B1B6F7-0AC8-DA43-A0EF-2A1B7081AECD}" sibTransId="{C372F965-FAA7-DB46-A00D-3A259730B631}"/>
    <dgm:cxn modelId="{AEE703C4-7A2B-4F4A-99A5-E7040436D9FE}" type="presParOf" srcId="{0638470C-AC2E-EC43-A772-8E84D7F89565}" destId="{B43B14A6-83FF-4B4C-AFAB-36A6A63052F2}" srcOrd="0" destOrd="0" presId="urn:microsoft.com/office/officeart/2005/8/layout/hierarchy1"/>
    <dgm:cxn modelId="{8DB36CBE-3A11-7842-B2B0-F56504705D9F}" type="presParOf" srcId="{B43B14A6-83FF-4B4C-AFAB-36A6A63052F2}" destId="{4F543A56-3304-A846-93CB-E62247CEFF0E}" srcOrd="0" destOrd="0" presId="urn:microsoft.com/office/officeart/2005/8/layout/hierarchy1"/>
    <dgm:cxn modelId="{EB7090EE-6F40-AD4D-A2E6-2A848AA3B6CD}" type="presParOf" srcId="{4F543A56-3304-A846-93CB-E62247CEFF0E}" destId="{3B07952C-3859-A94E-B9EE-1190D956D376}" srcOrd="0" destOrd="0" presId="urn:microsoft.com/office/officeart/2005/8/layout/hierarchy1"/>
    <dgm:cxn modelId="{7F7BFC27-96DB-1246-837E-0C395C1E68F7}" type="presParOf" srcId="{4F543A56-3304-A846-93CB-E62247CEFF0E}" destId="{8F2D2A10-97BF-BE45-9F06-1B9B1B530113}" srcOrd="1" destOrd="0" presId="urn:microsoft.com/office/officeart/2005/8/layout/hierarchy1"/>
    <dgm:cxn modelId="{F8A67BBC-1AD5-DA4F-B74D-CA9094920B22}" type="presParOf" srcId="{B43B14A6-83FF-4B4C-AFAB-36A6A63052F2}" destId="{8D2479CD-E97F-AB48-BAD6-4FBF7C25AAF9}" srcOrd="1" destOrd="0" presId="urn:microsoft.com/office/officeart/2005/8/layout/hierarchy1"/>
    <dgm:cxn modelId="{8117561B-B917-1943-B619-34D505E793B5}" type="presParOf" srcId="{0638470C-AC2E-EC43-A772-8E84D7F89565}" destId="{B99387D8-2CC5-2948-BDDE-68EAB8FC5738}" srcOrd="1" destOrd="0" presId="urn:microsoft.com/office/officeart/2005/8/layout/hierarchy1"/>
    <dgm:cxn modelId="{C5F713A2-C807-3C47-A850-8F562AA4A954}" type="presParOf" srcId="{B99387D8-2CC5-2948-BDDE-68EAB8FC5738}" destId="{5866DA89-CE8A-B54C-A002-53FADEB01FF6}" srcOrd="0" destOrd="0" presId="urn:microsoft.com/office/officeart/2005/8/layout/hierarchy1"/>
    <dgm:cxn modelId="{4B579168-5DAE-EA4C-98DF-1C127EDD7513}" type="presParOf" srcId="{5866DA89-CE8A-B54C-A002-53FADEB01FF6}" destId="{1FFD5AD6-E411-6745-8294-3C9615AFAD3C}" srcOrd="0" destOrd="0" presId="urn:microsoft.com/office/officeart/2005/8/layout/hierarchy1"/>
    <dgm:cxn modelId="{C77384A6-80C4-664B-B82E-6381385C71AB}" type="presParOf" srcId="{5866DA89-CE8A-B54C-A002-53FADEB01FF6}" destId="{60B9C120-FF0D-F04D-833E-591A742C8599}" srcOrd="1" destOrd="0" presId="urn:microsoft.com/office/officeart/2005/8/layout/hierarchy1"/>
    <dgm:cxn modelId="{1881CFF4-483F-1F40-9BDF-13414E5CC18B}" type="presParOf" srcId="{B99387D8-2CC5-2948-BDDE-68EAB8FC5738}" destId="{D88AC53C-3BD0-E949-9ECB-D26874FA6CE7}" srcOrd="1" destOrd="0" presId="urn:microsoft.com/office/officeart/2005/8/layout/hierarchy1"/>
    <dgm:cxn modelId="{2FE2501D-07CC-1348-AE13-F6B843E48016}" type="presParOf" srcId="{0638470C-AC2E-EC43-A772-8E84D7F89565}" destId="{45F5C006-981A-C74C-B537-8E26717B330F}" srcOrd="2" destOrd="0" presId="urn:microsoft.com/office/officeart/2005/8/layout/hierarchy1"/>
    <dgm:cxn modelId="{CD528336-EF54-DD4C-B253-2D57FD4343D1}" type="presParOf" srcId="{45F5C006-981A-C74C-B537-8E26717B330F}" destId="{0853B406-934A-5D46-A6DD-810FF5AFBC77}" srcOrd="0" destOrd="0" presId="urn:microsoft.com/office/officeart/2005/8/layout/hierarchy1"/>
    <dgm:cxn modelId="{11E339B5-CC4E-AC48-B8B9-FEEC6718D415}" type="presParOf" srcId="{0853B406-934A-5D46-A6DD-810FF5AFBC77}" destId="{2F540C9F-BFDD-2842-B082-5E4F6635FF26}" srcOrd="0" destOrd="0" presId="urn:microsoft.com/office/officeart/2005/8/layout/hierarchy1"/>
    <dgm:cxn modelId="{92949FBE-2F20-9F4E-B0ED-3C98D0F6118F}" type="presParOf" srcId="{0853B406-934A-5D46-A6DD-810FF5AFBC77}" destId="{DCD0EB39-B9C0-C64C-9E37-FA5CFB2EE123}" srcOrd="1" destOrd="0" presId="urn:microsoft.com/office/officeart/2005/8/layout/hierarchy1"/>
    <dgm:cxn modelId="{EFF0342E-B655-EB4A-B2FF-244B13F3150F}" type="presParOf" srcId="{45F5C006-981A-C74C-B537-8E26717B330F}" destId="{AF2A11EA-F289-4647-A475-449CCB0359D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F497C7-554C-4839-B98D-F43F0A364C6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4BBBD9B-5CD4-4220-8768-5A6231008882}">
      <dgm:prSet custT="1"/>
      <dgm:spPr/>
      <dgm:t>
        <a:bodyPr/>
        <a:lstStyle/>
        <a:p>
          <a:r>
            <a:rPr lang="en-GB" sz="2400" dirty="0"/>
            <a:t>Relevant to my experience in education</a:t>
          </a:r>
          <a:endParaRPr lang="en-US" sz="2400" dirty="0"/>
        </a:p>
      </dgm:t>
    </dgm:pt>
    <dgm:pt modelId="{117CB1A2-1073-400B-9DE1-8B977D4C7E3A}" type="parTrans" cxnId="{AB7900A7-F662-4E12-A0EA-E319A344F5FD}">
      <dgm:prSet/>
      <dgm:spPr/>
      <dgm:t>
        <a:bodyPr/>
        <a:lstStyle/>
        <a:p>
          <a:endParaRPr lang="en-US"/>
        </a:p>
      </dgm:t>
    </dgm:pt>
    <dgm:pt modelId="{3D93BDA0-EFCF-40DD-BD4E-8E58F7E7196E}" type="sibTrans" cxnId="{AB7900A7-F662-4E12-A0EA-E319A344F5FD}">
      <dgm:prSet/>
      <dgm:spPr/>
      <dgm:t>
        <a:bodyPr/>
        <a:lstStyle/>
        <a:p>
          <a:endParaRPr lang="en-US"/>
        </a:p>
      </dgm:t>
    </dgm:pt>
    <dgm:pt modelId="{8312827F-E139-4255-BCD6-784EE92023AD}">
      <dgm:prSet custT="1"/>
      <dgm:spPr/>
      <dgm:t>
        <a:bodyPr/>
        <a:lstStyle/>
        <a:p>
          <a:r>
            <a:rPr lang="en-GB" sz="2400" dirty="0"/>
            <a:t>Children need opportunities to communicate</a:t>
          </a:r>
          <a:endParaRPr lang="en-US" sz="2400" dirty="0"/>
        </a:p>
      </dgm:t>
    </dgm:pt>
    <dgm:pt modelId="{F94AF520-F3D7-4A03-92B4-E318B692AAF7}" type="parTrans" cxnId="{B9FB53F5-0356-4812-A8B0-0917723F4B85}">
      <dgm:prSet/>
      <dgm:spPr/>
      <dgm:t>
        <a:bodyPr/>
        <a:lstStyle/>
        <a:p>
          <a:endParaRPr lang="en-US"/>
        </a:p>
      </dgm:t>
    </dgm:pt>
    <dgm:pt modelId="{5BD841D5-61C3-4B93-8883-8C05CBD2BEC3}" type="sibTrans" cxnId="{B9FB53F5-0356-4812-A8B0-0917723F4B85}">
      <dgm:prSet/>
      <dgm:spPr/>
      <dgm:t>
        <a:bodyPr/>
        <a:lstStyle/>
        <a:p>
          <a:endParaRPr lang="en-US"/>
        </a:p>
      </dgm:t>
    </dgm:pt>
    <dgm:pt modelId="{319C323E-6F80-4243-B03D-E2BA127281A9}">
      <dgm:prSet custT="1"/>
      <dgm:spPr/>
      <dgm:t>
        <a:bodyPr/>
        <a:lstStyle/>
        <a:p>
          <a:r>
            <a:rPr lang="en-GB" sz="2400" dirty="0"/>
            <a:t>School staff need to recognise concerns sensitively</a:t>
          </a:r>
          <a:endParaRPr lang="en-US" sz="2400" dirty="0"/>
        </a:p>
      </dgm:t>
    </dgm:pt>
    <dgm:pt modelId="{04828468-16E8-46EF-8F88-ADEA5C305434}" type="parTrans" cxnId="{4F873A1B-78EC-44D2-9070-DF7693CC9D68}">
      <dgm:prSet/>
      <dgm:spPr/>
      <dgm:t>
        <a:bodyPr/>
        <a:lstStyle/>
        <a:p>
          <a:endParaRPr lang="en-US"/>
        </a:p>
      </dgm:t>
    </dgm:pt>
    <dgm:pt modelId="{FF244599-286F-4C46-93A1-678AFDA69CA7}" type="sibTrans" cxnId="{4F873A1B-78EC-44D2-9070-DF7693CC9D68}">
      <dgm:prSet/>
      <dgm:spPr/>
      <dgm:t>
        <a:bodyPr/>
        <a:lstStyle/>
        <a:p>
          <a:endParaRPr lang="en-US"/>
        </a:p>
      </dgm:t>
    </dgm:pt>
    <dgm:pt modelId="{67B6027E-DA2B-E541-BFF7-7354F9FF4073}" type="pres">
      <dgm:prSet presAssocID="{FCF497C7-554C-4839-B98D-F43F0A364C6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757B8C7-3A7B-1E43-B799-3334072D1C1D}" type="pres">
      <dgm:prSet presAssocID="{A4BBBD9B-5CD4-4220-8768-5A6231008882}" presName="hierRoot1" presStyleCnt="0"/>
      <dgm:spPr/>
    </dgm:pt>
    <dgm:pt modelId="{68E5913F-FBED-2445-870E-B2F6EC1EDF3B}" type="pres">
      <dgm:prSet presAssocID="{A4BBBD9B-5CD4-4220-8768-5A6231008882}" presName="composite" presStyleCnt="0"/>
      <dgm:spPr/>
    </dgm:pt>
    <dgm:pt modelId="{0584C940-4854-594C-AF5A-A77B179E0FA9}" type="pres">
      <dgm:prSet presAssocID="{A4BBBD9B-5CD4-4220-8768-5A6231008882}" presName="background" presStyleLbl="node0" presStyleIdx="0" presStyleCnt="3"/>
      <dgm:spPr/>
    </dgm:pt>
    <dgm:pt modelId="{5B312285-B0A6-134E-9485-D4E03D756C65}" type="pres">
      <dgm:prSet presAssocID="{A4BBBD9B-5CD4-4220-8768-5A6231008882}" presName="text" presStyleLbl="fgAcc0" presStyleIdx="0" presStyleCnt="3" custScaleX="84766" custScaleY="81319">
        <dgm:presLayoutVars>
          <dgm:chPref val="3"/>
        </dgm:presLayoutVars>
      </dgm:prSet>
      <dgm:spPr/>
    </dgm:pt>
    <dgm:pt modelId="{C47B4B4A-E2B6-1844-A79E-167865569C16}" type="pres">
      <dgm:prSet presAssocID="{A4BBBD9B-5CD4-4220-8768-5A6231008882}" presName="hierChild2" presStyleCnt="0"/>
      <dgm:spPr/>
    </dgm:pt>
    <dgm:pt modelId="{37C0608C-69F0-F04B-B29C-4370DAD5A8A1}" type="pres">
      <dgm:prSet presAssocID="{8312827F-E139-4255-BCD6-784EE92023AD}" presName="hierRoot1" presStyleCnt="0"/>
      <dgm:spPr/>
    </dgm:pt>
    <dgm:pt modelId="{CDD5D199-F0F0-D544-A1EF-1C4D69774C5E}" type="pres">
      <dgm:prSet presAssocID="{8312827F-E139-4255-BCD6-784EE92023AD}" presName="composite" presStyleCnt="0"/>
      <dgm:spPr/>
    </dgm:pt>
    <dgm:pt modelId="{82E8153E-6114-3C4C-AF84-67D978793C0C}" type="pres">
      <dgm:prSet presAssocID="{8312827F-E139-4255-BCD6-784EE92023AD}" presName="background" presStyleLbl="node0" presStyleIdx="1" presStyleCnt="3"/>
      <dgm:spPr/>
    </dgm:pt>
    <dgm:pt modelId="{8CBC924B-837F-4F4E-B601-D921C70A929E}" type="pres">
      <dgm:prSet presAssocID="{8312827F-E139-4255-BCD6-784EE92023AD}" presName="text" presStyleLbl="fgAcc0" presStyleIdx="1" presStyleCnt="3" custScaleX="81007" custScaleY="84199">
        <dgm:presLayoutVars>
          <dgm:chPref val="3"/>
        </dgm:presLayoutVars>
      </dgm:prSet>
      <dgm:spPr/>
    </dgm:pt>
    <dgm:pt modelId="{C2A1D097-19CE-F04A-A64F-4CAA8BDD84E9}" type="pres">
      <dgm:prSet presAssocID="{8312827F-E139-4255-BCD6-784EE92023AD}" presName="hierChild2" presStyleCnt="0"/>
      <dgm:spPr/>
    </dgm:pt>
    <dgm:pt modelId="{A96F48EE-5016-BB40-976C-E2425FB1E4B3}" type="pres">
      <dgm:prSet presAssocID="{319C323E-6F80-4243-B03D-E2BA127281A9}" presName="hierRoot1" presStyleCnt="0"/>
      <dgm:spPr/>
    </dgm:pt>
    <dgm:pt modelId="{90F78401-77DF-3744-9F6F-55EACA7C4832}" type="pres">
      <dgm:prSet presAssocID="{319C323E-6F80-4243-B03D-E2BA127281A9}" presName="composite" presStyleCnt="0"/>
      <dgm:spPr/>
    </dgm:pt>
    <dgm:pt modelId="{C8D5C298-B61C-0B45-A7A8-E83BB803148A}" type="pres">
      <dgm:prSet presAssocID="{319C323E-6F80-4243-B03D-E2BA127281A9}" presName="background" presStyleLbl="node0" presStyleIdx="2" presStyleCnt="3"/>
      <dgm:spPr/>
    </dgm:pt>
    <dgm:pt modelId="{D922DE21-8F6E-1D43-958C-D74628FA05C0}" type="pres">
      <dgm:prSet presAssocID="{319C323E-6F80-4243-B03D-E2BA127281A9}" presName="text" presStyleLbl="fgAcc0" presStyleIdx="2" presStyleCnt="3" custScaleX="75504" custScaleY="82425">
        <dgm:presLayoutVars>
          <dgm:chPref val="3"/>
        </dgm:presLayoutVars>
      </dgm:prSet>
      <dgm:spPr/>
    </dgm:pt>
    <dgm:pt modelId="{C59848ED-F2B2-C342-A5F9-C554DFCEBDAD}" type="pres">
      <dgm:prSet presAssocID="{319C323E-6F80-4243-B03D-E2BA127281A9}" presName="hierChild2" presStyleCnt="0"/>
      <dgm:spPr/>
    </dgm:pt>
  </dgm:ptLst>
  <dgm:cxnLst>
    <dgm:cxn modelId="{4F873A1B-78EC-44D2-9070-DF7693CC9D68}" srcId="{FCF497C7-554C-4839-B98D-F43F0A364C6E}" destId="{319C323E-6F80-4243-B03D-E2BA127281A9}" srcOrd="2" destOrd="0" parTransId="{04828468-16E8-46EF-8F88-ADEA5C305434}" sibTransId="{FF244599-286F-4C46-93A1-678AFDA69CA7}"/>
    <dgm:cxn modelId="{0622072B-6875-464F-BA05-2BCEC987DE37}" type="presOf" srcId="{A4BBBD9B-5CD4-4220-8768-5A6231008882}" destId="{5B312285-B0A6-134E-9485-D4E03D756C65}" srcOrd="0" destOrd="0" presId="urn:microsoft.com/office/officeart/2005/8/layout/hierarchy1"/>
    <dgm:cxn modelId="{29D84859-4844-6A42-B45A-731B33E42DF6}" type="presOf" srcId="{FCF497C7-554C-4839-B98D-F43F0A364C6E}" destId="{67B6027E-DA2B-E541-BFF7-7354F9FF4073}" srcOrd="0" destOrd="0" presId="urn:microsoft.com/office/officeart/2005/8/layout/hierarchy1"/>
    <dgm:cxn modelId="{87EC6762-779F-BE48-80CC-1C994AC9456F}" type="presOf" srcId="{8312827F-E139-4255-BCD6-784EE92023AD}" destId="{8CBC924B-837F-4F4E-B601-D921C70A929E}" srcOrd="0" destOrd="0" presId="urn:microsoft.com/office/officeart/2005/8/layout/hierarchy1"/>
    <dgm:cxn modelId="{AB7900A7-F662-4E12-A0EA-E319A344F5FD}" srcId="{FCF497C7-554C-4839-B98D-F43F0A364C6E}" destId="{A4BBBD9B-5CD4-4220-8768-5A6231008882}" srcOrd="0" destOrd="0" parTransId="{117CB1A2-1073-400B-9DE1-8B977D4C7E3A}" sibTransId="{3D93BDA0-EFCF-40DD-BD4E-8E58F7E7196E}"/>
    <dgm:cxn modelId="{99D9F7AD-D4B6-5D4E-8099-9B33EFC33C59}" type="presOf" srcId="{319C323E-6F80-4243-B03D-E2BA127281A9}" destId="{D922DE21-8F6E-1D43-958C-D74628FA05C0}" srcOrd="0" destOrd="0" presId="urn:microsoft.com/office/officeart/2005/8/layout/hierarchy1"/>
    <dgm:cxn modelId="{B9FB53F5-0356-4812-A8B0-0917723F4B85}" srcId="{FCF497C7-554C-4839-B98D-F43F0A364C6E}" destId="{8312827F-E139-4255-BCD6-784EE92023AD}" srcOrd="1" destOrd="0" parTransId="{F94AF520-F3D7-4A03-92B4-E318B692AAF7}" sibTransId="{5BD841D5-61C3-4B93-8883-8C05CBD2BEC3}"/>
    <dgm:cxn modelId="{1D2DEE41-76D6-AD49-ABE3-613A7543258E}" type="presParOf" srcId="{67B6027E-DA2B-E541-BFF7-7354F9FF4073}" destId="{4757B8C7-3A7B-1E43-B799-3334072D1C1D}" srcOrd="0" destOrd="0" presId="urn:microsoft.com/office/officeart/2005/8/layout/hierarchy1"/>
    <dgm:cxn modelId="{9B30D7D4-CE9C-0C48-B246-B34AACDF1742}" type="presParOf" srcId="{4757B8C7-3A7B-1E43-B799-3334072D1C1D}" destId="{68E5913F-FBED-2445-870E-B2F6EC1EDF3B}" srcOrd="0" destOrd="0" presId="urn:microsoft.com/office/officeart/2005/8/layout/hierarchy1"/>
    <dgm:cxn modelId="{209D0756-F1C8-9E46-9D90-6EA605897D89}" type="presParOf" srcId="{68E5913F-FBED-2445-870E-B2F6EC1EDF3B}" destId="{0584C940-4854-594C-AF5A-A77B179E0FA9}" srcOrd="0" destOrd="0" presId="urn:microsoft.com/office/officeart/2005/8/layout/hierarchy1"/>
    <dgm:cxn modelId="{491ADB31-D231-D341-9668-761BDDA2D47F}" type="presParOf" srcId="{68E5913F-FBED-2445-870E-B2F6EC1EDF3B}" destId="{5B312285-B0A6-134E-9485-D4E03D756C65}" srcOrd="1" destOrd="0" presId="urn:microsoft.com/office/officeart/2005/8/layout/hierarchy1"/>
    <dgm:cxn modelId="{460701B2-A1E5-9C44-826D-6D9C4A767B83}" type="presParOf" srcId="{4757B8C7-3A7B-1E43-B799-3334072D1C1D}" destId="{C47B4B4A-E2B6-1844-A79E-167865569C16}" srcOrd="1" destOrd="0" presId="urn:microsoft.com/office/officeart/2005/8/layout/hierarchy1"/>
    <dgm:cxn modelId="{4876BBD9-FC67-E94E-9B42-72FB6976FF83}" type="presParOf" srcId="{67B6027E-DA2B-E541-BFF7-7354F9FF4073}" destId="{37C0608C-69F0-F04B-B29C-4370DAD5A8A1}" srcOrd="1" destOrd="0" presId="urn:microsoft.com/office/officeart/2005/8/layout/hierarchy1"/>
    <dgm:cxn modelId="{430C1E79-BE5B-2442-BF97-DA75697944F0}" type="presParOf" srcId="{37C0608C-69F0-F04B-B29C-4370DAD5A8A1}" destId="{CDD5D199-F0F0-D544-A1EF-1C4D69774C5E}" srcOrd="0" destOrd="0" presId="urn:microsoft.com/office/officeart/2005/8/layout/hierarchy1"/>
    <dgm:cxn modelId="{A3425632-2C09-9D4F-815B-67463A5B1BDA}" type="presParOf" srcId="{CDD5D199-F0F0-D544-A1EF-1C4D69774C5E}" destId="{82E8153E-6114-3C4C-AF84-67D978793C0C}" srcOrd="0" destOrd="0" presId="urn:microsoft.com/office/officeart/2005/8/layout/hierarchy1"/>
    <dgm:cxn modelId="{A1FA8C54-12C8-7D4A-BE93-5DE921BCC67B}" type="presParOf" srcId="{CDD5D199-F0F0-D544-A1EF-1C4D69774C5E}" destId="{8CBC924B-837F-4F4E-B601-D921C70A929E}" srcOrd="1" destOrd="0" presId="urn:microsoft.com/office/officeart/2005/8/layout/hierarchy1"/>
    <dgm:cxn modelId="{7F9747CA-2C1E-434A-9865-ABE1A9939BF0}" type="presParOf" srcId="{37C0608C-69F0-F04B-B29C-4370DAD5A8A1}" destId="{C2A1D097-19CE-F04A-A64F-4CAA8BDD84E9}" srcOrd="1" destOrd="0" presId="urn:microsoft.com/office/officeart/2005/8/layout/hierarchy1"/>
    <dgm:cxn modelId="{D42ECD14-46E5-C946-A30C-BBA39CA75493}" type="presParOf" srcId="{67B6027E-DA2B-E541-BFF7-7354F9FF4073}" destId="{A96F48EE-5016-BB40-976C-E2425FB1E4B3}" srcOrd="2" destOrd="0" presId="urn:microsoft.com/office/officeart/2005/8/layout/hierarchy1"/>
    <dgm:cxn modelId="{489E3EE0-1E94-9840-8D54-1CC88A591175}" type="presParOf" srcId="{A96F48EE-5016-BB40-976C-E2425FB1E4B3}" destId="{90F78401-77DF-3744-9F6F-55EACA7C4832}" srcOrd="0" destOrd="0" presId="urn:microsoft.com/office/officeart/2005/8/layout/hierarchy1"/>
    <dgm:cxn modelId="{F37B1CAB-49F4-FE4F-8106-C23081EB2319}" type="presParOf" srcId="{90F78401-77DF-3744-9F6F-55EACA7C4832}" destId="{C8D5C298-B61C-0B45-A7A8-E83BB803148A}" srcOrd="0" destOrd="0" presId="urn:microsoft.com/office/officeart/2005/8/layout/hierarchy1"/>
    <dgm:cxn modelId="{36552684-FF66-E342-BA2B-161020267F32}" type="presParOf" srcId="{90F78401-77DF-3744-9F6F-55EACA7C4832}" destId="{D922DE21-8F6E-1D43-958C-D74628FA05C0}" srcOrd="1" destOrd="0" presId="urn:microsoft.com/office/officeart/2005/8/layout/hierarchy1"/>
    <dgm:cxn modelId="{EF4389A3-01E4-EC45-AB14-77DDEB715A2D}" type="presParOf" srcId="{A96F48EE-5016-BB40-976C-E2425FB1E4B3}" destId="{C59848ED-F2B2-C342-A5F9-C554DFCEBDA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EA81EE-F4D0-45E9-9CB9-90C7C88922E0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BD147D0-9A66-4321-867E-41366C99ED8E}">
      <dgm:prSet/>
      <dgm:spPr/>
      <dgm:t>
        <a:bodyPr/>
        <a:lstStyle/>
        <a:p>
          <a:r>
            <a:rPr lang="en-US"/>
            <a:t>Children What makes it safe to be heard</a:t>
          </a:r>
        </a:p>
      </dgm:t>
    </dgm:pt>
    <dgm:pt modelId="{617127E6-1345-443A-80F9-B1D2CD96A35D}" type="parTrans" cxnId="{C2E40F71-FF45-4FE6-A083-C150EA9A6E8E}">
      <dgm:prSet/>
      <dgm:spPr/>
      <dgm:t>
        <a:bodyPr/>
        <a:lstStyle/>
        <a:p>
          <a:endParaRPr lang="en-US"/>
        </a:p>
      </dgm:t>
    </dgm:pt>
    <dgm:pt modelId="{0070DEFE-91D0-48D7-8C36-833F2D0001E3}" type="sibTrans" cxnId="{C2E40F71-FF45-4FE6-A083-C150EA9A6E8E}">
      <dgm:prSet/>
      <dgm:spPr/>
      <dgm:t>
        <a:bodyPr/>
        <a:lstStyle/>
        <a:p>
          <a:endParaRPr lang="en-US"/>
        </a:p>
      </dgm:t>
    </dgm:pt>
    <dgm:pt modelId="{961EAC41-E98D-44BA-A2FB-19575D26BEB5}">
      <dgm:prSet/>
      <dgm:spPr/>
      <dgm:t>
        <a:bodyPr/>
        <a:lstStyle/>
        <a:p>
          <a:r>
            <a:rPr lang="en-US"/>
            <a:t>Staff What helps recognition without assumptions</a:t>
          </a:r>
        </a:p>
      </dgm:t>
    </dgm:pt>
    <dgm:pt modelId="{2978F78C-19DA-45B8-8594-C287FEBA0E2C}" type="parTrans" cxnId="{9F5D2417-F927-42C1-B73C-525394E5A311}">
      <dgm:prSet/>
      <dgm:spPr/>
      <dgm:t>
        <a:bodyPr/>
        <a:lstStyle/>
        <a:p>
          <a:endParaRPr lang="en-US"/>
        </a:p>
      </dgm:t>
    </dgm:pt>
    <dgm:pt modelId="{CCCF259F-9BA3-473A-9906-FEC110002020}" type="sibTrans" cxnId="{9F5D2417-F927-42C1-B73C-525394E5A311}">
      <dgm:prSet/>
      <dgm:spPr/>
      <dgm:t>
        <a:bodyPr/>
        <a:lstStyle/>
        <a:p>
          <a:endParaRPr lang="en-US"/>
        </a:p>
      </dgm:t>
    </dgm:pt>
    <dgm:pt modelId="{68F39E5F-25A1-4603-A1CD-D5D6B46732B7}">
      <dgm:prSet/>
      <dgm:spPr/>
      <dgm:t>
        <a:bodyPr/>
        <a:lstStyle/>
        <a:p>
          <a:r>
            <a:rPr lang="en-US" dirty="0"/>
            <a:t>Families How can support avoid stigma</a:t>
          </a:r>
        </a:p>
      </dgm:t>
    </dgm:pt>
    <dgm:pt modelId="{79879858-A308-4A59-9A6F-1E6098C63FEE}" type="parTrans" cxnId="{ACA82D0B-7A3A-4343-8108-B8115AD35B04}">
      <dgm:prSet/>
      <dgm:spPr/>
      <dgm:t>
        <a:bodyPr/>
        <a:lstStyle/>
        <a:p>
          <a:endParaRPr lang="en-US"/>
        </a:p>
      </dgm:t>
    </dgm:pt>
    <dgm:pt modelId="{F07B0024-E7CF-4D88-8492-AAD383E70DC6}" type="sibTrans" cxnId="{ACA82D0B-7A3A-4343-8108-B8115AD35B04}">
      <dgm:prSet/>
      <dgm:spPr/>
      <dgm:t>
        <a:bodyPr/>
        <a:lstStyle/>
        <a:p>
          <a:endParaRPr lang="en-US"/>
        </a:p>
      </dgm:t>
    </dgm:pt>
    <dgm:pt modelId="{72ADCB88-0FDA-D246-A31F-E97A90E13630}" type="pres">
      <dgm:prSet presAssocID="{BAEA81EE-F4D0-45E9-9CB9-90C7C88922E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76BA430-10D2-FB4D-A929-C8D6678BDAA6}" type="pres">
      <dgm:prSet presAssocID="{BBD147D0-9A66-4321-867E-41366C99ED8E}" presName="root" presStyleCnt="0"/>
      <dgm:spPr/>
    </dgm:pt>
    <dgm:pt modelId="{FBD35371-2B6A-C649-9DB6-D78E5D0B1BFE}" type="pres">
      <dgm:prSet presAssocID="{BBD147D0-9A66-4321-867E-41366C99ED8E}" presName="rootComposite" presStyleCnt="0"/>
      <dgm:spPr/>
    </dgm:pt>
    <dgm:pt modelId="{1BB6FAC8-B0FE-814C-947E-2CF6AAE9B18F}" type="pres">
      <dgm:prSet presAssocID="{BBD147D0-9A66-4321-867E-41366C99ED8E}" presName="rootText" presStyleLbl="node1" presStyleIdx="0" presStyleCnt="3"/>
      <dgm:spPr/>
    </dgm:pt>
    <dgm:pt modelId="{5B9615CF-77CF-1D47-A3E3-D2AB95EE07E2}" type="pres">
      <dgm:prSet presAssocID="{BBD147D0-9A66-4321-867E-41366C99ED8E}" presName="rootConnector" presStyleLbl="node1" presStyleIdx="0" presStyleCnt="3"/>
      <dgm:spPr/>
    </dgm:pt>
    <dgm:pt modelId="{BC2A3E36-36D4-2840-A63B-42DF69AAE745}" type="pres">
      <dgm:prSet presAssocID="{BBD147D0-9A66-4321-867E-41366C99ED8E}" presName="childShape" presStyleCnt="0"/>
      <dgm:spPr/>
    </dgm:pt>
    <dgm:pt modelId="{2B9A0404-18FD-3B46-99EA-0C0A9317282B}" type="pres">
      <dgm:prSet presAssocID="{961EAC41-E98D-44BA-A2FB-19575D26BEB5}" presName="root" presStyleCnt="0"/>
      <dgm:spPr/>
    </dgm:pt>
    <dgm:pt modelId="{BD9BE04E-0C93-7243-AAC7-0B51FCBCEF41}" type="pres">
      <dgm:prSet presAssocID="{961EAC41-E98D-44BA-A2FB-19575D26BEB5}" presName="rootComposite" presStyleCnt="0"/>
      <dgm:spPr/>
    </dgm:pt>
    <dgm:pt modelId="{15CAB07F-9BBB-8848-9B72-D3B46D8EBDA9}" type="pres">
      <dgm:prSet presAssocID="{961EAC41-E98D-44BA-A2FB-19575D26BEB5}" presName="rootText" presStyleLbl="node1" presStyleIdx="1" presStyleCnt="3"/>
      <dgm:spPr/>
    </dgm:pt>
    <dgm:pt modelId="{DC735198-07F8-9041-8CF4-1D38B335C6DE}" type="pres">
      <dgm:prSet presAssocID="{961EAC41-E98D-44BA-A2FB-19575D26BEB5}" presName="rootConnector" presStyleLbl="node1" presStyleIdx="1" presStyleCnt="3"/>
      <dgm:spPr/>
    </dgm:pt>
    <dgm:pt modelId="{9D70F0EE-D94C-3941-912A-17628F45DECC}" type="pres">
      <dgm:prSet presAssocID="{961EAC41-E98D-44BA-A2FB-19575D26BEB5}" presName="childShape" presStyleCnt="0"/>
      <dgm:spPr/>
    </dgm:pt>
    <dgm:pt modelId="{3E438A51-71F5-864C-A415-EF817EA2BC6E}" type="pres">
      <dgm:prSet presAssocID="{68F39E5F-25A1-4603-A1CD-D5D6B46732B7}" presName="root" presStyleCnt="0"/>
      <dgm:spPr/>
    </dgm:pt>
    <dgm:pt modelId="{DF513EBD-EAC8-D94C-B36E-7F51A0EB6CDF}" type="pres">
      <dgm:prSet presAssocID="{68F39E5F-25A1-4603-A1CD-D5D6B46732B7}" presName="rootComposite" presStyleCnt="0"/>
      <dgm:spPr/>
    </dgm:pt>
    <dgm:pt modelId="{1566FAE7-7862-B94F-A646-2EEB2331E2C9}" type="pres">
      <dgm:prSet presAssocID="{68F39E5F-25A1-4603-A1CD-D5D6B46732B7}" presName="rootText" presStyleLbl="node1" presStyleIdx="2" presStyleCnt="3"/>
      <dgm:spPr/>
    </dgm:pt>
    <dgm:pt modelId="{4E801C4F-68F7-DF4F-9FF8-F5E9B39E5092}" type="pres">
      <dgm:prSet presAssocID="{68F39E5F-25A1-4603-A1CD-D5D6B46732B7}" presName="rootConnector" presStyleLbl="node1" presStyleIdx="2" presStyleCnt="3"/>
      <dgm:spPr/>
    </dgm:pt>
    <dgm:pt modelId="{638758AF-53DB-254D-BA24-06A8C86A1543}" type="pres">
      <dgm:prSet presAssocID="{68F39E5F-25A1-4603-A1CD-D5D6B46732B7}" presName="childShape" presStyleCnt="0"/>
      <dgm:spPr/>
    </dgm:pt>
  </dgm:ptLst>
  <dgm:cxnLst>
    <dgm:cxn modelId="{ACA82D0B-7A3A-4343-8108-B8115AD35B04}" srcId="{BAEA81EE-F4D0-45E9-9CB9-90C7C88922E0}" destId="{68F39E5F-25A1-4603-A1CD-D5D6B46732B7}" srcOrd="2" destOrd="0" parTransId="{79879858-A308-4A59-9A6F-1E6098C63FEE}" sibTransId="{F07B0024-E7CF-4D88-8492-AAD383E70DC6}"/>
    <dgm:cxn modelId="{449EE210-19A0-9B4F-BEDD-583F111036BB}" type="presOf" srcId="{961EAC41-E98D-44BA-A2FB-19575D26BEB5}" destId="{DC735198-07F8-9041-8CF4-1D38B335C6DE}" srcOrd="1" destOrd="0" presId="urn:microsoft.com/office/officeart/2005/8/layout/hierarchy3"/>
    <dgm:cxn modelId="{9F5D2417-F927-42C1-B73C-525394E5A311}" srcId="{BAEA81EE-F4D0-45E9-9CB9-90C7C88922E0}" destId="{961EAC41-E98D-44BA-A2FB-19575D26BEB5}" srcOrd="1" destOrd="0" parTransId="{2978F78C-19DA-45B8-8594-C287FEBA0E2C}" sibTransId="{CCCF259F-9BA3-473A-9906-FEC110002020}"/>
    <dgm:cxn modelId="{FFB7F940-7675-DD43-84B1-A8D9CA0D2F53}" type="presOf" srcId="{68F39E5F-25A1-4603-A1CD-D5D6B46732B7}" destId="{4E801C4F-68F7-DF4F-9FF8-F5E9B39E5092}" srcOrd="1" destOrd="0" presId="urn:microsoft.com/office/officeart/2005/8/layout/hierarchy3"/>
    <dgm:cxn modelId="{BE83D465-7882-4744-AA73-9B555F7FB14D}" type="presOf" srcId="{68F39E5F-25A1-4603-A1CD-D5D6B46732B7}" destId="{1566FAE7-7862-B94F-A646-2EEB2331E2C9}" srcOrd="0" destOrd="0" presId="urn:microsoft.com/office/officeart/2005/8/layout/hierarchy3"/>
    <dgm:cxn modelId="{C2E40F71-FF45-4FE6-A083-C150EA9A6E8E}" srcId="{BAEA81EE-F4D0-45E9-9CB9-90C7C88922E0}" destId="{BBD147D0-9A66-4321-867E-41366C99ED8E}" srcOrd="0" destOrd="0" parTransId="{617127E6-1345-443A-80F9-B1D2CD96A35D}" sibTransId="{0070DEFE-91D0-48D7-8C36-833F2D0001E3}"/>
    <dgm:cxn modelId="{FF0FD484-1426-B149-8164-4A8115C459A6}" type="presOf" srcId="{BAEA81EE-F4D0-45E9-9CB9-90C7C88922E0}" destId="{72ADCB88-0FDA-D246-A31F-E97A90E13630}" srcOrd="0" destOrd="0" presId="urn:microsoft.com/office/officeart/2005/8/layout/hierarchy3"/>
    <dgm:cxn modelId="{3D0EB188-583C-D64C-B913-8D67034EA1D3}" type="presOf" srcId="{BBD147D0-9A66-4321-867E-41366C99ED8E}" destId="{1BB6FAC8-B0FE-814C-947E-2CF6AAE9B18F}" srcOrd="0" destOrd="0" presId="urn:microsoft.com/office/officeart/2005/8/layout/hierarchy3"/>
    <dgm:cxn modelId="{9D94A7B1-6656-A941-A491-014271CB8E1E}" type="presOf" srcId="{961EAC41-E98D-44BA-A2FB-19575D26BEB5}" destId="{15CAB07F-9BBB-8848-9B72-D3B46D8EBDA9}" srcOrd="0" destOrd="0" presId="urn:microsoft.com/office/officeart/2005/8/layout/hierarchy3"/>
    <dgm:cxn modelId="{977C78E1-EBE5-FE44-8134-4C6F5148CA70}" type="presOf" srcId="{BBD147D0-9A66-4321-867E-41366C99ED8E}" destId="{5B9615CF-77CF-1D47-A3E3-D2AB95EE07E2}" srcOrd="1" destOrd="0" presId="urn:microsoft.com/office/officeart/2005/8/layout/hierarchy3"/>
    <dgm:cxn modelId="{DF90D605-18D1-4C41-9D6E-BA005E3A9540}" type="presParOf" srcId="{72ADCB88-0FDA-D246-A31F-E97A90E13630}" destId="{F76BA430-10D2-FB4D-A929-C8D6678BDAA6}" srcOrd="0" destOrd="0" presId="urn:microsoft.com/office/officeart/2005/8/layout/hierarchy3"/>
    <dgm:cxn modelId="{45A8D617-2A5D-ED42-99A3-2C593569AFD6}" type="presParOf" srcId="{F76BA430-10D2-FB4D-A929-C8D6678BDAA6}" destId="{FBD35371-2B6A-C649-9DB6-D78E5D0B1BFE}" srcOrd="0" destOrd="0" presId="urn:microsoft.com/office/officeart/2005/8/layout/hierarchy3"/>
    <dgm:cxn modelId="{3EA9FC73-5D58-2F4B-82BB-688E0A1631FB}" type="presParOf" srcId="{FBD35371-2B6A-C649-9DB6-D78E5D0B1BFE}" destId="{1BB6FAC8-B0FE-814C-947E-2CF6AAE9B18F}" srcOrd="0" destOrd="0" presId="urn:microsoft.com/office/officeart/2005/8/layout/hierarchy3"/>
    <dgm:cxn modelId="{41B4DCEB-F93E-E148-9B73-A8C459884796}" type="presParOf" srcId="{FBD35371-2B6A-C649-9DB6-D78E5D0B1BFE}" destId="{5B9615CF-77CF-1D47-A3E3-D2AB95EE07E2}" srcOrd="1" destOrd="0" presId="urn:microsoft.com/office/officeart/2005/8/layout/hierarchy3"/>
    <dgm:cxn modelId="{D0FA4F5B-05E2-7F47-BDBF-7FAA39B3AACC}" type="presParOf" srcId="{F76BA430-10D2-FB4D-A929-C8D6678BDAA6}" destId="{BC2A3E36-36D4-2840-A63B-42DF69AAE745}" srcOrd="1" destOrd="0" presId="urn:microsoft.com/office/officeart/2005/8/layout/hierarchy3"/>
    <dgm:cxn modelId="{1E941EF9-8B3E-3D41-8D2C-25B438B46E71}" type="presParOf" srcId="{72ADCB88-0FDA-D246-A31F-E97A90E13630}" destId="{2B9A0404-18FD-3B46-99EA-0C0A9317282B}" srcOrd="1" destOrd="0" presId="urn:microsoft.com/office/officeart/2005/8/layout/hierarchy3"/>
    <dgm:cxn modelId="{5FAF1E3F-1915-864A-9DA5-6615C7E11F32}" type="presParOf" srcId="{2B9A0404-18FD-3B46-99EA-0C0A9317282B}" destId="{BD9BE04E-0C93-7243-AAC7-0B51FCBCEF41}" srcOrd="0" destOrd="0" presId="urn:microsoft.com/office/officeart/2005/8/layout/hierarchy3"/>
    <dgm:cxn modelId="{3FDF4224-EE96-B849-90DB-8F5E749E8DF5}" type="presParOf" srcId="{BD9BE04E-0C93-7243-AAC7-0B51FCBCEF41}" destId="{15CAB07F-9BBB-8848-9B72-D3B46D8EBDA9}" srcOrd="0" destOrd="0" presId="urn:microsoft.com/office/officeart/2005/8/layout/hierarchy3"/>
    <dgm:cxn modelId="{4CC09C3F-8ECF-1F4B-BDE0-EB202FA9771D}" type="presParOf" srcId="{BD9BE04E-0C93-7243-AAC7-0B51FCBCEF41}" destId="{DC735198-07F8-9041-8CF4-1D38B335C6DE}" srcOrd="1" destOrd="0" presId="urn:microsoft.com/office/officeart/2005/8/layout/hierarchy3"/>
    <dgm:cxn modelId="{93743DBD-C21F-4F40-9185-7D2FDC196055}" type="presParOf" srcId="{2B9A0404-18FD-3B46-99EA-0C0A9317282B}" destId="{9D70F0EE-D94C-3941-912A-17628F45DECC}" srcOrd="1" destOrd="0" presId="urn:microsoft.com/office/officeart/2005/8/layout/hierarchy3"/>
    <dgm:cxn modelId="{AC2F2065-2221-E645-AEA0-313B15D4A205}" type="presParOf" srcId="{72ADCB88-0FDA-D246-A31F-E97A90E13630}" destId="{3E438A51-71F5-864C-A415-EF817EA2BC6E}" srcOrd="2" destOrd="0" presId="urn:microsoft.com/office/officeart/2005/8/layout/hierarchy3"/>
    <dgm:cxn modelId="{06C88CA8-D9C0-A248-BC67-6B6EAF8D163C}" type="presParOf" srcId="{3E438A51-71F5-864C-A415-EF817EA2BC6E}" destId="{DF513EBD-EAC8-D94C-B36E-7F51A0EB6CDF}" srcOrd="0" destOrd="0" presId="urn:microsoft.com/office/officeart/2005/8/layout/hierarchy3"/>
    <dgm:cxn modelId="{716A457B-07D1-2A48-8ECC-080B9E716023}" type="presParOf" srcId="{DF513EBD-EAC8-D94C-B36E-7F51A0EB6CDF}" destId="{1566FAE7-7862-B94F-A646-2EEB2331E2C9}" srcOrd="0" destOrd="0" presId="urn:microsoft.com/office/officeart/2005/8/layout/hierarchy3"/>
    <dgm:cxn modelId="{F503A705-0974-EA4B-AF62-CE80706CD5BE}" type="presParOf" srcId="{DF513EBD-EAC8-D94C-B36E-7F51A0EB6CDF}" destId="{4E801C4F-68F7-DF4F-9FF8-F5E9B39E5092}" srcOrd="1" destOrd="0" presId="urn:microsoft.com/office/officeart/2005/8/layout/hierarchy3"/>
    <dgm:cxn modelId="{6F421BCE-BDCC-0E43-9A71-5586AB593FE1}" type="presParOf" srcId="{3E438A51-71F5-864C-A415-EF817EA2BC6E}" destId="{638758AF-53DB-254D-BA24-06A8C86A1543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FB8B317-635F-4C64-93A0-08CC3B5FAC28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38566F5-E506-43F0-BDD0-ECD2654E88D4}">
      <dgm:prSet/>
      <dgm:spPr/>
      <dgm:t>
        <a:bodyPr/>
        <a:lstStyle/>
        <a:p>
          <a:r>
            <a:rPr lang="en-US"/>
            <a:t>Emotional needs can be less visible</a:t>
          </a:r>
        </a:p>
      </dgm:t>
    </dgm:pt>
    <dgm:pt modelId="{227769F1-32AB-4C14-83B2-12AEBA61A99D}" type="parTrans" cxnId="{FEAAD302-E13E-4F8F-AC9D-45535739CF85}">
      <dgm:prSet/>
      <dgm:spPr/>
      <dgm:t>
        <a:bodyPr/>
        <a:lstStyle/>
        <a:p>
          <a:endParaRPr lang="en-US"/>
        </a:p>
      </dgm:t>
    </dgm:pt>
    <dgm:pt modelId="{43D1AFE3-B9F3-4F8C-AD4E-E0EED804DCDA}" type="sibTrans" cxnId="{FEAAD302-E13E-4F8F-AC9D-45535739CF85}">
      <dgm:prSet/>
      <dgm:spPr/>
      <dgm:t>
        <a:bodyPr/>
        <a:lstStyle/>
        <a:p>
          <a:endParaRPr lang="en-US"/>
        </a:p>
      </dgm:t>
    </dgm:pt>
    <dgm:pt modelId="{3ED0BC6C-1C79-4F6D-B3B1-CD509A2AAE93}">
      <dgm:prSet/>
      <dgm:spPr/>
      <dgm:t>
        <a:bodyPr/>
        <a:lstStyle/>
        <a:p>
          <a:r>
            <a:rPr lang="en-US"/>
            <a:t>Sources reveal different parts of the issue</a:t>
          </a:r>
        </a:p>
      </dgm:t>
    </dgm:pt>
    <dgm:pt modelId="{F1BC3DC0-7CCD-40CF-B2BF-045E71624C4A}" type="parTrans" cxnId="{178C54C3-DD76-4A7E-B78D-160A13254D0A}">
      <dgm:prSet/>
      <dgm:spPr/>
      <dgm:t>
        <a:bodyPr/>
        <a:lstStyle/>
        <a:p>
          <a:endParaRPr lang="en-US"/>
        </a:p>
      </dgm:t>
    </dgm:pt>
    <dgm:pt modelId="{D022B019-A8EB-4F15-B938-6BE5E9A986D3}" type="sibTrans" cxnId="{178C54C3-DD76-4A7E-B78D-160A13254D0A}">
      <dgm:prSet/>
      <dgm:spPr/>
      <dgm:t>
        <a:bodyPr/>
        <a:lstStyle/>
        <a:p>
          <a:endParaRPr lang="en-US"/>
        </a:p>
      </dgm:t>
    </dgm:pt>
    <dgm:pt modelId="{DF485D1D-1019-4B91-919D-2FD3B2F55088}">
      <dgm:prSet/>
      <dgm:spPr/>
      <dgm:t>
        <a:bodyPr/>
        <a:lstStyle/>
        <a:p>
          <a:r>
            <a:rPr lang="en-US"/>
            <a:t>Recognition must remain careful and child centred</a:t>
          </a:r>
        </a:p>
      </dgm:t>
    </dgm:pt>
    <dgm:pt modelId="{AF8A157C-5111-4C7A-8830-ED6EF6F5BDF0}" type="parTrans" cxnId="{2F200421-FCB3-4834-ACE1-BC145A51E540}">
      <dgm:prSet/>
      <dgm:spPr/>
      <dgm:t>
        <a:bodyPr/>
        <a:lstStyle/>
        <a:p>
          <a:endParaRPr lang="en-US"/>
        </a:p>
      </dgm:t>
    </dgm:pt>
    <dgm:pt modelId="{89E1851F-61B5-4E22-A04F-7F6E20925D84}" type="sibTrans" cxnId="{2F200421-FCB3-4834-ACE1-BC145A51E540}">
      <dgm:prSet/>
      <dgm:spPr/>
      <dgm:t>
        <a:bodyPr/>
        <a:lstStyle/>
        <a:p>
          <a:endParaRPr lang="en-US"/>
        </a:p>
      </dgm:t>
    </dgm:pt>
    <dgm:pt modelId="{40C0962C-F717-534B-8BDD-0C30950AD710}" type="pres">
      <dgm:prSet presAssocID="{AFB8B317-635F-4C64-93A0-08CC3B5FAC28}" presName="diagram" presStyleCnt="0">
        <dgm:presLayoutVars>
          <dgm:dir/>
          <dgm:resizeHandles val="exact"/>
        </dgm:presLayoutVars>
      </dgm:prSet>
      <dgm:spPr/>
    </dgm:pt>
    <dgm:pt modelId="{356950CD-22EB-DF40-98AD-6BEB0BFD160D}" type="pres">
      <dgm:prSet presAssocID="{138566F5-E506-43F0-BDD0-ECD2654E88D4}" presName="arrow" presStyleLbl="node1" presStyleIdx="0" presStyleCnt="3">
        <dgm:presLayoutVars>
          <dgm:bulletEnabled val="1"/>
        </dgm:presLayoutVars>
      </dgm:prSet>
      <dgm:spPr/>
    </dgm:pt>
    <dgm:pt modelId="{0AADC74F-DE45-6346-BC85-6E9ECB7348D0}" type="pres">
      <dgm:prSet presAssocID="{3ED0BC6C-1C79-4F6D-B3B1-CD509A2AAE93}" presName="arrow" presStyleLbl="node1" presStyleIdx="1" presStyleCnt="3">
        <dgm:presLayoutVars>
          <dgm:bulletEnabled val="1"/>
        </dgm:presLayoutVars>
      </dgm:prSet>
      <dgm:spPr/>
    </dgm:pt>
    <dgm:pt modelId="{BB2730CC-4625-B04D-9F3E-B320D8EA8493}" type="pres">
      <dgm:prSet presAssocID="{DF485D1D-1019-4B91-919D-2FD3B2F55088}" presName="arrow" presStyleLbl="node1" presStyleIdx="2" presStyleCnt="3">
        <dgm:presLayoutVars>
          <dgm:bulletEnabled val="1"/>
        </dgm:presLayoutVars>
      </dgm:prSet>
      <dgm:spPr/>
    </dgm:pt>
  </dgm:ptLst>
  <dgm:cxnLst>
    <dgm:cxn modelId="{FEAAD302-E13E-4F8F-AC9D-45535739CF85}" srcId="{AFB8B317-635F-4C64-93A0-08CC3B5FAC28}" destId="{138566F5-E506-43F0-BDD0-ECD2654E88D4}" srcOrd="0" destOrd="0" parTransId="{227769F1-32AB-4C14-83B2-12AEBA61A99D}" sibTransId="{43D1AFE3-B9F3-4F8C-AD4E-E0EED804DCDA}"/>
    <dgm:cxn modelId="{2E818D15-EDF3-5D4D-B941-41DA9C60A9AE}" type="presOf" srcId="{DF485D1D-1019-4B91-919D-2FD3B2F55088}" destId="{BB2730CC-4625-B04D-9F3E-B320D8EA8493}" srcOrd="0" destOrd="0" presId="urn:microsoft.com/office/officeart/2005/8/layout/arrow5"/>
    <dgm:cxn modelId="{ECD5BE16-FE87-554A-AF0E-2D341BE36CBE}" type="presOf" srcId="{3ED0BC6C-1C79-4F6D-B3B1-CD509A2AAE93}" destId="{0AADC74F-DE45-6346-BC85-6E9ECB7348D0}" srcOrd="0" destOrd="0" presId="urn:microsoft.com/office/officeart/2005/8/layout/arrow5"/>
    <dgm:cxn modelId="{2F200421-FCB3-4834-ACE1-BC145A51E540}" srcId="{AFB8B317-635F-4C64-93A0-08CC3B5FAC28}" destId="{DF485D1D-1019-4B91-919D-2FD3B2F55088}" srcOrd="2" destOrd="0" parTransId="{AF8A157C-5111-4C7A-8830-ED6EF6F5BDF0}" sibTransId="{89E1851F-61B5-4E22-A04F-7F6E20925D84}"/>
    <dgm:cxn modelId="{B8551A86-D7F5-7042-AF75-FC024E8D74EA}" type="presOf" srcId="{AFB8B317-635F-4C64-93A0-08CC3B5FAC28}" destId="{40C0962C-F717-534B-8BDD-0C30950AD710}" srcOrd="0" destOrd="0" presId="urn:microsoft.com/office/officeart/2005/8/layout/arrow5"/>
    <dgm:cxn modelId="{42C2DB9B-9BFD-CC40-93FB-6D84D1CED808}" type="presOf" srcId="{138566F5-E506-43F0-BDD0-ECD2654E88D4}" destId="{356950CD-22EB-DF40-98AD-6BEB0BFD160D}" srcOrd="0" destOrd="0" presId="urn:microsoft.com/office/officeart/2005/8/layout/arrow5"/>
    <dgm:cxn modelId="{178C54C3-DD76-4A7E-B78D-160A13254D0A}" srcId="{AFB8B317-635F-4C64-93A0-08CC3B5FAC28}" destId="{3ED0BC6C-1C79-4F6D-B3B1-CD509A2AAE93}" srcOrd="1" destOrd="0" parTransId="{F1BC3DC0-7CCD-40CF-B2BF-045E71624C4A}" sibTransId="{D022B019-A8EB-4F15-B938-6BE5E9A986D3}"/>
    <dgm:cxn modelId="{07849737-BC78-AC4B-BA63-D8112533BD5D}" type="presParOf" srcId="{40C0962C-F717-534B-8BDD-0C30950AD710}" destId="{356950CD-22EB-DF40-98AD-6BEB0BFD160D}" srcOrd="0" destOrd="0" presId="urn:microsoft.com/office/officeart/2005/8/layout/arrow5"/>
    <dgm:cxn modelId="{DCF4521F-2081-6148-B818-18BEE369FF2D}" type="presParOf" srcId="{40C0962C-F717-534B-8BDD-0C30950AD710}" destId="{0AADC74F-DE45-6346-BC85-6E9ECB7348D0}" srcOrd="1" destOrd="0" presId="urn:microsoft.com/office/officeart/2005/8/layout/arrow5"/>
    <dgm:cxn modelId="{0F3292F0-3743-8C4C-A971-68849858B83A}" type="presParOf" srcId="{40C0962C-F717-534B-8BDD-0C30950AD710}" destId="{BB2730CC-4625-B04D-9F3E-B320D8EA8493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07952C-3859-A94E-B9EE-1190D956D376}">
      <dsp:nvSpPr>
        <dsp:cNvPr id="0" name=""/>
        <dsp:cNvSpPr/>
      </dsp:nvSpPr>
      <dsp:spPr>
        <a:xfrm>
          <a:off x="0" y="1647931"/>
          <a:ext cx="2496873" cy="15855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D2A10-97BF-BE45-9F06-1B9B1B530113}">
      <dsp:nvSpPr>
        <dsp:cNvPr id="0" name=""/>
        <dsp:cNvSpPr/>
      </dsp:nvSpPr>
      <dsp:spPr>
        <a:xfrm>
          <a:off x="277430" y="1911490"/>
          <a:ext cx="2496873" cy="15855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Quiet behaviour does not always mean wellbeing	</a:t>
          </a:r>
        </a:p>
      </dsp:txBody>
      <dsp:txXfrm>
        <a:off x="323868" y="1957928"/>
        <a:ext cx="2403997" cy="1492638"/>
      </dsp:txXfrm>
    </dsp:sp>
    <dsp:sp modelId="{1FFD5AD6-E411-6745-8294-3C9615AFAD3C}">
      <dsp:nvSpPr>
        <dsp:cNvPr id="0" name=""/>
        <dsp:cNvSpPr/>
      </dsp:nvSpPr>
      <dsp:spPr>
        <a:xfrm>
          <a:off x="3051734" y="1647931"/>
          <a:ext cx="2496873" cy="18408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9C120-FF0D-F04D-833E-591A742C8599}">
      <dsp:nvSpPr>
        <dsp:cNvPr id="0" name=""/>
        <dsp:cNvSpPr/>
      </dsp:nvSpPr>
      <dsp:spPr>
        <a:xfrm>
          <a:off x="3329164" y="1911490"/>
          <a:ext cx="2496873" cy="18408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Emotional harm may affect participation and learning  </a:t>
          </a:r>
        </a:p>
      </dsp:txBody>
      <dsp:txXfrm>
        <a:off x="3383081" y="1965407"/>
        <a:ext cx="2389039" cy="1733027"/>
      </dsp:txXfrm>
    </dsp:sp>
    <dsp:sp modelId="{2F540C9F-BFDD-2842-B082-5E4F6635FF26}">
      <dsp:nvSpPr>
        <dsp:cNvPr id="0" name=""/>
        <dsp:cNvSpPr/>
      </dsp:nvSpPr>
      <dsp:spPr>
        <a:xfrm>
          <a:off x="6103468" y="1647931"/>
          <a:ext cx="2496873" cy="15855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D0EB39-B9C0-C64C-9E37-FA5CFB2EE123}">
      <dsp:nvSpPr>
        <dsp:cNvPr id="0" name=""/>
        <dsp:cNvSpPr/>
      </dsp:nvSpPr>
      <dsp:spPr>
        <a:xfrm>
          <a:off x="6380899" y="1911490"/>
          <a:ext cx="2496873" cy="15855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Compare Welsh guidance, media, research and Somalia. </a:t>
          </a:r>
        </a:p>
      </dsp:txBody>
      <dsp:txXfrm>
        <a:off x="6427337" y="1957928"/>
        <a:ext cx="2403997" cy="14926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84C940-4854-594C-AF5A-A77B179E0FA9}">
      <dsp:nvSpPr>
        <dsp:cNvPr id="0" name=""/>
        <dsp:cNvSpPr/>
      </dsp:nvSpPr>
      <dsp:spPr>
        <a:xfrm>
          <a:off x="4271" y="717971"/>
          <a:ext cx="3050804" cy="18584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312285-B0A6-134E-9485-D4E03D756C65}">
      <dsp:nvSpPr>
        <dsp:cNvPr id="0" name=""/>
        <dsp:cNvSpPr/>
      </dsp:nvSpPr>
      <dsp:spPr>
        <a:xfrm>
          <a:off x="404170" y="1097875"/>
          <a:ext cx="3050804" cy="18584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Relevant to my experience in education</a:t>
          </a:r>
          <a:endParaRPr lang="en-US" sz="2400" kern="1200" dirty="0"/>
        </a:p>
      </dsp:txBody>
      <dsp:txXfrm>
        <a:off x="458603" y="1152308"/>
        <a:ext cx="2941938" cy="1749616"/>
      </dsp:txXfrm>
    </dsp:sp>
    <dsp:sp modelId="{82E8153E-6114-3C4C-AF84-67D978793C0C}">
      <dsp:nvSpPr>
        <dsp:cNvPr id="0" name=""/>
        <dsp:cNvSpPr/>
      </dsp:nvSpPr>
      <dsp:spPr>
        <a:xfrm>
          <a:off x="3854873" y="717971"/>
          <a:ext cx="2915514" cy="19243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BC924B-837F-4F4E-B601-D921C70A929E}">
      <dsp:nvSpPr>
        <dsp:cNvPr id="0" name=""/>
        <dsp:cNvSpPr/>
      </dsp:nvSpPr>
      <dsp:spPr>
        <a:xfrm>
          <a:off x="4254772" y="1097875"/>
          <a:ext cx="2915514" cy="19243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Children need opportunities to communicate</a:t>
          </a:r>
          <a:endParaRPr lang="en-US" sz="2400" kern="1200" dirty="0"/>
        </a:p>
      </dsp:txBody>
      <dsp:txXfrm>
        <a:off x="4311133" y="1154236"/>
        <a:ext cx="2802792" cy="1811580"/>
      </dsp:txXfrm>
    </dsp:sp>
    <dsp:sp modelId="{C8D5C298-B61C-0B45-A7A8-E83BB803148A}">
      <dsp:nvSpPr>
        <dsp:cNvPr id="0" name=""/>
        <dsp:cNvSpPr/>
      </dsp:nvSpPr>
      <dsp:spPr>
        <a:xfrm>
          <a:off x="7570185" y="717971"/>
          <a:ext cx="2717456" cy="18837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22DE21-8F6E-1D43-958C-D74628FA05C0}">
      <dsp:nvSpPr>
        <dsp:cNvPr id="0" name=""/>
        <dsp:cNvSpPr/>
      </dsp:nvSpPr>
      <dsp:spPr>
        <a:xfrm>
          <a:off x="7970084" y="1097875"/>
          <a:ext cx="2717456" cy="18837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School staff need to recognise concerns sensitively</a:t>
          </a:r>
          <a:endParaRPr lang="en-US" sz="2400" kern="1200" dirty="0"/>
        </a:p>
      </dsp:txBody>
      <dsp:txXfrm>
        <a:off x="8025257" y="1153048"/>
        <a:ext cx="2607110" cy="17734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B6FAC8-B0FE-814C-947E-2CF6AAE9B18F}">
      <dsp:nvSpPr>
        <dsp:cNvPr id="0" name=""/>
        <dsp:cNvSpPr/>
      </dsp:nvSpPr>
      <dsp:spPr>
        <a:xfrm>
          <a:off x="1297" y="1169719"/>
          <a:ext cx="3036372" cy="15181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Children What makes it safe to be heard</a:t>
          </a:r>
        </a:p>
      </dsp:txBody>
      <dsp:txXfrm>
        <a:off x="45763" y="1214185"/>
        <a:ext cx="2947440" cy="1429254"/>
      </dsp:txXfrm>
    </dsp:sp>
    <dsp:sp modelId="{15CAB07F-9BBB-8848-9B72-D3B46D8EBDA9}">
      <dsp:nvSpPr>
        <dsp:cNvPr id="0" name=""/>
        <dsp:cNvSpPr/>
      </dsp:nvSpPr>
      <dsp:spPr>
        <a:xfrm>
          <a:off x="3796763" y="1169719"/>
          <a:ext cx="3036372" cy="15181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Staff What helps recognition without assumptions</a:t>
          </a:r>
        </a:p>
      </dsp:txBody>
      <dsp:txXfrm>
        <a:off x="3841229" y="1214185"/>
        <a:ext cx="2947440" cy="1429254"/>
      </dsp:txXfrm>
    </dsp:sp>
    <dsp:sp modelId="{1566FAE7-7862-B94F-A646-2EEB2331E2C9}">
      <dsp:nvSpPr>
        <dsp:cNvPr id="0" name=""/>
        <dsp:cNvSpPr/>
      </dsp:nvSpPr>
      <dsp:spPr>
        <a:xfrm>
          <a:off x="7592229" y="1169719"/>
          <a:ext cx="3036372" cy="15181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Families How can support avoid stigma</a:t>
          </a:r>
        </a:p>
      </dsp:txBody>
      <dsp:txXfrm>
        <a:off x="7636695" y="1214185"/>
        <a:ext cx="2947440" cy="14292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6950CD-22EB-DF40-98AD-6BEB0BFD160D}">
      <dsp:nvSpPr>
        <dsp:cNvPr id="0" name=""/>
        <dsp:cNvSpPr/>
      </dsp:nvSpPr>
      <dsp:spPr>
        <a:xfrm>
          <a:off x="4411190" y="518"/>
          <a:ext cx="1868883" cy="186888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Emotional needs can be less visible</a:t>
          </a:r>
        </a:p>
      </dsp:txBody>
      <dsp:txXfrm>
        <a:off x="4878411" y="518"/>
        <a:ext cx="934441" cy="1541828"/>
      </dsp:txXfrm>
    </dsp:sp>
    <dsp:sp modelId="{0AADC74F-DE45-6346-BC85-6E9ECB7348D0}">
      <dsp:nvSpPr>
        <dsp:cNvPr id="0" name=""/>
        <dsp:cNvSpPr/>
      </dsp:nvSpPr>
      <dsp:spPr>
        <a:xfrm rot="7200000">
          <a:off x="5490822" y="1870494"/>
          <a:ext cx="1868883" cy="186888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Sources reveal different parts of the issue</a:t>
          </a:r>
        </a:p>
      </dsp:txBody>
      <dsp:txXfrm rot="-5400000">
        <a:off x="5795969" y="2419478"/>
        <a:ext cx="1541828" cy="934441"/>
      </dsp:txXfrm>
    </dsp:sp>
    <dsp:sp modelId="{BB2730CC-4625-B04D-9F3E-B320D8EA8493}">
      <dsp:nvSpPr>
        <dsp:cNvPr id="0" name=""/>
        <dsp:cNvSpPr/>
      </dsp:nvSpPr>
      <dsp:spPr>
        <a:xfrm rot="14400000">
          <a:off x="3331559" y="1870494"/>
          <a:ext cx="1868883" cy="186888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Recognition must remain careful and child centred</a:t>
          </a:r>
        </a:p>
      </dsp:txBody>
      <dsp:txXfrm rot="5400000">
        <a:off x="3353468" y="2419478"/>
        <a:ext cx="1541828" cy="9344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605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676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748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948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125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554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620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603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044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480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391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7393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1989/41/contents" TargetMode="External"/><Relationship Id="rId2" Type="http://schemas.openxmlformats.org/officeDocument/2006/relationships/hyperlink" Target="https://doi.org/10.1080/015963093013020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tv.com/news/wales/2023-04-18/staggering-amount-of-teachers-report-worrying-scale-of-child-abuse-and-neglect" TargetMode="External"/><Relationship Id="rId4" Type="http://schemas.openxmlformats.org/officeDocument/2006/relationships/hyperlink" Target="https://www.legislation.gov.uk/ukpga/2002/32/content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anaw/2014/4/contents" TargetMode="External"/><Relationship Id="rId2" Type="http://schemas.openxmlformats.org/officeDocument/2006/relationships/hyperlink" Target="https://doi.org/10.1111/cch.1222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80/02680939.2013.770554" TargetMode="External"/><Relationship Id="rId4" Type="http://schemas.openxmlformats.org/officeDocument/2006/relationships/hyperlink" Target="https://childprotection.rcpch.ac.uk/child-protection-evidence/school-aged-neglect-systematic-review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sites/default/files/publications/2022-04/220401-keeping-learners-safe.pdf" TargetMode="External"/><Relationship Id="rId3" Type="http://schemas.openxmlformats.org/officeDocument/2006/relationships/hyperlink" Target="https://www.unicef.org/appeals/somalia" TargetMode="External"/><Relationship Id="rId7" Type="http://schemas.openxmlformats.org/officeDocument/2006/relationships/hyperlink" Target="https://www.safeguarding.wales/en/chi-i/chi-i-cp/c1p-p2d/" TargetMode="External"/><Relationship Id="rId2" Type="http://schemas.openxmlformats.org/officeDocument/2006/relationships/hyperlink" Target="https://www.unicef.org/esa/reports/protecting-childrens-mental-health-schoo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hchr.org/en/instruments-mechanisms/instruments/convention-rights-child" TargetMode="External"/><Relationship Id="rId5" Type="http://schemas.openxmlformats.org/officeDocument/2006/relationships/hyperlink" Target="https://www.unicef.org/somalia/education" TargetMode="External"/><Relationship Id="rId4" Type="http://schemas.openxmlformats.org/officeDocument/2006/relationships/hyperlink" Target="https://www.youtube.com/watch?v=GyT5Ptk6h2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19A87F-A299-F03A-6071-4C7CBEA48F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815" b="185"/>
          <a:stretch>
            <a:fillRect/>
          </a:stretch>
        </p:blipFill>
        <p:spPr>
          <a:xfrm>
            <a:off x="106037" y="427388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1"/>
            <a:ext cx="12191999" cy="137160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C22AEB-4C66-0197-CE80-B43664FBE2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1023744"/>
            <a:ext cx="5378395" cy="3269967"/>
          </a:xfrm>
          <a:ln>
            <a:noFill/>
          </a:ln>
        </p:spPr>
        <p:txBody>
          <a:bodyPr anchor="ctr"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3600" noProof="0" dirty="0">
                <a:solidFill>
                  <a:schemeClr val="bg1"/>
                </a:solidFill>
              </a:rPr>
              <a:t>Linsey Smith </a:t>
            </a:r>
            <a:br>
              <a:rPr lang="en-GB" sz="3600" noProof="0" dirty="0">
                <a:solidFill>
                  <a:schemeClr val="bg1"/>
                </a:solidFill>
              </a:rPr>
            </a:br>
            <a:r>
              <a:rPr lang="en-GB" sz="3600" noProof="0" dirty="0">
                <a:solidFill>
                  <a:schemeClr val="bg1"/>
                </a:solidFill>
              </a:rPr>
              <a:t>2207832</a:t>
            </a:r>
            <a:br>
              <a:rPr lang="en-GB" sz="3600" noProof="0" dirty="0">
                <a:solidFill>
                  <a:schemeClr val="bg1"/>
                </a:solidFill>
              </a:rPr>
            </a:br>
            <a:r>
              <a:rPr lang="en-GB" sz="3600" noProof="0" dirty="0">
                <a:solidFill>
                  <a:schemeClr val="bg1"/>
                </a:solidFill>
              </a:rPr>
              <a:t>ECDE7017</a:t>
            </a:r>
            <a:r>
              <a:rPr lang="en-GB" sz="3600" noProof="0" dirty="0"/>
              <a:t>	</a:t>
            </a:r>
            <a:br>
              <a:rPr lang="en-GB" sz="3600" noProof="0" dirty="0"/>
            </a:br>
            <a:r>
              <a:rPr lang="en-GB" sz="3600" noProof="0" dirty="0"/>
              <a:t>ECDEE</a:t>
            </a:r>
            <a:br>
              <a:rPr lang="en-GB" sz="3600" noProof="0" dirty="0"/>
            </a:br>
            <a:r>
              <a:rPr lang="en-GB" sz="3600" noProof="0" dirty="0"/>
              <a:t>	(2207832)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28B618F-C9C7-2846-59C3-4FDE0B6F69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06018" y="4293711"/>
            <a:ext cx="6555166" cy="2161388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3300" noProof="0" dirty="0">
                <a:solidFill>
                  <a:schemeClr val="bg1"/>
                </a:solidFill>
              </a:rPr>
              <a:t>The “Invisible Child” in Education</a:t>
            </a:r>
          </a:p>
          <a:p>
            <a:pPr algn="ctr"/>
            <a:endParaRPr lang="en-GB" sz="2800" noProof="0" dirty="0">
              <a:solidFill>
                <a:schemeClr val="bg1"/>
              </a:solidFill>
            </a:endParaRPr>
          </a:p>
          <a:p>
            <a:pPr algn="ctr"/>
            <a:r>
              <a:rPr lang="en-GB" sz="3300" noProof="0" dirty="0">
                <a:solidFill>
                  <a:schemeClr val="bg1"/>
                </a:solidFill>
              </a:rPr>
              <a:t>Recognising overlooked emotional distress</a:t>
            </a:r>
          </a:p>
          <a:p>
            <a:endParaRPr lang="en-GB" sz="2800" noProof="0" dirty="0">
              <a:solidFill>
                <a:schemeClr val="bg1"/>
              </a:solidFill>
            </a:endParaRPr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45011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9A70FE-0776-1C6F-AD04-D00A78AD0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267" y="609601"/>
            <a:ext cx="2728063" cy="448887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700" noProof="0" dirty="0"/>
              <a:t>The issue and presentation aim </a:t>
            </a:r>
            <a:br>
              <a:rPr lang="en-GB" sz="2700" noProof="0" dirty="0"/>
            </a:br>
            <a:br>
              <a:rPr lang="en-GB" sz="2700" noProof="0" dirty="0"/>
            </a:br>
            <a:r>
              <a:rPr lang="en-GB" sz="2700" b="1" dirty="0"/>
              <a:t>“Critically examine recognition through Welsh guidance, media, research and Somalia.”</a:t>
            </a:r>
            <a:endParaRPr lang="en-GB" sz="2700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ADD27CF-4CE1-2871-1ABA-40FCA4D0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38488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3C956A-DEC1-2949-0388-C6405A7A2E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9472297"/>
              </p:ext>
            </p:extLst>
          </p:nvPr>
        </p:nvGraphicFramePr>
        <p:xfrm>
          <a:off x="3127960" y="723900"/>
          <a:ext cx="8877773" cy="5400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5E85851-381F-744F-D75A-8CEE7D024261}"/>
              </a:ext>
            </a:extLst>
          </p:cNvPr>
          <p:cNvSpPr txBox="1"/>
          <p:nvPr/>
        </p:nvSpPr>
        <p:spPr>
          <a:xfrm>
            <a:off x="4019114" y="5652178"/>
            <a:ext cx="741030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(Welsh Government, 2022; ITV News Wales, 2023; Maguire </a:t>
            </a:r>
            <a:r>
              <a:rPr lang="en-GB" sz="1600" i="1" dirty="0"/>
              <a:t>et al.</a:t>
            </a:r>
            <a:r>
              <a:rPr lang="en-GB" sz="1600" dirty="0"/>
              <a:t>, 2015; UNICEF, 2025; UNICEF Somalia,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4203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DC086F-AC52-2BE2-01AF-3E3044230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US" dirty="0"/>
              <a:t>Why I chose this issue</a:t>
            </a:r>
            <a:r>
              <a:rPr lang="en-GB" dirty="0"/>
              <a:t> 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986FDA-573C-32AD-6956-671558580B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6611366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E93A502-184B-B987-2C5B-E21C12CB0464}"/>
              </a:ext>
            </a:extLst>
          </p:cNvPr>
          <p:cNvSpPr txBox="1"/>
          <p:nvPr/>
        </p:nvSpPr>
        <p:spPr>
          <a:xfrm>
            <a:off x="1771173" y="5531763"/>
            <a:ext cx="85496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United Nations, 1989, Article 12; Welsh Government, 2022; Wales Safeguarding Procedures, 2016)</a:t>
            </a:r>
            <a:endParaRPr 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804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480FA3-F79C-5148-4745-C39676607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/>
              <a:t>The </a:t>
            </a:r>
            <a:r>
              <a:rPr lang="en-GB" sz="2800" b="1"/>
              <a:t>main Welsh education safeguarding guidance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805FD38-8A6B-4444-2F5C-7CFC4FC43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040" y="2231136"/>
            <a:ext cx="5971985" cy="3931920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160000"/>
              </a:lnSpc>
            </a:pPr>
            <a:r>
              <a:rPr lang="en-US" sz="2600" dirty="0"/>
              <a:t>Keeping Learners Safe is the main education guidance</a:t>
            </a:r>
            <a:endParaRPr lang="en-GB" sz="2600" dirty="0"/>
          </a:p>
          <a:p>
            <a:pPr lvl="0">
              <a:lnSpc>
                <a:spcPct val="160000"/>
              </a:lnSpc>
            </a:pPr>
            <a:r>
              <a:rPr lang="en-US" sz="2600" dirty="0"/>
              <a:t>It connects safeguarding with wellbeing</a:t>
            </a:r>
            <a:endParaRPr lang="en-GB" sz="2600" dirty="0"/>
          </a:p>
          <a:p>
            <a:pPr lvl="0">
              <a:lnSpc>
                <a:spcPct val="160000"/>
              </a:lnSpc>
            </a:pPr>
            <a:r>
              <a:rPr lang="en-US" sz="2600" dirty="0"/>
              <a:t>Legislation provides the legal background</a:t>
            </a:r>
            <a:endParaRPr lang="en-GB" sz="26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1700" dirty="0"/>
              <a:t>(Welsh Government, 2022; Great Britain, 1989, 2002; National Assembly for Wales, 2014)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364C1F5-977E-E502-3FF8-BEC19F9397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28" r="29036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6011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3F5300-D3C3-CFF8-659D-CE135A025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How I have begun to evaluate the guidance</a:t>
            </a:r>
            <a:r>
              <a:rPr lang="en-GB"/>
              <a:t> </a:t>
            </a:r>
          </a:p>
        </p:txBody>
      </p:sp>
      <p:pic>
        <p:nvPicPr>
          <p:cNvPr id="5" name="Picture 4" descr="Multi-coloured paper-craft art">
            <a:extLst>
              <a:ext uri="{FF2B5EF4-FFF2-40B4-BE49-F238E27FC236}">
                <a16:creationId xmlns:a16="http://schemas.microsoft.com/office/drawing/2014/main" id="{7381E560-C38D-C396-931C-FEA93E1C14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474" r="28694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2FDE1-6384-CFAF-5876-96FACEC52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1"/>
            <a:ext cx="6627924" cy="3922775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Context: </a:t>
            </a:r>
            <a:r>
              <a:rPr lang="en-GB" sz="2400" dirty="0"/>
              <a:t>whose priorities shape the guidance?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Text and enactment: </a:t>
            </a:r>
            <a:r>
              <a:rPr lang="en-GB" sz="2400" dirty="0"/>
              <a:t>how are expectations interpreted?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Consequences: </a:t>
            </a:r>
            <a:r>
              <a:rPr lang="en-GB" sz="2400" dirty="0"/>
              <a:t>are children noticed, heard and supported?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1700" dirty="0"/>
              <a:t>(Welsh Government, 2022; United Nations, 1989, Article 12; Taylor </a:t>
            </a:r>
            <a:r>
              <a:rPr lang="en-GB" sz="1700" i="1" dirty="0"/>
              <a:t>et al.</a:t>
            </a:r>
            <a:r>
              <a:rPr lang="en-GB" sz="1700" dirty="0"/>
              <a:t> (1997) and Bowe </a:t>
            </a:r>
            <a:r>
              <a:rPr lang="en-GB" sz="1700" i="1" dirty="0"/>
              <a:t>et al.</a:t>
            </a:r>
            <a:r>
              <a:rPr lang="en-GB" sz="1700" dirty="0"/>
              <a:t> (1992).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008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A570FF-3608-9699-BEC1-8BCF5EAE4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8" y="909637"/>
            <a:ext cx="64008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Welsh media and academic research</a:t>
            </a:r>
            <a:r>
              <a:rPr lang="en-GB" dirty="0"/>
              <a:t> 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813B4C-6731-0B72-5252-A79AB0E2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72869-0B8C-F882-4241-0D97767C6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" y="2308728"/>
            <a:ext cx="8311739" cy="4549272"/>
          </a:xfrm>
        </p:spPr>
        <p:txBody>
          <a:bodyPr>
            <a:normAutofit lnSpcReduction="10000"/>
          </a:bodyPr>
          <a:lstStyle/>
          <a:p>
            <a:pPr lvl="0"/>
            <a:r>
              <a:rPr lang="en-US" sz="2400" dirty="0"/>
              <a:t>Source and author ITV News Wales online news report</a:t>
            </a:r>
            <a:endParaRPr lang="en-GB" sz="2400" dirty="0"/>
          </a:p>
          <a:p>
            <a:pPr lvl="0"/>
            <a:r>
              <a:rPr lang="en-US" sz="2400" dirty="0"/>
              <a:t>Date and purpose 18 April 2023 raising awareness</a:t>
            </a:r>
            <a:endParaRPr lang="en-GB" sz="2400" dirty="0"/>
          </a:p>
          <a:p>
            <a:pPr lvl="0"/>
            <a:r>
              <a:rPr lang="en-US" sz="2400" dirty="0"/>
              <a:t>Findings and basis Teachers report increased referrals in a survey</a:t>
            </a:r>
          </a:p>
          <a:p>
            <a:pPr lvl="0"/>
            <a:r>
              <a:rPr lang="en-GB" sz="2400" dirty="0"/>
              <a:t>Research identifies varied presentations, not a single quiet-child profile.</a:t>
            </a:r>
          </a:p>
          <a:p>
            <a:pPr lvl="0"/>
            <a:r>
              <a:rPr lang="en-GB" sz="2400" dirty="0"/>
              <a:t>Increased referrals do not establish abuse prevalence.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1600" dirty="0"/>
              <a:t>(ITV News Wales, 2023).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B894831A-4030-DF8B-4A66-B455008851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723219" y="2056307"/>
            <a:ext cx="3263041" cy="3263041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0E8146-6E65-2E6C-0C86-547E3C925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5927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FE6A7F-FC2E-2CC0-FE81-6C3FEEA23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The international context Somalia</a:t>
            </a:r>
            <a:r>
              <a:rPr lang="en-GB" dirty="0"/>
              <a:t> </a:t>
            </a:r>
            <a:endParaRPr lang="en-GB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695283EE-3C2B-C447-F8AE-4EA3FF1C0B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47" r="27867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F33F1-278F-4026-C68D-0419D2A72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sz="2400" dirty="0"/>
              <a:t>School access shapes opportunities for recognition</a:t>
            </a:r>
            <a:endParaRPr lang="en-GB" sz="2400" dirty="0"/>
          </a:p>
          <a:p>
            <a:pPr lvl="0"/>
            <a:r>
              <a:rPr lang="en-US" sz="2400" dirty="0"/>
              <a:t>Psychosocial support is part of the international response</a:t>
            </a:r>
            <a:endParaRPr lang="en-GB" sz="2400" dirty="0"/>
          </a:p>
          <a:p>
            <a:pPr lvl="0"/>
            <a:r>
              <a:rPr lang="en-US" sz="2400" dirty="0"/>
              <a:t>Compare contexts without ranking children or cultures</a:t>
            </a:r>
          </a:p>
          <a:p>
            <a:pPr lvl="0"/>
            <a:r>
              <a:rPr lang="en-GB" sz="2400" dirty="0"/>
              <a:t>Programme targets and a selected testimonial do not establish outcomes.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1700" dirty="0"/>
              <a:t>(UNICEF, 2025; UNICEF Somalia, 2020 and 2026).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9298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0AEFA-B2DC-CC41-99A8-3A3868D96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98176" cy="1051914"/>
          </a:xfrm>
        </p:spPr>
        <p:txBody>
          <a:bodyPr>
            <a:normAutofit/>
          </a:bodyPr>
          <a:lstStyle/>
          <a:p>
            <a:r>
              <a:rPr lang="en-US" sz="3700"/>
              <a:t>Stakeholders and questions to take forward</a:t>
            </a:r>
            <a:r>
              <a:rPr lang="en-GB" sz="3700"/>
              <a:t>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BB96FAB-CCBF-4D1E-9D0D-B038ACC2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ABA07A-AC67-341E-853F-0FB4410EBB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0226697"/>
              </p:ext>
            </p:extLst>
          </p:nvPr>
        </p:nvGraphicFramePr>
        <p:xfrm>
          <a:off x="800100" y="2276474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F5917E4-C953-5FDA-6790-463789A7284D}"/>
              </a:ext>
            </a:extLst>
          </p:cNvPr>
          <p:cNvSpPr txBox="1"/>
          <p:nvPr/>
        </p:nvSpPr>
        <p:spPr>
          <a:xfrm>
            <a:off x="2438400" y="5722374"/>
            <a:ext cx="652861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(United Nations, 1989, Article 12; Welsh Government, 2022; Wales Safeguarding Procedures, 2016).</a:t>
            </a:r>
            <a:endParaRPr 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203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2C162-8409-77A4-FE0E-B5DE0B704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0" y="886325"/>
            <a:ext cx="3076032" cy="3482476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2400" b="1" i="1" dirty="0"/>
              <a:t>Lotus diagram:</a:t>
            </a:r>
            <a:br>
              <a:rPr lang="en-US" sz="2400" b="1" i="1" dirty="0"/>
            </a:br>
            <a:br>
              <a:rPr lang="en-US" sz="2400" b="1" i="1" dirty="0"/>
            </a:br>
            <a:r>
              <a:rPr lang="en-US" sz="2400" b="1" i="1" dirty="0"/>
              <a:t>stakeholder questions concerning recognition, participation and the possible safeguarding policy–practice gap.</a:t>
            </a:r>
            <a:r>
              <a:rPr lang="en-US" sz="2400" b="1" dirty="0"/>
              <a:t> 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Content Placeholder 26">
            <a:extLst>
              <a:ext uri="{FF2B5EF4-FFF2-40B4-BE49-F238E27FC236}">
                <a16:creationId xmlns:a16="http://schemas.microsoft.com/office/drawing/2014/main" id="{7C352D20-0E39-0458-9893-7E512F4174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20964" y="715217"/>
            <a:ext cx="8372503" cy="525374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FB19CFA6-330D-30CA-2EA0-0FF9CDB2EB81}"/>
              </a:ext>
            </a:extLst>
          </p:cNvPr>
          <p:cNvSpPr txBox="1"/>
          <p:nvPr/>
        </p:nvSpPr>
        <p:spPr>
          <a:xfrm>
            <a:off x="-1" y="6142781"/>
            <a:ext cx="1219199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Sources informing the questions:</a:t>
            </a:r>
            <a:r>
              <a:rPr lang="en-GB" sz="1600" dirty="0"/>
              <a:t> Welsh Government (2022); United Nations (1989, Article 12); Bronfenbrenner (1979); UNICEF (2025a, 2025b); UNICEF Somalia (2020.).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843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9217D-ADFE-7EBF-E0EC-F4B7D35B4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Conclusion and developing understanding</a:t>
            </a:r>
            <a:r>
              <a:rPr lang="en-GB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E1F46D-5FCC-77FB-1D3C-583020937D8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AD65E3E-5F7C-477F-EF68-6EF2BDBF3689}"/>
              </a:ext>
            </a:extLst>
          </p:cNvPr>
          <p:cNvSpPr txBox="1"/>
          <p:nvPr/>
        </p:nvSpPr>
        <p:spPr>
          <a:xfrm>
            <a:off x="1671639" y="6155591"/>
            <a:ext cx="82581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(Maguire </a:t>
            </a:r>
            <a:r>
              <a:rPr lang="en-GB" sz="1600" i="1" dirty="0"/>
              <a:t>et al.</a:t>
            </a:r>
            <a:r>
              <a:rPr lang="en-GB" sz="1600" dirty="0"/>
              <a:t>, 2015; Welsh Government, 2022; United Nations, 1989, Article 12)</a:t>
            </a:r>
          </a:p>
        </p:txBody>
      </p:sp>
    </p:spTree>
    <p:extLst>
      <p:ext uri="{BB962C8B-B14F-4D97-AF65-F5344CB8AC3E}">
        <p14:creationId xmlns:p14="http://schemas.microsoft.com/office/powerpoint/2010/main" val="11361437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2A3E0-A5E5-D8C9-7AF8-600AD10DB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1B2CB-0323-E1F0-23A3-06FF6B9F9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100" y="1614489"/>
            <a:ext cx="10691265" cy="4700586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2200" dirty="0"/>
              <a:t>Apple, M.W. (ed.) (2003) </a:t>
            </a:r>
            <a:r>
              <a:rPr lang="en-GB" sz="2200" i="1" dirty="0"/>
              <a:t>The state and the politics of knowledge</a:t>
            </a:r>
            <a:r>
              <a:rPr lang="en-GB" sz="2200" dirty="0"/>
              <a:t>. New York: Routledge.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200" dirty="0"/>
              <a:t>Ball, S.J. (1993) ‘What is policy? Texts, trajectories and toolboxes’, </a:t>
            </a:r>
            <a:r>
              <a:rPr lang="en-GB" sz="2200" i="1" dirty="0"/>
              <a:t>Discourse: Studies in the Cultural Politics of Education</a:t>
            </a:r>
            <a:r>
              <a:rPr lang="en-GB" sz="2200" dirty="0"/>
              <a:t>, 13(2), pp. 10–17. Available at: </a:t>
            </a:r>
            <a:r>
              <a:rPr lang="en-GB" sz="2200" dirty="0">
                <a:hlinkClick r:id="rId2"/>
              </a:rPr>
              <a:t>https://doi.org/10.1080/0159630930130203</a:t>
            </a:r>
            <a:r>
              <a:rPr lang="en-GB" sz="2200" dirty="0"/>
              <a:t> (Accessed: 12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200" dirty="0"/>
              <a:t>Ball, S.J. (1994) </a:t>
            </a:r>
            <a:r>
              <a:rPr lang="en-GB" sz="2200" i="1" dirty="0"/>
              <a:t>Education reform: A critical and post-structural approach</a:t>
            </a:r>
            <a:r>
              <a:rPr lang="en-GB" sz="2200" dirty="0"/>
              <a:t>. Buckingham: Open University Press.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200" dirty="0"/>
              <a:t>Bowe, R., Ball, S.J. and Gold, A. (1992) </a:t>
            </a:r>
            <a:r>
              <a:rPr lang="en-GB" sz="2200" i="1" dirty="0"/>
              <a:t>Reforming education and changing schools: Case studies in policy sociology</a:t>
            </a:r>
            <a:r>
              <a:rPr lang="en-GB" sz="2200" dirty="0"/>
              <a:t>. London: Routledge.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200" dirty="0"/>
              <a:t>Bronfenbrenner, U. (1979) </a:t>
            </a:r>
            <a:r>
              <a:rPr lang="en-GB" sz="2200" i="1" dirty="0"/>
              <a:t>The ecology of human development: Experiments by nature and design</a:t>
            </a:r>
            <a:r>
              <a:rPr lang="en-GB" sz="2200" dirty="0"/>
              <a:t>. Cambridge, MA: Harvard University Press.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200" i="1" dirty="0"/>
              <a:t>Children Act 1989</a:t>
            </a:r>
            <a:r>
              <a:rPr lang="en-GB" sz="2200" dirty="0"/>
              <a:t>, c. 41. Available at: </a:t>
            </a:r>
            <a:r>
              <a:rPr lang="en-GB" sz="2200" dirty="0">
                <a:hlinkClick r:id="rId3"/>
              </a:rPr>
              <a:t>https://www.legislation.gov.uk/ukpga/1989/41/contents</a:t>
            </a:r>
            <a:r>
              <a:rPr lang="en-GB" sz="2200" dirty="0"/>
              <a:t> (Accessed: 10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200" i="1" dirty="0"/>
              <a:t>Education Act 2002</a:t>
            </a:r>
            <a:r>
              <a:rPr lang="en-GB" sz="2200" dirty="0"/>
              <a:t>, c. 32. Available at: </a:t>
            </a:r>
            <a:r>
              <a:rPr lang="en-GB" sz="2200" dirty="0">
                <a:hlinkClick r:id="rId4"/>
              </a:rPr>
              <a:t>https://www.legislation.gov.uk/ukpga/2002/32/contents</a:t>
            </a:r>
            <a:r>
              <a:rPr lang="en-GB" sz="2200" dirty="0"/>
              <a:t> (Accessed: 10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200" dirty="0"/>
              <a:t>ITV News Wales (2023) ‘NSPCC: Nine out of 10 teachers in Wales report “worrying” scale of abuse and neglect facing children’, 18 April. Available at: </a:t>
            </a:r>
            <a:r>
              <a:rPr lang="en-GB" sz="2200" dirty="0">
                <a:hlinkClick r:id="rId5"/>
              </a:rPr>
              <a:t>https://www.itv.com/news/wales/2023-04-18/staggering-amount-of-teachers-report-worrying-scale-of-child-abuse-and-neglect</a:t>
            </a:r>
            <a:r>
              <a:rPr lang="en-GB" sz="2200" dirty="0"/>
              <a:t> (Accessed: 10 October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381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26605-9938-6904-88AE-E260E3907D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067" y="1343024"/>
            <a:ext cx="11159066" cy="4757739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Maguire, S.A., Williams, B., Naughton, A.M., Cowley, L.E., Tempest, V., Mann, M.K., Teague, M. and Kemp, A.M. (2015) ‘A systematic review of the emotional, behavioural and cognitive features exhibited by school-aged children experiencing neglect or emotional abuse’, </a:t>
            </a:r>
            <a:r>
              <a:rPr lang="en-GB" sz="2500" i="1" dirty="0"/>
              <a:t>Child: Care, Health and Development</a:t>
            </a:r>
            <a:r>
              <a:rPr lang="en-GB" sz="2500" dirty="0"/>
              <a:t>, 41(5), pp. 641–653. Available at: </a:t>
            </a:r>
            <a:r>
              <a:rPr lang="en-GB" sz="2500" dirty="0">
                <a:hlinkClick r:id="rId2"/>
              </a:rPr>
              <a:t>https://doi.org/10.1111/cch.12227</a:t>
            </a:r>
            <a:r>
              <a:rPr lang="en-GB" sz="2500" dirty="0"/>
              <a:t> (Accessed: 10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National Assembly for Wales (2014) </a:t>
            </a:r>
            <a:r>
              <a:rPr lang="en-GB" sz="2500" i="1" dirty="0"/>
              <a:t>Social Services and Well-being (Wales) Act 2014</a:t>
            </a:r>
            <a:r>
              <a:rPr lang="en-GB" sz="2500" dirty="0"/>
              <a:t>, </a:t>
            </a:r>
            <a:r>
              <a:rPr lang="en-GB" sz="2500" dirty="0" err="1"/>
              <a:t>anaw</a:t>
            </a:r>
            <a:r>
              <a:rPr lang="en-GB" sz="2500" dirty="0"/>
              <a:t> 4. Available at: </a:t>
            </a:r>
            <a:r>
              <a:rPr lang="en-GB" sz="2500" dirty="0">
                <a:hlinkClick r:id="rId3"/>
              </a:rPr>
              <a:t>https://www.legislation.gov.uk/anaw/2014/4/contents</a:t>
            </a:r>
            <a:r>
              <a:rPr lang="en-GB" sz="2500" dirty="0"/>
              <a:t> (Accessed: 10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Royal College of Paediatrics and Child Health (2022) </a:t>
            </a:r>
            <a:r>
              <a:rPr lang="en-GB" sz="2500" i="1" dirty="0"/>
              <a:t>School-aged neglect: systematic review</a:t>
            </a:r>
            <a:r>
              <a:rPr lang="en-GB" sz="2500" dirty="0"/>
              <a:t>. Available at: </a:t>
            </a:r>
            <a:r>
              <a:rPr lang="en-GB" sz="2500" dirty="0">
                <a:hlinkClick r:id="rId4"/>
              </a:rPr>
              <a:t>https://childprotection.rcpch.ac.uk/child-protection-evidence/school-aged-neglect-systematic-review/</a:t>
            </a:r>
            <a:r>
              <a:rPr lang="en-GB" sz="2500" dirty="0"/>
              <a:t> (Accessed: 10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Singh, P., Thomas, S. and Harris, J. (2013) ‘Recontextualising policy discourses: a Bernsteinian perspective on policy interpretation, translation, enactment’, </a:t>
            </a:r>
            <a:r>
              <a:rPr lang="en-GB" sz="2500" i="1" dirty="0"/>
              <a:t>Journal of Education Policy</a:t>
            </a:r>
            <a:r>
              <a:rPr lang="en-GB" sz="2500" dirty="0"/>
              <a:t>, 28(4), pp. 465–480. Available at: </a:t>
            </a:r>
            <a:r>
              <a:rPr lang="en-GB" sz="2500" dirty="0">
                <a:hlinkClick r:id="rId5"/>
              </a:rPr>
              <a:t>https://doi.org/10.1080/02680939.2013.770554</a:t>
            </a:r>
            <a:r>
              <a:rPr lang="en-GB" sz="2500" dirty="0"/>
              <a:t> (Accessed: 12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Taylor, S., Rizvi, F., Lingard, B. and Henry, M. (1997) </a:t>
            </a:r>
            <a:r>
              <a:rPr lang="en-GB" sz="2500" i="1" dirty="0"/>
              <a:t>Educational policy and the politics of change</a:t>
            </a:r>
            <a:r>
              <a:rPr lang="en-GB" sz="2500" dirty="0"/>
              <a:t>. London: Routledge.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2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0478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C7EA7-D0D0-9275-1774-D13A4ECC4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714375"/>
            <a:ext cx="11129962" cy="5472113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UNICEF (2025a) </a:t>
            </a:r>
            <a:r>
              <a:rPr lang="en-GB" sz="2500" i="1" dirty="0"/>
              <a:t>Situational analysis of school-based mental health and psychosocial support systems in Eastern and Southern Africa</a:t>
            </a:r>
            <a:r>
              <a:rPr lang="en-GB" sz="2500" dirty="0"/>
              <a:t>. September. Available at: </a:t>
            </a:r>
            <a:r>
              <a:rPr lang="en-GB" sz="2500" dirty="0">
                <a:hlinkClick r:id="rId2"/>
              </a:rPr>
              <a:t>https://www.unicef.org/esa/reports/protecting-childrens-mental-health-schools</a:t>
            </a:r>
            <a:r>
              <a:rPr lang="en-GB" sz="2500" dirty="0"/>
              <a:t>(Accessed: 10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UNICEF (2025b) </a:t>
            </a:r>
            <a:r>
              <a:rPr lang="en-GB" sz="2500" i="1" dirty="0"/>
              <a:t>Somalia appeal: Humanitarian Action for Children 2026</a:t>
            </a:r>
            <a:r>
              <a:rPr lang="en-GB" sz="2500" dirty="0"/>
              <a:t>. December. Available at: </a:t>
            </a:r>
            <a:r>
              <a:rPr lang="en-GB" sz="2500" dirty="0">
                <a:hlinkClick r:id="rId3"/>
              </a:rPr>
              <a:t>https://www.unicef.org/appeals/somalia</a:t>
            </a:r>
            <a:r>
              <a:rPr lang="en-GB" sz="2500" dirty="0"/>
              <a:t> (Accessed: 10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UNICEFSOMALIA (2020) </a:t>
            </a:r>
            <a:r>
              <a:rPr lang="en-GB" sz="2500" i="1" dirty="0"/>
              <a:t>Going to school – testimonial from </a:t>
            </a:r>
            <a:r>
              <a:rPr lang="en-GB" sz="2500" i="1" dirty="0" err="1"/>
              <a:t>Dollow</a:t>
            </a:r>
            <a:r>
              <a:rPr lang="en-GB" sz="2500" dirty="0"/>
              <a:t> [YouTube video]. Available at: </a:t>
            </a:r>
            <a:r>
              <a:rPr lang="en-GB" sz="2500" dirty="0">
                <a:hlinkClick r:id="rId4"/>
              </a:rPr>
              <a:t>https://www.youtube.com/watch?v=GyT5Ptk6h2c</a:t>
            </a:r>
            <a:r>
              <a:rPr lang="en-GB" sz="2500" dirty="0"/>
              <a:t> (Accessed: 10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UNICEF Somalia (2020) </a:t>
            </a:r>
            <a:r>
              <a:rPr lang="en-GB" sz="2500" i="1" dirty="0"/>
              <a:t>Education</a:t>
            </a:r>
            <a:r>
              <a:rPr lang="en-GB" sz="2500" dirty="0"/>
              <a:t>. Available at: </a:t>
            </a:r>
            <a:r>
              <a:rPr lang="en-GB" sz="2500" dirty="0">
                <a:hlinkClick r:id="rId5"/>
              </a:rPr>
              <a:t>https://www.unicef.org/somalia/education</a:t>
            </a:r>
            <a:r>
              <a:rPr lang="en-GB" sz="2500" dirty="0"/>
              <a:t> (Accessed: 10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United Nations (1989) </a:t>
            </a:r>
            <a:r>
              <a:rPr lang="en-GB" sz="2500" i="1" dirty="0"/>
              <a:t>Convention on the Rights of the Child</a:t>
            </a:r>
            <a:r>
              <a:rPr lang="en-GB" sz="2500" dirty="0"/>
              <a:t>. Available at: </a:t>
            </a:r>
            <a:r>
              <a:rPr lang="en-GB" sz="2500" dirty="0">
                <a:hlinkClick r:id="rId6"/>
              </a:rPr>
              <a:t>https://www.ohchr.org/en/instruments-mechanisms/instruments/convention-rights-child</a:t>
            </a:r>
            <a:r>
              <a:rPr lang="en-GB" sz="2500" dirty="0"/>
              <a:t> (Accessed: 10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Wales Safeguarding Procedures (n.d.) </a:t>
            </a:r>
            <a:r>
              <a:rPr lang="en-GB" sz="2500" i="1" dirty="0"/>
              <a:t>Emotional abuse and neglect</a:t>
            </a:r>
            <a:r>
              <a:rPr lang="en-GB" sz="2500" dirty="0"/>
              <a:t>. Available at: </a:t>
            </a:r>
            <a:r>
              <a:rPr lang="en-GB" sz="2500" dirty="0">
                <a:hlinkClick r:id="rId7"/>
              </a:rPr>
              <a:t>https://www.safeguarding.wales/en/chi-i/chi-i-cp/c1p-p2d/</a:t>
            </a:r>
            <a:r>
              <a:rPr lang="en-GB" sz="2500" dirty="0"/>
              <a:t> (Accessed: 10 October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2500" dirty="0"/>
              <a:t>Welsh Government (2022) </a:t>
            </a:r>
            <a:r>
              <a:rPr lang="en-GB" sz="2500" i="1" dirty="0"/>
              <a:t>Keeping learners safe: The role of local authorities, governing bodies and proprietors of independent schools under the Education Act 2002</a:t>
            </a:r>
            <a:r>
              <a:rPr lang="en-GB" sz="2500" dirty="0"/>
              <a:t>. Guidance document no. 283/2022. Available at: </a:t>
            </a:r>
            <a:r>
              <a:rPr lang="en-GB" sz="2500" dirty="0">
                <a:hlinkClick r:id="rId8"/>
              </a:rPr>
              <a:t>https://www.gov.wales/sites/default/files/publications/2022-04/220401-keeping-learners-safe.pdf</a:t>
            </a:r>
            <a:r>
              <a:rPr lang="en-GB" sz="2500" dirty="0"/>
              <a:t> (Accessed: 10 October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07482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492</TotalTime>
  <Words>1351</Words>
  <Application>Microsoft Macintosh PowerPoint</Application>
  <PresentationFormat>Widescreen</PresentationFormat>
  <Paragraphs>77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Calisto MT</vt:lpstr>
      <vt:lpstr>Univers Condensed</vt:lpstr>
      <vt:lpstr>ChronicleVTI</vt:lpstr>
      <vt:lpstr>Linsey Smith  2207832 ECDE7017  ECDEE  (2207832)</vt:lpstr>
      <vt:lpstr>The issue and presentation aim   “Critically examine recognition through Welsh guidance, media, research and Somalia.”</vt:lpstr>
      <vt:lpstr>Why I chose this issue </vt:lpstr>
      <vt:lpstr>The main Welsh education safeguarding guidance</vt:lpstr>
      <vt:lpstr>How I have begun to evaluate the guidance </vt:lpstr>
      <vt:lpstr>Welsh media and academic research </vt:lpstr>
      <vt:lpstr>The international context Somalia </vt:lpstr>
      <vt:lpstr>Stakeholders and questions to take forward </vt:lpstr>
      <vt:lpstr>Lotus diagram:  stakeholder questions concerning recognition, participation and the possible safeguarding policy–practice gap. </vt:lpstr>
      <vt:lpstr>Conclusion and developing understanding </vt:lpstr>
      <vt:lpstr>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Linsey Smith</dc:creator>
  <cp:lastModifiedBy>Linsey Smith</cp:lastModifiedBy>
  <cp:revision>2</cp:revision>
  <dcterms:created xsi:type="dcterms:W3CDTF">2026-10-08T10:47:03Z</dcterms:created>
  <dcterms:modified xsi:type="dcterms:W3CDTF">2026-10-12T13:49:35Z</dcterms:modified>
</cp:coreProperties>
</file>