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sldIdLst>
    <p:sldId id="256" r:id="rId2"/>
    <p:sldId id="257" r:id="rId3"/>
    <p:sldId id="260" r:id="rId4"/>
    <p:sldId id="259" r:id="rId5"/>
    <p:sldId id="261" r:id="rId6"/>
    <p:sldId id="262" r:id="rId7"/>
    <p:sldId id="263" r:id="rId8"/>
    <p:sldId id="258" r:id="rId9"/>
  </p:sldIdLst>
  <p:sldSz cx="12192000" cy="6858000"/>
  <p:notesSz cx="9144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643E97-AD29-4F24-96A8-B5CE6F93CDE0}" v="11" dt="2021-07-24T18:31:32.3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8BA12-1B9E-46B1-B3D7-93068E427EA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8340818-9C44-4CAB-AD20-17940B5FF0F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EDA67E9-D8E9-4AF2-AADF-CBD0D024A83D}"/>
              </a:ext>
            </a:extLst>
          </p:cNvPr>
          <p:cNvSpPr>
            <a:spLocks noGrp="1"/>
          </p:cNvSpPr>
          <p:nvPr>
            <p:ph type="dt" sz="half" idx="10"/>
          </p:nvPr>
        </p:nvSpPr>
        <p:spPr/>
        <p:txBody>
          <a:bodyPr/>
          <a:lstStyle/>
          <a:p>
            <a:fld id="{74541C60-D1A2-49E6-9090-5EB13F61364A}" type="datetimeFigureOut">
              <a:rPr lang="en-GB" smtClean="0"/>
              <a:t>02/08/2021</a:t>
            </a:fld>
            <a:endParaRPr lang="en-GB"/>
          </a:p>
        </p:txBody>
      </p:sp>
      <p:sp>
        <p:nvSpPr>
          <p:cNvPr id="5" name="Footer Placeholder 4">
            <a:extLst>
              <a:ext uri="{FF2B5EF4-FFF2-40B4-BE49-F238E27FC236}">
                <a16:creationId xmlns:a16="http://schemas.microsoft.com/office/drawing/2014/main" id="{3178BFFB-A7CB-4F92-8E2B-026891BAFD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807C3A-A95A-430B-972E-77A13756EFD1}"/>
              </a:ext>
            </a:extLst>
          </p:cNvPr>
          <p:cNvSpPr>
            <a:spLocks noGrp="1"/>
          </p:cNvSpPr>
          <p:nvPr>
            <p:ph type="sldNum" sz="quarter" idx="12"/>
          </p:nvPr>
        </p:nvSpPr>
        <p:spPr/>
        <p:txBody>
          <a:bodyPr/>
          <a:lstStyle/>
          <a:p>
            <a:fld id="{903383C1-B010-45DB-9DC8-692BFDEE3F5A}" type="slidenum">
              <a:rPr lang="en-GB" smtClean="0"/>
              <a:t>‹#›</a:t>
            </a:fld>
            <a:endParaRPr lang="en-GB"/>
          </a:p>
        </p:txBody>
      </p:sp>
    </p:spTree>
    <p:extLst>
      <p:ext uri="{BB962C8B-B14F-4D97-AF65-F5344CB8AC3E}">
        <p14:creationId xmlns:p14="http://schemas.microsoft.com/office/powerpoint/2010/main" val="27891202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0B903-57B9-4E2E-99AF-1664066C399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905EB36-1F6C-4BB3-B214-EEC40810E35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BA805B-1D9A-402D-B901-2A0D1B9D128A}"/>
              </a:ext>
            </a:extLst>
          </p:cNvPr>
          <p:cNvSpPr>
            <a:spLocks noGrp="1"/>
          </p:cNvSpPr>
          <p:nvPr>
            <p:ph type="dt" sz="half" idx="10"/>
          </p:nvPr>
        </p:nvSpPr>
        <p:spPr/>
        <p:txBody>
          <a:bodyPr/>
          <a:lstStyle/>
          <a:p>
            <a:fld id="{74541C60-D1A2-49E6-9090-5EB13F61364A}" type="datetimeFigureOut">
              <a:rPr lang="en-GB" smtClean="0"/>
              <a:t>02/08/2021</a:t>
            </a:fld>
            <a:endParaRPr lang="en-GB"/>
          </a:p>
        </p:txBody>
      </p:sp>
      <p:sp>
        <p:nvSpPr>
          <p:cNvPr id="5" name="Footer Placeholder 4">
            <a:extLst>
              <a:ext uri="{FF2B5EF4-FFF2-40B4-BE49-F238E27FC236}">
                <a16:creationId xmlns:a16="http://schemas.microsoft.com/office/drawing/2014/main" id="{9E78BE8A-956C-4AB4-9EDA-0BC6E4CDA4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4872FA-D18B-40DE-B21F-56CFBEF9A608}"/>
              </a:ext>
            </a:extLst>
          </p:cNvPr>
          <p:cNvSpPr>
            <a:spLocks noGrp="1"/>
          </p:cNvSpPr>
          <p:nvPr>
            <p:ph type="sldNum" sz="quarter" idx="12"/>
          </p:nvPr>
        </p:nvSpPr>
        <p:spPr/>
        <p:txBody>
          <a:bodyPr/>
          <a:lstStyle/>
          <a:p>
            <a:fld id="{903383C1-B010-45DB-9DC8-692BFDEE3F5A}" type="slidenum">
              <a:rPr lang="en-GB" smtClean="0"/>
              <a:t>‹#›</a:t>
            </a:fld>
            <a:endParaRPr lang="en-GB"/>
          </a:p>
        </p:txBody>
      </p:sp>
    </p:spTree>
    <p:extLst>
      <p:ext uri="{BB962C8B-B14F-4D97-AF65-F5344CB8AC3E}">
        <p14:creationId xmlns:p14="http://schemas.microsoft.com/office/powerpoint/2010/main" val="36053180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CBD52-5748-402E-93D4-2A8781A1E26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18BD526-9A91-42B6-BB91-7214E148783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425C272-3062-40F2-96B5-D7254C9E2CFB}"/>
              </a:ext>
            </a:extLst>
          </p:cNvPr>
          <p:cNvSpPr>
            <a:spLocks noGrp="1"/>
          </p:cNvSpPr>
          <p:nvPr>
            <p:ph type="dt" sz="half" idx="10"/>
          </p:nvPr>
        </p:nvSpPr>
        <p:spPr/>
        <p:txBody>
          <a:bodyPr/>
          <a:lstStyle/>
          <a:p>
            <a:fld id="{74541C60-D1A2-49E6-9090-5EB13F61364A}" type="datetimeFigureOut">
              <a:rPr lang="en-GB" smtClean="0"/>
              <a:t>02/08/2021</a:t>
            </a:fld>
            <a:endParaRPr lang="en-GB"/>
          </a:p>
        </p:txBody>
      </p:sp>
      <p:sp>
        <p:nvSpPr>
          <p:cNvPr id="5" name="Footer Placeholder 4">
            <a:extLst>
              <a:ext uri="{FF2B5EF4-FFF2-40B4-BE49-F238E27FC236}">
                <a16:creationId xmlns:a16="http://schemas.microsoft.com/office/drawing/2014/main" id="{F4EB8998-4E3A-410E-8082-24EBB9BCEF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24B15F-DE96-4E40-A046-7A765129D951}"/>
              </a:ext>
            </a:extLst>
          </p:cNvPr>
          <p:cNvSpPr>
            <a:spLocks noGrp="1"/>
          </p:cNvSpPr>
          <p:nvPr>
            <p:ph type="sldNum" sz="quarter" idx="12"/>
          </p:nvPr>
        </p:nvSpPr>
        <p:spPr/>
        <p:txBody>
          <a:bodyPr/>
          <a:lstStyle/>
          <a:p>
            <a:fld id="{903383C1-B010-45DB-9DC8-692BFDEE3F5A}" type="slidenum">
              <a:rPr lang="en-GB" smtClean="0"/>
              <a:t>‹#›</a:t>
            </a:fld>
            <a:endParaRPr lang="en-GB"/>
          </a:p>
        </p:txBody>
      </p:sp>
    </p:spTree>
    <p:extLst>
      <p:ext uri="{BB962C8B-B14F-4D97-AF65-F5344CB8AC3E}">
        <p14:creationId xmlns:p14="http://schemas.microsoft.com/office/powerpoint/2010/main" val="11812730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3D620-2F4F-4821-AB7F-5761204ADAA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1BE605-3144-4B86-AB3F-2E9936486B6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A99C5A-CF23-498E-8583-7BC5B729C2B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1D9027E-5849-4200-986C-8B899CF41AA7}"/>
              </a:ext>
            </a:extLst>
          </p:cNvPr>
          <p:cNvSpPr>
            <a:spLocks noGrp="1"/>
          </p:cNvSpPr>
          <p:nvPr>
            <p:ph type="dt" sz="half" idx="10"/>
          </p:nvPr>
        </p:nvSpPr>
        <p:spPr/>
        <p:txBody>
          <a:bodyPr/>
          <a:lstStyle/>
          <a:p>
            <a:fld id="{74541C60-D1A2-49E6-9090-5EB13F61364A}" type="datetimeFigureOut">
              <a:rPr lang="en-GB" smtClean="0"/>
              <a:t>02/08/2021</a:t>
            </a:fld>
            <a:endParaRPr lang="en-GB"/>
          </a:p>
        </p:txBody>
      </p:sp>
      <p:sp>
        <p:nvSpPr>
          <p:cNvPr id="6" name="Footer Placeholder 5">
            <a:extLst>
              <a:ext uri="{FF2B5EF4-FFF2-40B4-BE49-F238E27FC236}">
                <a16:creationId xmlns:a16="http://schemas.microsoft.com/office/drawing/2014/main" id="{0C04692F-DBCA-470E-9485-F36A122619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F7CEF0-C890-4C9E-860C-B4DC8BCB544B}"/>
              </a:ext>
            </a:extLst>
          </p:cNvPr>
          <p:cNvSpPr>
            <a:spLocks noGrp="1"/>
          </p:cNvSpPr>
          <p:nvPr>
            <p:ph type="sldNum" sz="quarter" idx="12"/>
          </p:nvPr>
        </p:nvSpPr>
        <p:spPr/>
        <p:txBody>
          <a:bodyPr/>
          <a:lstStyle/>
          <a:p>
            <a:fld id="{903383C1-B010-45DB-9DC8-692BFDEE3F5A}" type="slidenum">
              <a:rPr lang="en-GB" smtClean="0"/>
              <a:t>‹#›</a:t>
            </a:fld>
            <a:endParaRPr lang="en-GB"/>
          </a:p>
        </p:txBody>
      </p:sp>
    </p:spTree>
    <p:extLst>
      <p:ext uri="{BB962C8B-B14F-4D97-AF65-F5344CB8AC3E}">
        <p14:creationId xmlns:p14="http://schemas.microsoft.com/office/powerpoint/2010/main" val="39913591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6E597-1C61-4FF6-B28D-601DEA3B1AF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4B19A26-9BCA-4880-BF0F-4E6A36B5EA0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11B13A-378A-4E2C-944E-8B88793D784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56B0264-7760-40F8-B9ED-D33E1BB791B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0BBCFF-8A9A-4E32-879D-9E40FFD0174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0DBCBCD-A61E-4EDF-9BA0-89A2B911BBAD}"/>
              </a:ext>
            </a:extLst>
          </p:cNvPr>
          <p:cNvSpPr>
            <a:spLocks noGrp="1"/>
          </p:cNvSpPr>
          <p:nvPr>
            <p:ph type="dt" sz="half" idx="10"/>
          </p:nvPr>
        </p:nvSpPr>
        <p:spPr/>
        <p:txBody>
          <a:bodyPr/>
          <a:lstStyle/>
          <a:p>
            <a:fld id="{74541C60-D1A2-49E6-9090-5EB13F61364A}" type="datetimeFigureOut">
              <a:rPr lang="en-GB" smtClean="0"/>
              <a:t>02/08/2021</a:t>
            </a:fld>
            <a:endParaRPr lang="en-GB"/>
          </a:p>
        </p:txBody>
      </p:sp>
      <p:sp>
        <p:nvSpPr>
          <p:cNvPr id="8" name="Footer Placeholder 7">
            <a:extLst>
              <a:ext uri="{FF2B5EF4-FFF2-40B4-BE49-F238E27FC236}">
                <a16:creationId xmlns:a16="http://schemas.microsoft.com/office/drawing/2014/main" id="{C01B3142-1560-4C52-9197-489CFD85DD9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8347F88-D6DA-4F16-8C4E-2D0725C575CC}"/>
              </a:ext>
            </a:extLst>
          </p:cNvPr>
          <p:cNvSpPr>
            <a:spLocks noGrp="1"/>
          </p:cNvSpPr>
          <p:nvPr>
            <p:ph type="sldNum" sz="quarter" idx="12"/>
          </p:nvPr>
        </p:nvSpPr>
        <p:spPr/>
        <p:txBody>
          <a:bodyPr/>
          <a:lstStyle/>
          <a:p>
            <a:fld id="{903383C1-B010-45DB-9DC8-692BFDEE3F5A}" type="slidenum">
              <a:rPr lang="en-GB" smtClean="0"/>
              <a:t>‹#›</a:t>
            </a:fld>
            <a:endParaRPr lang="en-GB"/>
          </a:p>
        </p:txBody>
      </p:sp>
    </p:spTree>
    <p:extLst>
      <p:ext uri="{BB962C8B-B14F-4D97-AF65-F5344CB8AC3E}">
        <p14:creationId xmlns:p14="http://schemas.microsoft.com/office/powerpoint/2010/main" val="3408382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19F98-6240-4C36-A7EF-862C285160B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32F3DD6-E3A0-4C41-9E43-7F9A3D0FCBBA}"/>
              </a:ext>
            </a:extLst>
          </p:cNvPr>
          <p:cNvSpPr>
            <a:spLocks noGrp="1"/>
          </p:cNvSpPr>
          <p:nvPr>
            <p:ph type="dt" sz="half" idx="10"/>
          </p:nvPr>
        </p:nvSpPr>
        <p:spPr/>
        <p:txBody>
          <a:bodyPr/>
          <a:lstStyle/>
          <a:p>
            <a:fld id="{74541C60-D1A2-49E6-9090-5EB13F61364A}" type="datetimeFigureOut">
              <a:rPr lang="en-GB" smtClean="0"/>
              <a:t>02/08/2021</a:t>
            </a:fld>
            <a:endParaRPr lang="en-GB"/>
          </a:p>
        </p:txBody>
      </p:sp>
      <p:sp>
        <p:nvSpPr>
          <p:cNvPr id="4" name="Footer Placeholder 3">
            <a:extLst>
              <a:ext uri="{FF2B5EF4-FFF2-40B4-BE49-F238E27FC236}">
                <a16:creationId xmlns:a16="http://schemas.microsoft.com/office/drawing/2014/main" id="{6FC74C65-0E17-4D65-8909-82656FA732F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12345C2-B91C-4179-B596-039CE6EE3A74}"/>
              </a:ext>
            </a:extLst>
          </p:cNvPr>
          <p:cNvSpPr>
            <a:spLocks noGrp="1"/>
          </p:cNvSpPr>
          <p:nvPr>
            <p:ph type="sldNum" sz="quarter" idx="12"/>
          </p:nvPr>
        </p:nvSpPr>
        <p:spPr/>
        <p:txBody>
          <a:bodyPr/>
          <a:lstStyle/>
          <a:p>
            <a:fld id="{903383C1-B010-45DB-9DC8-692BFDEE3F5A}" type="slidenum">
              <a:rPr lang="en-GB" smtClean="0"/>
              <a:t>‹#›</a:t>
            </a:fld>
            <a:endParaRPr lang="en-GB"/>
          </a:p>
        </p:txBody>
      </p:sp>
    </p:spTree>
    <p:extLst>
      <p:ext uri="{BB962C8B-B14F-4D97-AF65-F5344CB8AC3E}">
        <p14:creationId xmlns:p14="http://schemas.microsoft.com/office/powerpoint/2010/main" val="4023426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FBCF57A-B941-498A-B532-31BD25CFDE23}"/>
              </a:ext>
            </a:extLst>
          </p:cNvPr>
          <p:cNvSpPr>
            <a:spLocks noGrp="1"/>
          </p:cNvSpPr>
          <p:nvPr>
            <p:ph type="dt" sz="half" idx="10"/>
          </p:nvPr>
        </p:nvSpPr>
        <p:spPr/>
        <p:txBody>
          <a:bodyPr/>
          <a:lstStyle/>
          <a:p>
            <a:fld id="{74541C60-D1A2-49E6-9090-5EB13F61364A}" type="datetimeFigureOut">
              <a:rPr lang="en-GB" smtClean="0"/>
              <a:t>02/08/2021</a:t>
            </a:fld>
            <a:endParaRPr lang="en-GB"/>
          </a:p>
        </p:txBody>
      </p:sp>
      <p:sp>
        <p:nvSpPr>
          <p:cNvPr id="3" name="Footer Placeholder 2">
            <a:extLst>
              <a:ext uri="{FF2B5EF4-FFF2-40B4-BE49-F238E27FC236}">
                <a16:creationId xmlns:a16="http://schemas.microsoft.com/office/drawing/2014/main" id="{49BCD262-11A3-4DD6-803F-3DDF7384CC8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D700D17-D48E-406E-B1B7-92D5C1072B69}"/>
              </a:ext>
            </a:extLst>
          </p:cNvPr>
          <p:cNvSpPr>
            <a:spLocks noGrp="1"/>
          </p:cNvSpPr>
          <p:nvPr>
            <p:ph type="sldNum" sz="quarter" idx="12"/>
          </p:nvPr>
        </p:nvSpPr>
        <p:spPr/>
        <p:txBody>
          <a:bodyPr/>
          <a:lstStyle/>
          <a:p>
            <a:fld id="{903383C1-B010-45DB-9DC8-692BFDEE3F5A}" type="slidenum">
              <a:rPr lang="en-GB" smtClean="0"/>
              <a:t>‹#›</a:t>
            </a:fld>
            <a:endParaRPr lang="en-GB"/>
          </a:p>
        </p:txBody>
      </p:sp>
    </p:spTree>
    <p:extLst>
      <p:ext uri="{BB962C8B-B14F-4D97-AF65-F5344CB8AC3E}">
        <p14:creationId xmlns:p14="http://schemas.microsoft.com/office/powerpoint/2010/main" val="32831475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0C538-330F-49B8-AFDC-CB74ED8411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07A6E8C-31F2-4897-9D94-E6E1400AD8A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3F92DFF-5B2B-4D26-BBB7-955B3F4A56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A16404-DC43-4683-8B43-EFE5C9942B56}"/>
              </a:ext>
            </a:extLst>
          </p:cNvPr>
          <p:cNvSpPr>
            <a:spLocks noGrp="1"/>
          </p:cNvSpPr>
          <p:nvPr>
            <p:ph type="dt" sz="half" idx="10"/>
          </p:nvPr>
        </p:nvSpPr>
        <p:spPr/>
        <p:txBody>
          <a:bodyPr/>
          <a:lstStyle/>
          <a:p>
            <a:fld id="{74541C60-D1A2-49E6-9090-5EB13F61364A}" type="datetimeFigureOut">
              <a:rPr lang="en-GB" smtClean="0"/>
              <a:t>02/08/2021</a:t>
            </a:fld>
            <a:endParaRPr lang="en-GB"/>
          </a:p>
        </p:txBody>
      </p:sp>
      <p:sp>
        <p:nvSpPr>
          <p:cNvPr id="6" name="Footer Placeholder 5">
            <a:extLst>
              <a:ext uri="{FF2B5EF4-FFF2-40B4-BE49-F238E27FC236}">
                <a16:creationId xmlns:a16="http://schemas.microsoft.com/office/drawing/2014/main" id="{03FF7D78-3B7F-40FE-98B1-2F97B377232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3CC2614-8E9D-46CB-AFC8-855A088556B4}"/>
              </a:ext>
            </a:extLst>
          </p:cNvPr>
          <p:cNvSpPr>
            <a:spLocks noGrp="1"/>
          </p:cNvSpPr>
          <p:nvPr>
            <p:ph type="sldNum" sz="quarter" idx="12"/>
          </p:nvPr>
        </p:nvSpPr>
        <p:spPr/>
        <p:txBody>
          <a:bodyPr/>
          <a:lstStyle/>
          <a:p>
            <a:fld id="{903383C1-B010-45DB-9DC8-692BFDEE3F5A}" type="slidenum">
              <a:rPr lang="en-GB" smtClean="0"/>
              <a:t>‹#›</a:t>
            </a:fld>
            <a:endParaRPr lang="en-GB"/>
          </a:p>
        </p:txBody>
      </p:sp>
    </p:spTree>
    <p:extLst>
      <p:ext uri="{BB962C8B-B14F-4D97-AF65-F5344CB8AC3E}">
        <p14:creationId xmlns:p14="http://schemas.microsoft.com/office/powerpoint/2010/main" val="1186845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9644E-EE02-49EB-8DAB-EB881559FC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5292F28-5766-48F7-BE94-85844154BA6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A0BFF42-41C9-4C3F-A6E7-83425219A2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0654D3-C1A6-4036-B0CE-A1BDE4D5368C}"/>
              </a:ext>
            </a:extLst>
          </p:cNvPr>
          <p:cNvSpPr>
            <a:spLocks noGrp="1"/>
          </p:cNvSpPr>
          <p:nvPr>
            <p:ph type="dt" sz="half" idx="10"/>
          </p:nvPr>
        </p:nvSpPr>
        <p:spPr/>
        <p:txBody>
          <a:bodyPr/>
          <a:lstStyle/>
          <a:p>
            <a:fld id="{74541C60-D1A2-49E6-9090-5EB13F61364A}" type="datetimeFigureOut">
              <a:rPr lang="en-GB" smtClean="0"/>
              <a:t>02/08/2021</a:t>
            </a:fld>
            <a:endParaRPr lang="en-GB"/>
          </a:p>
        </p:txBody>
      </p:sp>
      <p:sp>
        <p:nvSpPr>
          <p:cNvPr id="6" name="Footer Placeholder 5">
            <a:extLst>
              <a:ext uri="{FF2B5EF4-FFF2-40B4-BE49-F238E27FC236}">
                <a16:creationId xmlns:a16="http://schemas.microsoft.com/office/drawing/2014/main" id="{1D9CC6E0-5D6D-48DA-B514-478BD5D5DA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B7B418-B9F6-4BF5-8930-E1F6E43F59E9}"/>
              </a:ext>
            </a:extLst>
          </p:cNvPr>
          <p:cNvSpPr>
            <a:spLocks noGrp="1"/>
          </p:cNvSpPr>
          <p:nvPr>
            <p:ph type="sldNum" sz="quarter" idx="12"/>
          </p:nvPr>
        </p:nvSpPr>
        <p:spPr/>
        <p:txBody>
          <a:bodyPr/>
          <a:lstStyle/>
          <a:p>
            <a:fld id="{903383C1-B010-45DB-9DC8-692BFDEE3F5A}" type="slidenum">
              <a:rPr lang="en-GB" smtClean="0"/>
              <a:t>‹#›</a:t>
            </a:fld>
            <a:endParaRPr lang="en-GB"/>
          </a:p>
        </p:txBody>
      </p:sp>
    </p:spTree>
    <p:extLst>
      <p:ext uri="{BB962C8B-B14F-4D97-AF65-F5344CB8AC3E}">
        <p14:creationId xmlns:p14="http://schemas.microsoft.com/office/powerpoint/2010/main" val="40745697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617EF-018A-4817-B945-4D175CA0545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69F9B34-D264-4F89-87A8-02F690073FF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7BC351-5370-4E5A-8E00-2BA64B9904C8}"/>
              </a:ext>
            </a:extLst>
          </p:cNvPr>
          <p:cNvSpPr>
            <a:spLocks noGrp="1"/>
          </p:cNvSpPr>
          <p:nvPr>
            <p:ph type="dt" sz="half" idx="10"/>
          </p:nvPr>
        </p:nvSpPr>
        <p:spPr/>
        <p:txBody>
          <a:bodyPr/>
          <a:lstStyle/>
          <a:p>
            <a:fld id="{74541C60-D1A2-49E6-9090-5EB13F61364A}" type="datetimeFigureOut">
              <a:rPr lang="en-GB" smtClean="0"/>
              <a:t>02/08/2021</a:t>
            </a:fld>
            <a:endParaRPr lang="en-GB"/>
          </a:p>
        </p:txBody>
      </p:sp>
      <p:sp>
        <p:nvSpPr>
          <p:cNvPr id="5" name="Footer Placeholder 4">
            <a:extLst>
              <a:ext uri="{FF2B5EF4-FFF2-40B4-BE49-F238E27FC236}">
                <a16:creationId xmlns:a16="http://schemas.microsoft.com/office/drawing/2014/main" id="{40AE910E-DC11-4E1F-BF75-7CA23DF37D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156134-F54B-4EE5-812A-F03053031DED}"/>
              </a:ext>
            </a:extLst>
          </p:cNvPr>
          <p:cNvSpPr>
            <a:spLocks noGrp="1"/>
          </p:cNvSpPr>
          <p:nvPr>
            <p:ph type="sldNum" sz="quarter" idx="12"/>
          </p:nvPr>
        </p:nvSpPr>
        <p:spPr/>
        <p:txBody>
          <a:bodyPr/>
          <a:lstStyle/>
          <a:p>
            <a:fld id="{903383C1-B010-45DB-9DC8-692BFDEE3F5A}" type="slidenum">
              <a:rPr lang="en-GB" smtClean="0"/>
              <a:t>‹#›</a:t>
            </a:fld>
            <a:endParaRPr lang="en-GB"/>
          </a:p>
        </p:txBody>
      </p:sp>
    </p:spTree>
    <p:extLst>
      <p:ext uri="{BB962C8B-B14F-4D97-AF65-F5344CB8AC3E}">
        <p14:creationId xmlns:p14="http://schemas.microsoft.com/office/powerpoint/2010/main" val="9449962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A81D390-0DCF-40F3-A09A-BE5DB50A4D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93A0CAE-449E-4D2E-8A98-239F21D9B18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9FADB9-6C6B-4EDC-8A40-DF7379FD9B28}"/>
              </a:ext>
            </a:extLst>
          </p:cNvPr>
          <p:cNvSpPr>
            <a:spLocks noGrp="1"/>
          </p:cNvSpPr>
          <p:nvPr>
            <p:ph type="dt" sz="half" idx="10"/>
          </p:nvPr>
        </p:nvSpPr>
        <p:spPr/>
        <p:txBody>
          <a:bodyPr/>
          <a:lstStyle/>
          <a:p>
            <a:fld id="{74541C60-D1A2-49E6-9090-5EB13F61364A}" type="datetimeFigureOut">
              <a:rPr lang="en-GB" smtClean="0"/>
              <a:t>02/08/2021</a:t>
            </a:fld>
            <a:endParaRPr lang="en-GB"/>
          </a:p>
        </p:txBody>
      </p:sp>
      <p:sp>
        <p:nvSpPr>
          <p:cNvPr id="5" name="Footer Placeholder 4">
            <a:extLst>
              <a:ext uri="{FF2B5EF4-FFF2-40B4-BE49-F238E27FC236}">
                <a16:creationId xmlns:a16="http://schemas.microsoft.com/office/drawing/2014/main" id="{1C556613-F187-40F1-9721-6198948B08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798972-9AB4-46C8-AE9B-AE4B9E15A323}"/>
              </a:ext>
            </a:extLst>
          </p:cNvPr>
          <p:cNvSpPr>
            <a:spLocks noGrp="1"/>
          </p:cNvSpPr>
          <p:nvPr>
            <p:ph type="sldNum" sz="quarter" idx="12"/>
          </p:nvPr>
        </p:nvSpPr>
        <p:spPr/>
        <p:txBody>
          <a:bodyPr/>
          <a:lstStyle/>
          <a:p>
            <a:fld id="{903383C1-B010-45DB-9DC8-692BFDEE3F5A}" type="slidenum">
              <a:rPr lang="en-GB" smtClean="0"/>
              <a:t>‹#›</a:t>
            </a:fld>
            <a:endParaRPr lang="en-GB"/>
          </a:p>
        </p:txBody>
      </p:sp>
    </p:spTree>
    <p:extLst>
      <p:ext uri="{BB962C8B-B14F-4D97-AF65-F5344CB8AC3E}">
        <p14:creationId xmlns:p14="http://schemas.microsoft.com/office/powerpoint/2010/main" val="854730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007FA4-27DB-4AF9-A89A-38F99B0D42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0F6B024-40CB-48BD-B78E-01463C0B485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3FEE27-96AC-4C2B-9A39-094E3F76D83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4541C60-D1A2-49E6-9090-5EB13F61364A}" type="datetimeFigureOut">
              <a:rPr lang="en-GB" smtClean="0"/>
              <a:t>02/08/2021</a:t>
            </a:fld>
            <a:endParaRPr lang="en-GB"/>
          </a:p>
        </p:txBody>
      </p:sp>
      <p:sp>
        <p:nvSpPr>
          <p:cNvPr id="5" name="Footer Placeholder 4">
            <a:extLst>
              <a:ext uri="{FF2B5EF4-FFF2-40B4-BE49-F238E27FC236}">
                <a16:creationId xmlns:a16="http://schemas.microsoft.com/office/drawing/2014/main" id="{FDBE4204-0451-4C38-BBD8-4E8129A13D5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E1F9898-8F46-434C-B991-7D8ABA39F03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03383C1-B010-45DB-9DC8-692BFDEE3F5A}" type="slidenum">
              <a:rPr lang="en-GB" smtClean="0"/>
              <a:t>‹#›</a:t>
            </a:fld>
            <a:endParaRPr lang="en-GB"/>
          </a:p>
        </p:txBody>
      </p:sp>
    </p:spTree>
    <p:extLst>
      <p:ext uri="{BB962C8B-B14F-4D97-AF65-F5344CB8AC3E}">
        <p14:creationId xmlns:p14="http://schemas.microsoft.com/office/powerpoint/2010/main" val="2895310911"/>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assets.publishing.service.gov.uk/" TargetMode="External"/><Relationship Id="rId2" Type="http://schemas.openxmlformats.org/officeDocument/2006/relationships/hyperlink" Target="http://www.gov.uk/" TargetMode="External"/><Relationship Id="rId1" Type="http://schemas.openxmlformats.org/officeDocument/2006/relationships/slideLayout" Target="../slideLayouts/slideLayout6.xml"/><Relationship Id="rId4" Type="http://schemas.openxmlformats.org/officeDocument/2006/relationships/hyperlink" Target="http://who.int/en/news-room/fact-sheets/details/obesity-and-overweigh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a:extLst>
              <a:ext uri="{FF2B5EF4-FFF2-40B4-BE49-F238E27FC236}">
                <a16:creationId xmlns:a16="http://schemas.microsoft.com/office/drawing/2014/main" id="{C3713177-B3D5-48D9-B50E-17BBDE96A7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67537" y="1"/>
            <a:ext cx="2951746" cy="239027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C8F29263-EAC3-4B31-BBCD-52B869793DCB}"/>
              </a:ext>
            </a:extLst>
          </p:cNvPr>
          <p:cNvSpPr txBox="1"/>
          <p:nvPr/>
        </p:nvSpPr>
        <p:spPr>
          <a:xfrm>
            <a:off x="338280" y="349044"/>
            <a:ext cx="3593432" cy="838948"/>
          </a:xfrm>
          <a:prstGeom prst="rect">
            <a:avLst/>
          </a:prstGeom>
          <a:noFill/>
        </p:spPr>
        <p:txBody>
          <a:bodyPr wrap="square">
            <a:spAutoFit/>
          </a:bodyPr>
          <a:lstStyle/>
          <a:p>
            <a:pPr>
              <a:lnSpc>
                <a:spcPct val="107000"/>
              </a:lnSpc>
              <a:spcAft>
                <a:spcPts val="800"/>
              </a:spcAft>
            </a:pPr>
            <a:r>
              <a:rPr lang="en-GB" sz="2000" b="1" dirty="0" err="1">
                <a:effectLst/>
                <a:latin typeface="Calibri" panose="020F0502020204030204" pitchFamily="34" charset="0"/>
                <a:ea typeface="Calibri" panose="020F0502020204030204" pitchFamily="34" charset="0"/>
                <a:cs typeface="Times New Roman" panose="02020603050405020304" pitchFamily="18" charset="0"/>
              </a:rPr>
              <a:t>Massangbe</a:t>
            </a:r>
            <a:r>
              <a:rPr lang="en-GB" sz="2000" b="1" dirty="0">
                <a:effectLst/>
                <a:latin typeface="Calibri" panose="020F0502020204030204" pitchFamily="34" charset="0"/>
                <a:ea typeface="Calibri" panose="020F0502020204030204" pitchFamily="34" charset="0"/>
                <a:cs typeface="Times New Roman" panose="02020603050405020304" pitchFamily="18" charset="0"/>
              </a:rPr>
              <a:t> Saran SY SAVANE</a:t>
            </a:r>
          </a:p>
          <a:p>
            <a:pPr>
              <a:lnSpc>
                <a:spcPct val="107000"/>
              </a:lnSpc>
              <a:spcAft>
                <a:spcPts val="800"/>
              </a:spcAft>
            </a:pPr>
            <a:r>
              <a:rPr lang="en-GB" sz="2000" b="1" dirty="0">
                <a:effectLst/>
                <a:latin typeface="Calibri" panose="020F0502020204030204" pitchFamily="34" charset="0"/>
                <a:ea typeface="Calibri" panose="020F0502020204030204" pitchFamily="34" charset="0"/>
                <a:cs typeface="Times New Roman" panose="02020603050405020304" pitchFamily="18" charset="0"/>
              </a:rPr>
              <a:t>ID: 1807717</a:t>
            </a:r>
          </a:p>
        </p:txBody>
      </p:sp>
      <p:sp>
        <p:nvSpPr>
          <p:cNvPr id="11" name="TextBox 10">
            <a:extLst>
              <a:ext uri="{FF2B5EF4-FFF2-40B4-BE49-F238E27FC236}">
                <a16:creationId xmlns:a16="http://schemas.microsoft.com/office/drawing/2014/main" id="{C66CFD67-184B-482E-80AB-76BB571469F6}"/>
              </a:ext>
            </a:extLst>
          </p:cNvPr>
          <p:cNvSpPr txBox="1"/>
          <p:nvPr/>
        </p:nvSpPr>
        <p:spPr>
          <a:xfrm>
            <a:off x="3048000" y="3245234"/>
            <a:ext cx="6096000" cy="1351139"/>
          </a:xfrm>
          <a:prstGeom prst="rect">
            <a:avLst/>
          </a:prstGeom>
          <a:noFill/>
        </p:spPr>
        <p:txBody>
          <a:bodyPr wrap="square">
            <a:spAutoFit/>
          </a:bodyPr>
          <a:lstStyle/>
          <a:p>
            <a:pPr>
              <a:lnSpc>
                <a:spcPct val="107000"/>
              </a:lnSpc>
              <a:spcAft>
                <a:spcPts val="800"/>
              </a:spcAft>
            </a:pPr>
            <a:r>
              <a:rPr lang="en-GB" sz="4400" b="1" dirty="0">
                <a:solidFill>
                  <a:schemeClr val="accent1">
                    <a:lumMod val="75000"/>
                  </a:schemeClr>
                </a:solidFill>
                <a:effectLst/>
                <a:latin typeface="Calibri" panose="020F0502020204030204" pitchFamily="34" charset="0"/>
                <a:ea typeface="Calibri" panose="020F0502020204030204" pitchFamily="34" charset="0"/>
                <a:cs typeface="Times New Roman" panose="02020603050405020304" pitchFamily="18" charset="0"/>
              </a:rPr>
              <a:t> </a:t>
            </a:r>
            <a:r>
              <a:rPr lang="en-GB" sz="8000" b="1" i="1" dirty="0">
                <a:solidFill>
                  <a:schemeClr val="accent1">
                    <a:lumMod val="75000"/>
                  </a:schemeClr>
                </a:solidFill>
                <a:effectLst/>
                <a:latin typeface="Calibri" panose="020F0502020204030204" pitchFamily="34" charset="0"/>
                <a:ea typeface="Calibri" panose="020F0502020204030204" pitchFamily="34" charset="0"/>
                <a:cs typeface="Times New Roman" panose="02020603050405020304" pitchFamily="18" charset="0"/>
              </a:rPr>
              <a:t>OBESITY</a:t>
            </a:r>
          </a:p>
        </p:txBody>
      </p:sp>
      <p:sp>
        <p:nvSpPr>
          <p:cNvPr id="13" name="TextBox 12">
            <a:extLst>
              <a:ext uri="{FF2B5EF4-FFF2-40B4-BE49-F238E27FC236}">
                <a16:creationId xmlns:a16="http://schemas.microsoft.com/office/drawing/2014/main" id="{0808C716-C87A-4475-9826-0D8622A3A6EC}"/>
              </a:ext>
            </a:extLst>
          </p:cNvPr>
          <p:cNvSpPr txBox="1"/>
          <p:nvPr/>
        </p:nvSpPr>
        <p:spPr>
          <a:xfrm>
            <a:off x="782053" y="1863348"/>
            <a:ext cx="6096000" cy="470000"/>
          </a:xfrm>
          <a:prstGeom prst="rect">
            <a:avLst/>
          </a:prstGeom>
          <a:noFill/>
        </p:spPr>
        <p:txBody>
          <a:bodyPr wrap="square">
            <a:spAutoFit/>
          </a:bodyPr>
          <a:lstStyle/>
          <a:p>
            <a:pPr>
              <a:lnSpc>
                <a:spcPct val="107000"/>
              </a:lnSpc>
              <a:spcAft>
                <a:spcPts val="800"/>
              </a:spcAft>
            </a:pPr>
            <a:r>
              <a:rPr lang="en-GB" sz="2400" b="1" u="sng"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MODULE</a:t>
            </a:r>
            <a:r>
              <a:rPr lang="en-GB" sz="24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 </a:t>
            </a:r>
            <a:r>
              <a:rPr lang="en-GB" sz="2400" b="1" i="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INTRODUCTION TO PHYSIOLOGY</a:t>
            </a:r>
          </a:p>
        </p:txBody>
      </p:sp>
      <p:sp>
        <p:nvSpPr>
          <p:cNvPr id="15" name="TextBox 14">
            <a:extLst>
              <a:ext uri="{FF2B5EF4-FFF2-40B4-BE49-F238E27FC236}">
                <a16:creationId xmlns:a16="http://schemas.microsoft.com/office/drawing/2014/main" id="{46558697-099F-49DB-89C2-2ABFCA900B95}"/>
              </a:ext>
            </a:extLst>
          </p:cNvPr>
          <p:cNvSpPr txBox="1"/>
          <p:nvPr/>
        </p:nvSpPr>
        <p:spPr>
          <a:xfrm>
            <a:off x="401053" y="5358263"/>
            <a:ext cx="6096000" cy="407035"/>
          </a:xfrm>
          <a:prstGeom prst="rect">
            <a:avLst/>
          </a:prstGeom>
          <a:noFill/>
        </p:spPr>
        <p:txBody>
          <a:bodyPr wrap="square">
            <a:spAutoFit/>
          </a:bodyPr>
          <a:lstStyle/>
          <a:p>
            <a:pPr>
              <a:lnSpc>
                <a:spcPct val="107000"/>
              </a:lnSpc>
              <a:spcAft>
                <a:spcPts val="800"/>
              </a:spcAft>
            </a:pPr>
            <a:r>
              <a:rPr lang="en-GB" sz="2000" b="1" dirty="0">
                <a:effectLst/>
                <a:latin typeface="Calibri" panose="020F0502020204030204" pitchFamily="34" charset="0"/>
                <a:ea typeface="Calibri" panose="020F0502020204030204" pitchFamily="34" charset="0"/>
                <a:cs typeface="Times New Roman" panose="02020603050405020304" pitchFamily="18" charset="0"/>
              </a:rPr>
              <a:t>LECTURER: </a:t>
            </a:r>
            <a:r>
              <a:rPr lang="en-GB" sz="2000" b="1" dirty="0" err="1">
                <a:effectLst/>
                <a:latin typeface="Calibri" panose="020F0502020204030204" pitchFamily="34" charset="0"/>
                <a:ea typeface="Calibri" panose="020F0502020204030204" pitchFamily="34" charset="0"/>
                <a:cs typeface="Times New Roman" panose="02020603050405020304" pitchFamily="18" charset="0"/>
              </a:rPr>
              <a:t>Dr.</a:t>
            </a:r>
            <a:r>
              <a:rPr lang="en-GB" sz="2000" b="1" dirty="0">
                <a:effectLst/>
                <a:latin typeface="Calibri" panose="020F0502020204030204" pitchFamily="34" charset="0"/>
                <a:ea typeface="Calibri" panose="020F0502020204030204" pitchFamily="34" charset="0"/>
                <a:cs typeface="Times New Roman" panose="02020603050405020304" pitchFamily="18" charset="0"/>
              </a:rPr>
              <a:t> NOURA MOHAMED</a:t>
            </a:r>
          </a:p>
        </p:txBody>
      </p:sp>
    </p:spTree>
    <p:extLst>
      <p:ext uri="{BB962C8B-B14F-4D97-AF65-F5344CB8AC3E}">
        <p14:creationId xmlns:p14="http://schemas.microsoft.com/office/powerpoint/2010/main" val="12335037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763B695-396A-4B99-AEC2-05FA1F58A7E0}"/>
              </a:ext>
            </a:extLst>
          </p:cNvPr>
          <p:cNvSpPr txBox="1"/>
          <p:nvPr/>
        </p:nvSpPr>
        <p:spPr>
          <a:xfrm>
            <a:off x="372979" y="177389"/>
            <a:ext cx="6104020" cy="3189784"/>
          </a:xfrm>
          <a:prstGeom prst="rect">
            <a:avLst/>
          </a:prstGeom>
          <a:noFill/>
        </p:spPr>
        <p:txBody>
          <a:bodyPr wrap="square">
            <a:spAutoFit/>
          </a:bodyPr>
          <a:lstStyle/>
          <a:p>
            <a:pPr>
              <a:lnSpc>
                <a:spcPct val="107000"/>
              </a:lnSpc>
              <a:spcAft>
                <a:spcPts val="800"/>
              </a:spcAft>
            </a:pPr>
            <a:r>
              <a:rPr lang="en-GB" sz="2000" b="1" u="sng" dirty="0">
                <a:effectLst/>
                <a:latin typeface="Calibri" panose="020F0502020204030204" pitchFamily="34" charset="0"/>
                <a:ea typeface="Calibri" panose="020F0502020204030204" pitchFamily="34" charset="0"/>
                <a:cs typeface="Times New Roman" panose="02020603050405020304" pitchFamily="18" charset="0"/>
              </a:rPr>
              <a:t>Obesity</a:t>
            </a:r>
            <a:r>
              <a:rPr lang="en-GB" b="1" u="sng" dirty="0">
                <a:latin typeface="Calibri" panose="020F0502020204030204" pitchFamily="34" charset="0"/>
                <a:ea typeface="Calibri" panose="020F0502020204030204" pitchFamily="34" charset="0"/>
                <a:cs typeface="Times New Roman" panose="02020603050405020304" pitchFamily="18" charset="0"/>
              </a:rPr>
              <a:t> definition: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is defined as </a:t>
            </a:r>
            <a:r>
              <a:rPr lang="en-GB" dirty="0">
                <a:latin typeface="Calibri" panose="020F0502020204030204" pitchFamily="34" charset="0"/>
                <a:ea typeface="Calibri" panose="020F0502020204030204" pitchFamily="34" charset="0"/>
                <a:cs typeface="Times New Roman" panose="02020603050405020304" pitchFamily="18" charset="0"/>
              </a:rPr>
              <a:t>an extreme</a:t>
            </a:r>
            <a:r>
              <a:rPr lang="en-GB" sz="1800" dirty="0">
                <a:effectLst/>
                <a:latin typeface="Calibri" panose="020F0502020204030204" pitchFamily="34" charset="0"/>
                <a:ea typeface="Calibri" panose="020F0502020204030204" pitchFamily="34" charset="0"/>
                <a:cs typeface="Times New Roman" panose="02020603050405020304" pitchFamily="18" charset="0"/>
              </a:rPr>
              <a:t> fat accumulation that may impair health,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WHO 2020</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It results from a chronic imbalance between energy intake and energy expenditure.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Jequier</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2006</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b="1" dirty="0">
                <a:latin typeface="Calibri" panose="020F0502020204030204" pitchFamily="34" charset="0"/>
                <a:ea typeface="Calibri" panose="020F0502020204030204" pitchFamily="34" charset="0"/>
                <a:cs typeface="Times New Roman" panose="02020603050405020304" pitchFamily="18" charset="0"/>
              </a:rPr>
              <a:t>Body mass</a:t>
            </a:r>
            <a:r>
              <a:rPr lang="en-GB" dirty="0">
                <a:latin typeface="Calibri" panose="020F0502020204030204" pitchFamily="34" charset="0"/>
                <a:ea typeface="Calibri" panose="020F0502020204030204" pitchFamily="34" charset="0"/>
                <a:cs typeface="Times New Roman" panose="02020603050405020304" pitchFamily="18" charset="0"/>
              </a:rPr>
              <a:t> is normal or stable when macronutrient ingestion is equivalent to macronutrient oxidation.</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Complications occur when Adipose tissue becomes abnormal and fat cells lack of oxygen and inflamed.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EA04E04C-F091-420E-8F3B-88C20CD2D818}"/>
              </a:ext>
            </a:extLst>
          </p:cNvPr>
          <p:cNvSpPr txBox="1"/>
          <p:nvPr/>
        </p:nvSpPr>
        <p:spPr>
          <a:xfrm>
            <a:off x="372979" y="2944729"/>
            <a:ext cx="6104020" cy="2062552"/>
          </a:xfrm>
          <a:prstGeom prst="rect">
            <a:avLst/>
          </a:prstGeom>
          <a:noFill/>
        </p:spPr>
        <p:txBody>
          <a:bodyPr wrap="square">
            <a:spAutoFit/>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Body Mass Index</a:t>
            </a:r>
            <a:r>
              <a:rPr lang="en-GB" sz="1800" dirty="0">
                <a:effectLst/>
                <a:latin typeface="Calibri" panose="020F0502020204030204" pitchFamily="34" charset="0"/>
                <a:ea typeface="Calibri" panose="020F0502020204030204" pitchFamily="34" charset="0"/>
                <a:cs typeface="Times New Roman" panose="02020603050405020304" pitchFamily="18" charset="0"/>
              </a:rPr>
              <a:t> (BMI) </a:t>
            </a:r>
            <a:r>
              <a:rPr lang="en-GB" dirty="0">
                <a:latin typeface="Calibri" panose="020F0502020204030204" pitchFamily="34" charset="0"/>
                <a:ea typeface="Calibri" panose="020F0502020204030204" pitchFamily="34" charset="0"/>
                <a:cs typeface="Times New Roman" panose="02020603050405020304" pitchFamily="18" charset="0"/>
              </a:rPr>
              <a:t>is</a:t>
            </a:r>
            <a:r>
              <a:rPr lang="en-GB" sz="1800" dirty="0">
                <a:effectLst/>
                <a:latin typeface="Calibri" panose="020F0502020204030204" pitchFamily="34" charset="0"/>
                <a:ea typeface="Calibri" panose="020F0502020204030204" pitchFamily="34" charset="0"/>
                <a:cs typeface="Times New Roman" panose="02020603050405020304" pitchFamily="18" charset="0"/>
              </a:rPr>
              <a:t> an indicator by dividing a person’s          weight in kilograms by the square of height in meters.  A high BMI </a:t>
            </a:r>
            <a:r>
              <a:rPr lang="en-GB" dirty="0">
                <a:latin typeface="Calibri" panose="020F0502020204030204" pitchFamily="34" charset="0"/>
                <a:ea typeface="Calibri" panose="020F0502020204030204" pitchFamily="34" charset="0"/>
                <a:cs typeface="Times New Roman" panose="02020603050405020304" pitchFamily="18" charset="0"/>
              </a:rPr>
              <a:t>can be an indicator of high body fatness. (</a:t>
            </a:r>
            <a:r>
              <a:rPr lang="en-GB" b="1" dirty="0">
                <a:latin typeface="Calibri" panose="020F0502020204030204" pitchFamily="34" charset="0"/>
                <a:ea typeface="Calibri" panose="020F0502020204030204" pitchFamily="34" charset="0"/>
                <a:cs typeface="Times New Roman" panose="02020603050405020304" pitchFamily="18" charset="0"/>
              </a:rPr>
              <a:t>Public Health England 2020).</a:t>
            </a: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Obesity</a:t>
            </a:r>
            <a:r>
              <a:rPr lang="en-GB" sz="1800" dirty="0">
                <a:effectLst/>
                <a:latin typeface="Calibri" panose="020F0502020204030204" pitchFamily="34" charset="0"/>
                <a:ea typeface="Calibri" panose="020F0502020204030204" pitchFamily="34" charset="0"/>
                <a:cs typeface="Times New Roman" panose="02020603050405020304" pitchFamily="18" charset="0"/>
              </a:rPr>
              <a:t> is BMI equal or greater than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30</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Healthy weight is BMI </a:t>
            </a:r>
            <a:r>
              <a:rPr lang="en-GB" b="1" dirty="0">
                <a:latin typeface="Calibri" panose="020F0502020204030204" pitchFamily="34" charset="0"/>
                <a:ea typeface="Calibri" panose="020F0502020204030204" pitchFamily="34" charset="0"/>
                <a:cs typeface="Times New Roman" panose="02020603050405020304" pitchFamily="18" charset="0"/>
              </a:rPr>
              <a:t>18.5 to &lt;25kg/m2</a:t>
            </a:r>
            <a:r>
              <a:rPr lang="en-GB" dirty="0">
                <a:latin typeface="Calibri" panose="020F0502020204030204" pitchFamily="34" charset="0"/>
                <a:ea typeface="Calibri" panose="020F0502020204030204" pitchFamily="34" charset="0"/>
                <a:cs typeface="Times New Roman" panose="02020603050405020304" pitchFamily="18" charset="0"/>
              </a:rPr>
              <a:t>.</a:t>
            </a:r>
          </a:p>
        </p:txBody>
      </p:sp>
      <p:pic>
        <p:nvPicPr>
          <p:cNvPr id="1026" name="Picture 2">
            <a:extLst>
              <a:ext uri="{FF2B5EF4-FFF2-40B4-BE49-F238E27FC236}">
                <a16:creationId xmlns:a16="http://schemas.microsoft.com/office/drawing/2014/main" id="{9CC4B875-ECC0-42F2-A0A8-2DD593A468F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76999" y="301035"/>
            <a:ext cx="5191126" cy="2520048"/>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ADBCE7DA-52F6-4717-912C-3F8AA82A8F70}"/>
              </a:ext>
            </a:extLst>
          </p:cNvPr>
          <p:cNvSpPr txBox="1"/>
          <p:nvPr/>
        </p:nvSpPr>
        <p:spPr>
          <a:xfrm>
            <a:off x="372979" y="4893368"/>
            <a:ext cx="6106884" cy="1959960"/>
          </a:xfrm>
          <a:prstGeom prst="rect">
            <a:avLst/>
          </a:prstGeom>
          <a:noFill/>
        </p:spPr>
        <p:txBody>
          <a:bodyPr wrap="square">
            <a:spAutoFit/>
          </a:bodyPr>
          <a:lstStyle/>
          <a:p>
            <a:pPr>
              <a:lnSpc>
                <a:spcPct val="107000"/>
              </a:lnSpc>
              <a:spcAft>
                <a:spcPts val="800"/>
              </a:spcAft>
            </a:pPr>
            <a:r>
              <a:rPr lang="en-GB" sz="1800" b="1" u="sng" dirty="0">
                <a:effectLst/>
                <a:latin typeface="Calibri" panose="020F0502020204030204" pitchFamily="34" charset="0"/>
                <a:ea typeface="Calibri" panose="020F0502020204030204" pitchFamily="34" charset="0"/>
                <a:cs typeface="Times New Roman" panose="02020603050405020304" pitchFamily="18" charset="0"/>
              </a:rPr>
              <a:t>Patient A</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Causes and risk factors</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Weight: 80kg          Height: 1.60</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BMI=80/1.60=50kg/m2    Class III: Severe Obesity</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Sedentary Lifestyles: Eating in front of TV and seldom exercising. </a:t>
            </a:r>
            <a:r>
              <a:rPr lang="en-GB" dirty="0">
                <a:latin typeface="Calibri" panose="020F0502020204030204" pitchFamily="34" charset="0"/>
                <a:ea typeface="Calibri" panose="020F0502020204030204" pitchFamily="34" charset="0"/>
                <a:cs typeface="Times New Roman" panose="02020603050405020304" pitchFamily="18" charset="0"/>
              </a:rPr>
              <a:t>Drinking alcohol and hyperlipidaemia.</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Eating pattern: fast food, a lot of sugar, chips, chocolate…</a:t>
            </a:r>
          </a:p>
        </p:txBody>
      </p:sp>
      <p:sp>
        <p:nvSpPr>
          <p:cNvPr id="14" name="TextBox 13">
            <a:extLst>
              <a:ext uri="{FF2B5EF4-FFF2-40B4-BE49-F238E27FC236}">
                <a16:creationId xmlns:a16="http://schemas.microsoft.com/office/drawing/2014/main" id="{78B784B6-3D57-4CEE-88C6-9FD6E52B1BCC}"/>
              </a:ext>
            </a:extLst>
          </p:cNvPr>
          <p:cNvSpPr txBox="1"/>
          <p:nvPr/>
        </p:nvSpPr>
        <p:spPr>
          <a:xfrm>
            <a:off x="6222287" y="3047321"/>
            <a:ext cx="5583009" cy="1367234"/>
          </a:xfrm>
          <a:prstGeom prst="rect">
            <a:avLst/>
          </a:prstGeom>
          <a:noFill/>
        </p:spPr>
        <p:txBody>
          <a:bodyPr wrap="square">
            <a:spAutoFit/>
          </a:bodyPr>
          <a:lstStyle/>
          <a:p>
            <a:pPr>
              <a:lnSpc>
                <a:spcPct val="107000"/>
              </a:lnSpc>
              <a:spcAft>
                <a:spcPts val="800"/>
              </a:spcAft>
            </a:pPr>
            <a:r>
              <a:rPr lang="en-GB" sz="1800" b="1" u="sng" dirty="0">
                <a:effectLst/>
                <a:latin typeface="Calibri" panose="020F0502020204030204" pitchFamily="34" charset="0"/>
                <a:ea typeface="Calibri" panose="020F0502020204030204" pitchFamily="34" charset="0"/>
                <a:cs typeface="Times New Roman" panose="02020603050405020304" pitchFamily="18" charset="0"/>
              </a:rPr>
              <a:t>Consequences of obesity</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Mental of health: quality of life</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Physical health: Cardiovascular diseases, Diabetes type2, some cancers</a:t>
            </a:r>
          </a:p>
        </p:txBody>
      </p:sp>
      <p:sp>
        <p:nvSpPr>
          <p:cNvPr id="15" name="TextBox 14">
            <a:extLst>
              <a:ext uri="{FF2B5EF4-FFF2-40B4-BE49-F238E27FC236}">
                <a16:creationId xmlns:a16="http://schemas.microsoft.com/office/drawing/2014/main" id="{10CE345E-5C5C-4527-9A09-353D7ACEB1C6}"/>
              </a:ext>
            </a:extLst>
          </p:cNvPr>
          <p:cNvSpPr txBox="1"/>
          <p:nvPr/>
        </p:nvSpPr>
        <p:spPr>
          <a:xfrm>
            <a:off x="6470482" y="4391820"/>
            <a:ext cx="5197643" cy="2461508"/>
          </a:xfrm>
          <a:prstGeom prst="rect">
            <a:avLst/>
          </a:prstGeom>
          <a:noFill/>
        </p:spPr>
        <p:txBody>
          <a:bodyPr wrap="square">
            <a:spAutoFit/>
          </a:bodyPr>
          <a:lstStyle/>
          <a:p>
            <a:pPr>
              <a:lnSpc>
                <a:spcPct val="107000"/>
              </a:lnSpc>
              <a:spcAft>
                <a:spcPts val="800"/>
              </a:spcAft>
            </a:pPr>
            <a:r>
              <a:rPr lang="en-GB" sz="1800" b="1" u="sng" dirty="0">
                <a:effectLst/>
                <a:latin typeface="Calibri" panose="020F0502020204030204" pitchFamily="34" charset="0"/>
                <a:ea typeface="Calibri" panose="020F0502020204030204" pitchFamily="34" charset="0"/>
                <a:cs typeface="Times New Roman" panose="02020603050405020304" pitchFamily="18" charset="0"/>
              </a:rPr>
              <a:t>Recommendations:</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Local weight loss group (Active group) </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See GP or Weight management counselling with 5As model (Ask, Assess, Advise, Agree and Assist)</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Behaviour therapy</a:t>
            </a:r>
          </a:p>
          <a:p>
            <a:pPr marL="342900" lvl="0" indent="-342900">
              <a:lnSpc>
                <a:spcPct val="107000"/>
              </a:lnSpc>
              <a:spcAft>
                <a:spcPts val="800"/>
              </a:spcAft>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Read nutrition labels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Fasting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880631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435FE4C-667A-40F8-938E-576BCC2A1EE4}"/>
              </a:ext>
            </a:extLst>
          </p:cNvPr>
          <p:cNvSpPr txBox="1"/>
          <p:nvPr/>
        </p:nvSpPr>
        <p:spPr>
          <a:xfrm>
            <a:off x="758687" y="271712"/>
            <a:ext cx="6102626" cy="4094839"/>
          </a:xfrm>
          <a:prstGeom prst="rect">
            <a:avLst/>
          </a:prstGeom>
          <a:noFill/>
        </p:spPr>
        <p:txBody>
          <a:bodyPr wrap="square">
            <a:spAutoFit/>
          </a:bodyPr>
          <a:lstStyle/>
          <a:p>
            <a:pPr>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When fat goes bad, complications occur when adipose tissue becomes abnormal and fat cells lack of oxygen and inflamed.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Body Mass Index (BMI) is an indicator for body size, by dividing a person’s weight in kilograms by the square of height in meters. A high BMI can be an indicator of high body fatness (NHS 2018).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Obesity is BMI equal or greater than 30 kg/m.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Healthy weight is BMI 18.5 to&lt;25kg/m2.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775098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F94687B-7FBD-4B82-9D40-ECC990243E98}"/>
              </a:ext>
            </a:extLst>
          </p:cNvPr>
          <p:cNvSpPr txBox="1"/>
          <p:nvPr/>
        </p:nvSpPr>
        <p:spPr>
          <a:xfrm>
            <a:off x="583096" y="124826"/>
            <a:ext cx="8544339" cy="6608348"/>
          </a:xfrm>
          <a:prstGeom prst="rect">
            <a:avLst/>
          </a:prstGeom>
          <a:noFill/>
        </p:spPr>
        <p:txBody>
          <a:bodyPr wrap="square">
            <a:spAutoFit/>
          </a:bodyPr>
          <a:lstStyle/>
          <a:p>
            <a:pPr>
              <a:lnSpc>
                <a:spcPct val="150000"/>
              </a:lnSpc>
              <a:spcAft>
                <a:spcPts val="800"/>
              </a:spcAft>
            </a:pPr>
            <a:r>
              <a:rPr lang="en-GB" sz="2800" b="1" u="sng" dirty="0">
                <a:effectLst/>
                <a:latin typeface="Calibri" panose="020F0502020204030204" pitchFamily="34" charset="0"/>
                <a:ea typeface="Calibri" panose="020F0502020204030204" pitchFamily="34" charset="0"/>
                <a:cs typeface="Times New Roman" panose="02020603050405020304" pitchFamily="18" charset="0"/>
              </a:rPr>
              <a:t>Speaker Notes: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Obesity is one of the most serious global epidemic in the twenty first century, there has been a substantial rise in the prevalence of obesity in all across the world in the last three decades according to World Health Organization. Also, many evidence show that it is the major risk factor of complications in Covid-19.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Obesity is an excessive fat accumulation that may impair health. So, it is not contagious, it is preventable but in the United Kingdom around 1 in every 4 adults and around 1 in every 5 children aged 10 to 11 are obese. (Public Health England 2020).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Body mass is normal or stable when macronutrient ingestion is equivalent to macronutrient oxidation.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Calories intake=Calories burn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If the intake of metabolic vitality is greater than is required to meet energy spending, the excess is stored in a reservoir as triacylglycerol in Adipose tissue.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277449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45785CA-86D1-4392-9E04-F2496D962316}"/>
              </a:ext>
            </a:extLst>
          </p:cNvPr>
          <p:cNvSpPr txBox="1"/>
          <p:nvPr/>
        </p:nvSpPr>
        <p:spPr>
          <a:xfrm>
            <a:off x="983973" y="-34192"/>
            <a:ext cx="6102626" cy="6926383"/>
          </a:xfrm>
          <a:prstGeom prst="rect">
            <a:avLst/>
          </a:prstGeom>
          <a:noFill/>
        </p:spPr>
        <p:txBody>
          <a:bodyPr wrap="square">
            <a:spAutoFit/>
          </a:bodyPr>
          <a:lstStyle/>
          <a:p>
            <a:pPr>
              <a:lnSpc>
                <a:spcPct val="150000"/>
              </a:lnSpc>
              <a:spcAft>
                <a:spcPts val="800"/>
              </a:spcAft>
            </a:pPr>
            <a:r>
              <a:rPr lang="en-GB" sz="2400" b="1" u="sng" dirty="0">
                <a:effectLst/>
                <a:latin typeface="Arial" panose="020B0604020202020204" pitchFamily="34" charset="0"/>
                <a:ea typeface="Calibri" panose="020F0502020204030204" pitchFamily="34" charset="0"/>
                <a:cs typeface="Times New Roman" panose="02020603050405020304" pitchFamily="18" charset="0"/>
              </a:rPr>
              <a:t>Case study</a:t>
            </a:r>
            <a:r>
              <a:rPr lang="en-GB" sz="1800" dirty="0">
                <a:effectLst/>
                <a:latin typeface="Arial" panose="020B0604020202020204" pitchFamily="34" charset="0"/>
                <a:ea typeface="Calibri" panose="020F0502020204030204" pitchFamily="34" charset="0"/>
                <a:cs typeface="Times New Roman" panose="02020603050405020304" pitchFamily="18" charset="0"/>
              </a:rPr>
              <a:t>: Patient A</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Record: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Weight: 80 kg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Height: 1.60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High cholesterol (hyperlipidaemia)</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BMI of patient A is: 80/1.60=50kg/m2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Patient A is classed as severe obesity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b="1" u="sng" dirty="0">
                <a:effectLst/>
                <a:latin typeface="Arial" panose="020B0604020202020204" pitchFamily="34" charset="0"/>
                <a:ea typeface="Calibri" panose="020F0502020204030204" pitchFamily="34" charset="0"/>
                <a:cs typeface="Times New Roman" panose="02020603050405020304" pitchFamily="18" charset="0"/>
              </a:rPr>
              <a:t>Causes and risk factors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Patient A has a sedentary lifestyle: eating in front of the TV and seldom exercising.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Eating pattern: fast food, a lot of sugar, chips, chocolate and snack.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He smokes and drinks between 1 and 2 units a day.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Does not know how to cook.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822795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028F749-C13B-427E-99EE-6E2A1422F123}"/>
              </a:ext>
            </a:extLst>
          </p:cNvPr>
          <p:cNvSpPr txBox="1"/>
          <p:nvPr/>
        </p:nvSpPr>
        <p:spPr>
          <a:xfrm>
            <a:off x="877956" y="291538"/>
            <a:ext cx="6102626" cy="6274923"/>
          </a:xfrm>
          <a:prstGeom prst="rect">
            <a:avLst/>
          </a:prstGeom>
          <a:noFill/>
        </p:spPr>
        <p:txBody>
          <a:bodyPr wrap="square">
            <a:spAutoFit/>
          </a:bodyPr>
          <a:lstStyle/>
          <a:p>
            <a:pPr>
              <a:lnSpc>
                <a:spcPct val="150000"/>
              </a:lnSpc>
              <a:spcAft>
                <a:spcPts val="800"/>
              </a:spcAft>
            </a:pPr>
            <a:r>
              <a:rPr lang="en-GB" sz="1800" b="1" u="sng" dirty="0">
                <a:effectLst/>
                <a:latin typeface="Arial" panose="020B0604020202020204" pitchFamily="34" charset="0"/>
                <a:ea typeface="Calibri" panose="020F0502020204030204" pitchFamily="34" charset="0"/>
                <a:cs typeface="Times New Roman" panose="02020603050405020304" pitchFamily="18" charset="0"/>
              </a:rPr>
              <a:t>Analyse: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Patient A lifestyle can affect his general health; sedentary lifestyle can cause obesity and his underline risk to cardiovascular disease, diabetes type 2 and some type of cancers.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According to International Journal of obesity, studies have shown that higher TV viewing hours are associated with Body Mass Index and higher blood cholesterol levels.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Fast food is poor in healthy nutrients, high in calories, sugar, and fat.  According to News Medical Life Sciences studies show that calorie content of out-of-home meals is 55% higher than that of in-home meals.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Also, smoking can contribute to the inflammation to the adipose tissue, by blocking the oxygen to reach to tissue.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405956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959E502-F3BE-490D-9D09-51EEE6BFCFD9}"/>
              </a:ext>
            </a:extLst>
          </p:cNvPr>
          <p:cNvSpPr txBox="1"/>
          <p:nvPr/>
        </p:nvSpPr>
        <p:spPr>
          <a:xfrm>
            <a:off x="599661" y="325580"/>
            <a:ext cx="6102626" cy="4305153"/>
          </a:xfrm>
          <a:prstGeom prst="rect">
            <a:avLst/>
          </a:prstGeom>
          <a:noFill/>
        </p:spPr>
        <p:txBody>
          <a:bodyPr wrap="square">
            <a:spAutoFit/>
          </a:bodyPr>
          <a:lstStyle/>
          <a:p>
            <a:pPr>
              <a:lnSpc>
                <a:spcPct val="150000"/>
              </a:lnSpc>
              <a:spcAft>
                <a:spcPts val="800"/>
              </a:spcAft>
            </a:pPr>
            <a:r>
              <a:rPr lang="en-GB" sz="1800" b="1" u="sng" dirty="0">
                <a:effectLst/>
                <a:latin typeface="Arial" panose="020B0604020202020204" pitchFamily="34" charset="0"/>
                <a:ea typeface="Calibri" panose="020F0502020204030204" pitchFamily="34" charset="0"/>
                <a:cs typeface="Times New Roman" panose="02020603050405020304" pitchFamily="18" charset="0"/>
              </a:rPr>
              <a:t>Recommendations: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Wingdings" panose="05000000000000000000"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Patient A can seek advice from a GP or weight management counselling with 5As model (Ask, Assess, Advise, Agree and Assist).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Wingdings" panose="05000000000000000000"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Local weight loss group (follow diet and group regular physical activities).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Wingdings" panose="05000000000000000000"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Behaviour therapy from specialist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Wingdings" panose="05000000000000000000"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Learn the nutrition labelling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Wingdings" panose="05000000000000000000"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Reduce the amount of TV watching hours.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Wingdings" panose="05000000000000000000"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Therapy fasting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011104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963E568-519D-458D-A123-C71AD920E238}"/>
              </a:ext>
            </a:extLst>
          </p:cNvPr>
          <p:cNvSpPr txBox="1"/>
          <p:nvPr/>
        </p:nvSpPr>
        <p:spPr>
          <a:xfrm>
            <a:off x="818146" y="1161170"/>
            <a:ext cx="9341853" cy="6435864"/>
          </a:xfrm>
          <a:prstGeom prst="rect">
            <a:avLst/>
          </a:prstGeom>
          <a:noFill/>
        </p:spPr>
        <p:txBody>
          <a:bodyPr wrap="square">
            <a:spAutoFit/>
          </a:bodyPr>
          <a:lstStyle/>
          <a:p>
            <a:pPr>
              <a:lnSpc>
                <a:spcPct val="107000"/>
              </a:lnSpc>
              <a:spcAft>
                <a:spcPts val="800"/>
              </a:spcAft>
            </a:pPr>
            <a:r>
              <a:rPr lang="en-GB" sz="2400" b="1" u="sng" dirty="0">
                <a:effectLst/>
                <a:latin typeface="Arial" panose="020B0604020202020204" pitchFamily="34" charset="0"/>
                <a:ea typeface="Calibri" panose="020F0502020204030204" pitchFamily="34" charset="0"/>
                <a:cs typeface="Times New Roman" panose="02020603050405020304" pitchFamily="18" charset="0"/>
              </a:rPr>
              <a:t>REFERENCES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A. David and C. Shauna (2021); </a:t>
            </a:r>
            <a:r>
              <a:rPr lang="en-GB" sz="1800" i="1" dirty="0">
                <a:effectLst/>
                <a:latin typeface="Arial" panose="020B0604020202020204" pitchFamily="34" charset="0"/>
                <a:ea typeface="Calibri" panose="020F0502020204030204" pitchFamily="34" charset="0"/>
                <a:cs typeface="Times New Roman" panose="02020603050405020304" pitchFamily="18" charset="0"/>
              </a:rPr>
              <a:t>Introduction to Nutrition and Metabolism</a:t>
            </a:r>
            <a:r>
              <a:rPr lang="en-GB" sz="1800" dirty="0">
                <a:effectLst/>
                <a:latin typeface="Arial" panose="020B0604020202020204" pitchFamily="34" charset="0"/>
                <a:ea typeface="Calibri" panose="020F0502020204030204" pitchFamily="34" charset="0"/>
                <a:cs typeface="Times New Roman" panose="02020603050405020304" pitchFamily="18" charset="0"/>
              </a:rPr>
              <a:t>, chapter 7 pages 24 New York.</a:t>
            </a: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Department of Health and Social Care (2020</a:t>
            </a:r>
            <a:r>
              <a:rPr lang="en-GB" sz="1800" i="1" dirty="0">
                <a:effectLst/>
                <a:latin typeface="Arial" panose="020B0604020202020204" pitchFamily="34" charset="0"/>
                <a:ea typeface="Calibri" panose="020F0502020204030204" pitchFamily="34" charset="0"/>
                <a:cs typeface="Times New Roman" panose="02020603050405020304" pitchFamily="18" charset="0"/>
              </a:rPr>
              <a:t>), Tackling Obesity: Empowering adults and children to live healthier lives.</a:t>
            </a:r>
            <a:r>
              <a:rPr lang="en-GB" sz="1800" dirty="0">
                <a:effectLst/>
                <a:latin typeface="Arial" panose="020B0604020202020204" pitchFamily="34" charset="0"/>
                <a:ea typeface="Calibri" panose="020F0502020204030204" pitchFamily="34" charset="0"/>
                <a:cs typeface="Times New Roman" panose="02020603050405020304" pitchFamily="18" charset="0"/>
              </a:rPr>
              <a:t> Available online on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http://www.gov.uk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International Journal of Environmental Research and Public Health, (2015). Effect of Television on obesity and excess of weight and consequences of Health. Published online on ncbi.nlm.nih.gov/</a:t>
            </a:r>
            <a:r>
              <a:rPr lang="en-GB" sz="1800" dirty="0" err="1">
                <a:effectLst/>
                <a:latin typeface="Arial" panose="020B0604020202020204" pitchFamily="34" charset="0"/>
                <a:ea typeface="Calibri" panose="020F0502020204030204" pitchFamily="34" charset="0"/>
                <a:cs typeface="Times New Roman" panose="02020603050405020304" pitchFamily="18" charset="0"/>
              </a:rPr>
              <a:t>pmc</a:t>
            </a:r>
            <a:r>
              <a:rPr lang="en-GB" sz="1800" dirty="0">
                <a:effectLst/>
                <a:latin typeface="Arial" panose="020B0604020202020204" pitchFamily="34" charset="0"/>
                <a:ea typeface="Calibri" panose="020F0502020204030204" pitchFamily="34" charset="0"/>
                <a:cs typeface="Times New Roman" panose="02020603050405020304" pitchFamily="18" charset="0"/>
              </a:rPr>
              <a:t>/articles/</a:t>
            </a:r>
          </a:p>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J. Eric (2006). Leptin </a:t>
            </a:r>
            <a:r>
              <a:rPr lang="en-GB" dirty="0" err="1">
                <a:latin typeface="Arial" panose="020B0604020202020204" pitchFamily="34" charset="0"/>
                <a:ea typeface="Calibri" panose="020F0502020204030204" pitchFamily="34" charset="0"/>
                <a:cs typeface="Times New Roman" panose="02020603050405020304" pitchFamily="18" charset="0"/>
              </a:rPr>
              <a:t>signaling</a:t>
            </a:r>
            <a:r>
              <a:rPr lang="en-GB" dirty="0">
                <a:latin typeface="Arial" panose="020B0604020202020204" pitchFamily="34" charset="0"/>
                <a:ea typeface="Calibri" panose="020F0502020204030204" pitchFamily="34" charset="0"/>
                <a:cs typeface="Times New Roman" panose="02020603050405020304" pitchFamily="18" charset="0"/>
              </a:rPr>
              <a:t>, adiposity and energy balance. Available online pubmed.ncbi.nlm.nih.gov</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Public Health England (2020), </a:t>
            </a:r>
            <a:r>
              <a:rPr lang="en-GB" sz="1800" i="1" dirty="0">
                <a:effectLst/>
                <a:latin typeface="Arial" panose="020B0604020202020204" pitchFamily="34" charset="0"/>
                <a:ea typeface="Calibri" panose="020F0502020204030204" pitchFamily="34" charset="0"/>
                <a:cs typeface="Times New Roman" panose="02020603050405020304" pitchFamily="18" charset="0"/>
              </a:rPr>
              <a:t>Excess Weight and COVID-19, Insight from new evidence</a:t>
            </a:r>
            <a:r>
              <a:rPr lang="en-GB" sz="1800" dirty="0">
                <a:effectLst/>
                <a:latin typeface="Arial" panose="020B0604020202020204" pitchFamily="34" charset="0"/>
                <a:ea typeface="Calibri" panose="020F0502020204030204" pitchFamily="34" charset="0"/>
                <a:cs typeface="Times New Roman" panose="02020603050405020304" pitchFamily="18" charset="0"/>
              </a:rPr>
              <a:t>. Available online on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http://assets.publishing.service.gov.uk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err="1">
                <a:effectLst/>
                <a:latin typeface="Arial" panose="020B0604020202020204" pitchFamily="34" charset="0"/>
                <a:ea typeface="Calibri" panose="020F0502020204030204" pitchFamily="34" charset="0"/>
                <a:cs typeface="Times New Roman" panose="02020603050405020304" pitchFamily="18" charset="0"/>
              </a:rPr>
              <a:t>Wadden</a:t>
            </a:r>
            <a:r>
              <a:rPr lang="en-GB" sz="1800" dirty="0">
                <a:effectLst/>
                <a:latin typeface="Arial" panose="020B0604020202020204" pitchFamily="34" charset="0"/>
                <a:ea typeface="Calibri" panose="020F0502020204030204" pitchFamily="34" charset="0"/>
                <a:cs typeface="Times New Roman" panose="02020603050405020304" pitchFamily="18" charset="0"/>
              </a:rPr>
              <a:t>, T. A and Foster, G. </a:t>
            </a:r>
            <a:r>
              <a:rPr lang="en-GB" dirty="0">
                <a:latin typeface="Arial" panose="020B0604020202020204" pitchFamily="34" charset="0"/>
                <a:ea typeface="Calibri" panose="020F0502020204030204" pitchFamily="34" charset="0"/>
                <a:cs typeface="Times New Roman" panose="02020603050405020304" pitchFamily="18" charset="0"/>
              </a:rPr>
              <a:t>D. (2000). </a:t>
            </a:r>
            <a:r>
              <a:rPr lang="en-GB" i="1" dirty="0">
                <a:latin typeface="Arial" panose="020B0604020202020204" pitchFamily="34" charset="0"/>
                <a:ea typeface="Calibri" panose="020F0502020204030204" pitchFamily="34" charset="0"/>
                <a:cs typeface="Times New Roman" panose="02020603050405020304" pitchFamily="18" charset="0"/>
              </a:rPr>
              <a:t>Behavioural treatment of obesity</a:t>
            </a:r>
            <a:r>
              <a:rPr lang="en-GB" dirty="0">
                <a:latin typeface="Arial" panose="020B0604020202020204" pitchFamily="34" charset="0"/>
                <a:ea typeface="Calibri" panose="020F0502020204030204" pitchFamily="34" charset="0"/>
                <a:cs typeface="Times New Roman" panose="02020603050405020304" pitchFamily="18" charset="0"/>
              </a:rPr>
              <a:t>. Medical clinics of North America, 84(4), pp441-461</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World Health Organisation (2021), </a:t>
            </a:r>
            <a:r>
              <a:rPr lang="en-GB" sz="1800" i="1" dirty="0">
                <a:effectLst/>
                <a:latin typeface="Arial" panose="020B0604020202020204" pitchFamily="34" charset="0"/>
                <a:ea typeface="Calibri" panose="020F0502020204030204" pitchFamily="34" charset="0"/>
                <a:cs typeface="Times New Roman" panose="02020603050405020304" pitchFamily="18" charset="0"/>
              </a:rPr>
              <a:t>Obesity And Overweight</a:t>
            </a:r>
            <a:r>
              <a:rPr lang="en-GB" sz="1800" dirty="0">
                <a:effectLst/>
                <a:latin typeface="Arial" panose="020B0604020202020204" pitchFamily="34" charset="0"/>
                <a:ea typeface="Calibri" panose="020F0502020204030204" pitchFamily="34" charset="0"/>
                <a:cs typeface="Times New Roman" panose="02020603050405020304" pitchFamily="18" charset="0"/>
              </a:rPr>
              <a:t>. Available online on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http://who.int/en/news-room/fact-sheets/details/obesity-and-overweight</a:t>
            </a:r>
            <a:endPar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41606354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996</Words>
  <Application>Microsoft Office PowerPoint</Application>
  <PresentationFormat>Widescreen</PresentationFormat>
  <Paragraphs>70</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Calibri Light</vt:lpstr>
      <vt:lpstr>Symbol</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saransy95@gmail.com</dc:creator>
  <cp:lastModifiedBy>saransy95@gmail.com</cp:lastModifiedBy>
  <cp:revision>23</cp:revision>
  <dcterms:created xsi:type="dcterms:W3CDTF">2021-07-15T20:41:08Z</dcterms:created>
  <dcterms:modified xsi:type="dcterms:W3CDTF">2021-08-02T19:43:23Z</dcterms:modified>
</cp:coreProperties>
</file>