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59" r:id="rId3"/>
    <p:sldId id="258" r:id="rId4"/>
    <p:sldId id="261" r:id="rId5"/>
    <p:sldId id="262" r:id="rId6"/>
    <p:sldId id="264" r:id="rId7"/>
    <p:sldId id="263" r:id="rId8"/>
    <p:sldId id="265" r:id="rId9"/>
    <p:sldId id="266" r:id="rId10"/>
    <p:sldId id="267" r:id="rId11"/>
    <p:sldId id="268" r:id="rId12"/>
    <p:sldId id="269" r:id="rId13"/>
    <p:sldId id="270" r:id="rId14"/>
    <p:sldId id="271" r:id="rId15"/>
    <p:sldId id="272" r:id="rId16"/>
    <p:sldId id="273" r:id="rId17"/>
    <p:sldId id="278" r:id="rId18"/>
    <p:sldId id="275" r:id="rId19"/>
    <p:sldId id="274" r:id="rId20"/>
    <p:sldId id="276" r:id="rId21"/>
    <p:sldId id="277" r:id="rId22"/>
    <p:sldId id="279" r:id="rId23"/>
    <p:sldId id="280" r:id="rId24"/>
    <p:sldId id="287" r:id="rId25"/>
    <p:sldId id="281" r:id="rId26"/>
    <p:sldId id="283" r:id="rId27"/>
    <p:sldId id="282" r:id="rId28"/>
    <p:sldId id="284" r:id="rId29"/>
    <p:sldId id="285" r:id="rId30"/>
    <p:sldId id="286" r:id="rId31"/>
    <p:sldId id="288" r:id="rId3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2" autoAdjust="0"/>
    <p:restoredTop sz="86086" autoAdjust="0"/>
  </p:normalViewPr>
  <p:slideViewPr>
    <p:cSldViewPr snapToGrid="0">
      <p:cViewPr>
        <p:scale>
          <a:sx n="50" d="100"/>
          <a:sy n="50" d="100"/>
        </p:scale>
        <p:origin x="426" y="9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A4CB0D6-3F73-4039-9860-9D652A2E79AD}" type="datetimeFigureOut">
              <a:rPr lang="en-GB" smtClean="0"/>
              <a:t>21/05/2019</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4008C4-B93C-4135-B550-AF341AF452DF}" type="slidenum">
              <a:rPr lang="en-GB" smtClean="0"/>
              <a:t>‹#›</a:t>
            </a:fld>
            <a:endParaRPr lang="en-GB" dirty="0"/>
          </a:p>
        </p:txBody>
      </p:sp>
    </p:spTree>
    <p:extLst>
      <p:ext uri="{BB962C8B-B14F-4D97-AF65-F5344CB8AC3E}">
        <p14:creationId xmlns:p14="http://schemas.microsoft.com/office/powerpoint/2010/main" val="3979525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8992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Mirror of British Merchandise and Hindustani Pictorial News was a Hindustani weekly magazine published in India with a specific focus on news and photo stories complimentary to British rule in India. Its cover, in its representation of Britain’s colonial relationship with India, is reflective of the attitudes of the 1890s. The cover features in the foreground the figure of Britannia, the female embodiment of the British nation, surveying the scene, flanked by a lion. In the background the Mughal splendour of the Taj Mahal invokes India’s Islamic rulers, who were displaced by the British. In the foreground an elephant laden with goods is steered by a rider while in the background, goods are loaded onto steamships, setting sail for Britain. This scene unfolds against the backdrop of the sun, shimmering with golden light across the sea. Indeed, the British empire was known at the time as ‘the Empire on which the sun never sets’.</a:t>
            </a:r>
          </a:p>
          <a:p>
            <a:endParaRPr lang="en-GB" dirty="0" smtClean="0"/>
          </a:p>
          <a:p>
            <a:r>
              <a:rPr lang="en-GB" dirty="0" smtClean="0"/>
              <a:t>The magazine featured articles on notable Indian figures and photographic reports on their visits, pursuits and activities, often in Britain. Its main focus was on the promotion of trade between Britain and India, highlighting consumer goods, often at the higher end of the market. Very much a propaganda organ, it extoled the virtues of Britain’s colonial involvement in India.</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a:t>
            </a:fld>
            <a:endParaRPr lang="en-GB" dirty="0"/>
          </a:p>
        </p:txBody>
      </p:sp>
    </p:spTree>
    <p:extLst>
      <p:ext uri="{BB962C8B-B14F-4D97-AF65-F5344CB8AC3E}">
        <p14:creationId xmlns:p14="http://schemas.microsoft.com/office/powerpoint/2010/main" val="1728497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a:t>
            </a:fld>
            <a:endParaRPr lang="en-GB" dirty="0"/>
          </a:p>
        </p:txBody>
      </p:sp>
    </p:spTree>
    <p:extLst>
      <p:ext uri="{BB962C8B-B14F-4D97-AF65-F5344CB8AC3E}">
        <p14:creationId xmlns:p14="http://schemas.microsoft.com/office/powerpoint/2010/main" val="1525655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Aphrodisias</a:t>
            </a:r>
            <a:r>
              <a:rPr lang="en-GB" sz="1200" b="0" i="0" kern="1200" dirty="0" smtClean="0">
                <a:solidFill>
                  <a:schemeClr val="tx1"/>
                </a:solidFill>
                <a:effectLst/>
                <a:latin typeface="+mn-lt"/>
                <a:ea typeface="+mn-ea"/>
                <a:cs typeface="+mn-cs"/>
              </a:rPr>
              <a:t> - A Roman city in modern Turkey</a:t>
            </a:r>
          </a:p>
          <a:p>
            <a:r>
              <a:rPr lang="en-GB" sz="1200" b="0" i="0" kern="1200" dirty="0" err="1" smtClean="0">
                <a:solidFill>
                  <a:schemeClr val="tx1"/>
                </a:solidFill>
                <a:effectLst/>
                <a:latin typeface="+mn-lt"/>
                <a:ea typeface="+mn-ea"/>
                <a:cs typeface="+mn-cs"/>
              </a:rPr>
              <a:t>Aphrodisias</a:t>
            </a:r>
            <a:r>
              <a:rPr lang="en-GB" sz="1200" b="0" i="0" kern="1200" dirty="0" smtClean="0">
                <a:solidFill>
                  <a:schemeClr val="tx1"/>
                </a:solidFill>
                <a:effectLst/>
                <a:latin typeface="+mn-lt"/>
                <a:ea typeface="+mn-ea"/>
                <a:cs typeface="+mn-cs"/>
              </a:rPr>
              <a:t> is a remarkably preserved Roman-period city in ancient Caria, SW Turkey, which was famous in antiquity for its sanctuary of Aphrodite and its marble sculptors. Known to tourists and travellers since the 18th century, it has been the subject of scientific exploration since the early 20th century. New York University has conducted extensive excavations since 1961 under the aegis of the Turkish Ministry of Culture and Tourism since 1995 with the collaboration of Oxford University.</a:t>
            </a:r>
          </a:p>
          <a:p>
            <a:endParaRPr lang="en-GB" dirty="0" smtClean="0"/>
          </a:p>
          <a:p>
            <a:endParaRPr lang="en-GB" dirty="0" smtClean="0"/>
          </a:p>
          <a:p>
            <a:endParaRPr lang="en-GB" dirty="0" smtClean="0"/>
          </a:p>
          <a:p>
            <a:r>
              <a:rPr lang="en-GB" dirty="0" smtClean="0"/>
              <a:t>Claudius and Britannia, with inscribed base. </a:t>
            </a:r>
            <a:r>
              <a:rPr lang="en-GB" dirty="0" err="1" smtClean="0"/>
              <a:t>Sebasteion</a:t>
            </a:r>
            <a:r>
              <a:rPr lang="en-GB" dirty="0" smtClean="0"/>
              <a:t>, south building</a:t>
            </a:r>
          </a:p>
          <a:p>
            <a:r>
              <a:rPr lang="en-GB" dirty="0" smtClean="0"/>
              <a:t>The naked warrior Claudius is about to deliver a death blow to a slumped figure of Britannia. He wears helmet, cloak, and sword belt with scabbard. Britannia wears a tunic with one breast bare -- like the Amazon figures on which she was modelled. The subject of the relief is identified by the inscribed base and the imperial portrait. The inscription reads: </a:t>
            </a:r>
            <a:r>
              <a:rPr lang="en-GB" dirty="0" err="1" smtClean="0"/>
              <a:t>Tiberios</a:t>
            </a:r>
            <a:r>
              <a:rPr lang="en-GB" dirty="0" smtClean="0"/>
              <a:t> </a:t>
            </a:r>
            <a:r>
              <a:rPr lang="en-GB" dirty="0" err="1" smtClean="0"/>
              <a:t>Klaudios</a:t>
            </a:r>
            <a:r>
              <a:rPr lang="en-GB" dirty="0" smtClean="0"/>
              <a:t> </a:t>
            </a:r>
            <a:r>
              <a:rPr lang="en-GB" dirty="0" err="1" smtClean="0"/>
              <a:t>Kaisar</a:t>
            </a:r>
            <a:r>
              <a:rPr lang="en-GB" dirty="0" smtClean="0"/>
              <a:t> -- </a:t>
            </a:r>
            <a:r>
              <a:rPr lang="en-GB" dirty="0" err="1" smtClean="0"/>
              <a:t>Bretannia</a:t>
            </a:r>
            <a:r>
              <a:rPr lang="en-GB" dirty="0" smtClean="0"/>
              <a:t>. The invasion of Britain in AD 43 was the ‘signature’ conquest of Claudius’ regime.</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4</a:t>
            </a:fld>
            <a:endParaRPr lang="en-GB"/>
          </a:p>
        </p:txBody>
      </p:sp>
    </p:spTree>
    <p:extLst>
      <p:ext uri="{BB962C8B-B14F-4D97-AF65-F5344CB8AC3E}">
        <p14:creationId xmlns:p14="http://schemas.microsoft.com/office/powerpoint/2010/main" val="3602600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5</a:t>
            </a:fld>
            <a:endParaRPr lang="en-GB" dirty="0"/>
          </a:p>
        </p:txBody>
      </p:sp>
    </p:spTree>
    <p:extLst>
      <p:ext uri="{BB962C8B-B14F-4D97-AF65-F5344CB8AC3E}">
        <p14:creationId xmlns:p14="http://schemas.microsoft.com/office/powerpoint/2010/main" val="1546615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6</a:t>
            </a:fld>
            <a:endParaRPr lang="en-GB" dirty="0"/>
          </a:p>
        </p:txBody>
      </p:sp>
    </p:spTree>
    <p:extLst>
      <p:ext uri="{BB962C8B-B14F-4D97-AF65-F5344CB8AC3E}">
        <p14:creationId xmlns:p14="http://schemas.microsoft.com/office/powerpoint/2010/main" val="3865548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7</a:t>
            </a:fld>
            <a:endParaRPr lang="en-GB" dirty="0"/>
          </a:p>
        </p:txBody>
      </p:sp>
    </p:spTree>
    <p:extLst>
      <p:ext uri="{BB962C8B-B14F-4D97-AF65-F5344CB8AC3E}">
        <p14:creationId xmlns:p14="http://schemas.microsoft.com/office/powerpoint/2010/main" val="497846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8</a:t>
            </a:fld>
            <a:endParaRPr lang="en-GB" dirty="0"/>
          </a:p>
        </p:txBody>
      </p:sp>
    </p:spTree>
    <p:extLst>
      <p:ext uri="{BB962C8B-B14F-4D97-AF65-F5344CB8AC3E}">
        <p14:creationId xmlns:p14="http://schemas.microsoft.com/office/powerpoint/2010/main" val="620840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9</a:t>
            </a:fld>
            <a:endParaRPr lang="en-GB"/>
          </a:p>
        </p:txBody>
      </p:sp>
    </p:spTree>
    <p:extLst>
      <p:ext uri="{BB962C8B-B14F-4D97-AF65-F5344CB8AC3E}">
        <p14:creationId xmlns:p14="http://schemas.microsoft.com/office/powerpoint/2010/main" val="2855616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10</a:t>
            </a:fld>
            <a:endParaRPr lang="en-GB" dirty="0"/>
          </a:p>
        </p:txBody>
      </p:sp>
    </p:spTree>
    <p:extLst>
      <p:ext uri="{BB962C8B-B14F-4D97-AF65-F5344CB8AC3E}">
        <p14:creationId xmlns:p14="http://schemas.microsoft.com/office/powerpoint/2010/main" val="3596471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11</a:t>
            </a:fld>
            <a:endParaRPr lang="en-GB"/>
          </a:p>
        </p:txBody>
      </p:sp>
    </p:spTree>
    <p:extLst>
      <p:ext uri="{BB962C8B-B14F-4D97-AF65-F5344CB8AC3E}">
        <p14:creationId xmlns:p14="http://schemas.microsoft.com/office/powerpoint/2010/main" val="1053946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12</a:t>
            </a:fld>
            <a:endParaRPr lang="en-GB" dirty="0"/>
          </a:p>
        </p:txBody>
      </p:sp>
    </p:spTree>
    <p:extLst>
      <p:ext uri="{BB962C8B-B14F-4D97-AF65-F5344CB8AC3E}">
        <p14:creationId xmlns:p14="http://schemas.microsoft.com/office/powerpoint/2010/main" val="3344706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13</a:t>
            </a:fld>
            <a:endParaRPr lang="en-GB" dirty="0"/>
          </a:p>
        </p:txBody>
      </p:sp>
    </p:spTree>
    <p:extLst>
      <p:ext uri="{BB962C8B-B14F-4D97-AF65-F5344CB8AC3E}">
        <p14:creationId xmlns:p14="http://schemas.microsoft.com/office/powerpoint/2010/main" val="3257432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14</a:t>
            </a:fld>
            <a:endParaRPr lang="en-GB" dirty="0"/>
          </a:p>
        </p:txBody>
      </p:sp>
    </p:spTree>
    <p:extLst>
      <p:ext uri="{BB962C8B-B14F-4D97-AF65-F5344CB8AC3E}">
        <p14:creationId xmlns:p14="http://schemas.microsoft.com/office/powerpoint/2010/main" val="1047884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15</a:t>
            </a:fld>
            <a:endParaRPr lang="en-GB"/>
          </a:p>
        </p:txBody>
      </p:sp>
    </p:spTree>
    <p:extLst>
      <p:ext uri="{BB962C8B-B14F-4D97-AF65-F5344CB8AC3E}">
        <p14:creationId xmlns:p14="http://schemas.microsoft.com/office/powerpoint/2010/main" val="1570379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16</a:t>
            </a:fld>
            <a:endParaRPr lang="en-GB" dirty="0"/>
          </a:p>
        </p:txBody>
      </p:sp>
    </p:spTree>
    <p:extLst>
      <p:ext uri="{BB962C8B-B14F-4D97-AF65-F5344CB8AC3E}">
        <p14:creationId xmlns:p14="http://schemas.microsoft.com/office/powerpoint/2010/main" val="5026018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17</a:t>
            </a:fld>
            <a:endParaRPr lang="en-GB" dirty="0"/>
          </a:p>
        </p:txBody>
      </p:sp>
    </p:spTree>
    <p:extLst>
      <p:ext uri="{BB962C8B-B14F-4D97-AF65-F5344CB8AC3E}">
        <p14:creationId xmlns:p14="http://schemas.microsoft.com/office/powerpoint/2010/main" val="5848333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18</a:t>
            </a:fld>
            <a:endParaRPr lang="en-GB" dirty="0"/>
          </a:p>
        </p:txBody>
      </p:sp>
    </p:spTree>
    <p:extLst>
      <p:ext uri="{BB962C8B-B14F-4D97-AF65-F5344CB8AC3E}">
        <p14:creationId xmlns:p14="http://schemas.microsoft.com/office/powerpoint/2010/main" val="2343718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19</a:t>
            </a:fld>
            <a:endParaRPr lang="en-GB" dirty="0"/>
          </a:p>
        </p:txBody>
      </p:sp>
    </p:spTree>
    <p:extLst>
      <p:ext uri="{BB962C8B-B14F-4D97-AF65-F5344CB8AC3E}">
        <p14:creationId xmlns:p14="http://schemas.microsoft.com/office/powerpoint/2010/main" val="2439179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20</a:t>
            </a:fld>
            <a:endParaRPr lang="en-GB" dirty="0"/>
          </a:p>
        </p:txBody>
      </p:sp>
    </p:spTree>
    <p:extLst>
      <p:ext uri="{BB962C8B-B14F-4D97-AF65-F5344CB8AC3E}">
        <p14:creationId xmlns:p14="http://schemas.microsoft.com/office/powerpoint/2010/main" val="2832256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48E429-67FD-415F-ABD8-AD4ADA09E34C}" type="slidenum">
              <a:rPr lang="en-GB" smtClean="0"/>
              <a:t>21</a:t>
            </a:fld>
            <a:endParaRPr lang="en-GB" dirty="0"/>
          </a:p>
        </p:txBody>
      </p:sp>
    </p:spTree>
    <p:extLst>
      <p:ext uri="{BB962C8B-B14F-4D97-AF65-F5344CB8AC3E}">
        <p14:creationId xmlns:p14="http://schemas.microsoft.com/office/powerpoint/2010/main" val="38498235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22</a:t>
            </a:fld>
            <a:endParaRPr lang="en-GB" dirty="0"/>
          </a:p>
        </p:txBody>
      </p:sp>
    </p:spTree>
    <p:extLst>
      <p:ext uri="{BB962C8B-B14F-4D97-AF65-F5344CB8AC3E}">
        <p14:creationId xmlns:p14="http://schemas.microsoft.com/office/powerpoint/2010/main" val="5723593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23</a:t>
            </a:fld>
            <a:endParaRPr lang="en-GB" dirty="0"/>
          </a:p>
        </p:txBody>
      </p:sp>
    </p:spTree>
    <p:extLst>
      <p:ext uri="{BB962C8B-B14F-4D97-AF65-F5344CB8AC3E}">
        <p14:creationId xmlns:p14="http://schemas.microsoft.com/office/powerpoint/2010/main" val="2922966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24</a:t>
            </a:fld>
            <a:endParaRPr lang="en-GB" dirty="0"/>
          </a:p>
        </p:txBody>
      </p:sp>
    </p:spTree>
    <p:extLst>
      <p:ext uri="{BB962C8B-B14F-4D97-AF65-F5344CB8AC3E}">
        <p14:creationId xmlns:p14="http://schemas.microsoft.com/office/powerpoint/2010/main" val="16105782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25</a:t>
            </a:fld>
            <a:endParaRPr lang="en-GB" dirty="0"/>
          </a:p>
        </p:txBody>
      </p:sp>
    </p:spTree>
    <p:extLst>
      <p:ext uri="{BB962C8B-B14F-4D97-AF65-F5344CB8AC3E}">
        <p14:creationId xmlns:p14="http://schemas.microsoft.com/office/powerpoint/2010/main" val="1877684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26</a:t>
            </a:fld>
            <a:endParaRPr lang="en-GB" dirty="0"/>
          </a:p>
        </p:txBody>
      </p:sp>
    </p:spTree>
    <p:extLst>
      <p:ext uri="{BB962C8B-B14F-4D97-AF65-F5344CB8AC3E}">
        <p14:creationId xmlns:p14="http://schemas.microsoft.com/office/powerpoint/2010/main" val="3546876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27</a:t>
            </a:fld>
            <a:endParaRPr lang="en-GB" dirty="0"/>
          </a:p>
        </p:txBody>
      </p:sp>
    </p:spTree>
    <p:extLst>
      <p:ext uri="{BB962C8B-B14F-4D97-AF65-F5344CB8AC3E}">
        <p14:creationId xmlns:p14="http://schemas.microsoft.com/office/powerpoint/2010/main" val="1574672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28</a:t>
            </a:fld>
            <a:endParaRPr lang="en-GB" dirty="0"/>
          </a:p>
        </p:txBody>
      </p:sp>
    </p:spTree>
    <p:extLst>
      <p:ext uri="{BB962C8B-B14F-4D97-AF65-F5344CB8AC3E}">
        <p14:creationId xmlns:p14="http://schemas.microsoft.com/office/powerpoint/2010/main" val="6471712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29</a:t>
            </a:fld>
            <a:endParaRPr lang="en-GB" dirty="0"/>
          </a:p>
        </p:txBody>
      </p:sp>
    </p:spTree>
    <p:extLst>
      <p:ext uri="{BB962C8B-B14F-4D97-AF65-F5344CB8AC3E}">
        <p14:creationId xmlns:p14="http://schemas.microsoft.com/office/powerpoint/2010/main" val="4079767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30</a:t>
            </a:fld>
            <a:endParaRPr lang="en-GB" dirty="0"/>
          </a:p>
        </p:txBody>
      </p:sp>
    </p:spTree>
    <p:extLst>
      <p:ext uri="{BB962C8B-B14F-4D97-AF65-F5344CB8AC3E}">
        <p14:creationId xmlns:p14="http://schemas.microsoft.com/office/powerpoint/2010/main" val="42849617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31</a:t>
            </a:fld>
            <a:endParaRPr lang="en-GB" dirty="0"/>
          </a:p>
        </p:txBody>
      </p:sp>
    </p:spTree>
    <p:extLst>
      <p:ext uri="{BB962C8B-B14F-4D97-AF65-F5344CB8AC3E}">
        <p14:creationId xmlns:p14="http://schemas.microsoft.com/office/powerpoint/2010/main" val="273918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498461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892946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611150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464153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4216531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689805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92991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04105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977333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699275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40CC1B-4A26-4392-A574-C5476E1D9471}" type="datetimeFigureOut">
              <a:rPr lang="en-GB" smtClean="0"/>
              <a:t>21/05/2019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354972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0CC1B-4A26-4392-A574-C5476E1D9471}" type="datetimeFigureOut">
              <a:rPr lang="en-GB" smtClean="0"/>
              <a:t>21/05/2019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F2B99-4E9C-4D88-9E3B-9F8CDF7236DE}" type="slidenum">
              <a:rPr lang="en-GB" smtClean="0"/>
              <a:t>‹#›</a:t>
            </a:fld>
            <a:endParaRPr lang="en-GB" dirty="0"/>
          </a:p>
        </p:txBody>
      </p:sp>
    </p:spTree>
    <p:extLst>
      <p:ext uri="{BB962C8B-B14F-4D97-AF65-F5344CB8AC3E}">
        <p14:creationId xmlns:p14="http://schemas.microsoft.com/office/powerpoint/2010/main" val="42215602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2900" y="2311400"/>
            <a:ext cx="9144000" cy="1341438"/>
          </a:xfrm>
        </p:spPr>
        <p:txBody>
          <a:bodyPr>
            <a:normAutofit/>
          </a:bodyPr>
          <a:lstStyle/>
          <a:p>
            <a:r>
              <a:rPr lang="en-GB" dirty="0" smtClean="0">
                <a:solidFill>
                  <a:srgbClr val="7030A0"/>
                </a:solidFill>
                <a:latin typeface="Elephant" panose="02020904090505020303" pitchFamily="18" charset="0"/>
              </a:rPr>
              <a:t>Classics and Empire</a:t>
            </a:r>
            <a:endParaRPr lang="en-GB" dirty="0">
              <a:solidFill>
                <a:srgbClr val="7030A0"/>
              </a:solidFill>
              <a:latin typeface="Elephant" panose="02020904090505020303" pitchFamily="18" charset="0"/>
            </a:endParaRPr>
          </a:p>
        </p:txBody>
      </p:sp>
    </p:spTree>
    <p:extLst>
      <p:ext uri="{BB962C8B-B14F-4D97-AF65-F5344CB8AC3E}">
        <p14:creationId xmlns:p14="http://schemas.microsoft.com/office/powerpoint/2010/main" val="24927483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5214" t="1574" r="534" b="1985"/>
          <a:stretch/>
        </p:blipFill>
        <p:spPr>
          <a:xfrm>
            <a:off x="0" y="0"/>
            <a:ext cx="5124450" cy="7005230"/>
          </a:xfrm>
        </p:spPr>
      </p:pic>
      <p:pic>
        <p:nvPicPr>
          <p:cNvPr id="5" name="Picture 4"/>
          <p:cNvPicPr>
            <a:picLocks noChangeAspect="1"/>
          </p:cNvPicPr>
          <p:nvPr/>
        </p:nvPicPr>
        <p:blipFill>
          <a:blip r:embed="rId4"/>
          <a:stretch>
            <a:fillRect/>
          </a:stretch>
        </p:blipFill>
        <p:spPr>
          <a:xfrm>
            <a:off x="6454893" y="1466850"/>
            <a:ext cx="5737107" cy="5391150"/>
          </a:xfrm>
          <a:prstGeom prst="rect">
            <a:avLst/>
          </a:prstGeom>
        </p:spPr>
      </p:pic>
      <p:sp>
        <p:nvSpPr>
          <p:cNvPr id="6" name="Title 5"/>
          <p:cNvSpPr>
            <a:spLocks noGrp="1"/>
          </p:cNvSpPr>
          <p:nvPr>
            <p:ph type="title"/>
          </p:nvPr>
        </p:nvSpPr>
        <p:spPr/>
        <p:txBody>
          <a:bodyPr/>
          <a:lstStyle/>
          <a:p>
            <a:endParaRPr lang="en-GB"/>
          </a:p>
        </p:txBody>
      </p:sp>
      <p:sp>
        <p:nvSpPr>
          <p:cNvPr id="8" name="Title 1"/>
          <p:cNvSpPr txBox="1">
            <a:spLocks/>
          </p:cNvSpPr>
          <p:nvPr/>
        </p:nvSpPr>
        <p:spPr>
          <a:xfrm>
            <a:off x="5442857" y="-420572"/>
            <a:ext cx="6749143" cy="28969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i="1" smtClean="0">
                <a:latin typeface="Elephant" panose="02020904090505020303" pitchFamily="18" charset="0"/>
              </a:rPr>
              <a:t>The Mirror of British Merchandise and Hindustani Pictorial News</a:t>
            </a:r>
            <a:r>
              <a:rPr lang="en-GB" sz="2000" smtClean="0">
                <a:latin typeface="Elephant" panose="02020904090505020303" pitchFamily="18" charset="0"/>
              </a:rPr>
              <a:t>, January 1893;</a:t>
            </a:r>
            <a:br>
              <a:rPr lang="en-GB" sz="2000" smtClean="0">
                <a:latin typeface="Elephant" panose="02020904090505020303" pitchFamily="18" charset="0"/>
              </a:rPr>
            </a:br>
            <a:r>
              <a:rPr lang="en-GB" sz="2000" smtClean="0">
                <a:latin typeface="Elephant" panose="02020904090505020303" pitchFamily="18" charset="0"/>
              </a:rPr>
              <a:t/>
            </a:r>
            <a:br>
              <a:rPr lang="en-GB" sz="2000" smtClean="0">
                <a:latin typeface="Elephant" panose="02020904090505020303" pitchFamily="18" charset="0"/>
              </a:rPr>
            </a:br>
            <a:r>
              <a:rPr lang="en-GB" sz="2000" smtClean="0">
                <a:latin typeface="Elephant" panose="02020904090505020303" pitchFamily="18" charset="0"/>
              </a:rPr>
              <a:t>Edward Armitage, </a:t>
            </a:r>
            <a:r>
              <a:rPr lang="en-GB" sz="2000" i="1" smtClean="0">
                <a:latin typeface="Elephant" panose="02020904090505020303" pitchFamily="18" charset="0"/>
              </a:rPr>
              <a:t>Retributio</a:t>
            </a:r>
            <a:r>
              <a:rPr lang="en-GB" sz="2000" smtClean="0">
                <a:latin typeface="Elephant" panose="02020904090505020303" pitchFamily="18" charset="0"/>
              </a:rPr>
              <a:t>n (1858)</a:t>
            </a:r>
            <a:r>
              <a:rPr lang="en-GB" sz="2800" smtClean="0">
                <a:latin typeface="Elephant" panose="02020904090505020303" pitchFamily="18" charset="0"/>
              </a:rPr>
              <a:t/>
            </a:r>
            <a:br>
              <a:rPr lang="en-GB" sz="2800" smtClean="0">
                <a:latin typeface="Elephant" panose="02020904090505020303" pitchFamily="18" charset="0"/>
              </a:rPr>
            </a:br>
            <a:endParaRPr lang="en-GB" sz="2800" i="1" dirty="0">
              <a:latin typeface="Elephant" panose="02020904090505020303" pitchFamily="18" charset="0"/>
            </a:endParaRPr>
          </a:p>
        </p:txBody>
      </p:sp>
    </p:spTree>
    <p:extLst>
      <p:ext uri="{BB962C8B-B14F-4D97-AF65-F5344CB8AC3E}">
        <p14:creationId xmlns:p14="http://schemas.microsoft.com/office/powerpoint/2010/main" val="9266286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2988074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3"/>
          <p:cNvPicPr>
            <a:picLocks noChangeAspect="1"/>
          </p:cNvPicPr>
          <p:nvPr/>
        </p:nvPicPr>
        <p:blipFill>
          <a:blip r:embed="rId3"/>
          <a:stretch>
            <a:fillRect/>
          </a:stretch>
        </p:blipFill>
        <p:spPr>
          <a:xfrm>
            <a:off x="400051" y="0"/>
            <a:ext cx="4574232" cy="6858000"/>
          </a:xfrm>
          <a:prstGeom prst="rect">
            <a:avLst/>
          </a:prstGeom>
        </p:spPr>
      </p:pic>
      <p:sp>
        <p:nvSpPr>
          <p:cNvPr id="5" name="Rectangle 4"/>
          <p:cNvSpPr/>
          <p:nvPr/>
        </p:nvSpPr>
        <p:spPr>
          <a:xfrm>
            <a:off x="5664025" y="3429001"/>
            <a:ext cx="2222675" cy="923330"/>
          </a:xfrm>
          <a:prstGeom prst="rect">
            <a:avLst/>
          </a:prstGeom>
        </p:spPr>
        <p:txBody>
          <a:bodyPr wrap="square">
            <a:spAutoFit/>
          </a:bodyPr>
          <a:lstStyle/>
          <a:p>
            <a:r>
              <a:rPr lang="en-GB" dirty="0" smtClean="0"/>
              <a:t>Claudius and Britannia,</a:t>
            </a:r>
          </a:p>
          <a:p>
            <a:r>
              <a:rPr lang="en-GB" dirty="0" err="1"/>
              <a:t>Aphrodisias</a:t>
            </a:r>
            <a:endParaRPr lang="en-GB" dirty="0"/>
          </a:p>
        </p:txBody>
      </p:sp>
      <p:pic>
        <p:nvPicPr>
          <p:cNvPr id="10" name="Picture 9"/>
          <p:cNvPicPr>
            <a:picLocks noChangeAspect="1"/>
          </p:cNvPicPr>
          <p:nvPr/>
        </p:nvPicPr>
        <p:blipFill rotWithShape="1">
          <a:blip r:embed="rId4"/>
          <a:srcRect l="12500"/>
          <a:stretch/>
        </p:blipFill>
        <p:spPr>
          <a:xfrm>
            <a:off x="7677150" y="-102800"/>
            <a:ext cx="4514850" cy="7016503"/>
          </a:xfrm>
          <a:prstGeom prst="rect">
            <a:avLst/>
          </a:prstGeom>
        </p:spPr>
      </p:pic>
    </p:spTree>
    <p:extLst>
      <p:ext uri="{BB962C8B-B14F-4D97-AF65-F5344CB8AC3E}">
        <p14:creationId xmlns:p14="http://schemas.microsoft.com/office/powerpoint/2010/main" val="23071091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718457" y="-33143"/>
            <a:ext cx="6929974" cy="3447662"/>
          </a:xfrm>
          <a:prstGeom prst="rect">
            <a:avLst/>
          </a:prstGeom>
        </p:spPr>
      </p:pic>
      <p:pic>
        <p:nvPicPr>
          <p:cNvPr id="5" name="Picture 4"/>
          <p:cNvPicPr>
            <a:picLocks noChangeAspect="1"/>
          </p:cNvPicPr>
          <p:nvPr/>
        </p:nvPicPr>
        <p:blipFill>
          <a:blip r:embed="rId4"/>
          <a:stretch>
            <a:fillRect/>
          </a:stretch>
        </p:blipFill>
        <p:spPr>
          <a:xfrm>
            <a:off x="8082643" y="728117"/>
            <a:ext cx="3705369" cy="3778024"/>
          </a:xfrm>
          <a:prstGeom prst="rect">
            <a:avLst/>
          </a:prstGeom>
        </p:spPr>
      </p:pic>
      <p:pic>
        <p:nvPicPr>
          <p:cNvPr id="6" name="Picture 5"/>
          <p:cNvPicPr>
            <a:picLocks noChangeAspect="1"/>
          </p:cNvPicPr>
          <p:nvPr/>
        </p:nvPicPr>
        <p:blipFill>
          <a:blip r:embed="rId5"/>
          <a:stretch>
            <a:fillRect/>
          </a:stretch>
        </p:blipFill>
        <p:spPr>
          <a:xfrm>
            <a:off x="718457" y="3429000"/>
            <a:ext cx="6946710" cy="3323318"/>
          </a:xfrm>
          <a:prstGeom prst="rect">
            <a:avLst/>
          </a:prstGeom>
        </p:spPr>
      </p:pic>
    </p:spTree>
    <p:extLst>
      <p:ext uri="{BB962C8B-B14F-4D97-AF65-F5344CB8AC3E}">
        <p14:creationId xmlns:p14="http://schemas.microsoft.com/office/powerpoint/2010/main" val="7390731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6247" t="4622" r="7069" b="3369"/>
          <a:stretch/>
        </p:blipFill>
        <p:spPr>
          <a:xfrm>
            <a:off x="0" y="0"/>
            <a:ext cx="4395019" cy="6770702"/>
          </a:xfrm>
          <a:prstGeom prst="rect">
            <a:avLst/>
          </a:prstGeom>
        </p:spPr>
      </p:pic>
      <p:pic>
        <p:nvPicPr>
          <p:cNvPr id="5" name="Picture 4"/>
          <p:cNvPicPr>
            <a:picLocks noChangeAspect="1"/>
          </p:cNvPicPr>
          <p:nvPr/>
        </p:nvPicPr>
        <p:blipFill rotWithShape="1">
          <a:blip r:embed="rId3"/>
          <a:srcRect l="24638" t="41390" r="16765" b="21296"/>
          <a:stretch/>
        </p:blipFill>
        <p:spPr>
          <a:xfrm>
            <a:off x="4517949" y="0"/>
            <a:ext cx="7674051" cy="7092492"/>
          </a:xfrm>
          <a:prstGeom prst="rect">
            <a:avLst/>
          </a:prstGeom>
        </p:spPr>
      </p:pic>
      <p:sp>
        <p:nvSpPr>
          <p:cNvPr id="6" name="Oval 5"/>
          <p:cNvSpPr/>
          <p:nvPr/>
        </p:nvSpPr>
        <p:spPr>
          <a:xfrm>
            <a:off x="2197509" y="4395019"/>
            <a:ext cx="1519085" cy="1120878"/>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395019" y="4272677"/>
            <a:ext cx="1960306" cy="2585323"/>
          </a:xfrm>
          <a:prstGeom prst="rect">
            <a:avLst/>
          </a:prstGeom>
          <a:solidFill>
            <a:schemeClr val="bg1"/>
          </a:solidFill>
          <a:ln>
            <a:noFill/>
          </a:ln>
        </p:spPr>
        <p:txBody>
          <a:bodyPr wrap="square">
            <a:spAutoFit/>
          </a:bodyPr>
          <a:lstStyle/>
          <a:p>
            <a:r>
              <a:rPr lang="en-GB" dirty="0" smtClean="0">
                <a:solidFill>
                  <a:srgbClr val="FF0000"/>
                </a:solidFill>
                <a:latin typeface="Elephant" panose="02020904090505020303" pitchFamily="18" charset="0"/>
              </a:rPr>
              <a:t>Frontispiece John Dee, </a:t>
            </a:r>
            <a:r>
              <a:rPr lang="en-GB" i="1" dirty="0" smtClean="0">
                <a:solidFill>
                  <a:srgbClr val="FF0000"/>
                </a:solidFill>
                <a:latin typeface="Elephant" panose="02020904090505020303" pitchFamily="18" charset="0"/>
              </a:rPr>
              <a:t>General and Rare Memorials portraying the </a:t>
            </a:r>
            <a:r>
              <a:rPr lang="en-GB" i="1" dirty="0">
                <a:solidFill>
                  <a:srgbClr val="FF0000"/>
                </a:solidFill>
                <a:latin typeface="Elephant" panose="02020904090505020303" pitchFamily="18" charset="0"/>
              </a:rPr>
              <a:t>Perfect Art of Navigation </a:t>
            </a:r>
            <a:r>
              <a:rPr lang="en-GB" dirty="0">
                <a:solidFill>
                  <a:srgbClr val="FF0000"/>
                </a:solidFill>
                <a:latin typeface="Elephant" panose="02020904090505020303" pitchFamily="18" charset="0"/>
              </a:rPr>
              <a:t>(1577)</a:t>
            </a:r>
          </a:p>
        </p:txBody>
      </p:sp>
    </p:spTree>
    <p:extLst>
      <p:ext uri="{BB962C8B-B14F-4D97-AF65-F5344CB8AC3E}">
        <p14:creationId xmlns:p14="http://schemas.microsoft.com/office/powerpoint/2010/main" val="11623017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724610" y="-51881"/>
            <a:ext cx="4254247" cy="6824995"/>
          </a:xfrm>
          <a:prstGeom prst="rect">
            <a:avLst/>
          </a:prstGeom>
        </p:spPr>
      </p:pic>
      <p:sp>
        <p:nvSpPr>
          <p:cNvPr id="5" name="Rectangle 4"/>
          <p:cNvSpPr/>
          <p:nvPr/>
        </p:nvSpPr>
        <p:spPr>
          <a:xfrm>
            <a:off x="4897917" y="1415971"/>
            <a:ext cx="2062843" cy="3970318"/>
          </a:xfrm>
          <a:prstGeom prst="rect">
            <a:avLst/>
          </a:prstGeom>
        </p:spPr>
        <p:txBody>
          <a:bodyPr wrap="square">
            <a:spAutoFit/>
          </a:bodyPr>
          <a:lstStyle/>
          <a:p>
            <a:r>
              <a:rPr lang="en-GB" dirty="0" smtClean="0"/>
              <a:t>William</a:t>
            </a:r>
          </a:p>
          <a:p>
            <a:r>
              <a:rPr lang="en-GB" dirty="0" smtClean="0"/>
              <a:t>Camden, </a:t>
            </a:r>
            <a:r>
              <a:rPr lang="en-GB" i="1" dirty="0" smtClean="0"/>
              <a:t>Britain, or, A </a:t>
            </a:r>
            <a:r>
              <a:rPr lang="en-GB" i="1" dirty="0" err="1" smtClean="0"/>
              <a:t>Chorographicall</a:t>
            </a:r>
            <a:r>
              <a:rPr lang="en-GB" i="1" dirty="0" smtClean="0"/>
              <a:t> description of the Most</a:t>
            </a:r>
          </a:p>
          <a:p>
            <a:r>
              <a:rPr lang="en-GB" i="1" dirty="0" smtClean="0"/>
              <a:t>Flourishing </a:t>
            </a:r>
            <a:r>
              <a:rPr lang="en-GB" i="1" dirty="0" err="1" smtClean="0"/>
              <a:t>Kingdomes</a:t>
            </a:r>
            <a:r>
              <a:rPr lang="en-GB" i="1" dirty="0" smtClean="0"/>
              <a:t>, England, Scotland and Ireland </a:t>
            </a:r>
            <a:r>
              <a:rPr lang="en-GB" dirty="0" smtClean="0"/>
              <a:t>(1607)</a:t>
            </a:r>
          </a:p>
          <a:p>
            <a:endParaRPr lang="en-GB" i="1" dirty="0"/>
          </a:p>
          <a:p>
            <a:endParaRPr lang="en-GB" i="1" dirty="0" smtClean="0"/>
          </a:p>
          <a:p>
            <a:r>
              <a:rPr lang="en-GB" dirty="0"/>
              <a:t>Michael </a:t>
            </a:r>
            <a:r>
              <a:rPr lang="en-GB" dirty="0" smtClean="0"/>
              <a:t>Drayton </a:t>
            </a:r>
            <a:r>
              <a:rPr lang="en-GB" i="1" dirty="0"/>
              <a:t>Poly-</a:t>
            </a:r>
          </a:p>
          <a:p>
            <a:r>
              <a:rPr lang="en-GB" i="1" dirty="0" err="1"/>
              <a:t>Olbion</a:t>
            </a:r>
            <a:r>
              <a:rPr lang="en-GB" i="1" dirty="0"/>
              <a:t> </a:t>
            </a:r>
            <a:r>
              <a:rPr lang="en-GB" dirty="0" smtClean="0"/>
              <a:t>(</a:t>
            </a:r>
            <a:r>
              <a:rPr lang="en-GB" dirty="0"/>
              <a:t>1</a:t>
            </a:r>
            <a:r>
              <a:rPr lang="en-GB" dirty="0" smtClean="0"/>
              <a:t>612)</a:t>
            </a:r>
            <a:endParaRPr lang="en-GB" dirty="0"/>
          </a:p>
        </p:txBody>
      </p:sp>
      <p:pic>
        <p:nvPicPr>
          <p:cNvPr id="7" name="Picture 6"/>
          <p:cNvPicPr>
            <a:picLocks noChangeAspect="1"/>
          </p:cNvPicPr>
          <p:nvPr/>
        </p:nvPicPr>
        <p:blipFill rotWithShape="1">
          <a:blip r:embed="rId4"/>
          <a:srcRect l="3847" t="1438" r="4037" b="4023"/>
          <a:stretch/>
        </p:blipFill>
        <p:spPr>
          <a:xfrm>
            <a:off x="213143" y="0"/>
            <a:ext cx="4282764" cy="6677865"/>
          </a:xfrm>
          <a:prstGeom prst="rect">
            <a:avLst/>
          </a:prstGeom>
        </p:spPr>
      </p:pic>
    </p:spTree>
    <p:extLst>
      <p:ext uri="{BB962C8B-B14F-4D97-AF65-F5344CB8AC3E}">
        <p14:creationId xmlns:p14="http://schemas.microsoft.com/office/powerpoint/2010/main" val="1457162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7224586" y="1"/>
            <a:ext cx="4967414" cy="6858000"/>
          </a:xfrm>
          <a:prstGeom prst="rect">
            <a:avLst/>
          </a:prstGeom>
        </p:spPr>
      </p:pic>
      <p:pic>
        <p:nvPicPr>
          <p:cNvPr id="4" name="Picture 3"/>
          <p:cNvPicPr>
            <a:picLocks noChangeAspect="1"/>
          </p:cNvPicPr>
          <p:nvPr/>
        </p:nvPicPr>
        <p:blipFill>
          <a:blip r:embed="rId4"/>
          <a:stretch>
            <a:fillRect/>
          </a:stretch>
        </p:blipFill>
        <p:spPr>
          <a:xfrm>
            <a:off x="0" y="-85725"/>
            <a:ext cx="5133975" cy="6943725"/>
          </a:xfrm>
          <a:prstGeom prst="rect">
            <a:avLst/>
          </a:prstGeom>
        </p:spPr>
      </p:pic>
      <p:sp>
        <p:nvSpPr>
          <p:cNvPr id="6" name="Rectangle 5"/>
          <p:cNvSpPr/>
          <p:nvPr/>
        </p:nvSpPr>
        <p:spPr>
          <a:xfrm>
            <a:off x="5429250" y="628650"/>
            <a:ext cx="1619250" cy="2031325"/>
          </a:xfrm>
          <a:prstGeom prst="rect">
            <a:avLst/>
          </a:prstGeom>
        </p:spPr>
        <p:txBody>
          <a:bodyPr wrap="square">
            <a:spAutoFit/>
          </a:bodyPr>
          <a:lstStyle/>
          <a:p>
            <a:r>
              <a:rPr lang="en-GB" dirty="0" smtClean="0"/>
              <a:t>Henry </a:t>
            </a:r>
            <a:r>
              <a:rPr lang="en-GB" dirty="0" err="1" smtClean="0"/>
              <a:t>Peacham</a:t>
            </a:r>
            <a:r>
              <a:rPr lang="en-GB" dirty="0" smtClean="0"/>
              <a:t> </a:t>
            </a:r>
            <a:r>
              <a:rPr lang="en-GB" i="1" dirty="0" smtClean="0"/>
              <a:t>Minerva Britannia, or, A</a:t>
            </a:r>
          </a:p>
          <a:p>
            <a:r>
              <a:rPr lang="en-GB" i="1" dirty="0" smtClean="0"/>
              <a:t>Garden of </a:t>
            </a:r>
            <a:r>
              <a:rPr lang="en-GB" i="1" dirty="0" err="1" smtClean="0"/>
              <a:t>Heroical</a:t>
            </a:r>
            <a:r>
              <a:rPr lang="en-GB" i="1" dirty="0" smtClean="0"/>
              <a:t> Devises </a:t>
            </a:r>
            <a:r>
              <a:rPr lang="en-GB" dirty="0" smtClean="0"/>
              <a:t>(1612)</a:t>
            </a:r>
            <a:endParaRPr lang="en-GB" dirty="0"/>
          </a:p>
        </p:txBody>
      </p:sp>
    </p:spTree>
    <p:extLst>
      <p:ext uri="{BB962C8B-B14F-4D97-AF65-F5344CB8AC3E}">
        <p14:creationId xmlns:p14="http://schemas.microsoft.com/office/powerpoint/2010/main" val="25521664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339725" y="-74743"/>
            <a:ext cx="7143750" cy="3686175"/>
          </a:xfrm>
          <a:prstGeom prst="rect">
            <a:avLst/>
          </a:prstGeom>
        </p:spPr>
      </p:pic>
      <p:sp>
        <p:nvSpPr>
          <p:cNvPr id="5" name="Rectangle 4"/>
          <p:cNvSpPr/>
          <p:nvPr/>
        </p:nvSpPr>
        <p:spPr>
          <a:xfrm>
            <a:off x="3214522" y="2688102"/>
            <a:ext cx="1394155" cy="923330"/>
          </a:xfrm>
          <a:prstGeom prst="rect">
            <a:avLst/>
          </a:prstGeom>
        </p:spPr>
        <p:txBody>
          <a:bodyPr wrap="square">
            <a:spAutoFit/>
          </a:bodyPr>
          <a:lstStyle/>
          <a:p>
            <a:r>
              <a:rPr lang="en-GB" dirty="0" smtClean="0">
                <a:solidFill>
                  <a:schemeClr val="bg1"/>
                </a:solidFill>
              </a:rPr>
              <a:t>Jan </a:t>
            </a:r>
            <a:r>
              <a:rPr lang="en-GB" dirty="0" err="1" smtClean="0">
                <a:solidFill>
                  <a:schemeClr val="bg1"/>
                </a:solidFill>
              </a:rPr>
              <a:t>Roettier</a:t>
            </a:r>
            <a:r>
              <a:rPr lang="en-GB" dirty="0" smtClean="0">
                <a:solidFill>
                  <a:schemeClr val="bg1"/>
                </a:solidFill>
              </a:rPr>
              <a:t> medal and coins 1667</a:t>
            </a:r>
            <a:endParaRPr lang="en-GB" dirty="0">
              <a:solidFill>
                <a:schemeClr val="bg1"/>
              </a:solidFill>
            </a:endParaRPr>
          </a:p>
        </p:txBody>
      </p:sp>
      <p:pic>
        <p:nvPicPr>
          <p:cNvPr id="6" name="Picture 5"/>
          <p:cNvPicPr>
            <a:picLocks noChangeAspect="1"/>
          </p:cNvPicPr>
          <p:nvPr/>
        </p:nvPicPr>
        <p:blipFill>
          <a:blip r:embed="rId4"/>
          <a:stretch>
            <a:fillRect/>
          </a:stretch>
        </p:blipFill>
        <p:spPr>
          <a:xfrm>
            <a:off x="339725" y="3611432"/>
            <a:ext cx="6324600" cy="3129747"/>
          </a:xfrm>
          <a:prstGeom prst="rect">
            <a:avLst/>
          </a:prstGeom>
        </p:spPr>
      </p:pic>
      <p:pic>
        <p:nvPicPr>
          <p:cNvPr id="8" name="Picture 7"/>
          <p:cNvPicPr>
            <a:picLocks noChangeAspect="1"/>
          </p:cNvPicPr>
          <p:nvPr/>
        </p:nvPicPr>
        <p:blipFill>
          <a:blip r:embed="rId5"/>
          <a:stretch>
            <a:fillRect/>
          </a:stretch>
        </p:blipFill>
        <p:spPr>
          <a:xfrm>
            <a:off x="7088352" y="3665146"/>
            <a:ext cx="5103648" cy="3022317"/>
          </a:xfrm>
          <a:prstGeom prst="rect">
            <a:avLst/>
          </a:prstGeom>
        </p:spPr>
      </p:pic>
      <p:sp>
        <p:nvSpPr>
          <p:cNvPr id="9" name="Rectangle 8"/>
          <p:cNvSpPr/>
          <p:nvPr/>
        </p:nvSpPr>
        <p:spPr>
          <a:xfrm>
            <a:off x="8153401" y="2957458"/>
            <a:ext cx="2496924" cy="646331"/>
          </a:xfrm>
          <a:prstGeom prst="rect">
            <a:avLst/>
          </a:prstGeom>
        </p:spPr>
        <p:txBody>
          <a:bodyPr wrap="square">
            <a:spAutoFit/>
          </a:bodyPr>
          <a:lstStyle/>
          <a:p>
            <a:r>
              <a:rPr lang="en-GB" dirty="0" smtClean="0"/>
              <a:t>Bank of England Cash note from 1700</a:t>
            </a:r>
            <a:endParaRPr lang="en-GB" dirty="0"/>
          </a:p>
        </p:txBody>
      </p:sp>
    </p:spTree>
    <p:extLst>
      <p:ext uri="{BB962C8B-B14F-4D97-AF65-F5344CB8AC3E}">
        <p14:creationId xmlns:p14="http://schemas.microsoft.com/office/powerpoint/2010/main" val="38759795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07978" y="0"/>
            <a:ext cx="5117910" cy="6858000"/>
          </a:xfrm>
          <a:prstGeom prst="rect">
            <a:avLst/>
          </a:prstGeom>
        </p:spPr>
      </p:pic>
      <p:sp>
        <p:nvSpPr>
          <p:cNvPr id="5" name="Rectangle 4"/>
          <p:cNvSpPr/>
          <p:nvPr/>
        </p:nvSpPr>
        <p:spPr>
          <a:xfrm>
            <a:off x="3037401" y="365124"/>
            <a:ext cx="3153849" cy="1200329"/>
          </a:xfrm>
          <a:prstGeom prst="rect">
            <a:avLst/>
          </a:prstGeom>
        </p:spPr>
        <p:txBody>
          <a:bodyPr wrap="square">
            <a:spAutoFit/>
          </a:bodyPr>
          <a:lstStyle/>
          <a:p>
            <a:r>
              <a:rPr lang="en-GB" dirty="0" smtClean="0"/>
              <a:t>Thomas Augustine Arne</a:t>
            </a:r>
          </a:p>
          <a:p>
            <a:r>
              <a:rPr lang="en-GB" dirty="0" smtClean="0"/>
              <a:t>(1710–1778) – composer of </a:t>
            </a:r>
            <a:r>
              <a:rPr lang="en-GB" i="1" dirty="0" smtClean="0"/>
              <a:t>Rule Britannia! </a:t>
            </a:r>
            <a:r>
              <a:rPr lang="en-GB" dirty="0" smtClean="0"/>
              <a:t>(1740)</a:t>
            </a:r>
          </a:p>
          <a:p>
            <a:endParaRPr lang="en-GB" dirty="0"/>
          </a:p>
        </p:txBody>
      </p:sp>
      <p:pic>
        <p:nvPicPr>
          <p:cNvPr id="6" name="Picture 5"/>
          <p:cNvPicPr>
            <a:picLocks noChangeAspect="1"/>
          </p:cNvPicPr>
          <p:nvPr/>
        </p:nvPicPr>
        <p:blipFill>
          <a:blip r:embed="rId4"/>
          <a:stretch>
            <a:fillRect/>
          </a:stretch>
        </p:blipFill>
        <p:spPr>
          <a:xfrm>
            <a:off x="6199893" y="0"/>
            <a:ext cx="4553029" cy="6858000"/>
          </a:xfrm>
          <a:prstGeom prst="rect">
            <a:avLst/>
          </a:prstGeom>
        </p:spPr>
      </p:pic>
    </p:spTree>
    <p:extLst>
      <p:ext uri="{BB962C8B-B14F-4D97-AF65-F5344CB8AC3E}">
        <p14:creationId xmlns:p14="http://schemas.microsoft.com/office/powerpoint/2010/main" val="39995846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stretch>
            <a:fillRect/>
          </a:stretch>
        </p:blipFill>
        <p:spPr>
          <a:xfrm>
            <a:off x="0" y="-17070"/>
            <a:ext cx="4996417" cy="6875070"/>
          </a:xfrm>
          <a:prstGeom prst="rect">
            <a:avLst/>
          </a:prstGeom>
        </p:spPr>
      </p:pic>
      <p:sp>
        <p:nvSpPr>
          <p:cNvPr id="6" name="Rectangle 5"/>
          <p:cNvSpPr/>
          <p:nvPr/>
        </p:nvSpPr>
        <p:spPr>
          <a:xfrm>
            <a:off x="5492060" y="547113"/>
            <a:ext cx="1561413" cy="3970318"/>
          </a:xfrm>
          <a:prstGeom prst="rect">
            <a:avLst/>
          </a:prstGeom>
        </p:spPr>
        <p:txBody>
          <a:bodyPr wrap="square">
            <a:spAutoFit/>
          </a:bodyPr>
          <a:lstStyle/>
          <a:p>
            <a:r>
              <a:rPr lang="en-GB" dirty="0" smtClean="0"/>
              <a:t>James </a:t>
            </a:r>
            <a:r>
              <a:rPr lang="en-GB" dirty="0" err="1" smtClean="0"/>
              <a:t>Gillray</a:t>
            </a:r>
            <a:r>
              <a:rPr lang="en-GB" dirty="0" smtClean="0"/>
              <a:t>, </a:t>
            </a:r>
            <a:r>
              <a:rPr lang="en-GB" i="1" dirty="0" smtClean="0"/>
              <a:t>Death of Admiral-Lord-Nelson-in the moment of Victory! </a:t>
            </a:r>
            <a:r>
              <a:rPr lang="en-GB" dirty="0" smtClean="0"/>
              <a:t>(1805)</a:t>
            </a:r>
          </a:p>
          <a:p>
            <a:endParaRPr lang="en-GB" i="1" dirty="0"/>
          </a:p>
          <a:p>
            <a:endParaRPr lang="en-GB" i="1" dirty="0" smtClean="0"/>
          </a:p>
          <a:p>
            <a:r>
              <a:rPr lang="en-GB" i="1" dirty="0" smtClean="0"/>
              <a:t>Britannia </a:t>
            </a:r>
            <a:r>
              <a:rPr lang="en-GB" i="1" dirty="0"/>
              <a:t>giving Freedom to Poor African </a:t>
            </a:r>
            <a:r>
              <a:rPr lang="en-GB" i="1" dirty="0" smtClean="0"/>
              <a:t>Slaves</a:t>
            </a:r>
            <a:endParaRPr lang="en-GB" i="1" dirty="0"/>
          </a:p>
        </p:txBody>
      </p:sp>
      <p:pic>
        <p:nvPicPr>
          <p:cNvPr id="7" name="Picture 6"/>
          <p:cNvPicPr>
            <a:picLocks noChangeAspect="1"/>
          </p:cNvPicPr>
          <p:nvPr/>
        </p:nvPicPr>
        <p:blipFill>
          <a:blip r:embed="rId4"/>
          <a:stretch>
            <a:fillRect/>
          </a:stretch>
        </p:blipFill>
        <p:spPr>
          <a:xfrm>
            <a:off x="7411322" y="-17070"/>
            <a:ext cx="4780678" cy="6875070"/>
          </a:xfrm>
          <a:prstGeom prst="rect">
            <a:avLst/>
          </a:prstGeom>
        </p:spPr>
      </p:pic>
    </p:spTree>
    <p:extLst>
      <p:ext uri="{BB962C8B-B14F-4D97-AF65-F5344CB8AC3E}">
        <p14:creationId xmlns:p14="http://schemas.microsoft.com/office/powerpoint/2010/main" val="25566201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6883181" cy="4351338"/>
          </a:xfrm>
          <a:prstGeom prst="rect">
            <a:avLst/>
          </a:prstGeom>
        </p:spPr>
      </p:pic>
      <p:pic>
        <p:nvPicPr>
          <p:cNvPr id="5" name="Picture 4"/>
          <p:cNvPicPr>
            <a:picLocks noChangeAspect="1"/>
          </p:cNvPicPr>
          <p:nvPr/>
        </p:nvPicPr>
        <p:blipFill>
          <a:blip r:embed="rId4"/>
          <a:stretch>
            <a:fillRect/>
          </a:stretch>
        </p:blipFill>
        <p:spPr>
          <a:xfrm>
            <a:off x="5482014" y="2486025"/>
            <a:ext cx="6709986" cy="4371975"/>
          </a:xfrm>
          <a:prstGeom prst="rect">
            <a:avLst/>
          </a:prstGeom>
        </p:spPr>
      </p:pic>
      <p:sp>
        <p:nvSpPr>
          <p:cNvPr id="6" name="Rectangle 5"/>
          <p:cNvSpPr/>
          <p:nvPr/>
        </p:nvSpPr>
        <p:spPr>
          <a:xfrm>
            <a:off x="722209" y="5797034"/>
            <a:ext cx="4172168" cy="369332"/>
          </a:xfrm>
          <a:prstGeom prst="rect">
            <a:avLst/>
          </a:prstGeom>
        </p:spPr>
        <p:txBody>
          <a:bodyPr wrap="none">
            <a:spAutoFit/>
          </a:bodyPr>
          <a:lstStyle/>
          <a:p>
            <a:r>
              <a:rPr lang="en-GB" dirty="0" smtClean="0"/>
              <a:t>William </a:t>
            </a:r>
            <a:r>
              <a:rPr lang="en-GB" dirty="0" err="1" smtClean="0"/>
              <a:t>Mulready's</a:t>
            </a:r>
            <a:r>
              <a:rPr lang="en-GB" dirty="0" smtClean="0"/>
              <a:t> postal stationery, 1849</a:t>
            </a:r>
            <a:endParaRPr lang="en-GB" dirty="0"/>
          </a:p>
        </p:txBody>
      </p:sp>
    </p:spTree>
    <p:extLst>
      <p:ext uri="{BB962C8B-B14F-4D97-AF65-F5344CB8AC3E}">
        <p14:creationId xmlns:p14="http://schemas.microsoft.com/office/powerpoint/2010/main" val="18237854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a:stretch>
            <a:fillRect/>
          </a:stretch>
        </p:blipFill>
        <p:spPr>
          <a:xfrm rot="5400000">
            <a:off x="2791256" y="1067162"/>
            <a:ext cx="6919912" cy="4661763"/>
          </a:xfrm>
          <a:prstGeom prst="rect">
            <a:avLst/>
          </a:prstGeom>
        </p:spPr>
      </p:pic>
      <p:sp>
        <p:nvSpPr>
          <p:cNvPr id="7" name="Rectangle 6"/>
          <p:cNvSpPr/>
          <p:nvPr/>
        </p:nvSpPr>
        <p:spPr>
          <a:xfrm>
            <a:off x="495300" y="4553635"/>
            <a:ext cx="6096000" cy="646331"/>
          </a:xfrm>
          <a:prstGeom prst="rect">
            <a:avLst/>
          </a:prstGeom>
        </p:spPr>
        <p:txBody>
          <a:bodyPr>
            <a:spAutoFit/>
          </a:bodyPr>
          <a:lstStyle/>
          <a:p>
            <a:r>
              <a:rPr lang="en-GB" dirty="0" smtClean="0"/>
              <a:t>‘Britannia and her Boys,’</a:t>
            </a:r>
          </a:p>
          <a:p>
            <a:r>
              <a:rPr lang="en-GB" i="1" dirty="0" smtClean="0"/>
              <a:t>The Graphic</a:t>
            </a:r>
            <a:r>
              <a:rPr lang="en-GB" dirty="0" smtClean="0"/>
              <a:t>, 28 November 1885</a:t>
            </a:r>
            <a:endParaRPr lang="en-GB" dirty="0"/>
          </a:p>
        </p:txBody>
      </p:sp>
    </p:spTree>
    <p:extLst>
      <p:ext uri="{BB962C8B-B14F-4D97-AF65-F5344CB8AC3E}">
        <p14:creationId xmlns:p14="http://schemas.microsoft.com/office/powerpoint/2010/main" val="1904371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95678" y="0"/>
            <a:ext cx="9202094" cy="6858000"/>
          </a:xfrm>
        </p:spPr>
      </p:pic>
      <p:sp>
        <p:nvSpPr>
          <p:cNvPr id="5" name="Rectangle 4"/>
          <p:cNvSpPr/>
          <p:nvPr/>
        </p:nvSpPr>
        <p:spPr>
          <a:xfrm flipH="1">
            <a:off x="133351" y="3429000"/>
            <a:ext cx="1957938" cy="2862322"/>
          </a:xfrm>
          <a:prstGeom prst="rect">
            <a:avLst/>
          </a:prstGeom>
        </p:spPr>
        <p:txBody>
          <a:bodyPr wrap="square">
            <a:spAutoFit/>
          </a:bodyPr>
          <a:lstStyle/>
          <a:p>
            <a:r>
              <a:rPr lang="en-GB" i="1" dirty="0"/>
              <a:t>Imperial Federation Map of the </a:t>
            </a:r>
            <a:r>
              <a:rPr lang="en-GB" i="1" dirty="0" smtClean="0"/>
              <a:t>World </a:t>
            </a:r>
            <a:r>
              <a:rPr lang="en-GB" dirty="0" smtClean="0"/>
              <a:t>By Walter Crane (1886)</a:t>
            </a:r>
            <a:endParaRPr lang="en-GB" i="1" dirty="0"/>
          </a:p>
          <a:p>
            <a:endParaRPr lang="en-GB" dirty="0" smtClean="0"/>
          </a:p>
          <a:p>
            <a:endParaRPr lang="en-GB" dirty="0"/>
          </a:p>
          <a:p>
            <a:r>
              <a:rPr lang="en-GB" dirty="0" smtClean="0"/>
              <a:t>https://digital.library.cornell.edu/catalog/ss:3293793</a:t>
            </a:r>
            <a:endParaRPr lang="en-GB" dirty="0"/>
          </a:p>
        </p:txBody>
      </p:sp>
    </p:spTree>
    <p:extLst>
      <p:ext uri="{BB962C8B-B14F-4D97-AF65-F5344CB8AC3E}">
        <p14:creationId xmlns:p14="http://schemas.microsoft.com/office/powerpoint/2010/main" val="41934679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3"/>
          <a:stretch>
            <a:fillRect/>
          </a:stretch>
        </p:blipFill>
        <p:spPr>
          <a:xfrm>
            <a:off x="3390900" y="3035022"/>
            <a:ext cx="8801100" cy="3822978"/>
          </a:xfrm>
          <a:prstGeom prst="rect">
            <a:avLst/>
          </a:prstGeom>
        </p:spPr>
      </p:pic>
      <p:sp>
        <p:nvSpPr>
          <p:cNvPr id="6" name="Content Placeholder 5"/>
          <p:cNvSpPr>
            <a:spLocks noGrp="1"/>
          </p:cNvSpPr>
          <p:nvPr>
            <p:ph idx="1"/>
          </p:nvPr>
        </p:nvSpPr>
        <p:spPr/>
        <p:txBody>
          <a:bodyPr/>
          <a:lstStyle/>
          <a:p>
            <a:endParaRPr lang="en-GB" dirty="0"/>
          </a:p>
        </p:txBody>
      </p:sp>
      <p:pic>
        <p:nvPicPr>
          <p:cNvPr id="7" name="Content Placeholder 3"/>
          <p:cNvPicPr>
            <a:picLocks noChangeAspect="1"/>
          </p:cNvPicPr>
          <p:nvPr/>
        </p:nvPicPr>
        <p:blipFill>
          <a:blip r:embed="rId4"/>
          <a:stretch>
            <a:fillRect/>
          </a:stretch>
        </p:blipFill>
        <p:spPr>
          <a:xfrm>
            <a:off x="0" y="87342"/>
            <a:ext cx="5180164" cy="4351338"/>
          </a:xfrm>
          <a:prstGeom prst="rect">
            <a:avLst/>
          </a:prstGeom>
        </p:spPr>
      </p:pic>
      <p:sp>
        <p:nvSpPr>
          <p:cNvPr id="8" name="Rectangle 7"/>
          <p:cNvSpPr/>
          <p:nvPr/>
        </p:nvSpPr>
        <p:spPr>
          <a:xfrm>
            <a:off x="5514417" y="809962"/>
            <a:ext cx="2989791" cy="2031325"/>
          </a:xfrm>
          <a:prstGeom prst="rect">
            <a:avLst/>
          </a:prstGeom>
        </p:spPr>
        <p:txBody>
          <a:bodyPr wrap="square">
            <a:spAutoFit/>
          </a:bodyPr>
          <a:lstStyle/>
          <a:p>
            <a:endParaRPr lang="en-GB" dirty="0" smtClean="0"/>
          </a:p>
          <a:p>
            <a:r>
              <a:rPr lang="en-GB" dirty="0" smtClean="0"/>
              <a:t>Victory coin of Alexander the Great, minted in Babylon c. 322 BC</a:t>
            </a:r>
          </a:p>
          <a:p>
            <a:endParaRPr lang="en-GB" dirty="0"/>
          </a:p>
          <a:p>
            <a:r>
              <a:rPr lang="en-GB" dirty="0" smtClean="0"/>
              <a:t>Charles Le </a:t>
            </a:r>
            <a:r>
              <a:rPr lang="en-GB" dirty="0" err="1" smtClean="0"/>
              <a:t>Brun</a:t>
            </a:r>
            <a:r>
              <a:rPr lang="en-GB" dirty="0" smtClean="0"/>
              <a:t>, </a:t>
            </a:r>
            <a:r>
              <a:rPr lang="en-GB" i="1" dirty="0" smtClean="0"/>
              <a:t>Alexander and </a:t>
            </a:r>
            <a:r>
              <a:rPr lang="en-GB" i="1" dirty="0" err="1" smtClean="0"/>
              <a:t>Porus</a:t>
            </a:r>
            <a:r>
              <a:rPr lang="en-GB" i="1" dirty="0" smtClean="0"/>
              <a:t> </a:t>
            </a:r>
            <a:r>
              <a:rPr lang="en-GB" dirty="0" smtClean="0"/>
              <a:t>(1673)</a:t>
            </a:r>
            <a:endParaRPr lang="en-GB" dirty="0"/>
          </a:p>
        </p:txBody>
      </p:sp>
      <p:pic>
        <p:nvPicPr>
          <p:cNvPr id="9" name="Picture 8"/>
          <p:cNvPicPr>
            <a:picLocks noChangeAspect="1"/>
          </p:cNvPicPr>
          <p:nvPr/>
        </p:nvPicPr>
        <p:blipFill rotWithShape="1">
          <a:blip r:embed="rId5"/>
          <a:srcRect t="49250"/>
          <a:stretch/>
        </p:blipFill>
        <p:spPr>
          <a:xfrm>
            <a:off x="9342408" y="-11271"/>
            <a:ext cx="3001274" cy="3046294"/>
          </a:xfrm>
          <a:prstGeom prst="rect">
            <a:avLst/>
          </a:prstGeom>
        </p:spPr>
      </p:pic>
      <p:sp>
        <p:nvSpPr>
          <p:cNvPr id="11" name="Title 1"/>
          <p:cNvSpPr txBox="1">
            <a:spLocks/>
          </p:cNvSpPr>
          <p:nvPr/>
        </p:nvSpPr>
        <p:spPr>
          <a:xfrm>
            <a:off x="80883" y="4087873"/>
            <a:ext cx="4067335" cy="29638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i="0" u="none" strike="noStrike" kern="1200" cap="none" spc="0" normalizeH="0" baseline="0" noProof="0" dirty="0" smtClean="0">
                <a:ln>
                  <a:noFill/>
                </a:ln>
                <a:solidFill>
                  <a:srgbClr val="0070C0"/>
                </a:solidFill>
                <a:effectLst/>
                <a:uLnTx/>
                <a:uFillTx/>
                <a:latin typeface="Elephant" panose="02020904090505020303" pitchFamily="18" charset="0"/>
              </a:rPr>
              <a:t>In the Footsteps of Alexander …</a:t>
            </a:r>
            <a:endParaRPr kumimoji="0" lang="en-GB" sz="4400" i="0" u="none" strike="noStrike" kern="1200" cap="none" spc="0" normalizeH="0" baseline="0" noProof="0" dirty="0">
              <a:ln>
                <a:noFill/>
              </a:ln>
              <a:solidFill>
                <a:srgbClr val="0070C0"/>
              </a:solidFill>
              <a:effectLst/>
              <a:uLnTx/>
              <a:uFillTx/>
              <a:latin typeface="Elephant" panose="02020904090505020303" pitchFamily="18" charset="0"/>
            </a:endParaRPr>
          </a:p>
        </p:txBody>
      </p:sp>
    </p:spTree>
    <p:extLst>
      <p:ext uri="{BB962C8B-B14F-4D97-AF65-F5344CB8AC3E}">
        <p14:creationId xmlns:p14="http://schemas.microsoft.com/office/powerpoint/2010/main" val="28784122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4762500" y="-4762"/>
            <a:ext cx="2857500" cy="3657600"/>
          </a:xfrm>
          <a:prstGeom prst="rect">
            <a:avLst/>
          </a:prstGeom>
        </p:spPr>
      </p:pic>
      <p:pic>
        <p:nvPicPr>
          <p:cNvPr id="4" name="Picture 3"/>
          <p:cNvPicPr>
            <a:picLocks noChangeAspect="1"/>
          </p:cNvPicPr>
          <p:nvPr/>
        </p:nvPicPr>
        <p:blipFill>
          <a:blip r:embed="rId4"/>
          <a:stretch>
            <a:fillRect/>
          </a:stretch>
        </p:blipFill>
        <p:spPr>
          <a:xfrm>
            <a:off x="-228599" y="1"/>
            <a:ext cx="4536150" cy="6210300"/>
          </a:xfrm>
          <a:prstGeom prst="rect">
            <a:avLst/>
          </a:prstGeom>
        </p:spPr>
      </p:pic>
      <p:sp>
        <p:nvSpPr>
          <p:cNvPr id="6" name="Rectangle 5"/>
          <p:cNvSpPr/>
          <p:nvPr/>
        </p:nvSpPr>
        <p:spPr>
          <a:xfrm>
            <a:off x="8172449" y="365126"/>
            <a:ext cx="3448050" cy="5078313"/>
          </a:xfrm>
          <a:prstGeom prst="rect">
            <a:avLst/>
          </a:prstGeom>
        </p:spPr>
        <p:txBody>
          <a:bodyPr wrap="square">
            <a:spAutoFit/>
          </a:bodyPr>
          <a:lstStyle/>
          <a:p>
            <a:r>
              <a:rPr lang="en-GB" dirty="0" smtClean="0"/>
              <a:t>William Robertson (1721-1793)</a:t>
            </a:r>
          </a:p>
          <a:p>
            <a:r>
              <a:rPr lang="en-GB" dirty="0" smtClean="0"/>
              <a:t>Historian at University of Edinburgh</a:t>
            </a:r>
          </a:p>
          <a:p>
            <a:endParaRPr lang="en-GB" i="1" dirty="0"/>
          </a:p>
          <a:p>
            <a:r>
              <a:rPr lang="en-GB" i="1" dirty="0" smtClean="0"/>
              <a:t>The Situation of the World at the Time of Christ's Appearance </a:t>
            </a:r>
            <a:r>
              <a:rPr lang="en-GB" dirty="0" smtClean="0"/>
              <a:t>(sermon) (1755)</a:t>
            </a:r>
          </a:p>
          <a:p>
            <a:r>
              <a:rPr lang="en-GB" i="1" dirty="0" smtClean="0"/>
              <a:t>The History of Scotland 1542-1603</a:t>
            </a:r>
            <a:r>
              <a:rPr lang="en-GB" dirty="0" smtClean="0"/>
              <a:t> (1759) (3 vols.)</a:t>
            </a:r>
          </a:p>
          <a:p>
            <a:r>
              <a:rPr lang="en-GB" i="1" dirty="0" smtClean="0"/>
              <a:t>History of the Reign of the Emperor Charles V, with a View of the Progress of Society in Europe </a:t>
            </a:r>
            <a:r>
              <a:rPr lang="en-GB" dirty="0" smtClean="0"/>
              <a:t>(1769) (4 vols.)</a:t>
            </a:r>
          </a:p>
          <a:p>
            <a:r>
              <a:rPr lang="en-GB" i="1" dirty="0" smtClean="0"/>
              <a:t>The History of America</a:t>
            </a:r>
            <a:r>
              <a:rPr lang="en-GB" dirty="0" smtClean="0"/>
              <a:t> (1777, 1796) (3 vols.)</a:t>
            </a:r>
          </a:p>
          <a:p>
            <a:r>
              <a:rPr lang="en-GB" i="1" dirty="0" smtClean="0"/>
              <a:t>An Historical Disquisition Concerning the Knowledge Which the Ancients Had of India </a:t>
            </a:r>
            <a:r>
              <a:rPr lang="en-GB" dirty="0" smtClean="0"/>
              <a:t>(1791)</a:t>
            </a:r>
            <a:endParaRPr lang="en-GB" dirty="0"/>
          </a:p>
        </p:txBody>
      </p:sp>
      <p:pic>
        <p:nvPicPr>
          <p:cNvPr id="7" name="Picture 6"/>
          <p:cNvPicPr>
            <a:picLocks noChangeAspect="1"/>
          </p:cNvPicPr>
          <p:nvPr/>
        </p:nvPicPr>
        <p:blipFill>
          <a:blip r:embed="rId5"/>
          <a:stretch>
            <a:fillRect/>
          </a:stretch>
        </p:blipFill>
        <p:spPr>
          <a:xfrm>
            <a:off x="3636130" y="3922663"/>
            <a:ext cx="4536319" cy="2809875"/>
          </a:xfrm>
          <a:prstGeom prst="rect">
            <a:avLst/>
          </a:prstGeom>
        </p:spPr>
      </p:pic>
    </p:spTree>
    <p:extLst>
      <p:ext uri="{BB962C8B-B14F-4D97-AF65-F5344CB8AC3E}">
        <p14:creationId xmlns:p14="http://schemas.microsoft.com/office/powerpoint/2010/main" val="13217644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8628" b="83897"/>
          <a:stretch/>
        </p:blipFill>
        <p:spPr>
          <a:xfrm>
            <a:off x="1866900" y="971549"/>
            <a:ext cx="8562582" cy="876301"/>
          </a:xfrm>
          <a:prstGeom prst="rect">
            <a:avLst/>
          </a:prstGeom>
        </p:spPr>
      </p:pic>
      <p:pic>
        <p:nvPicPr>
          <p:cNvPr id="3" name="Picture 2"/>
          <p:cNvPicPr>
            <a:picLocks noChangeAspect="1"/>
          </p:cNvPicPr>
          <p:nvPr/>
        </p:nvPicPr>
        <p:blipFill rotWithShape="1">
          <a:blip r:embed="rId3"/>
          <a:srcRect l="21663" t="62434" r="12810" b="14723"/>
          <a:stretch/>
        </p:blipFill>
        <p:spPr>
          <a:xfrm>
            <a:off x="1866900" y="1847851"/>
            <a:ext cx="8486380" cy="4050317"/>
          </a:xfrm>
          <a:prstGeom prst="rect">
            <a:avLst/>
          </a:prstGeom>
        </p:spPr>
      </p:pic>
      <p:pic>
        <p:nvPicPr>
          <p:cNvPr id="4" name="Picture 3"/>
          <p:cNvPicPr>
            <a:picLocks noChangeAspect="1"/>
          </p:cNvPicPr>
          <p:nvPr/>
        </p:nvPicPr>
        <p:blipFill rotWithShape="1">
          <a:blip r:embed="rId4"/>
          <a:srcRect l="10078" t="16682" r="22610" b="78065"/>
          <a:stretch/>
        </p:blipFill>
        <p:spPr>
          <a:xfrm>
            <a:off x="1866900" y="5177729"/>
            <a:ext cx="8524481" cy="910941"/>
          </a:xfrm>
          <a:prstGeom prst="rect">
            <a:avLst/>
          </a:prstGeom>
        </p:spPr>
      </p:pic>
    </p:spTree>
    <p:extLst>
      <p:ext uri="{BB962C8B-B14F-4D97-AF65-F5344CB8AC3E}">
        <p14:creationId xmlns:p14="http://schemas.microsoft.com/office/powerpoint/2010/main" val="22448565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5360" t="10450" r="14499" b="36662"/>
          <a:stretch/>
        </p:blipFill>
        <p:spPr>
          <a:xfrm>
            <a:off x="2225243" y="-136525"/>
            <a:ext cx="7741513" cy="6994525"/>
          </a:xfrm>
          <a:prstGeom prst="rect">
            <a:avLst/>
          </a:prstGeom>
        </p:spPr>
      </p:pic>
    </p:spTree>
    <p:extLst>
      <p:ext uri="{BB962C8B-B14F-4D97-AF65-F5344CB8AC3E}">
        <p14:creationId xmlns:p14="http://schemas.microsoft.com/office/powerpoint/2010/main" val="36604272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3"/>
          <a:srcRect t="18999" r="10369" b="11425"/>
          <a:stretch/>
        </p:blipFill>
        <p:spPr>
          <a:xfrm>
            <a:off x="0" y="0"/>
            <a:ext cx="4948875" cy="5259395"/>
          </a:xfrm>
          <a:prstGeom prst="rect">
            <a:avLst/>
          </a:prstGeom>
        </p:spPr>
      </p:pic>
      <p:pic>
        <p:nvPicPr>
          <p:cNvPr id="5" name="Picture 4"/>
          <p:cNvPicPr>
            <a:picLocks noChangeAspect="1"/>
          </p:cNvPicPr>
          <p:nvPr/>
        </p:nvPicPr>
        <p:blipFill rotWithShape="1">
          <a:blip r:embed="rId4"/>
          <a:srcRect l="12549" t="21446" b="50770"/>
          <a:stretch/>
        </p:blipFill>
        <p:spPr>
          <a:xfrm>
            <a:off x="0" y="4705350"/>
            <a:ext cx="4948875" cy="2152650"/>
          </a:xfrm>
          <a:prstGeom prst="rect">
            <a:avLst/>
          </a:prstGeom>
        </p:spPr>
      </p:pic>
      <p:pic>
        <p:nvPicPr>
          <p:cNvPr id="6" name="Picture 5"/>
          <p:cNvPicPr>
            <a:picLocks noChangeAspect="1"/>
          </p:cNvPicPr>
          <p:nvPr/>
        </p:nvPicPr>
        <p:blipFill rotWithShape="1">
          <a:blip r:embed="rId5"/>
          <a:srcRect l="20863" t="38191" r="7431" b="19446"/>
          <a:stretch/>
        </p:blipFill>
        <p:spPr>
          <a:xfrm>
            <a:off x="5787075" y="1027906"/>
            <a:ext cx="5982804" cy="4839031"/>
          </a:xfrm>
          <a:prstGeom prst="rect">
            <a:avLst/>
          </a:prstGeom>
        </p:spPr>
      </p:pic>
      <p:pic>
        <p:nvPicPr>
          <p:cNvPr id="7" name="Picture 6"/>
          <p:cNvPicPr>
            <a:picLocks noChangeAspect="1"/>
          </p:cNvPicPr>
          <p:nvPr/>
        </p:nvPicPr>
        <p:blipFill rotWithShape="1">
          <a:blip r:embed="rId5"/>
          <a:srcRect l="-1" t="8032" r="1348" b="85816"/>
          <a:stretch/>
        </p:blipFill>
        <p:spPr>
          <a:xfrm>
            <a:off x="5787075" y="628651"/>
            <a:ext cx="6023926" cy="514350"/>
          </a:xfrm>
          <a:prstGeom prst="rect">
            <a:avLst/>
          </a:prstGeom>
        </p:spPr>
      </p:pic>
    </p:spTree>
    <p:extLst>
      <p:ext uri="{BB962C8B-B14F-4D97-AF65-F5344CB8AC3E}">
        <p14:creationId xmlns:p14="http://schemas.microsoft.com/office/powerpoint/2010/main" val="13562574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3"/>
          <a:srcRect l="18581" t="40204" r="-96" b="13608"/>
          <a:stretch/>
        </p:blipFill>
        <p:spPr>
          <a:xfrm>
            <a:off x="333374" y="1027906"/>
            <a:ext cx="4838821" cy="3753644"/>
          </a:xfrm>
          <a:prstGeom prst="rect">
            <a:avLst/>
          </a:prstGeom>
        </p:spPr>
      </p:pic>
      <p:pic>
        <p:nvPicPr>
          <p:cNvPr id="4" name="Picture 3"/>
          <p:cNvPicPr>
            <a:picLocks noChangeAspect="1"/>
          </p:cNvPicPr>
          <p:nvPr/>
        </p:nvPicPr>
        <p:blipFill rotWithShape="1">
          <a:blip r:embed="rId4"/>
          <a:srcRect t="10794" b="47433"/>
          <a:stretch/>
        </p:blipFill>
        <p:spPr>
          <a:xfrm>
            <a:off x="5314950" y="1027905"/>
            <a:ext cx="6380147" cy="3648869"/>
          </a:xfrm>
          <a:prstGeom prst="rect">
            <a:avLst/>
          </a:prstGeom>
        </p:spPr>
      </p:pic>
    </p:spTree>
    <p:extLst>
      <p:ext uri="{BB962C8B-B14F-4D97-AF65-F5344CB8AC3E}">
        <p14:creationId xmlns:p14="http://schemas.microsoft.com/office/powerpoint/2010/main" val="33326869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423994" y="-31967"/>
            <a:ext cx="3768005" cy="6917389"/>
          </a:xfrm>
          <a:prstGeom prst="rect">
            <a:avLst/>
          </a:prstGeom>
        </p:spPr>
      </p:pic>
      <p:pic>
        <p:nvPicPr>
          <p:cNvPr id="10" name="Picture 9"/>
          <p:cNvPicPr>
            <a:picLocks noChangeAspect="1"/>
          </p:cNvPicPr>
          <p:nvPr/>
        </p:nvPicPr>
        <p:blipFill>
          <a:blip r:embed="rId4"/>
          <a:stretch>
            <a:fillRect/>
          </a:stretch>
        </p:blipFill>
        <p:spPr>
          <a:xfrm>
            <a:off x="4838700" y="2183170"/>
            <a:ext cx="3910174" cy="4674830"/>
          </a:xfrm>
          <a:prstGeom prst="rect">
            <a:avLst/>
          </a:prstGeom>
        </p:spPr>
      </p:pic>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endParaRPr lang="en-GB" dirty="0"/>
          </a:p>
        </p:txBody>
      </p:sp>
      <p:sp>
        <p:nvSpPr>
          <p:cNvPr id="11" name="Title 8"/>
          <p:cNvSpPr txBox="1">
            <a:spLocks/>
          </p:cNvSpPr>
          <p:nvPr/>
        </p:nvSpPr>
        <p:spPr>
          <a:xfrm>
            <a:off x="609600" y="547673"/>
            <a:ext cx="7096258" cy="198003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latin typeface="Elephant" panose="02020904090505020303" pitchFamily="18" charset="0"/>
              </a:rPr>
              <a:t>Edward Gibbon, </a:t>
            </a:r>
            <a:r>
              <a:rPr lang="en-GB" i="1" smtClean="0">
                <a:latin typeface="Elephant" panose="02020904090505020303" pitchFamily="18" charset="0"/>
              </a:rPr>
              <a:t>The History of the Decline and Fall of the Roman Empire </a:t>
            </a:r>
            <a:r>
              <a:rPr lang="en-GB" sz="2700" smtClean="0">
                <a:latin typeface="Elephant" panose="02020904090505020303" pitchFamily="18" charset="0"/>
              </a:rPr>
              <a:t>(6 vols., 1776–1789)</a:t>
            </a:r>
            <a:endParaRPr lang="en-US" sz="2700" dirty="0">
              <a:latin typeface="Elephant" panose="02020904090505020303" pitchFamily="18" charset="0"/>
            </a:endParaRPr>
          </a:p>
        </p:txBody>
      </p:sp>
    </p:spTree>
    <p:extLst>
      <p:ext uri="{BB962C8B-B14F-4D97-AF65-F5344CB8AC3E}">
        <p14:creationId xmlns:p14="http://schemas.microsoft.com/office/powerpoint/2010/main" val="19724031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93" y="344209"/>
            <a:ext cx="7719782" cy="1481416"/>
          </a:xfrm>
        </p:spPr>
        <p:txBody>
          <a:bodyPr/>
          <a:lstStyle/>
          <a:p>
            <a:r>
              <a:rPr lang="en-GB" dirty="0">
                <a:latin typeface="Elephant" panose="02020904090505020303" pitchFamily="18" charset="0"/>
              </a:rPr>
              <a:t>Charles Masson </a:t>
            </a:r>
            <a:r>
              <a:rPr lang="en-GB" sz="3200" dirty="0" smtClean="0">
                <a:latin typeface="Elephant" panose="02020904090505020303" pitchFamily="18" charset="0"/>
              </a:rPr>
              <a:t>(1800–1853</a:t>
            </a:r>
            <a:r>
              <a:rPr lang="en-GB" sz="3200" dirty="0">
                <a:latin typeface="Elephant" panose="02020904090505020303" pitchFamily="18" charset="0"/>
              </a:rPr>
              <a:t>) </a:t>
            </a:r>
          </a:p>
        </p:txBody>
      </p:sp>
      <p:sp>
        <p:nvSpPr>
          <p:cNvPr id="3" name="Content Placeholder 2"/>
          <p:cNvSpPr>
            <a:spLocks noGrp="1"/>
          </p:cNvSpPr>
          <p:nvPr>
            <p:ph idx="1"/>
          </p:nvPr>
        </p:nvSpPr>
        <p:spPr>
          <a:xfrm>
            <a:off x="258393" y="1825625"/>
            <a:ext cx="6599607" cy="4232275"/>
          </a:xfrm>
        </p:spPr>
        <p:txBody>
          <a:bodyPr/>
          <a:lstStyle/>
          <a:p>
            <a:r>
              <a:rPr lang="en-GB" dirty="0" smtClean="0"/>
              <a:t>East India Company soldier/explorer</a:t>
            </a:r>
          </a:p>
          <a:p>
            <a:r>
              <a:rPr lang="en-GB" dirty="0"/>
              <a:t>E</a:t>
            </a:r>
            <a:r>
              <a:rPr lang="en-GB" dirty="0" smtClean="0"/>
              <a:t>xcavated </a:t>
            </a:r>
            <a:r>
              <a:rPr lang="en-GB" dirty="0"/>
              <a:t>over 50 Buddhist sites around Kabul and Jalalabad in </a:t>
            </a:r>
            <a:r>
              <a:rPr lang="en-GB" dirty="0" smtClean="0"/>
              <a:t>Afghanistan</a:t>
            </a:r>
            <a:r>
              <a:rPr lang="en-GB" dirty="0"/>
              <a:t>, amassing a large collection of small objects and many coins, principally from the site at </a:t>
            </a:r>
            <a:r>
              <a:rPr lang="en-GB" dirty="0" smtClean="0"/>
              <a:t>Bagram</a:t>
            </a:r>
          </a:p>
          <a:p>
            <a:r>
              <a:rPr lang="en-GB" dirty="0" smtClean="0"/>
              <a:t>Thousands </a:t>
            </a:r>
            <a:r>
              <a:rPr lang="en-GB" dirty="0"/>
              <a:t>of </a:t>
            </a:r>
            <a:r>
              <a:rPr lang="en-GB" dirty="0" smtClean="0"/>
              <a:t>Greco-Bactrian </a:t>
            </a:r>
            <a:r>
              <a:rPr lang="en-GB" dirty="0"/>
              <a:t>and Indo-Greek coins.</a:t>
            </a:r>
          </a:p>
        </p:txBody>
      </p:sp>
      <p:pic>
        <p:nvPicPr>
          <p:cNvPr id="5" name="Picture 4"/>
          <p:cNvPicPr>
            <a:picLocks noChangeAspect="1"/>
          </p:cNvPicPr>
          <p:nvPr/>
        </p:nvPicPr>
        <p:blipFill>
          <a:blip r:embed="rId3"/>
          <a:stretch>
            <a:fillRect/>
          </a:stretch>
        </p:blipFill>
        <p:spPr>
          <a:xfrm>
            <a:off x="7978175" y="1"/>
            <a:ext cx="4213825" cy="6858000"/>
          </a:xfrm>
          <a:prstGeom prst="rect">
            <a:avLst/>
          </a:prstGeom>
        </p:spPr>
      </p:pic>
      <p:sp>
        <p:nvSpPr>
          <p:cNvPr id="6" name="Rectangle 5"/>
          <p:cNvSpPr/>
          <p:nvPr/>
        </p:nvSpPr>
        <p:spPr>
          <a:xfrm>
            <a:off x="1659786" y="6332816"/>
            <a:ext cx="4436214" cy="369332"/>
          </a:xfrm>
          <a:prstGeom prst="rect">
            <a:avLst/>
          </a:prstGeom>
        </p:spPr>
        <p:txBody>
          <a:bodyPr wrap="none">
            <a:spAutoFit/>
          </a:bodyPr>
          <a:lstStyle/>
          <a:p>
            <a:r>
              <a:rPr lang="en-GB" i="1" dirty="0" smtClean="0"/>
              <a:t>Journal of the Asiatic Society of Bengal</a:t>
            </a:r>
            <a:r>
              <a:rPr lang="en-GB" dirty="0" smtClean="0"/>
              <a:t>, 1836</a:t>
            </a:r>
            <a:endParaRPr lang="en-GB" dirty="0"/>
          </a:p>
        </p:txBody>
      </p:sp>
    </p:spTree>
    <p:extLst>
      <p:ext uri="{BB962C8B-B14F-4D97-AF65-F5344CB8AC3E}">
        <p14:creationId xmlns:p14="http://schemas.microsoft.com/office/powerpoint/2010/main" val="6911361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975"/>
            <a:ext cx="11125200" cy="1325563"/>
          </a:xfrm>
        </p:spPr>
        <p:txBody>
          <a:bodyPr/>
          <a:lstStyle/>
          <a:p>
            <a:r>
              <a:rPr lang="en-GB" dirty="0" smtClean="0">
                <a:latin typeface="Elephant" panose="02020904090505020303" pitchFamily="18" charset="0"/>
              </a:rPr>
              <a:t>Ancient Rome and ‘New Imperialism’</a:t>
            </a:r>
            <a:endParaRPr lang="en-GB" dirty="0">
              <a:latin typeface="Elephant" panose="02020904090505020303" pitchFamily="18" charset="0"/>
            </a:endParaRPr>
          </a:p>
        </p:txBody>
      </p:sp>
      <p:sp>
        <p:nvSpPr>
          <p:cNvPr id="3" name="Content Placeholder 2"/>
          <p:cNvSpPr>
            <a:spLocks noGrp="1"/>
          </p:cNvSpPr>
          <p:nvPr>
            <p:ph idx="1"/>
          </p:nvPr>
        </p:nvSpPr>
        <p:spPr>
          <a:xfrm>
            <a:off x="838200" y="1379538"/>
            <a:ext cx="10515600" cy="4797425"/>
          </a:xfrm>
          <a:solidFill>
            <a:schemeClr val="accent1">
              <a:lumMod val="20000"/>
              <a:lumOff val="80000"/>
            </a:schemeClr>
          </a:solidFill>
        </p:spPr>
        <p:txBody>
          <a:bodyPr>
            <a:normAutofit fontScale="85000" lnSpcReduction="10000"/>
          </a:bodyPr>
          <a:lstStyle/>
          <a:p>
            <a:pPr marL="0" indent="0" algn="just">
              <a:buNone/>
            </a:pPr>
            <a:r>
              <a:rPr lang="en-GB" sz="4300" dirty="0" smtClean="0"/>
              <a:t>Today </a:t>
            </a:r>
            <a:r>
              <a:rPr lang="en-GB" sz="4300" dirty="0"/>
              <a:t>the words </a:t>
            </a:r>
            <a:r>
              <a:rPr lang="en-GB" sz="4300" dirty="0" smtClean="0"/>
              <a:t>‘Empire’ and ‘Imperialism,’ </a:t>
            </a:r>
            <a:r>
              <a:rPr lang="en-GB" sz="4300" dirty="0"/>
              <a:t>fill the place in everyday </a:t>
            </a:r>
            <a:r>
              <a:rPr lang="en-GB" sz="4300" dirty="0" smtClean="0"/>
              <a:t>speech </a:t>
            </a:r>
            <a:r>
              <a:rPr lang="en-GB" sz="4300" dirty="0"/>
              <a:t>that was once filled by </a:t>
            </a:r>
            <a:r>
              <a:rPr lang="en-GB" sz="4300" dirty="0" smtClean="0"/>
              <a:t>‘Nation’ and ‘Nationality’ … </a:t>
            </a:r>
            <a:r>
              <a:rPr lang="en-GB" sz="4300" b="1" dirty="0" smtClean="0"/>
              <a:t>power </a:t>
            </a:r>
            <a:r>
              <a:rPr lang="en-GB" sz="4300" b="1" dirty="0"/>
              <a:t>and dominion </a:t>
            </a:r>
            <a:r>
              <a:rPr lang="en-GB" sz="4300" dirty="0" smtClean="0"/>
              <a:t>rather than </a:t>
            </a:r>
            <a:r>
              <a:rPr lang="en-GB" sz="4300" dirty="0"/>
              <a:t>freedom and independence are the ideas that appeal to the imagination of </a:t>
            </a:r>
            <a:r>
              <a:rPr lang="en-GB" sz="4300" dirty="0" smtClean="0"/>
              <a:t>the  </a:t>
            </a:r>
            <a:r>
              <a:rPr lang="en-GB" sz="4300" dirty="0"/>
              <a:t>masses; </a:t>
            </a:r>
            <a:r>
              <a:rPr lang="en-GB" sz="4300" dirty="0" smtClean="0"/>
              <a:t>men’s </a:t>
            </a:r>
            <a:r>
              <a:rPr lang="en-GB" sz="4300" dirty="0"/>
              <a:t>thoughts are turned outward rather than inward; the national </a:t>
            </a:r>
            <a:r>
              <a:rPr lang="en-GB" sz="4300" dirty="0" smtClean="0"/>
              <a:t>ideal  </a:t>
            </a:r>
            <a:r>
              <a:rPr lang="en-GB" sz="4300" dirty="0"/>
              <a:t>has given place to the </a:t>
            </a:r>
            <a:r>
              <a:rPr lang="en-GB" sz="4300" dirty="0" smtClean="0"/>
              <a:t>Imperial.</a:t>
            </a:r>
          </a:p>
          <a:p>
            <a:pPr marL="0" indent="0" algn="just">
              <a:buNone/>
            </a:pPr>
            <a:endParaRPr lang="en-GB" sz="3600" dirty="0"/>
          </a:p>
          <a:p>
            <a:pPr marL="0" indent="0" algn="r">
              <a:buNone/>
            </a:pPr>
            <a:r>
              <a:rPr lang="en-GB" sz="3600" dirty="0"/>
              <a:t>- </a:t>
            </a:r>
            <a:r>
              <a:rPr lang="en-GB" sz="3000" dirty="0" smtClean="0"/>
              <a:t>W.F</a:t>
            </a:r>
            <a:r>
              <a:rPr lang="en-GB" sz="3000" dirty="0"/>
              <a:t>. </a:t>
            </a:r>
            <a:r>
              <a:rPr lang="en-GB" sz="3000" i="1" dirty="0" err="1"/>
              <a:t>Monypenny</a:t>
            </a:r>
            <a:r>
              <a:rPr lang="en-GB" sz="3000" i="1" dirty="0"/>
              <a:t>, </a:t>
            </a:r>
            <a:r>
              <a:rPr lang="en-GB" sz="3000" i="1" dirty="0" smtClean="0"/>
              <a:t>"The </a:t>
            </a:r>
            <a:r>
              <a:rPr lang="en-GB" sz="3000" i="1" dirty="0"/>
              <a:t>Imperial Ideal</a:t>
            </a:r>
            <a:r>
              <a:rPr lang="en-GB" sz="3000" i="1" dirty="0" smtClean="0"/>
              <a:t>," </a:t>
            </a:r>
            <a:r>
              <a:rPr lang="en-GB" sz="3000" i="1" dirty="0"/>
              <a:t>in The </a:t>
            </a:r>
            <a:r>
              <a:rPr lang="en-GB" sz="3000" dirty="0"/>
              <a:t>Empire And The Century (London: John Murray, 1905), p. 6</a:t>
            </a:r>
            <a:r>
              <a:rPr lang="en-GB" sz="3600" dirty="0"/>
              <a:t>.</a:t>
            </a:r>
          </a:p>
        </p:txBody>
      </p:sp>
    </p:spTree>
    <p:extLst>
      <p:ext uri="{BB962C8B-B14F-4D97-AF65-F5344CB8AC3E}">
        <p14:creationId xmlns:p14="http://schemas.microsoft.com/office/powerpoint/2010/main" val="1447316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18986" y="395288"/>
            <a:ext cx="4105364" cy="5319712"/>
          </a:xfrm>
          <a:prstGeom prst="rect">
            <a:avLst/>
          </a:prstGeom>
        </p:spPr>
      </p:pic>
      <p:sp>
        <p:nvSpPr>
          <p:cNvPr id="5" name="Rectangle 4"/>
          <p:cNvSpPr/>
          <p:nvPr/>
        </p:nvSpPr>
        <p:spPr>
          <a:xfrm>
            <a:off x="400050" y="5787121"/>
            <a:ext cx="3924300" cy="923330"/>
          </a:xfrm>
          <a:prstGeom prst="rect">
            <a:avLst/>
          </a:prstGeom>
        </p:spPr>
        <p:txBody>
          <a:bodyPr wrap="square">
            <a:spAutoFit/>
          </a:bodyPr>
          <a:lstStyle/>
          <a:p>
            <a:r>
              <a:rPr lang="en-GB" dirty="0" smtClean="0"/>
              <a:t>‘The Rhodes Colossus Striding from Cape Town to Cairo,’ </a:t>
            </a:r>
            <a:r>
              <a:rPr lang="en-GB" i="1" dirty="0" smtClean="0"/>
              <a:t>Punch</a:t>
            </a:r>
            <a:r>
              <a:rPr lang="en-GB" dirty="0" smtClean="0"/>
              <a:t>, 10 December 1892</a:t>
            </a:r>
            <a:endParaRPr lang="en-GB" dirty="0"/>
          </a:p>
        </p:txBody>
      </p:sp>
      <p:pic>
        <p:nvPicPr>
          <p:cNvPr id="6" name="Picture 5"/>
          <p:cNvPicPr>
            <a:picLocks noChangeAspect="1"/>
          </p:cNvPicPr>
          <p:nvPr/>
        </p:nvPicPr>
        <p:blipFill>
          <a:blip r:embed="rId4"/>
          <a:stretch>
            <a:fillRect/>
          </a:stretch>
        </p:blipFill>
        <p:spPr>
          <a:xfrm>
            <a:off x="7391400" y="376238"/>
            <a:ext cx="4586287" cy="5425077"/>
          </a:xfrm>
          <a:prstGeom prst="rect">
            <a:avLst/>
          </a:prstGeom>
        </p:spPr>
      </p:pic>
      <p:sp>
        <p:nvSpPr>
          <p:cNvPr id="7" name="Title 6"/>
          <p:cNvSpPr>
            <a:spLocks noGrp="1"/>
          </p:cNvSpPr>
          <p:nvPr>
            <p:ph type="title"/>
          </p:nvPr>
        </p:nvSpPr>
        <p:spPr>
          <a:xfrm>
            <a:off x="2271668" y="-2682875"/>
            <a:ext cx="10515600" cy="1325563"/>
          </a:xfrm>
        </p:spPr>
        <p:txBody>
          <a:bodyPr/>
          <a:lstStyle/>
          <a:p>
            <a:endParaRPr lang="en-GB" dirty="0"/>
          </a:p>
        </p:txBody>
      </p:sp>
      <p:sp>
        <p:nvSpPr>
          <p:cNvPr id="8" name="Title 1"/>
          <p:cNvSpPr txBox="1">
            <a:spLocks/>
          </p:cNvSpPr>
          <p:nvPr/>
        </p:nvSpPr>
        <p:spPr>
          <a:xfrm>
            <a:off x="218986" y="0"/>
            <a:ext cx="11973014" cy="24383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solidFill>
                  <a:srgbClr val="7030A0"/>
                </a:solidFill>
                <a:latin typeface="Elephant" panose="02020904090505020303" pitchFamily="18" charset="0"/>
              </a:rPr>
              <a:t>‘New Imperialism’</a:t>
            </a:r>
            <a:endParaRPr lang="en-GB" dirty="0">
              <a:solidFill>
                <a:srgbClr val="7030A0"/>
              </a:solidFill>
            </a:endParaRPr>
          </a:p>
        </p:txBody>
      </p:sp>
      <p:sp>
        <p:nvSpPr>
          <p:cNvPr id="9" name="Rectangle 8"/>
          <p:cNvSpPr/>
          <p:nvPr/>
        </p:nvSpPr>
        <p:spPr>
          <a:xfrm>
            <a:off x="7391400" y="5934670"/>
            <a:ext cx="4571844" cy="923330"/>
          </a:xfrm>
          <a:prstGeom prst="rect">
            <a:avLst/>
          </a:prstGeom>
        </p:spPr>
        <p:txBody>
          <a:bodyPr wrap="square">
            <a:spAutoFit/>
          </a:bodyPr>
          <a:lstStyle/>
          <a:p>
            <a:pPr algn="r"/>
            <a:r>
              <a:rPr lang="en-GB" dirty="0" smtClean="0"/>
              <a:t>Uncle Sam standing over US Pacific possessions, </a:t>
            </a:r>
            <a:r>
              <a:rPr lang="en-GB" i="1" dirty="0" smtClean="0"/>
              <a:t>Chicago Tribune</a:t>
            </a:r>
            <a:r>
              <a:rPr lang="en-GB" dirty="0" smtClean="0"/>
              <a:t>,</a:t>
            </a:r>
          </a:p>
          <a:p>
            <a:pPr algn="r"/>
            <a:r>
              <a:rPr lang="en-GB" dirty="0" smtClean="0"/>
              <a:t>24 August 1898</a:t>
            </a:r>
            <a:endParaRPr lang="en-GB" dirty="0"/>
          </a:p>
        </p:txBody>
      </p:sp>
      <p:pic>
        <p:nvPicPr>
          <p:cNvPr id="10" name="Picture 9"/>
          <p:cNvPicPr>
            <a:picLocks noChangeAspect="1"/>
          </p:cNvPicPr>
          <p:nvPr/>
        </p:nvPicPr>
        <p:blipFill>
          <a:blip r:embed="rId5"/>
          <a:stretch>
            <a:fillRect/>
          </a:stretch>
        </p:blipFill>
        <p:spPr>
          <a:xfrm>
            <a:off x="3746771" y="1653266"/>
            <a:ext cx="4222208" cy="3245822"/>
          </a:xfrm>
          <a:prstGeom prst="rect">
            <a:avLst/>
          </a:prstGeom>
        </p:spPr>
      </p:pic>
      <p:sp>
        <p:nvSpPr>
          <p:cNvPr id="11" name="Rectangle 10"/>
          <p:cNvSpPr/>
          <p:nvPr/>
        </p:nvSpPr>
        <p:spPr>
          <a:xfrm>
            <a:off x="4542043" y="5075026"/>
            <a:ext cx="2635044" cy="1477328"/>
          </a:xfrm>
          <a:prstGeom prst="rect">
            <a:avLst/>
          </a:prstGeom>
        </p:spPr>
        <p:txBody>
          <a:bodyPr wrap="square">
            <a:spAutoFit/>
          </a:bodyPr>
          <a:lstStyle/>
          <a:p>
            <a:r>
              <a:rPr lang="en-GB" dirty="0" smtClean="0"/>
              <a:t>The conference of Berlin, </a:t>
            </a:r>
            <a:r>
              <a:rPr lang="en-GB" i="1" dirty="0" err="1" smtClean="0"/>
              <a:t>llustrierte</a:t>
            </a:r>
            <a:r>
              <a:rPr lang="en-GB" i="1" dirty="0" smtClean="0"/>
              <a:t> </a:t>
            </a:r>
            <a:r>
              <a:rPr lang="en-GB" i="1" dirty="0" err="1" smtClean="0"/>
              <a:t>Zeitung</a:t>
            </a:r>
            <a:r>
              <a:rPr lang="en-GB" dirty="0" smtClean="0"/>
              <a:t>, The conference of Berlin, as illustrated in "</a:t>
            </a:r>
            <a:r>
              <a:rPr lang="en-GB" dirty="0" err="1" smtClean="0"/>
              <a:t>Illustrierte</a:t>
            </a:r>
            <a:r>
              <a:rPr lang="en-GB" dirty="0" smtClean="0"/>
              <a:t> </a:t>
            </a:r>
            <a:r>
              <a:rPr lang="en-GB" dirty="0" err="1" smtClean="0"/>
              <a:t>Zeitung</a:t>
            </a:r>
            <a:endParaRPr lang="en-GB" i="1" dirty="0"/>
          </a:p>
        </p:txBody>
      </p:sp>
    </p:spTree>
    <p:extLst>
      <p:ext uri="{BB962C8B-B14F-4D97-AF65-F5344CB8AC3E}">
        <p14:creationId xmlns:p14="http://schemas.microsoft.com/office/powerpoint/2010/main" val="29444638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33350" y="27118"/>
            <a:ext cx="7414928" cy="6872157"/>
          </a:xfrm>
          <a:solidFill>
            <a:schemeClr val="accent1">
              <a:lumMod val="20000"/>
              <a:lumOff val="80000"/>
            </a:schemeClr>
          </a:solidFill>
          <a:ln>
            <a:noFill/>
          </a:ln>
        </p:spPr>
        <p:txBody>
          <a:bodyPr lIns="360000" tIns="360000" rIns="360000" bIns="360000">
            <a:normAutofit lnSpcReduction="10000"/>
          </a:bodyPr>
          <a:lstStyle/>
          <a:p>
            <a:pPr marL="0" indent="0" algn="just">
              <a:buNone/>
            </a:pPr>
            <a:r>
              <a:rPr lang="en-GB" dirty="0" smtClean="0"/>
              <a:t>" … The </a:t>
            </a:r>
            <a:r>
              <a:rPr lang="en-GB" b="1" dirty="0"/>
              <a:t>historical message </a:t>
            </a:r>
            <a:r>
              <a:rPr lang="en-GB" dirty="0"/>
              <a:t>communicated to the minds of the present and newer empire. Cecil Rhodes was inspired by </a:t>
            </a:r>
            <a:r>
              <a:rPr lang="en-GB" dirty="0" smtClean="0"/>
              <a:t>Rome at Oxford, where he developed his </a:t>
            </a:r>
            <a:r>
              <a:rPr lang="en-GB" dirty="0"/>
              <a:t>devotion to the </a:t>
            </a:r>
            <a:r>
              <a:rPr lang="en-GB" i="1" dirty="0" smtClean="0"/>
              <a:t>Meditations</a:t>
            </a:r>
            <a:r>
              <a:rPr lang="en-GB" dirty="0" smtClean="0"/>
              <a:t> </a:t>
            </a:r>
            <a:r>
              <a:rPr lang="en-GB" dirty="0"/>
              <a:t>of </a:t>
            </a:r>
            <a:r>
              <a:rPr lang="en-GB" dirty="0" smtClean="0"/>
              <a:t>Marcus Aurelius. ‘“</a:t>
            </a:r>
            <a:r>
              <a:rPr lang="en-GB" b="1" dirty="0" smtClean="0"/>
              <a:t>Remember </a:t>
            </a:r>
            <a:r>
              <a:rPr lang="en-GB" b="1" dirty="0"/>
              <a:t>always that you are a </a:t>
            </a:r>
            <a:r>
              <a:rPr lang="en-GB" b="1" dirty="0" smtClean="0"/>
              <a:t>Roman”</a:t>
            </a:r>
            <a:r>
              <a:rPr lang="en-GB" dirty="0" smtClean="0"/>
              <a:t> </a:t>
            </a:r>
            <a:r>
              <a:rPr lang="en-GB" dirty="0"/>
              <a:t>was </a:t>
            </a:r>
            <a:r>
              <a:rPr lang="en-GB" dirty="0" smtClean="0"/>
              <a:t>one of his favourite quotations, </a:t>
            </a:r>
            <a:r>
              <a:rPr lang="en-GB" dirty="0"/>
              <a:t>and Rhodes liked to be reminded of his </a:t>
            </a:r>
            <a:r>
              <a:rPr lang="en-GB" dirty="0" smtClean="0"/>
              <a:t>facial resemblance to busts </a:t>
            </a:r>
            <a:r>
              <a:rPr lang="en-GB" dirty="0"/>
              <a:t>of certain Roman Emperors</a:t>
            </a:r>
            <a:r>
              <a:rPr lang="en-GB" dirty="0" smtClean="0"/>
              <a:t>.’ </a:t>
            </a:r>
            <a:r>
              <a:rPr lang="en-GB" dirty="0"/>
              <a:t>Lord Curzon, gained Roman inspiration at Eton. </a:t>
            </a:r>
            <a:r>
              <a:rPr lang="en-GB" dirty="0" smtClean="0"/>
              <a:t>‘There </a:t>
            </a:r>
            <a:r>
              <a:rPr lang="en-GB" dirty="0"/>
              <a:t>we </a:t>
            </a:r>
            <a:r>
              <a:rPr lang="en-GB" dirty="0" smtClean="0"/>
              <a:t>were perpetually invited by </a:t>
            </a:r>
            <a:r>
              <a:rPr lang="en-GB" dirty="0"/>
              <a:t>a body of assiduous and capable </a:t>
            </a:r>
            <a:r>
              <a:rPr lang="en-GB"/>
              <a:t>mentors </a:t>
            </a:r>
            <a:r>
              <a:rPr lang="en-GB" smtClean="0"/>
              <a:t>... </a:t>
            </a:r>
            <a:r>
              <a:rPr lang="en-GB" dirty="0" smtClean="0"/>
              <a:t>to </a:t>
            </a:r>
            <a:r>
              <a:rPr lang="en-GB" b="1" dirty="0" smtClean="0"/>
              <a:t>contemplate the majesty, </a:t>
            </a:r>
            <a:r>
              <a:rPr lang="en-GB" b="1" dirty="0"/>
              <a:t>the law and the living influence of the empire of Rome</a:t>
            </a:r>
            <a:r>
              <a:rPr lang="en-GB" dirty="0" smtClean="0"/>
              <a:t>.’"</a:t>
            </a:r>
          </a:p>
          <a:p>
            <a:pPr>
              <a:buFontTx/>
              <a:buChar char="-"/>
            </a:pPr>
            <a:r>
              <a:rPr lang="en-GB" sz="1800" dirty="0" smtClean="0"/>
              <a:t>Raymond </a:t>
            </a:r>
            <a:r>
              <a:rPr lang="en-GB" sz="1800" dirty="0"/>
              <a:t>F. </a:t>
            </a:r>
            <a:r>
              <a:rPr lang="en-GB" sz="1800" dirty="0" smtClean="0"/>
              <a:t>Betts, ‘</a:t>
            </a:r>
            <a:r>
              <a:rPr lang="en-GB" sz="1800" dirty="0"/>
              <a:t>The Allusions to Rome in British Imperial Thought of the Late Nineteenth and Early Twentieth Centuries’, </a:t>
            </a:r>
            <a:r>
              <a:rPr lang="en-GB" sz="1800" i="1" dirty="0"/>
              <a:t>Victorian Studies </a:t>
            </a:r>
            <a:r>
              <a:rPr lang="en-GB" sz="1800" dirty="0" smtClean="0"/>
              <a:t>15:2 (1971): 149-159 [pp. 151-152]. </a:t>
            </a:r>
            <a:endParaRPr lang="en-GB" dirty="0" smtClean="0"/>
          </a:p>
        </p:txBody>
      </p:sp>
      <p:pic>
        <p:nvPicPr>
          <p:cNvPr id="4" name="Picture 3"/>
          <p:cNvPicPr>
            <a:picLocks noChangeAspect="1"/>
          </p:cNvPicPr>
          <p:nvPr/>
        </p:nvPicPr>
        <p:blipFill>
          <a:blip r:embed="rId3"/>
          <a:stretch>
            <a:fillRect/>
          </a:stretch>
        </p:blipFill>
        <p:spPr>
          <a:xfrm>
            <a:off x="7281579" y="27118"/>
            <a:ext cx="3792692" cy="4947781"/>
          </a:xfrm>
          <a:prstGeom prst="rect">
            <a:avLst/>
          </a:prstGeom>
        </p:spPr>
      </p:pic>
      <p:sp>
        <p:nvSpPr>
          <p:cNvPr id="5" name="Rectangle 4"/>
          <p:cNvSpPr/>
          <p:nvPr/>
        </p:nvSpPr>
        <p:spPr>
          <a:xfrm>
            <a:off x="10422260" y="27118"/>
            <a:ext cx="1769740" cy="1754326"/>
          </a:xfrm>
          <a:prstGeom prst="rect">
            <a:avLst/>
          </a:prstGeom>
          <a:solidFill>
            <a:schemeClr val="accent1">
              <a:lumMod val="20000"/>
              <a:lumOff val="80000"/>
            </a:schemeClr>
          </a:solidFill>
        </p:spPr>
        <p:txBody>
          <a:bodyPr wrap="square">
            <a:spAutoFit/>
          </a:bodyPr>
          <a:lstStyle/>
          <a:p>
            <a:r>
              <a:rPr lang="en-GB" dirty="0" smtClean="0"/>
              <a:t>Lord Curzon (1859–1925), Viceroy and Governor-General of India (1899–1905)</a:t>
            </a:r>
            <a:endParaRPr lang="en-GB" dirty="0"/>
          </a:p>
        </p:txBody>
      </p:sp>
      <p:sp>
        <p:nvSpPr>
          <p:cNvPr id="7" name="Rectangle 6"/>
          <p:cNvSpPr/>
          <p:nvPr/>
        </p:nvSpPr>
        <p:spPr>
          <a:xfrm>
            <a:off x="10287000" y="3657217"/>
            <a:ext cx="1905001" cy="646331"/>
          </a:xfrm>
          <a:prstGeom prst="rect">
            <a:avLst/>
          </a:prstGeom>
          <a:solidFill>
            <a:schemeClr val="accent1">
              <a:lumMod val="20000"/>
              <a:lumOff val="80000"/>
            </a:schemeClr>
          </a:solidFill>
        </p:spPr>
        <p:txBody>
          <a:bodyPr wrap="square">
            <a:spAutoFit/>
          </a:bodyPr>
          <a:lstStyle/>
          <a:p>
            <a:r>
              <a:rPr lang="en-GB" dirty="0" smtClean="0"/>
              <a:t>Cecil Rhodes (1853–1902. </a:t>
            </a:r>
            <a:endParaRPr lang="en-GB" dirty="0"/>
          </a:p>
        </p:txBody>
      </p:sp>
      <p:pic>
        <p:nvPicPr>
          <p:cNvPr id="8" name="Picture 7"/>
          <p:cNvPicPr>
            <a:picLocks noChangeAspect="1"/>
          </p:cNvPicPr>
          <p:nvPr/>
        </p:nvPicPr>
        <p:blipFill>
          <a:blip r:embed="rId4"/>
          <a:stretch>
            <a:fillRect/>
          </a:stretch>
        </p:blipFill>
        <p:spPr>
          <a:xfrm>
            <a:off x="10287000" y="4303548"/>
            <a:ext cx="1905000" cy="2543175"/>
          </a:xfrm>
          <a:prstGeom prst="rect">
            <a:avLst/>
          </a:prstGeom>
        </p:spPr>
      </p:pic>
    </p:spTree>
    <p:extLst>
      <p:ext uri="{BB962C8B-B14F-4D97-AF65-F5344CB8AC3E}">
        <p14:creationId xmlns:p14="http://schemas.microsoft.com/office/powerpoint/2010/main" val="246514910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003" y="716756"/>
            <a:ext cx="10515600" cy="1325563"/>
          </a:xfrm>
        </p:spPr>
        <p:txBody>
          <a:bodyPr/>
          <a:lstStyle/>
          <a:p>
            <a:r>
              <a:rPr lang="en-GB" dirty="0" smtClean="0"/>
              <a:t>Rhodes Memorial, Cape Town</a:t>
            </a:r>
            <a:endParaRPr lang="en-GB" dirty="0"/>
          </a:p>
        </p:txBody>
      </p:sp>
      <p:pic>
        <p:nvPicPr>
          <p:cNvPr id="4" name="Content Placeholder 3"/>
          <p:cNvPicPr>
            <a:picLocks noGrp="1" noChangeAspect="1"/>
          </p:cNvPicPr>
          <p:nvPr>
            <p:ph idx="1"/>
          </p:nvPr>
        </p:nvPicPr>
        <p:blipFill>
          <a:blip r:embed="rId3"/>
          <a:stretch>
            <a:fillRect/>
          </a:stretch>
        </p:blipFill>
        <p:spPr>
          <a:xfrm>
            <a:off x="4381500" y="1690688"/>
            <a:ext cx="7733194" cy="4351338"/>
          </a:xfrm>
          <a:prstGeom prst="rect">
            <a:avLst/>
          </a:prstGeom>
        </p:spPr>
      </p:pic>
      <p:pic>
        <p:nvPicPr>
          <p:cNvPr id="5" name="Picture 4"/>
          <p:cNvPicPr>
            <a:picLocks noChangeAspect="1"/>
          </p:cNvPicPr>
          <p:nvPr/>
        </p:nvPicPr>
        <p:blipFill>
          <a:blip r:embed="rId4"/>
          <a:stretch>
            <a:fillRect/>
          </a:stretch>
        </p:blipFill>
        <p:spPr>
          <a:xfrm>
            <a:off x="553003" y="1690688"/>
            <a:ext cx="3543300" cy="4765739"/>
          </a:xfrm>
          <a:prstGeom prst="rect">
            <a:avLst/>
          </a:prstGeom>
        </p:spPr>
      </p:pic>
      <p:sp>
        <p:nvSpPr>
          <p:cNvPr id="6" name="Title 1"/>
          <p:cNvSpPr txBox="1">
            <a:spLocks/>
          </p:cNvSpPr>
          <p:nvPr/>
        </p:nvSpPr>
        <p:spPr>
          <a:xfrm>
            <a:off x="838200" y="53975"/>
            <a:ext cx="11125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latin typeface="Elephant" panose="02020904090505020303" pitchFamily="18" charset="0"/>
              </a:rPr>
              <a:t>Ancient Rome and ‘New Imperialism’</a:t>
            </a:r>
            <a:endParaRPr lang="en-GB" dirty="0">
              <a:latin typeface="Elephant" panose="02020904090505020303" pitchFamily="18" charset="0"/>
            </a:endParaRPr>
          </a:p>
        </p:txBody>
      </p:sp>
    </p:spTree>
    <p:extLst>
      <p:ext uri="{BB962C8B-B14F-4D97-AF65-F5344CB8AC3E}">
        <p14:creationId xmlns:p14="http://schemas.microsoft.com/office/powerpoint/2010/main" val="42780087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71500" y="1690688"/>
            <a:ext cx="10782300" cy="4710112"/>
          </a:xfrm>
          <a:solidFill>
            <a:schemeClr val="accent1">
              <a:lumMod val="20000"/>
              <a:lumOff val="80000"/>
            </a:schemeClr>
          </a:solidFill>
        </p:spPr>
        <p:txBody>
          <a:bodyPr>
            <a:normAutofit lnSpcReduction="10000"/>
          </a:bodyPr>
          <a:lstStyle/>
          <a:p>
            <a:pPr marL="0" indent="0" algn="just">
              <a:buNone/>
            </a:pPr>
            <a:r>
              <a:rPr lang="en-GB" sz="3900" dirty="0" smtClean="0"/>
              <a:t>.. </a:t>
            </a:r>
            <a:r>
              <a:rPr lang="en-GB" sz="3900" dirty="0"/>
              <a:t>we should teach Classics, not for drill and discipline, but to bring our boys, in far greater numbers than we now succeed in doing into living touch with Classical thought and teaching. If we can do this, we shall do no mean service to our country. There is no nation burdened with empire that has so much to learn from Imperial Rome as we do. .. </a:t>
            </a:r>
            <a:endParaRPr lang="en-GB" sz="3900" dirty="0"/>
          </a:p>
          <a:p>
            <a:pPr algn="r">
              <a:buFontTx/>
              <a:buChar char="-"/>
            </a:pPr>
            <a:r>
              <a:rPr lang="en-GB" sz="2000" dirty="0" smtClean="0"/>
              <a:t>Cyril </a:t>
            </a:r>
            <a:r>
              <a:rPr lang="en-GB" sz="2000" dirty="0"/>
              <a:t>Norwood (Headmaster of Bristol Grammar School) in Cyril Norwood and Arthur H. Hope, ed., The Higher Education Of Boys In England (London: John Murray, 1909), p. </a:t>
            </a:r>
            <a:r>
              <a:rPr lang="en-GB" sz="2000" dirty="0" smtClean="0"/>
              <a:t>351. Cited by Betts</a:t>
            </a:r>
            <a:r>
              <a:rPr lang="en-GB" sz="2000" dirty="0"/>
              <a:t>, </a:t>
            </a:r>
            <a:r>
              <a:rPr lang="en-GB" sz="2000" dirty="0" smtClean="0"/>
              <a:t>‘Allusions </a:t>
            </a:r>
            <a:r>
              <a:rPr lang="en-GB" sz="2000" dirty="0"/>
              <a:t>to Rome in British Imperial </a:t>
            </a:r>
            <a:r>
              <a:rPr lang="en-GB" sz="2000" dirty="0" smtClean="0"/>
              <a:t>Thought,’ p. 152.</a:t>
            </a:r>
          </a:p>
          <a:p>
            <a:pPr>
              <a:buFontTx/>
              <a:buChar char="-"/>
            </a:pPr>
            <a:endParaRPr lang="en-GB" dirty="0"/>
          </a:p>
          <a:p>
            <a:pPr marL="0" indent="0">
              <a:buNone/>
            </a:pPr>
            <a:endParaRPr lang="en-GB" dirty="0"/>
          </a:p>
        </p:txBody>
      </p:sp>
      <p:sp>
        <p:nvSpPr>
          <p:cNvPr id="4" name="Title 1"/>
          <p:cNvSpPr txBox="1">
            <a:spLocks/>
          </p:cNvSpPr>
          <p:nvPr/>
        </p:nvSpPr>
        <p:spPr>
          <a:xfrm>
            <a:off x="838200" y="53975"/>
            <a:ext cx="11125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latin typeface="Elephant" panose="02020904090505020303" pitchFamily="18" charset="0"/>
              </a:rPr>
              <a:t>Ancient Rome and ‘New Imperialism’</a:t>
            </a:r>
            <a:endParaRPr lang="en-GB" dirty="0">
              <a:latin typeface="Elephant" panose="02020904090505020303" pitchFamily="18" charset="0"/>
            </a:endParaRPr>
          </a:p>
        </p:txBody>
      </p:sp>
    </p:spTree>
    <p:extLst>
      <p:ext uri="{BB962C8B-B14F-4D97-AF65-F5344CB8AC3E}">
        <p14:creationId xmlns:p14="http://schemas.microsoft.com/office/powerpoint/2010/main" val="39315562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0"/>
            <a:ext cx="10515600" cy="1325563"/>
          </a:xfrm>
        </p:spPr>
        <p:txBody>
          <a:bodyPr/>
          <a:lstStyle/>
          <a:p>
            <a:pPr algn="ctr"/>
            <a:r>
              <a:rPr lang="en-GB" dirty="0" smtClean="0">
                <a:latin typeface="Elephant" panose="02020904090505020303" pitchFamily="18" charset="0"/>
              </a:rPr>
              <a:t>India and Rome</a:t>
            </a:r>
            <a:endParaRPr lang="en-GB" dirty="0">
              <a:latin typeface="Elephant" panose="02020904090505020303" pitchFamily="18" charset="0"/>
            </a:endParaRPr>
          </a:p>
        </p:txBody>
      </p:sp>
      <p:sp>
        <p:nvSpPr>
          <p:cNvPr id="3" name="Content Placeholder 2"/>
          <p:cNvSpPr>
            <a:spLocks noGrp="1"/>
          </p:cNvSpPr>
          <p:nvPr>
            <p:ph idx="1"/>
          </p:nvPr>
        </p:nvSpPr>
        <p:spPr>
          <a:xfrm>
            <a:off x="0" y="1058862"/>
            <a:ext cx="12192000" cy="5799138"/>
          </a:xfrm>
          <a:solidFill>
            <a:schemeClr val="accent1">
              <a:lumMod val="20000"/>
              <a:lumOff val="80000"/>
            </a:schemeClr>
          </a:solidFill>
        </p:spPr>
        <p:txBody>
          <a:bodyPr lIns="360000" tIns="360000" rIns="360000" bIns="360000">
            <a:normAutofit fontScale="92500" lnSpcReduction="10000"/>
          </a:bodyPr>
          <a:lstStyle/>
          <a:p>
            <a:pPr marL="0" indent="0" algn="just">
              <a:buNone/>
            </a:pPr>
            <a:r>
              <a:rPr lang="en-GB" dirty="0" smtClean="0"/>
              <a:t>Within </a:t>
            </a:r>
            <a:r>
              <a:rPr lang="en-GB" dirty="0" err="1" smtClean="0"/>
              <a:t>th</a:t>
            </a:r>
            <a:r>
              <a:rPr lang="en-GB" dirty="0" smtClean="0"/>
              <a:t>[e] analogue </a:t>
            </a:r>
            <a:r>
              <a:rPr lang="en-GB" dirty="0"/>
              <a:t>to </a:t>
            </a:r>
            <a:r>
              <a:rPr lang="en-GB" dirty="0" smtClean="0"/>
              <a:t>Rom[e]. India obviously </a:t>
            </a:r>
            <a:r>
              <a:rPr lang="en-GB" dirty="0"/>
              <a:t>stood </a:t>
            </a:r>
            <a:r>
              <a:rPr lang="en-GB" dirty="0" smtClean="0"/>
              <a:t>out</a:t>
            </a:r>
            <a:r>
              <a:rPr lang="en-GB" dirty="0"/>
              <a:t> </a:t>
            </a:r>
            <a:r>
              <a:rPr lang="en-GB" dirty="0" smtClean="0"/>
              <a:t>… Lord </a:t>
            </a:r>
            <a:r>
              <a:rPr lang="en-GB" dirty="0"/>
              <a:t>Curzon, described his introduction to </a:t>
            </a:r>
            <a:r>
              <a:rPr lang="en-GB" dirty="0" smtClean="0"/>
              <a:t>such </a:t>
            </a:r>
            <a:r>
              <a:rPr lang="en-GB" dirty="0"/>
              <a:t>comparison in a reminiscent fashion as he spoke to an </a:t>
            </a:r>
            <a:r>
              <a:rPr lang="en-GB" dirty="0" smtClean="0"/>
              <a:t>‘Old Boys’ banquet </a:t>
            </a:r>
            <a:r>
              <a:rPr lang="en-GB" dirty="0"/>
              <a:t>of former Etonians</a:t>
            </a:r>
            <a:r>
              <a:rPr lang="en-GB" dirty="0" smtClean="0"/>
              <a:t>:</a:t>
            </a:r>
          </a:p>
          <a:p>
            <a:pPr marL="457200" lvl="1" indent="0" algn="just">
              <a:buNone/>
            </a:pPr>
            <a:endParaRPr lang="en-GB" sz="900" dirty="0" smtClean="0"/>
          </a:p>
          <a:p>
            <a:pPr marL="457200" lvl="1" indent="0">
              <a:buNone/>
            </a:pPr>
            <a:r>
              <a:rPr lang="en-GB" sz="2600" dirty="0" smtClean="0"/>
              <a:t>Sir </a:t>
            </a:r>
            <a:r>
              <a:rPr lang="en-GB" sz="2600" dirty="0"/>
              <a:t>James Stephen </a:t>
            </a:r>
            <a:r>
              <a:rPr lang="en-GB" sz="2600" dirty="0" smtClean="0"/>
              <a:t>[1829–94</a:t>
            </a:r>
            <a:r>
              <a:rPr lang="en-GB" sz="2600" dirty="0"/>
              <a:t>, lawyer and son of James Stephen, British under-secretary of state for the colonies from 1836 to </a:t>
            </a:r>
            <a:r>
              <a:rPr lang="en-GB" sz="2600" dirty="0" smtClean="0"/>
              <a:t>1847] </a:t>
            </a:r>
            <a:r>
              <a:rPr lang="en-GB" sz="2600" dirty="0"/>
              <a:t>come down to Eton and old the boys that listened to him, of whom I was one, that there was in the </a:t>
            </a:r>
            <a:r>
              <a:rPr lang="en-GB" sz="2600" dirty="0" smtClean="0"/>
              <a:t>Asian continent </a:t>
            </a:r>
            <a:r>
              <a:rPr lang="en-GB" sz="2600" dirty="0"/>
              <a:t>an empire more populous, more amazing and more beneficent than </a:t>
            </a:r>
            <a:r>
              <a:rPr lang="en-GB" sz="2600" dirty="0" smtClean="0"/>
              <a:t>that of Rome … Ever  </a:t>
            </a:r>
            <a:r>
              <a:rPr lang="en-GB" sz="2600" dirty="0"/>
              <a:t>since  that  day </a:t>
            </a:r>
            <a:r>
              <a:rPr lang="en-GB" sz="2600" dirty="0" smtClean="0"/>
              <a:t>...  the  </a:t>
            </a:r>
            <a:r>
              <a:rPr lang="en-GB" sz="2600" dirty="0"/>
              <a:t>fascination  </a:t>
            </a:r>
            <a:r>
              <a:rPr lang="en-GB" sz="2600" dirty="0" smtClean="0"/>
              <a:t>and </a:t>
            </a:r>
            <a:r>
              <a:rPr lang="en-GB" sz="2600" dirty="0"/>
              <a:t>the </a:t>
            </a:r>
            <a:r>
              <a:rPr lang="en-GB" sz="2600" dirty="0" smtClean="0"/>
              <a:t>sacredness </a:t>
            </a:r>
            <a:r>
              <a:rPr lang="en-GB" sz="2600" dirty="0"/>
              <a:t>of India have grown upon me</a:t>
            </a:r>
            <a:r>
              <a:rPr lang="en-GB" sz="2600" dirty="0" smtClean="0"/>
              <a:t>.</a:t>
            </a:r>
            <a:endParaRPr lang="en-GB" sz="2600" dirty="0"/>
          </a:p>
          <a:p>
            <a:pPr marL="0" indent="0">
              <a:buNone/>
            </a:pPr>
            <a:endParaRPr lang="en-GB" sz="900" dirty="0" smtClean="0"/>
          </a:p>
          <a:p>
            <a:pPr marL="0" indent="0" algn="just">
              <a:buNone/>
            </a:pPr>
            <a:r>
              <a:rPr lang="en-GB" dirty="0" smtClean="0"/>
              <a:t>From </a:t>
            </a:r>
            <a:r>
              <a:rPr lang="en-GB" dirty="0"/>
              <a:t>that day, too, he envisaged India in truly imperial terms. </a:t>
            </a:r>
            <a:r>
              <a:rPr lang="en-GB" dirty="0" smtClean="0"/>
              <a:t>‘India </a:t>
            </a:r>
            <a:r>
              <a:rPr lang="en-GB" dirty="0"/>
              <a:t>is </a:t>
            </a:r>
            <a:r>
              <a:rPr lang="en-GB" dirty="0" smtClean="0"/>
              <a:t>indeed </a:t>
            </a:r>
            <a:r>
              <a:rPr lang="en-GB" dirty="0"/>
              <a:t>the only part of the British Empire which is an </a:t>
            </a:r>
            <a:r>
              <a:rPr lang="en-GB" dirty="0" smtClean="0"/>
              <a:t>empire’ </a:t>
            </a:r>
            <a:r>
              <a:rPr lang="en-GB" dirty="0"/>
              <a:t>and </a:t>
            </a:r>
            <a:r>
              <a:rPr lang="en-GB" dirty="0" smtClean="0"/>
              <a:t>where </a:t>
            </a:r>
            <a:r>
              <a:rPr lang="en-GB" dirty="0"/>
              <a:t>the king </a:t>
            </a:r>
            <a:r>
              <a:rPr lang="en-GB" dirty="0" smtClean="0"/>
              <a:t>‘is </a:t>
            </a:r>
            <a:r>
              <a:rPr lang="en-GB" dirty="0"/>
              <a:t>rightly termed the Emperor, or King-Emperor, </a:t>
            </a:r>
            <a:r>
              <a:rPr lang="en-GB" dirty="0" smtClean="0"/>
              <a:t>because </a:t>
            </a:r>
            <a:r>
              <a:rPr lang="en-GB" dirty="0"/>
              <a:t>there his power is that of the Roman Imperator</a:t>
            </a:r>
            <a:r>
              <a:rPr lang="en-GB" dirty="0" smtClean="0"/>
              <a:t>...’</a:t>
            </a:r>
            <a:endParaRPr lang="en-GB" dirty="0"/>
          </a:p>
          <a:p>
            <a:pPr marL="0" indent="0" algn="r">
              <a:buNone/>
            </a:pPr>
            <a:r>
              <a:rPr lang="en-GB" dirty="0" smtClean="0"/>
              <a:t>-  </a:t>
            </a:r>
            <a:r>
              <a:rPr lang="en-GB" sz="2200" dirty="0"/>
              <a:t>Curzon, Speech of October 28, 1898, pp. </a:t>
            </a:r>
            <a:r>
              <a:rPr lang="en-GB" sz="2200" dirty="0" smtClean="0"/>
              <a:t>iv-v; Curzon</a:t>
            </a:r>
            <a:r>
              <a:rPr lang="en-GB" sz="2200" dirty="0"/>
              <a:t>, </a:t>
            </a:r>
            <a:r>
              <a:rPr lang="en-GB" sz="2200" i="1" dirty="0"/>
              <a:t>The Place Of India In The Empire </a:t>
            </a:r>
            <a:r>
              <a:rPr lang="en-GB" sz="2200" dirty="0"/>
              <a:t>(</a:t>
            </a:r>
            <a:r>
              <a:rPr lang="en-GB" sz="2200" dirty="0" smtClean="0"/>
              <a:t>London: John Murray, 1909), p. 10. </a:t>
            </a:r>
            <a:r>
              <a:rPr lang="en-GB" sz="2200" dirty="0"/>
              <a:t>Cited by Betts, ‘Allusions to Rome in British Imperial Thought,’ p. </a:t>
            </a:r>
            <a:r>
              <a:rPr lang="en-GB" sz="2200" dirty="0" smtClean="0"/>
              <a:t>155.</a:t>
            </a:r>
            <a:endParaRPr lang="en-GB" sz="2200" dirty="0"/>
          </a:p>
          <a:p>
            <a:pPr marL="0" indent="0">
              <a:buNone/>
            </a:pPr>
            <a:endParaRPr lang="en-GB" sz="2200" dirty="0" smtClean="0"/>
          </a:p>
        </p:txBody>
      </p:sp>
    </p:spTree>
    <p:extLst>
      <p:ext uri="{BB962C8B-B14F-4D97-AF65-F5344CB8AC3E}">
        <p14:creationId xmlns:p14="http://schemas.microsoft.com/office/powerpoint/2010/main" val="6324503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12725"/>
            <a:ext cx="11353800" cy="1325563"/>
          </a:xfrm>
        </p:spPr>
        <p:txBody>
          <a:bodyPr>
            <a:normAutofit fontScale="90000"/>
          </a:bodyPr>
          <a:lstStyle/>
          <a:p>
            <a:pPr algn="ctr"/>
            <a:r>
              <a:rPr lang="en-GB" dirty="0" smtClean="0">
                <a:latin typeface="Elephant" panose="02020904090505020303" pitchFamily="18" charset="0"/>
              </a:rPr>
              <a:t>James </a:t>
            </a:r>
            <a:r>
              <a:rPr lang="en-GB" dirty="0">
                <a:latin typeface="Elephant" panose="02020904090505020303" pitchFamily="18" charset="0"/>
              </a:rPr>
              <a:t>Bryce, 1st Viscount Bryce </a:t>
            </a:r>
            <a:r>
              <a:rPr lang="en-GB" sz="2700" dirty="0">
                <a:latin typeface="Elephant" panose="02020904090505020303" pitchFamily="18" charset="0"/>
              </a:rPr>
              <a:t>(1838–1922)</a:t>
            </a:r>
            <a:br>
              <a:rPr lang="en-GB" sz="2700" dirty="0">
                <a:latin typeface="Elephant" panose="02020904090505020303" pitchFamily="18" charset="0"/>
              </a:rPr>
            </a:br>
            <a:endParaRPr lang="en-GB" dirty="0">
              <a:latin typeface="Elephant" panose="02020904090505020303" pitchFamily="18" charset="0"/>
            </a:endParaRPr>
          </a:p>
        </p:txBody>
      </p:sp>
      <p:pic>
        <p:nvPicPr>
          <p:cNvPr id="4" name="Content Placeholder 3"/>
          <p:cNvPicPr>
            <a:picLocks noGrp="1" noChangeAspect="1"/>
          </p:cNvPicPr>
          <p:nvPr>
            <p:ph idx="1"/>
          </p:nvPr>
        </p:nvPicPr>
        <p:blipFill>
          <a:blip r:embed="rId3"/>
          <a:stretch>
            <a:fillRect/>
          </a:stretch>
        </p:blipFill>
        <p:spPr>
          <a:xfrm>
            <a:off x="6955959" y="1142067"/>
            <a:ext cx="6154378" cy="4351338"/>
          </a:xfrm>
          <a:prstGeom prst="rect">
            <a:avLst/>
          </a:prstGeom>
        </p:spPr>
      </p:pic>
      <p:sp>
        <p:nvSpPr>
          <p:cNvPr id="5" name="Rectangle 4"/>
          <p:cNvSpPr/>
          <p:nvPr/>
        </p:nvSpPr>
        <p:spPr>
          <a:xfrm>
            <a:off x="5486400" y="5715000"/>
            <a:ext cx="6181111" cy="646331"/>
          </a:xfrm>
          <a:prstGeom prst="rect">
            <a:avLst/>
          </a:prstGeom>
        </p:spPr>
        <p:txBody>
          <a:bodyPr wrap="square">
            <a:spAutoFit/>
          </a:bodyPr>
          <a:lstStyle/>
          <a:p>
            <a:r>
              <a:rPr lang="en-GB" dirty="0" smtClean="0"/>
              <a:t>Robert Baden-Powell, President William Taft and James Bryce at the White House in 1912</a:t>
            </a:r>
            <a:endParaRPr lang="en-GB" dirty="0"/>
          </a:p>
        </p:txBody>
      </p:sp>
      <p:sp>
        <p:nvSpPr>
          <p:cNvPr id="7" name="Content Placeholder 2"/>
          <p:cNvSpPr txBox="1">
            <a:spLocks/>
          </p:cNvSpPr>
          <p:nvPr/>
        </p:nvSpPr>
        <p:spPr>
          <a:xfrm>
            <a:off x="0" y="1096682"/>
            <a:ext cx="5086350" cy="5761318"/>
          </a:xfrm>
          <a:prstGeom prst="rect">
            <a:avLst/>
          </a:prstGeom>
          <a:solidFill>
            <a:schemeClr val="accent1">
              <a:lumMod val="20000"/>
              <a:lumOff val="80000"/>
            </a:schemeClr>
          </a:solidFill>
        </p:spPr>
        <p:txBody>
          <a:bodyPr vert="horz" lIns="360000" tIns="180000" rIns="360000" bIns="18000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smtClean="0"/>
          </a:p>
          <a:p>
            <a:r>
              <a:rPr lang="en-GB" dirty="0" smtClean="0"/>
              <a:t>Liberal MP and Lord; lawyer and scholar </a:t>
            </a:r>
          </a:p>
          <a:p>
            <a:r>
              <a:rPr lang="en-GB" dirty="0" smtClean="0"/>
              <a:t>Educated at Belfast Academy,  Glasgow High School, the University of Glasgow, the University of Heidelberg and Trinity College, Oxford. </a:t>
            </a:r>
          </a:p>
          <a:p>
            <a:r>
              <a:rPr lang="en-GB" dirty="0" smtClean="0"/>
              <a:t>Under-Secretary of State for Foreign Affairs, 1886</a:t>
            </a:r>
          </a:p>
          <a:p>
            <a:r>
              <a:rPr lang="en-GB" dirty="0" smtClean="0"/>
              <a:t>British Ambassador to the United States, 1907–1913</a:t>
            </a:r>
          </a:p>
          <a:p>
            <a:r>
              <a:rPr lang="en-GB" dirty="0" smtClean="0"/>
              <a:t>Fellow of </a:t>
            </a:r>
            <a:r>
              <a:rPr lang="en-GB" dirty="0" err="1" smtClean="0"/>
              <a:t>Oriel</a:t>
            </a:r>
            <a:r>
              <a:rPr lang="en-GB" dirty="0" smtClean="0"/>
              <a:t> College, Oxford; </a:t>
            </a:r>
            <a:r>
              <a:rPr lang="en-GB" dirty="0" err="1" smtClean="0"/>
              <a:t>Regius</a:t>
            </a:r>
            <a:r>
              <a:rPr lang="en-GB" dirty="0" smtClean="0"/>
              <a:t> Professor of Civil Law, 1870–1893; Professor of Jurisprudence at Owens College, Manchester, 1870–1875</a:t>
            </a:r>
          </a:p>
          <a:p>
            <a:r>
              <a:rPr lang="en-GB" dirty="0" smtClean="0"/>
              <a:t>History books </a:t>
            </a:r>
            <a:r>
              <a:rPr lang="en-GB" dirty="0" err="1" smtClean="0"/>
              <a:t>inc.</a:t>
            </a:r>
            <a:r>
              <a:rPr lang="en-GB" dirty="0" smtClean="0"/>
              <a:t>  </a:t>
            </a:r>
            <a:r>
              <a:rPr lang="en-GB" i="1" dirty="0" smtClean="0"/>
              <a:t>The Holy Roman Empire</a:t>
            </a:r>
            <a:r>
              <a:rPr lang="en-GB" dirty="0" smtClean="0"/>
              <a:t>, 1864; </a:t>
            </a:r>
            <a:r>
              <a:rPr lang="en-GB" i="1" dirty="0" smtClean="0"/>
              <a:t>Studies in History and Jurisprudence</a:t>
            </a:r>
            <a:r>
              <a:rPr lang="en-GB" dirty="0" smtClean="0"/>
              <a:t>, 1901; ‘The Migrations of the Races of Men Considered Historically,’ 1892</a:t>
            </a:r>
            <a:endParaRPr lang="en-GB" dirty="0"/>
          </a:p>
        </p:txBody>
      </p:sp>
      <p:pic>
        <p:nvPicPr>
          <p:cNvPr id="8" name="Picture 7"/>
          <p:cNvPicPr>
            <a:picLocks noChangeAspect="1"/>
          </p:cNvPicPr>
          <p:nvPr/>
        </p:nvPicPr>
        <p:blipFill>
          <a:blip r:embed="rId4"/>
          <a:stretch>
            <a:fillRect/>
          </a:stretch>
        </p:blipFill>
        <p:spPr>
          <a:xfrm>
            <a:off x="5086350" y="1096681"/>
            <a:ext cx="3022747" cy="4396724"/>
          </a:xfrm>
          <a:prstGeom prst="rect">
            <a:avLst/>
          </a:prstGeom>
        </p:spPr>
      </p:pic>
    </p:spTree>
    <p:extLst>
      <p:ext uri="{BB962C8B-B14F-4D97-AF65-F5344CB8AC3E}">
        <p14:creationId xmlns:p14="http://schemas.microsoft.com/office/powerpoint/2010/main" val="373808816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2"/>
          </p:nvPr>
        </p:nvSpPr>
        <p:spPr/>
        <p:txBody>
          <a:bodyPr/>
          <a:lstStyle/>
          <a:p>
            <a:endParaRPr lang="en-GB" dirty="0" smtClean="0"/>
          </a:p>
          <a:p>
            <a:endParaRPr lang="en-GB" dirty="0"/>
          </a:p>
          <a:p>
            <a:endParaRPr lang="en-GB" dirty="0" smtClean="0"/>
          </a:p>
          <a:p>
            <a:endParaRPr lang="en-GB" dirty="0"/>
          </a:p>
        </p:txBody>
      </p:sp>
      <p:sp>
        <p:nvSpPr>
          <p:cNvPr id="6" name="Text Placeholder 5"/>
          <p:cNvSpPr>
            <a:spLocks noGrp="1"/>
          </p:cNvSpPr>
          <p:nvPr>
            <p:ph type="body" sz="quarter" idx="3"/>
          </p:nvPr>
        </p:nvSpPr>
        <p:spPr/>
        <p:txBody>
          <a:bodyPr/>
          <a:lstStyle/>
          <a:p>
            <a:endParaRPr lang="en-GB" dirty="0"/>
          </a:p>
        </p:txBody>
      </p:sp>
      <p:sp>
        <p:nvSpPr>
          <p:cNvPr id="7" name="Content Placeholder 6"/>
          <p:cNvSpPr>
            <a:spLocks noGrp="1"/>
          </p:cNvSpPr>
          <p:nvPr>
            <p:ph sz="quarter" idx="4"/>
          </p:nvPr>
        </p:nvSpPr>
        <p:spPr/>
        <p:txBody>
          <a:bodyPr/>
          <a:lstStyle/>
          <a:p>
            <a:pPr marL="0" indent="0">
              <a:buNone/>
            </a:pPr>
            <a:endParaRPr lang="en-GB" dirty="0"/>
          </a:p>
        </p:txBody>
      </p:sp>
      <p:sp>
        <p:nvSpPr>
          <p:cNvPr id="9" name="Title 1"/>
          <p:cNvSpPr>
            <a:spLocks noGrp="1"/>
          </p:cNvSpPr>
          <p:nvPr>
            <p:ph type="title"/>
          </p:nvPr>
        </p:nvSpPr>
        <p:spPr>
          <a:xfrm>
            <a:off x="839788" y="365125"/>
            <a:ext cx="10515600" cy="1325563"/>
          </a:xfrm>
        </p:spPr>
        <p:txBody>
          <a:bodyPr>
            <a:noAutofit/>
          </a:bodyPr>
          <a:lstStyle/>
          <a:p>
            <a:r>
              <a:rPr lang="en-GB" sz="3600" dirty="0">
                <a:latin typeface="Elephant" panose="02020904090505020303" pitchFamily="18" charset="0"/>
              </a:rPr>
              <a:t>James Bryce, </a:t>
            </a:r>
            <a:r>
              <a:rPr lang="en-GB" sz="3600" i="1" dirty="0">
                <a:latin typeface="Elephant" panose="02020904090505020303" pitchFamily="18" charset="0"/>
              </a:rPr>
              <a:t>The Ancient Roman Empire and the British Empire in India</a:t>
            </a:r>
            <a:r>
              <a:rPr lang="en-GB" sz="3600" dirty="0">
                <a:latin typeface="Elephant" panose="02020904090505020303" pitchFamily="18" charset="0"/>
              </a:rPr>
              <a:t> </a:t>
            </a:r>
            <a:r>
              <a:rPr lang="en-GB" sz="3600" dirty="0" smtClean="0">
                <a:latin typeface="Elephant" panose="02020904090505020303" pitchFamily="18" charset="0"/>
              </a:rPr>
              <a:t/>
            </a:r>
            <a:br>
              <a:rPr lang="en-GB" sz="3600" dirty="0" smtClean="0">
                <a:latin typeface="Elephant" panose="02020904090505020303" pitchFamily="18" charset="0"/>
              </a:rPr>
            </a:br>
            <a:r>
              <a:rPr lang="en-GB" sz="1800" dirty="0" smtClean="0">
                <a:latin typeface="Elephant" panose="02020904090505020303" pitchFamily="18" charset="0"/>
              </a:rPr>
              <a:t>(London: </a:t>
            </a:r>
            <a:r>
              <a:rPr lang="en-GB" sz="1800" dirty="0">
                <a:latin typeface="Elephant" panose="02020904090505020303" pitchFamily="18" charset="0"/>
              </a:rPr>
              <a:t>Oxford University Press, 1914), pp. </a:t>
            </a:r>
            <a:r>
              <a:rPr lang="en-GB" sz="1800" dirty="0" smtClean="0">
                <a:latin typeface="Elephant" panose="02020904090505020303" pitchFamily="18" charset="0"/>
              </a:rPr>
              <a:t>1–78 – first </a:t>
            </a:r>
            <a:r>
              <a:rPr lang="en-GB" sz="1800" dirty="0">
                <a:latin typeface="Elephant" panose="02020904090505020303" pitchFamily="18" charset="0"/>
              </a:rPr>
              <a:t>published in </a:t>
            </a:r>
            <a:r>
              <a:rPr lang="en-GB" sz="1800" i="1" dirty="0">
                <a:latin typeface="Elephant" panose="02020904090505020303" pitchFamily="18" charset="0"/>
              </a:rPr>
              <a:t>Studies in History and </a:t>
            </a:r>
            <a:r>
              <a:rPr lang="en-GB" sz="1800" i="1" dirty="0" smtClean="0">
                <a:latin typeface="Elephant" panose="02020904090505020303" pitchFamily="18" charset="0"/>
              </a:rPr>
              <a:t>Jurisprudence</a:t>
            </a:r>
            <a:r>
              <a:rPr lang="en-GB" sz="1800" dirty="0" smtClean="0">
                <a:latin typeface="Elephant" panose="02020904090505020303" pitchFamily="18" charset="0"/>
              </a:rPr>
              <a:t> (1901)</a:t>
            </a:r>
            <a:endParaRPr lang="en-GB" sz="1800" dirty="0">
              <a:latin typeface="Elephant" panose="02020904090505020303" pitchFamily="18" charset="0"/>
            </a:endParaRPr>
          </a:p>
        </p:txBody>
      </p:sp>
      <p:sp>
        <p:nvSpPr>
          <p:cNvPr id="10" name="Rectangle 9"/>
          <p:cNvSpPr/>
          <p:nvPr/>
        </p:nvSpPr>
        <p:spPr>
          <a:xfrm>
            <a:off x="506413" y="1957735"/>
            <a:ext cx="11182350" cy="1384995"/>
          </a:xfrm>
          <a:prstGeom prst="rect">
            <a:avLst/>
          </a:prstGeom>
        </p:spPr>
        <p:txBody>
          <a:bodyPr wrap="square">
            <a:spAutoFit/>
          </a:bodyPr>
          <a:lstStyle/>
          <a:p>
            <a:pPr marL="457200" indent="-457200">
              <a:buFont typeface="Arial" panose="020B0604020202020204" pitchFamily="34" charset="0"/>
              <a:buChar char="•"/>
            </a:pPr>
            <a:r>
              <a:rPr lang="en-GB" sz="2800" dirty="0" smtClean="0"/>
              <a:t>What comparisons and contrasts does Bryce draw between Ancient Rome and British India in relation to the empires’:</a:t>
            </a:r>
          </a:p>
          <a:p>
            <a:pPr marL="457200" indent="-457200">
              <a:buFont typeface="Arial" panose="020B0604020202020204" pitchFamily="34" charset="0"/>
              <a:buChar char="•"/>
            </a:pPr>
            <a:endParaRPr lang="en-GB" sz="2800" dirty="0"/>
          </a:p>
        </p:txBody>
      </p:sp>
      <p:sp>
        <p:nvSpPr>
          <p:cNvPr id="11" name="Rectangle 10"/>
          <p:cNvSpPr/>
          <p:nvPr/>
        </p:nvSpPr>
        <p:spPr>
          <a:xfrm>
            <a:off x="795337" y="3052415"/>
            <a:ext cx="10893426" cy="3539430"/>
          </a:xfrm>
          <a:prstGeom prst="rect">
            <a:avLst/>
          </a:prstGeom>
        </p:spPr>
        <p:txBody>
          <a:bodyPr wrap="square" numCol="2">
            <a:spAutoFit/>
          </a:bodyPr>
          <a:lstStyle/>
          <a:p>
            <a:pPr marL="457200" indent="-457200">
              <a:buFontTx/>
              <a:buChar char="-"/>
            </a:pPr>
            <a:r>
              <a:rPr lang="en-GB" sz="2800" dirty="0" smtClean="0"/>
              <a:t>Geography and size</a:t>
            </a:r>
          </a:p>
          <a:p>
            <a:pPr marL="457200" indent="-457200">
              <a:buFontTx/>
              <a:buChar char="-"/>
            </a:pPr>
            <a:r>
              <a:rPr lang="en-GB" sz="2800" dirty="0" smtClean="0"/>
              <a:t>Commerce and trade</a:t>
            </a:r>
          </a:p>
          <a:p>
            <a:pPr marL="457200" indent="-457200">
              <a:buFontTx/>
              <a:buChar char="-"/>
            </a:pPr>
            <a:r>
              <a:rPr lang="en-GB" sz="2800" dirty="0" smtClean="0"/>
              <a:t>Military prowess and martial culture</a:t>
            </a:r>
          </a:p>
          <a:p>
            <a:pPr marL="457200" indent="-457200">
              <a:buFontTx/>
              <a:buChar char="-"/>
            </a:pPr>
            <a:r>
              <a:rPr lang="en-GB" sz="2800" dirty="0" smtClean="0"/>
              <a:t>Modes of communication and travel</a:t>
            </a:r>
          </a:p>
          <a:p>
            <a:pPr marL="457200" indent="-457200">
              <a:buFontTx/>
              <a:buChar char="-"/>
            </a:pPr>
            <a:r>
              <a:rPr lang="en-GB" sz="2800" dirty="0" smtClean="0"/>
              <a:t>Relationship between metropolitan centre and the provincial/colonial periphery</a:t>
            </a:r>
          </a:p>
          <a:p>
            <a:pPr marL="457200" indent="-457200">
              <a:buFontTx/>
              <a:buChar char="-"/>
            </a:pPr>
            <a:r>
              <a:rPr lang="en-GB" sz="2800" dirty="0" smtClean="0"/>
              <a:t>Legal systems</a:t>
            </a:r>
          </a:p>
          <a:p>
            <a:pPr marL="457200" indent="-457200">
              <a:buFontTx/>
              <a:buChar char="-"/>
            </a:pPr>
            <a:r>
              <a:rPr lang="en-GB" sz="2800" dirty="0" smtClean="0"/>
              <a:t>Citizenship status of provincial/colonial subjects</a:t>
            </a:r>
          </a:p>
          <a:p>
            <a:pPr marL="457200" indent="-457200">
              <a:buFontTx/>
              <a:buChar char="-"/>
            </a:pPr>
            <a:r>
              <a:rPr lang="en-GB" sz="2800" dirty="0" smtClean="0"/>
              <a:t>Attitudes towards religion</a:t>
            </a:r>
          </a:p>
          <a:p>
            <a:pPr marL="457200" indent="-457200">
              <a:buFontTx/>
              <a:buChar char="-"/>
            </a:pPr>
            <a:r>
              <a:rPr lang="en-GB" sz="2800" dirty="0" smtClean="0"/>
              <a:t>Attitudes towards </a:t>
            </a:r>
            <a:r>
              <a:rPr lang="en-GB" sz="2800" dirty="0"/>
              <a:t>s</a:t>
            </a:r>
            <a:r>
              <a:rPr lang="en-GB" sz="2800" dirty="0" smtClean="0"/>
              <a:t>lavery, race and ethnicity?</a:t>
            </a:r>
          </a:p>
          <a:p>
            <a:pPr marL="285750" indent="-285750">
              <a:buFontTx/>
              <a:buChar char="-"/>
            </a:pPr>
            <a:endParaRPr lang="en-GB" dirty="0"/>
          </a:p>
        </p:txBody>
      </p:sp>
      <p:sp>
        <p:nvSpPr>
          <p:cNvPr id="12" name="Text Placeholder 11"/>
          <p:cNvSpPr>
            <a:spLocks noGrp="1"/>
          </p:cNvSpPr>
          <p:nvPr>
            <p:ph type="body" idx="1"/>
          </p:nvPr>
        </p:nvSpPr>
        <p:spPr/>
        <p:txBody>
          <a:bodyPr/>
          <a:lstStyle/>
          <a:p>
            <a:endParaRPr lang="en-GB"/>
          </a:p>
        </p:txBody>
      </p:sp>
    </p:spTree>
    <p:extLst>
      <p:ext uri="{BB962C8B-B14F-4D97-AF65-F5344CB8AC3E}">
        <p14:creationId xmlns:p14="http://schemas.microsoft.com/office/powerpoint/2010/main" val="9503649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idx="1"/>
          </p:nvPr>
        </p:nvSpPr>
        <p:spPr/>
        <p:txBody>
          <a:bodyPr/>
          <a:lstStyle/>
          <a:p>
            <a:endParaRPr lang="en-GB" dirty="0"/>
          </a:p>
          <a:p>
            <a:endParaRPr lang="en-GB" dirty="0"/>
          </a:p>
        </p:txBody>
      </p:sp>
      <p:sp>
        <p:nvSpPr>
          <p:cNvPr id="6" name="Text Placeholder 5"/>
          <p:cNvSpPr>
            <a:spLocks noGrp="1"/>
          </p:cNvSpPr>
          <p:nvPr>
            <p:ph type="body" sz="quarter" idx="3"/>
          </p:nvPr>
        </p:nvSpPr>
        <p:spPr/>
        <p:txBody>
          <a:bodyPr/>
          <a:lstStyle/>
          <a:p>
            <a:endParaRPr lang="en-GB" dirty="0"/>
          </a:p>
        </p:txBody>
      </p:sp>
      <p:sp>
        <p:nvSpPr>
          <p:cNvPr id="9" name="Title 1"/>
          <p:cNvSpPr>
            <a:spLocks noGrp="1"/>
          </p:cNvSpPr>
          <p:nvPr>
            <p:ph type="title"/>
          </p:nvPr>
        </p:nvSpPr>
        <p:spPr>
          <a:xfrm>
            <a:off x="839788" y="365125"/>
            <a:ext cx="10515600" cy="1325563"/>
          </a:xfrm>
        </p:spPr>
        <p:txBody>
          <a:bodyPr>
            <a:noAutofit/>
          </a:bodyPr>
          <a:lstStyle/>
          <a:p>
            <a:r>
              <a:rPr lang="en-GB" sz="3600" dirty="0">
                <a:latin typeface="Elephant" panose="02020904090505020303" pitchFamily="18" charset="0"/>
              </a:rPr>
              <a:t>James Bryce, </a:t>
            </a:r>
            <a:r>
              <a:rPr lang="en-GB" sz="3600" i="1" dirty="0">
                <a:latin typeface="Elephant" panose="02020904090505020303" pitchFamily="18" charset="0"/>
              </a:rPr>
              <a:t>The Ancient Roman Empire and the British Empire in India</a:t>
            </a:r>
            <a:r>
              <a:rPr lang="en-GB" sz="3600" dirty="0">
                <a:latin typeface="Elephant" panose="02020904090505020303" pitchFamily="18" charset="0"/>
              </a:rPr>
              <a:t> </a:t>
            </a:r>
            <a:r>
              <a:rPr lang="en-GB" sz="3600" dirty="0" smtClean="0">
                <a:latin typeface="Elephant" panose="02020904090505020303" pitchFamily="18" charset="0"/>
              </a:rPr>
              <a:t/>
            </a:r>
            <a:br>
              <a:rPr lang="en-GB" sz="3600" dirty="0" smtClean="0">
                <a:latin typeface="Elephant" panose="02020904090505020303" pitchFamily="18" charset="0"/>
              </a:rPr>
            </a:br>
            <a:r>
              <a:rPr lang="en-GB" sz="1800" dirty="0" smtClean="0">
                <a:latin typeface="Elephant" panose="02020904090505020303" pitchFamily="18" charset="0"/>
              </a:rPr>
              <a:t>(London: </a:t>
            </a:r>
            <a:r>
              <a:rPr lang="en-GB" sz="1800" dirty="0">
                <a:latin typeface="Elephant" panose="02020904090505020303" pitchFamily="18" charset="0"/>
              </a:rPr>
              <a:t>Oxford University Press, 1914), pp. </a:t>
            </a:r>
            <a:r>
              <a:rPr lang="en-GB" sz="1800" dirty="0" smtClean="0">
                <a:latin typeface="Elephant" panose="02020904090505020303" pitchFamily="18" charset="0"/>
              </a:rPr>
              <a:t>1–78 – first </a:t>
            </a:r>
            <a:r>
              <a:rPr lang="en-GB" sz="1800" dirty="0">
                <a:latin typeface="Elephant" panose="02020904090505020303" pitchFamily="18" charset="0"/>
              </a:rPr>
              <a:t>published in </a:t>
            </a:r>
            <a:r>
              <a:rPr lang="en-GB" sz="1800" i="1" dirty="0">
                <a:latin typeface="Elephant" panose="02020904090505020303" pitchFamily="18" charset="0"/>
              </a:rPr>
              <a:t>Studies in History and </a:t>
            </a:r>
            <a:r>
              <a:rPr lang="en-GB" sz="1800" i="1" dirty="0" smtClean="0">
                <a:latin typeface="Elephant" panose="02020904090505020303" pitchFamily="18" charset="0"/>
              </a:rPr>
              <a:t>Jurisprudence</a:t>
            </a:r>
            <a:r>
              <a:rPr lang="en-GB" sz="1800" dirty="0" smtClean="0">
                <a:latin typeface="Elephant" panose="02020904090505020303" pitchFamily="18" charset="0"/>
              </a:rPr>
              <a:t> (1901)</a:t>
            </a:r>
            <a:endParaRPr lang="en-GB" sz="1800" dirty="0">
              <a:latin typeface="Elephant" panose="02020904090505020303" pitchFamily="18" charset="0"/>
            </a:endParaRPr>
          </a:p>
        </p:txBody>
      </p:sp>
      <p:sp>
        <p:nvSpPr>
          <p:cNvPr id="10" name="Rectangle 9"/>
          <p:cNvSpPr/>
          <p:nvPr/>
        </p:nvSpPr>
        <p:spPr>
          <a:xfrm>
            <a:off x="581025" y="3006726"/>
            <a:ext cx="11182350" cy="2246769"/>
          </a:xfrm>
          <a:prstGeom prst="rect">
            <a:avLst/>
          </a:prstGeom>
        </p:spPr>
        <p:txBody>
          <a:bodyPr wrap="square">
            <a:spAutoFit/>
          </a:bodyPr>
          <a:lstStyle/>
          <a:p>
            <a:pPr marL="457200" indent="-457200">
              <a:buFont typeface="Arial" panose="020B0604020202020204" pitchFamily="34" charset="0"/>
              <a:buChar char="•"/>
            </a:pPr>
            <a:r>
              <a:rPr lang="en-GB" sz="2800" dirty="0" smtClean="0"/>
              <a:t>In what ways does Bryce evoke the context of ‘New Imperialism’ in his essay?</a:t>
            </a:r>
          </a:p>
          <a:p>
            <a:pPr marL="457200" indent="-457200">
              <a:buFont typeface="Arial" panose="020B0604020202020204" pitchFamily="34" charset="0"/>
              <a:buChar char="•"/>
            </a:pPr>
            <a:r>
              <a:rPr lang="en-GB" sz="2800" dirty="0" smtClean="0"/>
              <a:t>In what ways does Bryce suggest that the history of Ancient Rome might provide a (positive or negative) guide to the future of the British Empire in India?</a:t>
            </a:r>
            <a:endParaRPr lang="en-GB" dirty="0"/>
          </a:p>
        </p:txBody>
      </p:sp>
      <p:sp>
        <p:nvSpPr>
          <p:cNvPr id="2" name="Content Placeholder 1"/>
          <p:cNvSpPr>
            <a:spLocks noGrp="1"/>
          </p:cNvSpPr>
          <p:nvPr>
            <p:ph sz="half" idx="2"/>
          </p:nvPr>
        </p:nvSpPr>
        <p:spPr/>
        <p:txBody>
          <a:bodyPr/>
          <a:lstStyle/>
          <a:p>
            <a:endParaRPr lang="en-GB"/>
          </a:p>
        </p:txBody>
      </p:sp>
      <p:sp>
        <p:nvSpPr>
          <p:cNvPr id="3" name="Content Placeholder 2"/>
          <p:cNvSpPr>
            <a:spLocks noGrp="1"/>
          </p:cNvSpPr>
          <p:nvPr>
            <p:ph sz="quarter" idx="4"/>
          </p:nvPr>
        </p:nvSpPr>
        <p:spPr/>
        <p:txBody>
          <a:bodyPr/>
          <a:lstStyle/>
          <a:p>
            <a:endParaRPr lang="en-GB"/>
          </a:p>
        </p:txBody>
      </p:sp>
    </p:spTree>
    <p:extLst>
      <p:ext uri="{BB962C8B-B14F-4D97-AF65-F5344CB8AC3E}">
        <p14:creationId xmlns:p14="http://schemas.microsoft.com/office/powerpoint/2010/main" val="93105546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492</TotalTime>
  <Words>1774</Words>
  <Application>Microsoft Office PowerPoint</Application>
  <PresentationFormat>Widescreen</PresentationFormat>
  <Paragraphs>139</Paragraphs>
  <Slides>31</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Elephant</vt:lpstr>
      <vt:lpstr>1_Office Theme</vt:lpstr>
      <vt:lpstr>Classics and Empire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Charles Masson (1800–1853) </vt:lpstr>
      <vt:lpstr>Ancient Rome and ‘New Imperialism’</vt:lpstr>
      <vt:lpstr>PowerPoint Presentation</vt:lpstr>
      <vt:lpstr>PowerPoint Presentation</vt:lpstr>
      <vt:lpstr>Rhodes Memorial, Cape Town</vt:lpstr>
      <vt:lpstr>PowerPoint Presentation</vt:lpstr>
      <vt:lpstr>India and Rome</vt:lpstr>
      <vt:lpstr>James Bryce, 1st Viscount Bryce (1838–1922) </vt:lpstr>
      <vt:lpstr>James Bryce, The Ancient Roman Empire and the British Empire in India  (London: Oxford University Press, 1914), pp. 1–78 – first published in Studies in History and Jurisprudence (1901)</vt:lpstr>
      <vt:lpstr>James Bryce, The Ancient Roman Empire and the British Empire in India  (London: Oxford University Press, 1914), pp. 1–78 – first published in Studies in History and Jurisprudence (1901)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and Empire</dc:title>
  <dc:creator>Alexander Scott</dc:creator>
  <cp:lastModifiedBy>Alexander Scott</cp:lastModifiedBy>
  <cp:revision>29</cp:revision>
  <cp:lastPrinted>2019-05-21T12:33:37Z</cp:lastPrinted>
  <dcterms:created xsi:type="dcterms:W3CDTF">2019-05-21T08:05:32Z</dcterms:created>
  <dcterms:modified xsi:type="dcterms:W3CDTF">2019-05-21T16:18:07Z</dcterms:modified>
</cp:coreProperties>
</file>