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6" d="100"/>
          <a:sy n="116" d="100"/>
        </p:scale>
        <p:origin x="49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it-IT" sz="1800" b="0" i="0" u="none" strike="noStrike">
                <a:solidFill>
                  <a:srgbClr val="000000"/>
                </a:solidFill>
                <a:latin typeface="Arial"/>
              </a:rPr>
              <a:t>Model Comparison: Accuracy vs F1-Score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Accuracy</c:v>
                </c:pt>
              </c:strCache>
            </c:strRef>
          </c:tx>
          <c:spPr>
            <a:solidFill>
              <a:srgbClr val="1B7F8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A2342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Logistic
Regression</c:v>
                </c:pt>
                <c:pt idx="1">
                  <c:v>Decision
Tree</c:v>
                </c:pt>
                <c:pt idx="2">
                  <c:v>Random
Forest</c:v>
                </c:pt>
                <c:pt idx="3">
                  <c:v>XGBoost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0.8226</c:v>
                </c:pt>
                <c:pt idx="1">
                  <c:v>0.83889999999999998</c:v>
                </c:pt>
                <c:pt idx="2">
                  <c:v>0.85760000000000003</c:v>
                </c:pt>
                <c:pt idx="3">
                  <c:v>0.86439999999999995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F1-Score</c:v>
                </c:pt>
              </c:strCache>
            </c:strRef>
          </c:tx>
          <c:spPr>
            <a:solidFill>
              <a:srgbClr val="2EB5C0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A2342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Logistic
Regression</c:v>
                </c:pt>
                <c:pt idx="1">
                  <c:v>Decision
Tree</c:v>
                </c:pt>
                <c:pt idx="2">
                  <c:v>Random
Forest</c:v>
                </c:pt>
                <c:pt idx="3">
                  <c:v>XGBoost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0.56789999999999996</c:v>
                </c:pt>
                <c:pt idx="1">
                  <c:v>0.66339999999999999</c:v>
                </c:pt>
                <c:pt idx="2">
                  <c:v>0.67910000000000004</c:v>
                </c:pt>
                <c:pt idx="3">
                  <c:v>0.70489999999999997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28308992"/>
        <c:axId val="228309384"/>
      </c:barChart>
      <c:catAx>
        <c:axId val="228308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28309384"/>
        <c:crosses val="autoZero"/>
        <c:auto val="1"/>
        <c:lblAlgn val="ctr"/>
        <c:lblOffset val="100"/>
        <c:noMultiLvlLbl val="1"/>
      </c:catAx>
      <c:valAx>
        <c:axId val="228309384"/>
        <c:scaling>
          <c:orientation val="minMax"/>
          <c:max val="1"/>
          <c:min val="0.4"/>
        </c:scaling>
        <c:delete val="0"/>
        <c:axPos val="l"/>
        <c:majorGridlines>
          <c:spPr>
            <a:ln w="6350" cap="flat">
              <a:solidFill>
                <a:srgbClr val="D6E8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283089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US" sz="1800" b="0" i="0" u="none" strike="noStrike">
                <a:solidFill>
                  <a:srgbClr val="000000"/>
                </a:solidFill>
                <a:latin typeface="Arial"/>
              </a:rPr>
              <a:t>Accuracy and F1-Score by Technique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Accuracy</c:v>
                </c:pt>
              </c:strCache>
            </c:strRef>
          </c:tx>
          <c:spPr>
            <a:solidFill>
              <a:srgbClr val="0A2342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A2342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Original</c:v>
                </c:pt>
                <c:pt idx="1">
                  <c:v>k-Anonymity</c:v>
                </c:pt>
                <c:pt idx="2">
                  <c:v>Diff. Privacy</c:v>
                </c:pt>
                <c:pt idx="3">
                  <c:v>Synthetic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0.86439999999999995</c:v>
                </c:pt>
                <c:pt idx="1">
                  <c:v>0.82279999999999998</c:v>
                </c:pt>
                <c:pt idx="2">
                  <c:v>0.83120000000000005</c:v>
                </c:pt>
                <c:pt idx="3">
                  <c:v>0.86309999999999998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F1-Score</c:v>
                </c:pt>
              </c:strCache>
            </c:strRef>
          </c:tx>
          <c:spPr>
            <a:solidFill>
              <a:srgbClr val="2EB5C0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A2342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Original</c:v>
                </c:pt>
                <c:pt idx="1">
                  <c:v>k-Anonymity</c:v>
                </c:pt>
                <c:pt idx="2">
                  <c:v>Diff. Privacy</c:v>
                </c:pt>
                <c:pt idx="3">
                  <c:v>Synthetic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0.70489999999999997</c:v>
                </c:pt>
                <c:pt idx="1">
                  <c:v>0.60929999999999995</c:v>
                </c:pt>
                <c:pt idx="2">
                  <c:v>0.63919999999999999</c:v>
                </c:pt>
                <c:pt idx="3">
                  <c:v>0.70350000000000001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68328832"/>
        <c:axId val="268324520"/>
      </c:barChart>
      <c:catAx>
        <c:axId val="2683288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68324520"/>
        <c:crosses val="autoZero"/>
        <c:auto val="1"/>
        <c:lblAlgn val="ctr"/>
        <c:lblOffset val="100"/>
        <c:noMultiLvlLbl val="1"/>
      </c:catAx>
      <c:valAx>
        <c:axId val="268324520"/>
        <c:scaling>
          <c:orientation val="minMax"/>
          <c:max val="0.9"/>
          <c:min val="0.5"/>
        </c:scaling>
        <c:delete val="0"/>
        <c:axPos val="l"/>
        <c:majorGridlines>
          <c:spPr>
            <a:ln w="6350" cap="flat">
              <a:solidFill>
                <a:srgbClr val="D6E8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683288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US" sz="1800" b="0" i="0" u="none" strike="noStrike">
                <a:solidFill>
                  <a:srgbClr val="000000"/>
                </a:solidFill>
                <a:latin typeface="Arial"/>
              </a:rPr>
              <a:t>Final Composite Score by Technique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Composite Score</c:v>
                </c:pt>
              </c:strCache>
            </c:strRef>
          </c:tx>
          <c:spPr>
            <a:solidFill>
              <a:srgbClr val="2EB5C0"/>
            </a:solidFill>
            <a:effectLst/>
          </c:spPr>
          <c:invertIfNegative val="0"/>
          <c:dPt>
            <c:idx val="0"/>
            <c:invertIfNegative val="0"/>
            <c:bubble3D val="0"/>
          </c:dPt>
          <c:dPt>
            <c:idx val="1"/>
            <c:invertIfNegative val="0"/>
            <c:bubble3D val="0"/>
            <c:spPr>
              <a:solidFill>
                <a:srgbClr val="1B7F8E"/>
              </a:solidFill>
              <a:effectLst/>
            </c:spPr>
          </c:dPt>
          <c:dPt>
            <c:idx val="2"/>
            <c:invertIfNegative val="0"/>
            <c:bubble3D val="0"/>
            <c:spPr>
              <a:solidFill>
                <a:srgbClr val="0A2342"/>
              </a:solidFill>
              <a:effectLst/>
            </c:spPr>
          </c:dPt>
          <c:dPt>
            <c:idx val="3"/>
            <c:invertIfNegative val="0"/>
            <c:bubble3D val="0"/>
            <c:spPr>
              <a:solidFill>
                <a:srgbClr val="B0BEC5"/>
              </a:solidFill>
              <a:effectLst/>
            </c:spPr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A2342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Synthetic Data</c:v>
                </c:pt>
                <c:pt idx="1">
                  <c:v>k-Anonymity</c:v>
                </c:pt>
                <c:pt idx="2">
                  <c:v>Differential
Privacy</c:v>
                </c:pt>
                <c:pt idx="3">
                  <c:v>Original Data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0.76770000000000005</c:v>
                </c:pt>
                <c:pt idx="1">
                  <c:v>0.67700000000000005</c:v>
                </c:pt>
                <c:pt idx="2">
                  <c:v>0.61570000000000003</c:v>
                </c:pt>
                <c:pt idx="3">
                  <c:v>0.46500000000000002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68328440"/>
        <c:axId val="268326088"/>
      </c:barChart>
      <c:catAx>
        <c:axId val="2683284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68326088"/>
        <c:crosses val="autoZero"/>
        <c:auto val="1"/>
        <c:lblAlgn val="ctr"/>
        <c:lblOffset val="100"/>
        <c:noMultiLvlLbl val="1"/>
      </c:catAx>
      <c:valAx>
        <c:axId val="268326088"/>
        <c:scaling>
          <c:orientation val="minMax"/>
          <c:max val="1"/>
          <c:min val="0"/>
        </c:scaling>
        <c:delete val="0"/>
        <c:axPos val="l"/>
        <c:majorGridlines>
          <c:spPr>
            <a:ln w="6350" cap="flat">
              <a:solidFill>
                <a:srgbClr val="D6E8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A2342"/>
                </a:solidFill>
                <a:latin typeface="Arial"/>
              </a:defRPr>
            </a:pPr>
            <a:endParaRPr lang="en-US"/>
          </a:p>
        </c:txPr>
        <c:crossAx val="2683284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809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2053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64592" y="0"/>
            <a:ext cx="8979408" cy="73152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1246134"/>
            <a:ext cx="7607282" cy="96421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Comprehensive Evaluation Approach for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Privacy-Preserving Data </a:t>
            </a:r>
            <a:r>
              <a:rPr lang="en-US" sz="2400" b="1" dirty="0" smtClean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Publishing Techniques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65760" y="2085358"/>
            <a:ext cx="8412480" cy="57105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800" b="1" i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Using Composite Scoring and Decision Support</a:t>
            </a: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49043" y="2727281"/>
            <a:ext cx="4114800" cy="36576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65760" y="3090672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Md. Ariful Islam  |  Student ID: 2431309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3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MSc Cybersecurity &amp; Digital Forensics (Computing)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3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Supervisor: Dr. Anum Paracha  |  June 2026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560" y="280320"/>
            <a:ext cx="2041283" cy="7586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Presentation Overview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grpSp>
        <p:nvGrpSpPr>
          <p:cNvPr id="37" name="Group 36"/>
          <p:cNvGrpSpPr/>
          <p:nvPr/>
        </p:nvGrpSpPr>
        <p:grpSpPr>
          <a:xfrm>
            <a:off x="365760" y="868680"/>
            <a:ext cx="502920" cy="804672"/>
            <a:chOff x="365760" y="868680"/>
            <a:chExt cx="502920" cy="804672"/>
          </a:xfrm>
        </p:grpSpPr>
        <p:sp>
          <p:nvSpPr>
            <p:cNvPr id="5" name="Shape 3"/>
            <p:cNvSpPr/>
            <p:nvPr/>
          </p:nvSpPr>
          <p:spPr>
            <a:xfrm>
              <a:off x="365760" y="868680"/>
              <a:ext cx="502920" cy="804672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6" name="Text 4"/>
            <p:cNvSpPr/>
            <p:nvPr/>
          </p:nvSpPr>
          <p:spPr>
            <a:xfrm>
              <a:off x="365760" y="1033272"/>
              <a:ext cx="502920" cy="47548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5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01</a:t>
              </a:r>
              <a:endParaRPr lang="en-US" sz="15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 5"/>
          <p:cNvSpPr/>
          <p:nvPr/>
        </p:nvSpPr>
        <p:spPr>
          <a:xfrm>
            <a:off x="960120" y="103327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Background &amp; Motivation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65760" y="187452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365760" y="1874520"/>
            <a:ext cx="502920" cy="80467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5760" y="203911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02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60120" y="203911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Problem Statement &amp; Research Gap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5760" y="288036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880360"/>
            <a:ext cx="502920" cy="80467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65760" y="304495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03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60120" y="304495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Aim, Objectives &amp; Research Questions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65760" y="388620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365760" y="3886200"/>
            <a:ext cx="502920" cy="80467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65760" y="405079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04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960120" y="405079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Methodology &amp; </a:t>
            </a:r>
            <a:r>
              <a:rPr lang="en-US" sz="1300" dirty="0" smtClean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Proposed </a:t>
            </a:r>
            <a:r>
              <a:rPr lang="en-US" sz="1300" dirty="0" smtClean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Approach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754880" y="86868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4754880" y="868680"/>
            <a:ext cx="502920" cy="804672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754880" y="103327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05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349240" y="103327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Implementation &amp; Experimental Setup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4754880" y="187452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4754880" y="1874520"/>
            <a:ext cx="502920" cy="804672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754880" y="203911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06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5349240" y="203911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Results &amp; Composite Scoring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4754880" y="288036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4754880" y="2880360"/>
            <a:ext cx="502920" cy="804672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754880" y="304495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07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5349240" y="304495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Discussion &amp; Contributions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Shape 30"/>
          <p:cNvSpPr/>
          <p:nvPr/>
        </p:nvSpPr>
        <p:spPr>
          <a:xfrm>
            <a:off x="4754880" y="3886200"/>
            <a:ext cx="411480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3" name="Shape 31"/>
          <p:cNvSpPr/>
          <p:nvPr/>
        </p:nvSpPr>
        <p:spPr>
          <a:xfrm>
            <a:off x="4754880" y="3886200"/>
            <a:ext cx="502920" cy="804672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4754880" y="4050792"/>
            <a:ext cx="502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08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5349240" y="4050792"/>
            <a:ext cx="3429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Limitations &amp; Future Work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01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Background &amp; Motivation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841248"/>
            <a:ext cx="55778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841248"/>
            <a:ext cx="384048" cy="694944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877824"/>
            <a:ext cx="5074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Data-driven systems in healthcare, finance, and government rely on large-scale sensitive datasets.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65760" y="1645920"/>
            <a:ext cx="55778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65760" y="1645920"/>
            <a:ext cx="384048" cy="694944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22960" y="1682496"/>
            <a:ext cx="5074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 breaches and re-identification attacks demonstrate that simple de-identification is insufficient.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65760" y="2450592"/>
            <a:ext cx="55778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365760" y="2450592"/>
            <a:ext cx="384048" cy="694944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22960" y="2487168"/>
            <a:ext cx="5074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Regulations such as GDPR and CCPA mandate robust privacy-preserving data handling.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65760" y="3255264"/>
            <a:ext cx="55778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365760" y="3255264"/>
            <a:ext cx="384048" cy="694944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22960" y="3291840"/>
            <a:ext cx="5074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Three major technique categories exist: anonymisation, differential privacy, and synthetic data generation.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65760" y="4059936"/>
            <a:ext cx="557784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365760" y="4059936"/>
            <a:ext cx="384048" cy="694944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2960" y="4096512"/>
            <a:ext cx="507492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Evaluating these </a:t>
            </a:r>
            <a:r>
              <a:rPr lang="en-US" sz="1200" dirty="0" smtClean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techniques comprehensively </a:t>
            </a:r>
            <a:r>
              <a:rPr lang="en-US" sz="12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across privacy, utility, and efficiency remains a critical gap.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217921" y="841248"/>
            <a:ext cx="2227004" cy="123444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6217920" y="941832"/>
            <a:ext cx="2227004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217920" y="1280160"/>
            <a:ext cx="2227004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Techniques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Evaluated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6217920" y="2205086"/>
            <a:ext cx="2227004" cy="1001694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6217920" y="2249424"/>
            <a:ext cx="2560320" cy="4345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30K+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217920" y="2441448"/>
            <a:ext cx="2560320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Records in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Adult Dataset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217921" y="3308746"/>
            <a:ext cx="2227004" cy="1409558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6217920" y="3585830"/>
            <a:ext cx="2227004" cy="4741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86.4%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6217920" y="3791996"/>
            <a:ext cx="2227005" cy="11183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Baseline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XGBoost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Accuracy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02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Problem Statement &amp; Research Gap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8503920" cy="100584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57200" y="896112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Core Problem: Existing evaluation frameworks are fragmented — they assess privacy, utility, or computational efficiency in isolation, preventing informed selection of the most balanced privacy-preserving technique.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908786"/>
              </p:ext>
            </p:extLst>
          </p:nvPr>
        </p:nvGraphicFramePr>
        <p:xfrm>
          <a:off x="320040" y="1920240"/>
          <a:ext cx="8412480" cy="2852928"/>
        </p:xfrm>
        <a:graphic>
          <a:graphicData uri="http://schemas.openxmlformats.org/drawingml/2006/table">
            <a:tbl>
              <a:tblPr/>
              <a:tblGrid>
                <a:gridCol w="2743200"/>
                <a:gridCol w="1371600"/>
                <a:gridCol w="1371600"/>
                <a:gridCol w="1463040"/>
                <a:gridCol w="1463040"/>
              </a:tblGrid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Study / Framework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Privacy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Utility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Performance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Decision Ranking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</a:tr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0A2342"/>
                          </a:solidFill>
                        </a:rPr>
                        <a:t>k-Anonymity </a:t>
                      </a:r>
                      <a:r>
                        <a:rPr lang="en-US" sz="1200" dirty="0" smtClean="0">
                          <a:solidFill>
                            <a:srgbClr val="0A2342"/>
                          </a:solidFill>
                        </a:rPr>
                        <a:t>Studies[01]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0A2342"/>
                          </a:solidFill>
                        </a:rPr>
                        <a:t>Differential Privacy </a:t>
                      </a:r>
                      <a:r>
                        <a:rPr lang="en-US" sz="1200" dirty="0" smtClean="0">
                          <a:solidFill>
                            <a:srgbClr val="0A2342"/>
                          </a:solidFill>
                        </a:rPr>
                        <a:t>Studies[02]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0A2342"/>
                          </a:solidFill>
                        </a:rPr>
                        <a:t>Partial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 err="1" smtClean="0">
                          <a:solidFill>
                            <a:srgbClr val="0A2342"/>
                          </a:solidFill>
                        </a:rPr>
                        <a:t>SynthEval</a:t>
                      </a:r>
                      <a:r>
                        <a:rPr lang="en-US" sz="1200" dirty="0" smtClean="0">
                          <a:solidFill>
                            <a:srgbClr val="0A2342"/>
                          </a:solidFill>
                        </a:rPr>
                        <a:t>[03]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 err="1" smtClean="0">
                          <a:solidFill>
                            <a:srgbClr val="0A2342"/>
                          </a:solidFill>
                        </a:rPr>
                        <a:t>Synthcity</a:t>
                      </a:r>
                      <a:r>
                        <a:rPr lang="en-US" sz="1200" dirty="0" smtClean="0">
                          <a:solidFill>
                            <a:srgbClr val="0A2342"/>
                          </a:solidFill>
                        </a:rPr>
                        <a:t>[04]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B7F8E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C0392B"/>
                          </a:solidFill>
                        </a:rPr>
                        <a:t>✗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  <a:tr h="47548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0A2342"/>
                          </a:solidFill>
                        </a:rPr>
                        <a:t>Proposed Approach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B5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0A2342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B5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0A2342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B5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0A2342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B5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0A2342"/>
                          </a:solidFill>
                        </a:rPr>
                        <a:t>✓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B5C0"/>
                    </a:solidFill>
                  </a:tcPr>
                </a:tc>
              </a:tr>
            </a:tbl>
          </a:graphicData>
        </a:graphic>
      </p:graphicFrame>
      <p:sp>
        <p:nvSpPr>
          <p:cNvPr id="7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03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Aim, Objectives &amp; Research Questions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8503920" cy="71323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859536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AIM: To develop a comprehensive evaluation framework for privacy-preserving data publishing, integrating privacy protection, machine learning utility, and computational performance through composite scoring and decision-support mechanisms.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20040" y="1627632"/>
            <a:ext cx="42062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Objectives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20040" y="1965960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47472" y="2011680"/>
            <a:ext cx="347472" cy="347472"/>
          </a:xfrm>
          <a:prstGeom prst="ellipse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47472" y="201168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77240" y="201168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Implement k-anonymity, differential privacy, and synthetic data generation.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20040" y="2651760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47472" y="2697480"/>
            <a:ext cx="347472" cy="347472"/>
          </a:xfrm>
          <a:prstGeom prst="ellipse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47472" y="269748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7240" y="269748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Assess privacy protection, ML utility, and computational performance for each technique.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320040" y="3337560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47472" y="3383280"/>
            <a:ext cx="347472" cy="347472"/>
          </a:xfrm>
          <a:prstGeom prst="ellipse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347472" y="338328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77240" y="338328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Analyse the trade-offs between privacy preservation and data utility.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320040" y="4023360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347472" y="4069080"/>
            <a:ext cx="347472" cy="347472"/>
          </a:xfrm>
          <a:prstGeom prst="ellipse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347472" y="406908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777240" y="406908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Develop a composite scoring model and decision-support ranking mechanism.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754880" y="1627632"/>
            <a:ext cx="41148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Questions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4754880" y="1965960"/>
            <a:ext cx="4114800" cy="804672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4773168" y="2011680"/>
            <a:ext cx="502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RQ1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5303520" y="201168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How do the three techniques differ in privacy protection and ML utility?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4754880" y="2871216"/>
            <a:ext cx="4114800" cy="804672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8" name="Text 26"/>
          <p:cNvSpPr/>
          <p:nvPr/>
        </p:nvSpPr>
        <p:spPr>
          <a:xfrm>
            <a:off x="4773168" y="2916936"/>
            <a:ext cx="502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RQ2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5303520" y="2916936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How does computational performance vary across the techniques?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4754880" y="3776472"/>
            <a:ext cx="4114800" cy="804672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4773168" y="3822192"/>
            <a:ext cx="502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RQ3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5303520" y="3822192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How can composite scoring improve comparative evaluation and selection?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04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Methodology &amp; </a:t>
            </a:r>
            <a:r>
              <a:rPr lang="en-US" sz="2200" b="1" dirty="0" smtClean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Proposed Approach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27432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7432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Dataset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Preparation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7432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Adult Dataset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30,162 records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44475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150876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150876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50876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50876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Preprocessing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&amp; Engineering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50876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Encoding, scaling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feature creation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267919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274320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274320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274320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274320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Transformation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274320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k-Anon | DP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Synthetic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391363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397764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397764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397764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397764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ML Utility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Evaluation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397764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XGBoost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Acc, F1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514807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521208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521208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521208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5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521208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 &amp;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Performance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521208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 score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Training time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Shape 31"/>
          <p:cNvSpPr/>
          <p:nvPr/>
        </p:nvSpPr>
        <p:spPr>
          <a:xfrm>
            <a:off x="638251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6446520" y="841248"/>
            <a:ext cx="1170432" cy="1280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5" name="Shape 33"/>
          <p:cNvSpPr/>
          <p:nvPr/>
        </p:nvSpPr>
        <p:spPr>
          <a:xfrm>
            <a:off x="6446520" y="841248"/>
            <a:ext cx="1170432" cy="384048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44652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6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644652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Composite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Scoring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644652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 = 0.4P + 0.4U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+ 0.2C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37"/>
          <p:cNvSpPr/>
          <p:nvPr/>
        </p:nvSpPr>
        <p:spPr>
          <a:xfrm>
            <a:off x="7616952" y="1481328"/>
            <a:ext cx="64008" cy="0"/>
          </a:xfrm>
          <a:prstGeom prst="line">
            <a:avLst/>
          </a:prstGeom>
          <a:noFill/>
          <a:ln w="25400">
            <a:solidFill>
              <a:srgbClr val="1B7F8E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7680960" y="841248"/>
            <a:ext cx="1170432" cy="1280160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41" name="Shape 39"/>
          <p:cNvSpPr/>
          <p:nvPr/>
        </p:nvSpPr>
        <p:spPr>
          <a:xfrm>
            <a:off x="7680960" y="841248"/>
            <a:ext cx="1170432" cy="384048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7680960" y="841248"/>
            <a:ext cx="1170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7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7680960" y="1252728"/>
            <a:ext cx="1170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Decision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0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Ranking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 42"/>
          <p:cNvSpPr/>
          <p:nvPr/>
        </p:nvSpPr>
        <p:spPr>
          <a:xfrm>
            <a:off x="7680960" y="1764792"/>
            <a:ext cx="11704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Ranked output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9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Recommendation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Shape 43"/>
          <p:cNvSpPr/>
          <p:nvPr/>
        </p:nvSpPr>
        <p:spPr>
          <a:xfrm>
            <a:off x="274320" y="2377440"/>
            <a:ext cx="8595360" cy="804672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46" name="Text 44"/>
          <p:cNvSpPr/>
          <p:nvPr/>
        </p:nvSpPr>
        <p:spPr>
          <a:xfrm>
            <a:off x="365760" y="2441448"/>
            <a:ext cx="5029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Composite Score Formula:   S = 0.4P + 0.4U + 0.2C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45"/>
          <p:cNvSpPr/>
          <p:nvPr/>
        </p:nvSpPr>
        <p:spPr>
          <a:xfrm>
            <a:off x="5486400" y="2441448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 = Privacy Score  (Weight: 40%)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 46"/>
          <p:cNvSpPr/>
          <p:nvPr/>
        </p:nvSpPr>
        <p:spPr>
          <a:xfrm>
            <a:off x="5486400" y="2688336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 = Utility (F1) Score  (Weight: 40%)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47"/>
          <p:cNvSpPr/>
          <p:nvPr/>
        </p:nvSpPr>
        <p:spPr>
          <a:xfrm>
            <a:off x="5486400" y="2935224"/>
            <a:ext cx="3200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 = Computational Score  (Weight: 20%)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274320" y="3337560"/>
            <a:ext cx="41148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51" name="Text 49"/>
          <p:cNvSpPr/>
          <p:nvPr/>
        </p:nvSpPr>
        <p:spPr>
          <a:xfrm>
            <a:off x="365760" y="3401568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Dataset: Adult Income (UCI ML Repository</a:t>
            </a:r>
            <a:r>
              <a:rPr lang="en-US" sz="1200" b="1" dirty="0" smtClean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) [04]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 50"/>
          <p:cNvSpPr/>
          <p:nvPr/>
        </p:nvSpPr>
        <p:spPr>
          <a:xfrm>
            <a:off x="365760" y="3749040"/>
            <a:ext cx="39319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</a:t>
            </a:r>
            <a:r>
              <a:rPr lang="en-US" sz="11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“Adult,” UCI Machine Learning Repository, 1996 </a:t>
            </a:r>
            <a:endParaRPr lang="en-US" sz="11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100" dirty="0" smtClean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</a:t>
            </a: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15 attributes including quasi-identifiers (age, occupation, race)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30,162 usable records after preprocessing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Shape 51"/>
          <p:cNvSpPr/>
          <p:nvPr/>
        </p:nvSpPr>
        <p:spPr>
          <a:xfrm>
            <a:off x="4663440" y="3337560"/>
            <a:ext cx="4187952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54" name="Text 52"/>
          <p:cNvSpPr/>
          <p:nvPr/>
        </p:nvSpPr>
        <p:spPr>
          <a:xfrm>
            <a:off x="4754880" y="3401568"/>
            <a:ext cx="4023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Three Privacy-Preserving Techniques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53"/>
          <p:cNvSpPr/>
          <p:nvPr/>
        </p:nvSpPr>
        <p:spPr>
          <a:xfrm>
            <a:off x="4754880" y="3749040"/>
            <a:ext cx="40233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k-Anonymity via quantile binning &amp; generalisation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Differential Privacy via Laplace noise (ε = 5)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• Synthetic Data via bootstrap sampling with replacement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05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Machine Learning Model Selection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455162191"/>
              </p:ext>
            </p:extLst>
          </p:nvPr>
        </p:nvGraphicFramePr>
        <p:xfrm>
          <a:off x="320040" y="822960"/>
          <a:ext cx="5029200" cy="3931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577840" y="804672"/>
            <a:ext cx="3246120" cy="395020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6" name="Shape 3"/>
          <p:cNvSpPr/>
          <p:nvPr/>
        </p:nvSpPr>
        <p:spPr>
          <a:xfrm>
            <a:off x="5577840" y="804672"/>
            <a:ext cx="3246120" cy="23704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623560" y="822960"/>
            <a:ext cx="3154680" cy="217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XGBoost — Selected Model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669280" y="1371600"/>
            <a:ext cx="3063240" cy="355563"/>
          </a:xfrm>
          <a:prstGeom prst="rect">
            <a:avLst/>
          </a:prstGeom>
          <a:solidFill>
            <a:srgbClr val="F0F4F8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5715000" y="1463040"/>
            <a:ext cx="109728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Accuracy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858000" y="1463040"/>
            <a:ext cx="82296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0.8644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7772400" y="1536192"/>
            <a:ext cx="822960" cy="177782"/>
          </a:xfrm>
          <a:prstGeom prst="roundRect">
            <a:avLst>
              <a:gd name="adj" fmla="val 13889"/>
            </a:avLst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7772400" y="1536192"/>
            <a:ext cx="822960" cy="1777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Best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5669280" y="2148840"/>
            <a:ext cx="3063240" cy="355563"/>
          </a:xfrm>
          <a:prstGeom prst="rect">
            <a:avLst/>
          </a:prstGeom>
          <a:solidFill>
            <a:srgbClr val="F0F4F8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5715000" y="2240280"/>
            <a:ext cx="109728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Precision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858000" y="2240280"/>
            <a:ext cx="82296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0.7693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7772400" y="2313432"/>
            <a:ext cx="822960" cy="177782"/>
          </a:xfrm>
          <a:prstGeom prst="roundRect">
            <a:avLst>
              <a:gd name="adj" fmla="val 13889"/>
            </a:avLst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7772400" y="2313432"/>
            <a:ext cx="822960" cy="1777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Best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5"/>
          <p:cNvSpPr/>
          <p:nvPr/>
        </p:nvSpPr>
        <p:spPr>
          <a:xfrm>
            <a:off x="5669280" y="2893056"/>
            <a:ext cx="3063240" cy="355563"/>
          </a:xfrm>
          <a:prstGeom prst="rect">
            <a:avLst/>
          </a:prstGeom>
          <a:solidFill>
            <a:srgbClr val="F0F4F8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5715000" y="3017520"/>
            <a:ext cx="109728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Recall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6858000" y="3017520"/>
            <a:ext cx="82296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0.6505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7772400" y="3090672"/>
            <a:ext cx="822960" cy="177782"/>
          </a:xfrm>
          <a:prstGeom prst="roundRect">
            <a:avLst>
              <a:gd name="adj" fmla="val 13889"/>
            </a:avLst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7772400" y="3090672"/>
            <a:ext cx="822960" cy="1777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Best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20"/>
          <p:cNvSpPr/>
          <p:nvPr/>
        </p:nvSpPr>
        <p:spPr>
          <a:xfrm>
            <a:off x="5669280" y="3703320"/>
            <a:ext cx="3063240" cy="355563"/>
          </a:xfrm>
          <a:prstGeom prst="rect">
            <a:avLst/>
          </a:prstGeom>
          <a:solidFill>
            <a:srgbClr val="F0F4F8"/>
          </a:solidFill>
          <a:ln w="12700">
            <a:solidFill>
              <a:srgbClr val="D6E8ED"/>
            </a:solidFill>
            <a:prstDash val="solid"/>
          </a:ln>
        </p:spPr>
      </p:sp>
      <p:sp>
        <p:nvSpPr>
          <p:cNvPr id="24" name="Text 21"/>
          <p:cNvSpPr/>
          <p:nvPr/>
        </p:nvSpPr>
        <p:spPr>
          <a:xfrm>
            <a:off x="5715000" y="3794760"/>
            <a:ext cx="109728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F1-Score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6858000" y="3794760"/>
            <a:ext cx="822960" cy="2567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0.7049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Shape 23"/>
          <p:cNvSpPr/>
          <p:nvPr/>
        </p:nvSpPr>
        <p:spPr>
          <a:xfrm>
            <a:off x="7772400" y="3867912"/>
            <a:ext cx="822960" cy="177782"/>
          </a:xfrm>
          <a:prstGeom prst="roundRect">
            <a:avLst>
              <a:gd name="adj" fmla="val 13889"/>
            </a:avLst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27" name="Text 24"/>
          <p:cNvSpPr/>
          <p:nvPr/>
        </p:nvSpPr>
        <p:spPr>
          <a:xfrm>
            <a:off x="7772400" y="3867912"/>
            <a:ext cx="822960" cy="1777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Best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5"/>
          <p:cNvSpPr/>
          <p:nvPr/>
        </p:nvSpPr>
        <p:spPr>
          <a:xfrm>
            <a:off x="5623560" y="4142995"/>
            <a:ext cx="3154680" cy="54800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XGBoost selected due to superior balance of precision and recall, achieving the highest F1-score among all evaluated classifiers.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06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Utility Evaluation Results (XGBoost, 80:20 Split)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3490360195"/>
              </p:ext>
            </p:extLst>
          </p:nvPr>
        </p:nvGraphicFramePr>
        <p:xfrm>
          <a:off x="177618" y="804672"/>
          <a:ext cx="5012754" cy="3474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953871" y="4407408"/>
            <a:ext cx="6881024" cy="566928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1078859" y="4462272"/>
            <a:ext cx="709153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Finding: Synthetic Data preserved near-baseline utility (F1 = 0.7035 vs 0.7049), while k-Anonymity caused the greatest utility loss (F1 = 0.6093) due to generalisation.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401226"/>
              </p:ext>
            </p:extLst>
          </p:nvPr>
        </p:nvGraphicFramePr>
        <p:xfrm>
          <a:off x="5289048" y="804672"/>
          <a:ext cx="3795746" cy="2834640"/>
        </p:xfrm>
        <a:graphic>
          <a:graphicData uri="http://schemas.openxmlformats.org/drawingml/2006/table">
            <a:tbl>
              <a:tblPr/>
              <a:tblGrid>
                <a:gridCol w="1048214"/>
                <a:gridCol w="743555"/>
                <a:gridCol w="723485"/>
                <a:gridCol w="640246"/>
                <a:gridCol w="640246"/>
              </a:tblGrid>
              <a:tr h="56692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Technique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Accuracy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Precision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Recall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F1-Score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</a:tr>
              <a:tr h="56692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Original Data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0.8644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0.7693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0.6505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0.7049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92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k-Anonymity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0.8228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0.7102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0.5285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0.6063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  <a:tr h="56692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Diff. Privacy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0.8312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0.7245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0.5618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0.6329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92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Synthetic Data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0.8631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0.7656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0.6478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A2342"/>
                          </a:solidFill>
                        </a:rPr>
                        <a:t>0.7019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</a:tbl>
          </a:graphicData>
        </a:graphic>
      </p:graphicFrame>
      <p:sp>
        <p:nvSpPr>
          <p:cNvPr id="8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07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 &amp; Computational Performance Results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94360" y="1041034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90%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11480" y="2972235"/>
            <a:ext cx="1737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Differential Privacy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2528546" y="2972235"/>
            <a:ext cx="1737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Synthetic Data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764024" y="2972235"/>
            <a:ext cx="1737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k-Anonymity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940296" y="2967078"/>
            <a:ext cx="1737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Original Data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40080" y="777240"/>
            <a:ext cx="7808976" cy="2714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Privacy Scores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320040" y="1156880"/>
            <a:ext cx="8503920" cy="1959709"/>
            <a:chOff x="320040" y="795528"/>
            <a:chExt cx="8503920" cy="2542032"/>
          </a:xfrm>
        </p:grpSpPr>
        <p:sp>
          <p:nvSpPr>
            <p:cNvPr id="4" name="Shape 2"/>
            <p:cNvSpPr/>
            <p:nvPr/>
          </p:nvSpPr>
          <p:spPr>
            <a:xfrm>
              <a:off x="640080" y="987552"/>
              <a:ext cx="1280160" cy="2304288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7" name="Shape 5"/>
            <p:cNvSpPr/>
            <p:nvPr/>
          </p:nvSpPr>
          <p:spPr>
            <a:xfrm>
              <a:off x="2816352" y="1115568"/>
              <a:ext cx="1280160" cy="2176272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8" name="Text 6"/>
            <p:cNvSpPr/>
            <p:nvPr/>
          </p:nvSpPr>
          <p:spPr>
            <a:xfrm>
              <a:off x="2770632" y="795528"/>
              <a:ext cx="137160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400" b="1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85%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Shape 8"/>
            <p:cNvSpPr/>
            <p:nvPr/>
          </p:nvSpPr>
          <p:spPr>
            <a:xfrm>
              <a:off x="4992624" y="1499616"/>
              <a:ext cx="1280160" cy="1792224"/>
            </a:xfrm>
            <a:prstGeom prst="rect">
              <a:avLst/>
            </a:prstGeom>
            <a:solidFill>
              <a:srgbClr val="F4A824"/>
            </a:solidFill>
            <a:ln w="12700">
              <a:solidFill>
                <a:srgbClr val="F4A824"/>
              </a:solidFill>
              <a:prstDash val="solid"/>
            </a:ln>
          </p:spPr>
        </p:sp>
        <p:sp>
          <p:nvSpPr>
            <p:cNvPr id="11" name="Text 9"/>
            <p:cNvSpPr/>
            <p:nvPr/>
          </p:nvSpPr>
          <p:spPr>
            <a:xfrm>
              <a:off x="4946904" y="1179576"/>
              <a:ext cx="137160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400" b="1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70%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Shape 11"/>
            <p:cNvSpPr/>
            <p:nvPr/>
          </p:nvSpPr>
          <p:spPr>
            <a:xfrm>
              <a:off x="7168896" y="3035808"/>
              <a:ext cx="1280160" cy="256032"/>
            </a:xfrm>
            <a:prstGeom prst="rect">
              <a:avLst/>
            </a:prstGeom>
            <a:solidFill>
              <a:srgbClr val="B0BEC5"/>
            </a:solidFill>
            <a:ln w="12700">
              <a:solidFill>
                <a:srgbClr val="B0BEC5"/>
              </a:solidFill>
              <a:prstDash val="solid"/>
            </a:ln>
          </p:spPr>
        </p:sp>
        <p:sp>
          <p:nvSpPr>
            <p:cNvPr id="14" name="Text 12"/>
            <p:cNvSpPr/>
            <p:nvPr/>
          </p:nvSpPr>
          <p:spPr>
            <a:xfrm>
              <a:off x="7123176" y="2715768"/>
              <a:ext cx="137160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400" b="1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10%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Shape 15"/>
            <p:cNvSpPr/>
            <p:nvPr/>
          </p:nvSpPr>
          <p:spPr>
            <a:xfrm>
              <a:off x="320040" y="3337560"/>
              <a:ext cx="8503920" cy="0"/>
            </a:xfrm>
            <a:prstGeom prst="line">
              <a:avLst/>
            </a:prstGeom>
            <a:noFill/>
            <a:ln w="25400">
              <a:solidFill>
                <a:srgbClr val="0A2342"/>
              </a:solidFill>
              <a:prstDash val="solid"/>
            </a:ln>
          </p:spPr>
        </p:sp>
      </p:grpSp>
      <p:graphicFrame>
        <p:nvGraphicFramePr>
          <p:cNvPr id="1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0179510"/>
              </p:ext>
            </p:extLst>
          </p:nvPr>
        </p:nvGraphicFramePr>
        <p:xfrm>
          <a:off x="320041" y="3419244"/>
          <a:ext cx="8458198" cy="1299780"/>
        </p:xfrm>
        <a:graphic>
          <a:graphicData uri="http://schemas.openxmlformats.org/drawingml/2006/table">
            <a:tbl>
              <a:tblPr/>
              <a:tblGrid>
                <a:gridCol w="2000864"/>
                <a:gridCol w="1546122"/>
                <a:gridCol w="1455174"/>
                <a:gridCol w="3456038"/>
              </a:tblGrid>
              <a:tr h="23046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Technique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Privacy Score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Perf. Score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Observation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7F8E"/>
                    </a:solidFill>
                  </a:tcPr>
                </a:tc>
              </a:tr>
              <a:tr h="26017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Differential Privacy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B7F8E"/>
                          </a:solidFill>
                        </a:rPr>
                        <a:t>0.90 (Highest)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C0392B"/>
                          </a:solidFill>
                        </a:rPr>
                        <a:t>0.00 (Lowest)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Formal guarantees; high overhead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6017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Synthetic Data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0.85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0.73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Strong balance, no formal guarantees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  <a:tr h="26017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k-Anonymity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0.70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B7F8E"/>
                          </a:solidFill>
                        </a:rPr>
                        <a:t>0.77 (Best)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Efficient but loses data granularity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6017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Original Data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C0392B"/>
                          </a:solidFill>
                        </a:rPr>
                        <a:t>0.10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0.72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</a:rPr>
                        <a:t>No privacy protection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6E8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4F8"/>
                    </a:solidFill>
                  </a:tcPr>
                </a:tc>
              </a:tr>
            </a:tbl>
          </a:graphicData>
        </a:graphic>
      </p:graphicFrame>
      <p:sp>
        <p:nvSpPr>
          <p:cNvPr id="20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08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Composite Scoring &amp; Final Ranking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893717532"/>
              </p:ext>
            </p:extLst>
          </p:nvPr>
        </p:nvGraphicFramePr>
        <p:xfrm>
          <a:off x="320040" y="804672"/>
          <a:ext cx="5029200" cy="3337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486400" y="822960"/>
            <a:ext cx="333756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6" name="Shape 3"/>
          <p:cNvSpPr/>
          <p:nvPr/>
        </p:nvSpPr>
        <p:spPr>
          <a:xfrm>
            <a:off x="5486400" y="822960"/>
            <a:ext cx="640080" cy="804672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486400" y="1005840"/>
            <a:ext cx="6400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1st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199632" y="89611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Synthetic Data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199632" y="1243584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0.7677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486400" y="1737360"/>
            <a:ext cx="333756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5486400" y="1737360"/>
            <a:ext cx="640080" cy="804672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5486400" y="1920240"/>
            <a:ext cx="6400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2nd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6199632" y="181051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k-Anonymity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199632" y="2157984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0.6770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5486400" y="2651760"/>
            <a:ext cx="333756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5486400" y="2651760"/>
            <a:ext cx="640080" cy="804672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5486400" y="2834640"/>
            <a:ext cx="6400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3rd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6199632" y="272491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Diff. Privacy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6199632" y="3072384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0.6157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5486400" y="3566160"/>
            <a:ext cx="333756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6E8E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21" name="Shape 18"/>
          <p:cNvSpPr/>
          <p:nvPr/>
        </p:nvSpPr>
        <p:spPr>
          <a:xfrm>
            <a:off x="5486400" y="3566160"/>
            <a:ext cx="640080" cy="804672"/>
          </a:xfrm>
          <a:prstGeom prst="rect">
            <a:avLst/>
          </a:prstGeom>
          <a:solidFill>
            <a:srgbClr val="B0BEC5"/>
          </a:solidFill>
          <a:ln w="12700">
            <a:solidFill>
              <a:srgbClr val="B0BEC5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5486400" y="3749040"/>
            <a:ext cx="6400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4th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6199632" y="363931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Original Data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6199632" y="3986784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7F8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0.4650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Shape 22"/>
          <p:cNvSpPr/>
          <p:nvPr/>
        </p:nvSpPr>
        <p:spPr>
          <a:xfrm>
            <a:off x="756518" y="4443984"/>
            <a:ext cx="7354670" cy="521208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26" name="Text 23"/>
          <p:cNvSpPr/>
          <p:nvPr/>
        </p:nvSpPr>
        <p:spPr>
          <a:xfrm>
            <a:off x="953871" y="4553712"/>
            <a:ext cx="5979782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Split Stability: Synthetic Data ranked 1st across ALL three train-test splits (80:20 → 0.7677 | 75:25 → 0.7430 | 70:30 → 0.7399)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09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Discussion &amp; Research Contributions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20040" y="804672"/>
            <a:ext cx="8503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Answering the Research Questions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1" name="Group 30"/>
          <p:cNvGrpSpPr/>
          <p:nvPr/>
        </p:nvGrpSpPr>
        <p:grpSpPr>
          <a:xfrm>
            <a:off x="320040" y="1234440"/>
            <a:ext cx="8666078" cy="1956816"/>
            <a:chOff x="320040" y="1234440"/>
            <a:chExt cx="8503920" cy="2322576"/>
          </a:xfrm>
        </p:grpSpPr>
        <p:sp>
          <p:nvSpPr>
            <p:cNvPr id="5" name="Shape 3"/>
            <p:cNvSpPr/>
            <p:nvPr/>
          </p:nvSpPr>
          <p:spPr>
            <a:xfrm>
              <a:off x="320040" y="1234440"/>
              <a:ext cx="8503920" cy="71323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6" name="Shape 4"/>
            <p:cNvSpPr/>
            <p:nvPr/>
          </p:nvSpPr>
          <p:spPr>
            <a:xfrm>
              <a:off x="320040" y="1234440"/>
              <a:ext cx="640080" cy="713232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7" name="Text 5"/>
            <p:cNvSpPr/>
            <p:nvPr/>
          </p:nvSpPr>
          <p:spPr>
            <a:xfrm>
              <a:off x="320040" y="1371600"/>
              <a:ext cx="64008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RQ1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Text 6"/>
            <p:cNvSpPr/>
            <p:nvPr/>
          </p:nvSpPr>
          <p:spPr>
            <a:xfrm>
              <a:off x="1051560" y="1353312"/>
              <a:ext cx="768096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20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Differential Privacy gives strongest privacy (0.90) but weakest utility; Synthetic Data gives best privacy-utility balance.</a:t>
              </a:r>
              <a:endParaRPr lang="en-US" sz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" name="Shape 7"/>
            <p:cNvSpPr/>
            <p:nvPr/>
          </p:nvSpPr>
          <p:spPr>
            <a:xfrm>
              <a:off x="320040" y="2039112"/>
              <a:ext cx="8503920" cy="71323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10" name="Shape 8"/>
            <p:cNvSpPr/>
            <p:nvPr/>
          </p:nvSpPr>
          <p:spPr>
            <a:xfrm>
              <a:off x="320040" y="2039112"/>
              <a:ext cx="640080" cy="713232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11" name="Text 9"/>
            <p:cNvSpPr/>
            <p:nvPr/>
          </p:nvSpPr>
          <p:spPr>
            <a:xfrm>
              <a:off x="320040" y="2176272"/>
              <a:ext cx="64008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RQ2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 10"/>
            <p:cNvSpPr/>
            <p:nvPr/>
          </p:nvSpPr>
          <p:spPr>
            <a:xfrm>
              <a:off x="1051560" y="2157984"/>
              <a:ext cx="768096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20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k-Anonymity achieves best computational performance (0.77); Differential Privacy is the most computationally expensive (0.00).</a:t>
              </a:r>
              <a:endParaRPr lang="en-US" sz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Shape 11"/>
            <p:cNvSpPr/>
            <p:nvPr/>
          </p:nvSpPr>
          <p:spPr>
            <a:xfrm>
              <a:off x="320040" y="2843784"/>
              <a:ext cx="8503920" cy="71323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14" name="Shape 12"/>
            <p:cNvSpPr/>
            <p:nvPr/>
          </p:nvSpPr>
          <p:spPr>
            <a:xfrm>
              <a:off x="320040" y="2843784"/>
              <a:ext cx="640080" cy="713232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15" name="Text 13"/>
            <p:cNvSpPr/>
            <p:nvPr/>
          </p:nvSpPr>
          <p:spPr>
            <a:xfrm>
              <a:off x="320040" y="2980944"/>
              <a:ext cx="64008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RQ3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 14"/>
            <p:cNvSpPr/>
            <p:nvPr/>
          </p:nvSpPr>
          <p:spPr>
            <a:xfrm>
              <a:off x="1051560" y="2962656"/>
              <a:ext cx="768096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20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Composite scoring translates multi-dimensional metrics into a single interpretable ranking, enabling evidence-based selection.</a:t>
              </a:r>
              <a:endParaRPr lang="en-US" sz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Text 15"/>
          <p:cNvSpPr/>
          <p:nvPr/>
        </p:nvSpPr>
        <p:spPr>
          <a:xfrm>
            <a:off x="274320" y="3317722"/>
            <a:ext cx="8503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234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Research Contributions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320040" y="3665195"/>
            <a:ext cx="8666078" cy="1071266"/>
            <a:chOff x="320040" y="4069080"/>
            <a:chExt cx="8503920" cy="941832"/>
          </a:xfrm>
        </p:grpSpPr>
        <p:sp>
          <p:nvSpPr>
            <p:cNvPr id="18" name="Shape 16"/>
            <p:cNvSpPr/>
            <p:nvPr/>
          </p:nvSpPr>
          <p:spPr>
            <a:xfrm>
              <a:off x="320040" y="4069080"/>
              <a:ext cx="4160520" cy="438912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</p:spPr>
        </p:sp>
        <p:sp>
          <p:nvSpPr>
            <p:cNvPr id="19" name="Shape 17"/>
            <p:cNvSpPr/>
            <p:nvPr/>
          </p:nvSpPr>
          <p:spPr>
            <a:xfrm>
              <a:off x="393192" y="4142232"/>
              <a:ext cx="292608" cy="292608"/>
            </a:xfrm>
            <a:prstGeom prst="ellipse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0" name="Text 18"/>
            <p:cNvSpPr/>
            <p:nvPr/>
          </p:nvSpPr>
          <p:spPr>
            <a:xfrm>
              <a:off x="777240" y="4123944"/>
              <a:ext cx="361188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Comprehensive multi-dimensional evaluation pipeline covering privacy, utility, and computational efficiency.</a:t>
              </a:r>
              <a:endParaRPr lang="en-US" sz="1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Shape 19"/>
            <p:cNvSpPr/>
            <p:nvPr/>
          </p:nvSpPr>
          <p:spPr>
            <a:xfrm>
              <a:off x="4663440" y="4069080"/>
              <a:ext cx="4160520" cy="438912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</p:spPr>
        </p:sp>
        <p:sp>
          <p:nvSpPr>
            <p:cNvPr id="22" name="Shape 20"/>
            <p:cNvSpPr/>
            <p:nvPr/>
          </p:nvSpPr>
          <p:spPr>
            <a:xfrm>
              <a:off x="4736592" y="4142232"/>
              <a:ext cx="292608" cy="292608"/>
            </a:xfrm>
            <a:prstGeom prst="ellipse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3" name="Text 21"/>
            <p:cNvSpPr/>
            <p:nvPr/>
          </p:nvSpPr>
          <p:spPr>
            <a:xfrm>
              <a:off x="5120640" y="4123944"/>
              <a:ext cx="361188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Weighted composite scoring model (S = 0.4P + 0.4U + 0.2C) for interpretable comparative ranking.</a:t>
              </a:r>
              <a:endParaRPr lang="en-US" sz="1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Shape 22"/>
            <p:cNvSpPr/>
            <p:nvPr/>
          </p:nvSpPr>
          <p:spPr>
            <a:xfrm>
              <a:off x="320040" y="4572000"/>
              <a:ext cx="4160520" cy="438912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</p:spPr>
        </p:sp>
        <p:sp>
          <p:nvSpPr>
            <p:cNvPr id="25" name="Shape 23"/>
            <p:cNvSpPr/>
            <p:nvPr/>
          </p:nvSpPr>
          <p:spPr>
            <a:xfrm>
              <a:off x="393192" y="4645152"/>
              <a:ext cx="292608" cy="292608"/>
            </a:xfrm>
            <a:prstGeom prst="ellipse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6" name="Text 24"/>
            <p:cNvSpPr/>
            <p:nvPr/>
          </p:nvSpPr>
          <p:spPr>
            <a:xfrm>
              <a:off x="777240" y="4626864"/>
              <a:ext cx="361188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Decision-support mechanism enabling evidence-based selection across multiple technique categories.</a:t>
              </a:r>
              <a:endParaRPr lang="en-US" sz="1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Shape 25"/>
            <p:cNvSpPr/>
            <p:nvPr/>
          </p:nvSpPr>
          <p:spPr>
            <a:xfrm>
              <a:off x="4663440" y="4572000"/>
              <a:ext cx="4160520" cy="438912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</p:spPr>
        </p:sp>
        <p:sp>
          <p:nvSpPr>
            <p:cNvPr id="28" name="Shape 26"/>
            <p:cNvSpPr/>
            <p:nvPr/>
          </p:nvSpPr>
          <p:spPr>
            <a:xfrm>
              <a:off x="4736592" y="4645152"/>
              <a:ext cx="292608" cy="292608"/>
            </a:xfrm>
            <a:prstGeom prst="ellipse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9" name="Text 27"/>
            <p:cNvSpPr/>
            <p:nvPr/>
          </p:nvSpPr>
          <p:spPr>
            <a:xfrm>
              <a:off x="5120640" y="4626864"/>
              <a:ext cx="361188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00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Practical, reproducible Python/Google Colab implementation pipeline for future research extension.</a:t>
              </a:r>
              <a:endParaRPr lang="en-US" sz="1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2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10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Limitations &amp; Future Research Directions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3" name="Group 42"/>
          <p:cNvGrpSpPr/>
          <p:nvPr/>
        </p:nvGrpSpPr>
        <p:grpSpPr>
          <a:xfrm>
            <a:off x="320040" y="804672"/>
            <a:ext cx="4295752" cy="3985402"/>
            <a:chOff x="320040" y="804672"/>
            <a:chExt cx="4160520" cy="4059936"/>
          </a:xfrm>
        </p:grpSpPr>
        <p:sp>
          <p:nvSpPr>
            <p:cNvPr id="4" name="Shape 2"/>
            <p:cNvSpPr/>
            <p:nvPr/>
          </p:nvSpPr>
          <p:spPr>
            <a:xfrm>
              <a:off x="320040" y="804672"/>
              <a:ext cx="4160520" cy="384048"/>
            </a:xfrm>
            <a:prstGeom prst="rect">
              <a:avLst/>
            </a:prstGeom>
            <a:solidFill>
              <a:srgbClr val="1B7F8E"/>
            </a:solidFill>
            <a:ln w="12700">
              <a:solidFill>
                <a:srgbClr val="1B7F8E"/>
              </a:solidFill>
              <a:prstDash val="solid"/>
            </a:ln>
          </p:spPr>
        </p:sp>
        <p:sp>
          <p:nvSpPr>
            <p:cNvPr id="5" name="Text 3"/>
            <p:cNvSpPr/>
            <p:nvPr/>
          </p:nvSpPr>
          <p:spPr>
            <a:xfrm>
              <a:off x="411480" y="822960"/>
              <a:ext cx="4023360" cy="347472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4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Research Limitations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" name="Shape 4"/>
            <p:cNvSpPr/>
            <p:nvPr/>
          </p:nvSpPr>
          <p:spPr>
            <a:xfrm>
              <a:off x="320040" y="1261872"/>
              <a:ext cx="4160520" cy="539496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7" name="Text 5"/>
            <p:cNvSpPr/>
            <p:nvPr/>
          </p:nvSpPr>
          <p:spPr>
            <a:xfrm>
              <a:off x="365760" y="1316736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Text 6"/>
            <p:cNvSpPr/>
            <p:nvPr/>
          </p:nvSpPr>
          <p:spPr>
            <a:xfrm>
              <a:off x="749808" y="1316736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k-Anonymity uses simplified quantile binning, not advanced equivalence-class optimisation.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" name="Shape 7"/>
            <p:cNvSpPr/>
            <p:nvPr/>
          </p:nvSpPr>
          <p:spPr>
            <a:xfrm>
              <a:off x="320040" y="1874520"/>
              <a:ext cx="4160520" cy="539496"/>
            </a:xfrm>
            <a:prstGeom prst="rect">
              <a:avLst/>
            </a:prstGeom>
            <a:solidFill>
              <a:srgbClr val="F0F4F8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10" name="Text 8"/>
            <p:cNvSpPr/>
            <p:nvPr/>
          </p:nvSpPr>
          <p:spPr>
            <a:xfrm>
              <a:off x="365760" y="1929384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" name="Text 9"/>
            <p:cNvSpPr/>
            <p:nvPr/>
          </p:nvSpPr>
          <p:spPr>
            <a:xfrm>
              <a:off x="749808" y="1929384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Differential Privacy uses basic Laplace noise rather than DP-SGD for model training.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Shape 10"/>
            <p:cNvSpPr/>
            <p:nvPr/>
          </p:nvSpPr>
          <p:spPr>
            <a:xfrm>
              <a:off x="320040" y="2487168"/>
              <a:ext cx="4160520" cy="539496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13" name="Text 11"/>
            <p:cNvSpPr/>
            <p:nvPr/>
          </p:nvSpPr>
          <p:spPr>
            <a:xfrm>
              <a:off x="365760" y="2542032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 12"/>
            <p:cNvSpPr/>
            <p:nvPr/>
          </p:nvSpPr>
          <p:spPr>
            <a:xfrm>
              <a:off x="749808" y="2542032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Synthetic data via bootstrap sampling — no advanced GAN/VAE models implemented.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Shape 13"/>
            <p:cNvSpPr/>
            <p:nvPr/>
          </p:nvSpPr>
          <p:spPr>
            <a:xfrm>
              <a:off x="320040" y="3099816"/>
              <a:ext cx="4160520" cy="539496"/>
            </a:xfrm>
            <a:prstGeom prst="rect">
              <a:avLst/>
            </a:prstGeom>
            <a:solidFill>
              <a:srgbClr val="F0F4F8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16" name="Text 14"/>
            <p:cNvSpPr/>
            <p:nvPr/>
          </p:nvSpPr>
          <p:spPr>
            <a:xfrm>
              <a:off x="365760" y="3154680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 15"/>
            <p:cNvSpPr/>
            <p:nvPr/>
          </p:nvSpPr>
          <p:spPr>
            <a:xfrm>
              <a:off x="749808" y="3154680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Privacy evaluation uses assigned scores, not empirical membership inference attacks.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Shape 16"/>
            <p:cNvSpPr/>
            <p:nvPr/>
          </p:nvSpPr>
          <p:spPr>
            <a:xfrm>
              <a:off x="320040" y="3712464"/>
              <a:ext cx="4160520" cy="539496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19" name="Text 17"/>
            <p:cNvSpPr/>
            <p:nvPr/>
          </p:nvSpPr>
          <p:spPr>
            <a:xfrm>
              <a:off x="365760" y="3767328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 18"/>
            <p:cNvSpPr/>
            <p:nvPr/>
          </p:nvSpPr>
          <p:spPr>
            <a:xfrm>
              <a:off x="749808" y="3767328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Single dataset (Adult) limits cross-domain generalisability.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Shape 19"/>
            <p:cNvSpPr/>
            <p:nvPr/>
          </p:nvSpPr>
          <p:spPr>
            <a:xfrm>
              <a:off x="320040" y="4325112"/>
              <a:ext cx="4160520" cy="539496"/>
            </a:xfrm>
            <a:prstGeom prst="rect">
              <a:avLst/>
            </a:prstGeom>
            <a:solidFill>
              <a:srgbClr val="F0F4F8"/>
            </a:solidFill>
            <a:ln w="12700">
              <a:solidFill>
                <a:srgbClr val="D6E8ED"/>
              </a:solidFill>
              <a:prstDash val="solid"/>
            </a:ln>
          </p:spPr>
        </p:sp>
        <p:sp>
          <p:nvSpPr>
            <p:cNvPr id="22" name="Text 20"/>
            <p:cNvSpPr/>
            <p:nvPr/>
          </p:nvSpPr>
          <p:spPr>
            <a:xfrm>
              <a:off x="365760" y="4379976"/>
              <a:ext cx="32004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100" dirty="0">
                  <a:solidFill>
                    <a:srgbClr val="F4A824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⚠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 21"/>
            <p:cNvSpPr/>
            <p:nvPr/>
          </p:nvSpPr>
          <p:spPr>
            <a:xfrm>
              <a:off x="749808" y="4379976"/>
              <a:ext cx="3657600" cy="40233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Fixed composite weights may not reflect all domain-specific priorities.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4663438" y="804672"/>
            <a:ext cx="4335836" cy="3814673"/>
            <a:chOff x="4663439" y="804672"/>
            <a:chExt cx="4160521" cy="3959352"/>
          </a:xfrm>
        </p:grpSpPr>
        <p:sp>
          <p:nvSpPr>
            <p:cNvPr id="24" name="Shape 22"/>
            <p:cNvSpPr/>
            <p:nvPr/>
          </p:nvSpPr>
          <p:spPr>
            <a:xfrm>
              <a:off x="4663440" y="804672"/>
              <a:ext cx="4160520" cy="384048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5" name="Text 23"/>
            <p:cNvSpPr/>
            <p:nvPr/>
          </p:nvSpPr>
          <p:spPr>
            <a:xfrm>
              <a:off x="4754880" y="822960"/>
              <a:ext cx="4023360" cy="347472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buNone/>
              </a:pPr>
              <a:r>
                <a:rPr lang="en-US" sz="1400" b="1" dirty="0">
                  <a:solidFill>
                    <a:srgbClr val="0A2342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Future Research Directions</a:t>
              </a:r>
              <a:endParaRPr 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Shape 24"/>
            <p:cNvSpPr/>
            <p:nvPr/>
          </p:nvSpPr>
          <p:spPr>
            <a:xfrm>
              <a:off x="4663440" y="1261872"/>
              <a:ext cx="4160520" cy="658368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27" name="Text 25"/>
            <p:cNvSpPr/>
            <p:nvPr/>
          </p:nvSpPr>
          <p:spPr>
            <a:xfrm>
              <a:off x="4709160" y="1335024"/>
              <a:ext cx="32004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2EB5C0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→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 26"/>
            <p:cNvSpPr/>
            <p:nvPr/>
          </p:nvSpPr>
          <p:spPr>
            <a:xfrm>
              <a:off x="5074920" y="1335024"/>
              <a:ext cx="365760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Implement advanced synthetic models: CTGAN, DP-CTGAN, PATE-GAN, VAEs, Diffusion models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Shape 27"/>
            <p:cNvSpPr/>
            <p:nvPr/>
          </p:nvSpPr>
          <p:spPr>
            <a:xfrm>
              <a:off x="4663440" y="1993392"/>
              <a:ext cx="4160520" cy="658368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30" name="Text 28"/>
            <p:cNvSpPr/>
            <p:nvPr/>
          </p:nvSpPr>
          <p:spPr>
            <a:xfrm>
              <a:off x="4709160" y="2066544"/>
              <a:ext cx="32004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2EB5C0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→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 29"/>
            <p:cNvSpPr/>
            <p:nvPr/>
          </p:nvSpPr>
          <p:spPr>
            <a:xfrm>
              <a:off x="5074920" y="2066544"/>
              <a:ext cx="365760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Integrate empirical privacy attacks: membership inference, attribute inference, reconstruction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2" name="Shape 30"/>
            <p:cNvSpPr/>
            <p:nvPr/>
          </p:nvSpPr>
          <p:spPr>
            <a:xfrm>
              <a:off x="4663440" y="2724912"/>
              <a:ext cx="4160520" cy="658368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33" name="Text 31"/>
            <p:cNvSpPr/>
            <p:nvPr/>
          </p:nvSpPr>
          <p:spPr>
            <a:xfrm>
              <a:off x="4709160" y="2798064"/>
              <a:ext cx="32004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2EB5C0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→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Text 32"/>
            <p:cNvSpPr/>
            <p:nvPr/>
          </p:nvSpPr>
          <p:spPr>
            <a:xfrm>
              <a:off x="5074920" y="2798064"/>
              <a:ext cx="365760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Evaluate across multiple domains: healthcare, finance, cybersecurity, education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Shape 33"/>
            <p:cNvSpPr/>
            <p:nvPr/>
          </p:nvSpPr>
          <p:spPr>
            <a:xfrm>
              <a:off x="4663439" y="3456432"/>
              <a:ext cx="4160520" cy="658368"/>
            </a:xfrm>
            <a:prstGeom prst="rect">
              <a:avLst/>
            </a:prstGeom>
            <a:solidFill>
              <a:srgbClr val="0A2342"/>
            </a:solidFill>
            <a:ln w="12700">
              <a:solidFill>
                <a:srgbClr val="0A2342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36" name="Text 34"/>
            <p:cNvSpPr/>
            <p:nvPr/>
          </p:nvSpPr>
          <p:spPr>
            <a:xfrm>
              <a:off x="4709160" y="3529584"/>
              <a:ext cx="32004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2EB5C0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→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7" name="Text 35"/>
            <p:cNvSpPr/>
            <p:nvPr/>
          </p:nvSpPr>
          <p:spPr>
            <a:xfrm>
              <a:off x="5074920" y="3529584"/>
              <a:ext cx="365760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05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Explore adaptive weighting via AHP or data-driven optimisation strategies</a:t>
              </a: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9" name="Text 37"/>
            <p:cNvSpPr/>
            <p:nvPr/>
          </p:nvSpPr>
          <p:spPr>
            <a:xfrm>
              <a:off x="4709160" y="4261104"/>
              <a:ext cx="32004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0" name="Text 38"/>
            <p:cNvSpPr/>
            <p:nvPr/>
          </p:nvSpPr>
          <p:spPr>
            <a:xfrm>
              <a:off x="5074920" y="4261104"/>
              <a:ext cx="3657600" cy="5029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endParaRPr lang="en-US" sz="105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1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65760" y="201168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Conclusion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9" name="Group 28"/>
          <p:cNvGrpSpPr/>
          <p:nvPr/>
        </p:nvGrpSpPr>
        <p:grpSpPr>
          <a:xfrm>
            <a:off x="365760" y="1005840"/>
            <a:ext cx="8412480" cy="2633472"/>
            <a:chOff x="365760" y="1005840"/>
            <a:chExt cx="8412480" cy="2834640"/>
          </a:xfrm>
        </p:grpSpPr>
        <p:sp>
          <p:nvSpPr>
            <p:cNvPr id="5" name="Shape 3"/>
            <p:cNvSpPr/>
            <p:nvPr/>
          </p:nvSpPr>
          <p:spPr>
            <a:xfrm>
              <a:off x="365760" y="1005840"/>
              <a:ext cx="8412480" cy="822960"/>
            </a:xfrm>
            <a:prstGeom prst="rect">
              <a:avLst/>
            </a:prstGeom>
            <a:solidFill>
              <a:srgbClr val="0D2D45"/>
            </a:solidFill>
            <a:ln w="12700">
              <a:solidFill>
                <a:srgbClr val="1B7F8E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6" name="Shape 4"/>
            <p:cNvSpPr/>
            <p:nvPr/>
          </p:nvSpPr>
          <p:spPr>
            <a:xfrm>
              <a:off x="365760" y="1005840"/>
              <a:ext cx="502920" cy="822960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7" name="Text 5"/>
            <p:cNvSpPr/>
            <p:nvPr/>
          </p:nvSpPr>
          <p:spPr>
            <a:xfrm>
              <a:off x="365760" y="1207008"/>
              <a:ext cx="502920" cy="42062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01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Text 6"/>
            <p:cNvSpPr/>
            <p:nvPr/>
          </p:nvSpPr>
          <p:spPr>
            <a:xfrm>
              <a:off x="960120" y="1115568"/>
              <a:ext cx="7726680" cy="60350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10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A comprehensive evaluation framework was developed integrating privacy, utility, and performance into one interpretable pipeline.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" name="Shape 7"/>
            <p:cNvSpPr/>
            <p:nvPr/>
          </p:nvSpPr>
          <p:spPr>
            <a:xfrm>
              <a:off x="365760" y="2011680"/>
              <a:ext cx="8412480" cy="822960"/>
            </a:xfrm>
            <a:prstGeom prst="rect">
              <a:avLst/>
            </a:prstGeom>
            <a:solidFill>
              <a:srgbClr val="0D2D45"/>
            </a:solidFill>
            <a:ln w="12700">
              <a:solidFill>
                <a:srgbClr val="1B7F8E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10" name="Shape 8"/>
            <p:cNvSpPr/>
            <p:nvPr/>
          </p:nvSpPr>
          <p:spPr>
            <a:xfrm>
              <a:off x="365760" y="2011680"/>
              <a:ext cx="502920" cy="822960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11" name="Text 9"/>
            <p:cNvSpPr/>
            <p:nvPr/>
          </p:nvSpPr>
          <p:spPr>
            <a:xfrm>
              <a:off x="365760" y="2212848"/>
              <a:ext cx="502920" cy="42062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02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 10"/>
            <p:cNvSpPr/>
            <p:nvPr/>
          </p:nvSpPr>
          <p:spPr>
            <a:xfrm>
              <a:off x="960120" y="2121408"/>
              <a:ext cx="7726680" cy="60350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10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Synthetic Data (bootstrap) achieved the highest composite score (0.7677), providing the best overall balance.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Shape 11"/>
            <p:cNvSpPr/>
            <p:nvPr/>
          </p:nvSpPr>
          <p:spPr>
            <a:xfrm>
              <a:off x="365760" y="3017520"/>
              <a:ext cx="8412480" cy="822960"/>
            </a:xfrm>
            <a:prstGeom prst="rect">
              <a:avLst/>
            </a:prstGeom>
            <a:solidFill>
              <a:srgbClr val="0D2D45"/>
            </a:solidFill>
            <a:ln w="12700">
              <a:solidFill>
                <a:srgbClr val="1B7F8E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14" name="Shape 12"/>
            <p:cNvSpPr/>
            <p:nvPr/>
          </p:nvSpPr>
          <p:spPr>
            <a:xfrm>
              <a:off x="365760" y="3017520"/>
              <a:ext cx="502920" cy="822960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15" name="Text 13"/>
            <p:cNvSpPr/>
            <p:nvPr/>
          </p:nvSpPr>
          <p:spPr>
            <a:xfrm>
              <a:off x="365760" y="3218688"/>
              <a:ext cx="502920" cy="42062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03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 14"/>
            <p:cNvSpPr/>
            <p:nvPr/>
          </p:nvSpPr>
          <p:spPr>
            <a:xfrm>
              <a:off x="960120" y="3127248"/>
              <a:ext cx="7726680" cy="60350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10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Differential Privacy achieves the strongest formal privacy guarantee but incurs the highest computational cost.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365759" y="3849904"/>
            <a:ext cx="4343531" cy="822960"/>
            <a:chOff x="3246120" y="3931920"/>
            <a:chExt cx="2880360" cy="822960"/>
          </a:xfrm>
        </p:grpSpPr>
        <p:sp>
          <p:nvSpPr>
            <p:cNvPr id="17" name="Shape 15"/>
            <p:cNvSpPr/>
            <p:nvPr/>
          </p:nvSpPr>
          <p:spPr>
            <a:xfrm>
              <a:off x="3246120" y="3931920"/>
              <a:ext cx="2880360" cy="822960"/>
            </a:xfrm>
            <a:prstGeom prst="rect">
              <a:avLst/>
            </a:prstGeom>
            <a:solidFill>
              <a:srgbClr val="0D2D45"/>
            </a:solidFill>
            <a:ln w="12700">
              <a:solidFill>
                <a:srgbClr val="1B7F8E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18" name="Shape 16"/>
            <p:cNvSpPr/>
            <p:nvPr/>
          </p:nvSpPr>
          <p:spPr>
            <a:xfrm>
              <a:off x="3246120" y="3931920"/>
              <a:ext cx="502920" cy="822960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19" name="Text 17"/>
            <p:cNvSpPr/>
            <p:nvPr/>
          </p:nvSpPr>
          <p:spPr>
            <a:xfrm>
              <a:off x="3246120" y="4133088"/>
              <a:ext cx="502920" cy="42062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04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 18"/>
            <p:cNvSpPr/>
            <p:nvPr/>
          </p:nvSpPr>
          <p:spPr>
            <a:xfrm>
              <a:off x="3840480" y="4041648"/>
              <a:ext cx="2194560" cy="60350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10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k-Anonymity offers computational efficiency but introduces utility loss through information generalisation.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834490" y="3825497"/>
            <a:ext cx="3943750" cy="822960"/>
            <a:chOff x="6309360" y="3931920"/>
            <a:chExt cx="2880360" cy="822960"/>
          </a:xfrm>
        </p:grpSpPr>
        <p:sp>
          <p:nvSpPr>
            <p:cNvPr id="21" name="Shape 19"/>
            <p:cNvSpPr/>
            <p:nvPr/>
          </p:nvSpPr>
          <p:spPr>
            <a:xfrm>
              <a:off x="6309360" y="3931920"/>
              <a:ext cx="2880360" cy="822960"/>
            </a:xfrm>
            <a:prstGeom prst="rect">
              <a:avLst/>
            </a:prstGeom>
            <a:solidFill>
              <a:srgbClr val="0D2D45"/>
            </a:solidFill>
            <a:ln w="12700">
              <a:solidFill>
                <a:srgbClr val="1B7F8E"/>
              </a:solidFill>
              <a:prstDash val="solid"/>
            </a:ln>
            <a:effectLst>
              <a:outerShdw blurRad="101600" dist="38100" dir="8100000" algn="bl" rotWithShape="0">
                <a:srgbClr val="000000">
                  <a:alpha val="18000"/>
                </a:srgbClr>
              </a:outerShdw>
            </a:effectLst>
          </p:spPr>
        </p:sp>
        <p:sp>
          <p:nvSpPr>
            <p:cNvPr id="22" name="Shape 20"/>
            <p:cNvSpPr/>
            <p:nvPr/>
          </p:nvSpPr>
          <p:spPr>
            <a:xfrm>
              <a:off x="6309360" y="3931920"/>
              <a:ext cx="502920" cy="822960"/>
            </a:xfrm>
            <a:prstGeom prst="rect">
              <a:avLst/>
            </a:prstGeom>
            <a:solidFill>
              <a:srgbClr val="2EB5C0"/>
            </a:solidFill>
            <a:ln w="12700">
              <a:solidFill>
                <a:srgbClr val="2EB5C0"/>
              </a:solidFill>
              <a:prstDash val="solid"/>
            </a:ln>
          </p:spPr>
        </p:sp>
        <p:sp>
          <p:nvSpPr>
            <p:cNvPr id="23" name="Text 21"/>
            <p:cNvSpPr/>
            <p:nvPr/>
          </p:nvSpPr>
          <p:spPr>
            <a:xfrm>
              <a:off x="6309360" y="4133088"/>
              <a:ext cx="502920" cy="42062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3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05</a:t>
              </a:r>
              <a:endParaRPr lang="en-US" sz="13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 22"/>
            <p:cNvSpPr/>
            <p:nvPr/>
          </p:nvSpPr>
          <p:spPr>
            <a:xfrm>
              <a:off x="6903720" y="4041648"/>
              <a:ext cx="2194560" cy="60350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l">
                <a:buNone/>
              </a:pPr>
              <a:r>
                <a:rPr lang="en-US" sz="1100" dirty="0">
                  <a:solidFill>
                    <a:srgbClr val="F0F4F8"/>
                  </a:solidFill>
                  <a:latin typeface="Times New Roman" panose="02020603050405020304" pitchFamily="18" charset="0"/>
                  <a:ea typeface="Calibri" pitchFamily="34" charset="-122"/>
                  <a:cs typeface="Times New Roman" panose="02020603050405020304" pitchFamily="18" charset="0"/>
                </a:rPr>
                <a:t>The composite scoring model demonstrates that the best privacy-preserving method balances all dimensions, not just privacy alone.</a:t>
              </a:r>
              <a:endParaRPr lang="en-US" sz="11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8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12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65760" y="201168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 smtClean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References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6"/>
          <p:cNvSpPr/>
          <p:nvPr/>
        </p:nvSpPr>
        <p:spPr>
          <a:xfrm>
            <a:off x="8444924" y="4790074"/>
            <a:ext cx="424756" cy="203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12</a:t>
            </a:r>
            <a:endParaRPr lang="en-US" sz="13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366284" y="1545628"/>
            <a:ext cx="8412480" cy="655156"/>
            <a:chOff x="365760" y="1828536"/>
            <a:chExt cx="8412480" cy="655156"/>
          </a:xfrm>
        </p:grpSpPr>
        <p:sp>
          <p:nvSpPr>
            <p:cNvPr id="30" name="Rectangle 29"/>
            <p:cNvSpPr/>
            <p:nvPr/>
          </p:nvSpPr>
          <p:spPr>
            <a:xfrm>
              <a:off x="864404" y="1837361"/>
              <a:ext cx="7913836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Majeed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and S. O. Hwang, “Differential privacy and k-anonymity-based 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privacy preserving data  publishing 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scheme with minimal loss of statistical information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,” IEEE 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Transactions 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on Computational 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Social Systems, vol. 11, no. 3, pp. 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3753–3767, 2024.</a:t>
              </a:r>
              <a:endPara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365760" y="1828536"/>
              <a:ext cx="63030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[02]. 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365760" y="1030081"/>
            <a:ext cx="8278280" cy="478202"/>
            <a:chOff x="365760" y="1030081"/>
            <a:chExt cx="8278280" cy="478202"/>
          </a:xfrm>
        </p:grpSpPr>
        <p:sp>
          <p:nvSpPr>
            <p:cNvPr id="25" name="Rectangle 24"/>
            <p:cNvSpPr/>
            <p:nvPr/>
          </p:nvSpPr>
          <p:spPr>
            <a:xfrm>
              <a:off x="861773" y="1046618"/>
              <a:ext cx="7782267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just"/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Sweeney, “k-anonymity: A model for protecting privacy,” International 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journal of uncertainty, 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fuzziness and knowledge-based systems, vol. 10, no. 05, pp. </a:t>
              </a:r>
              <a:r>
                <a:rPr lang="en-US" sz="1200" i="1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557–570, 2002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. 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365760" y="1030081"/>
              <a:ext cx="63030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[01]. 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368915" y="2238931"/>
            <a:ext cx="8409849" cy="487041"/>
            <a:chOff x="365760" y="2626991"/>
            <a:chExt cx="8409849" cy="487041"/>
          </a:xfrm>
        </p:grpSpPr>
        <p:sp>
          <p:nvSpPr>
            <p:cNvPr id="33" name="Rectangle 32"/>
            <p:cNvSpPr/>
            <p:nvPr/>
          </p:nvSpPr>
          <p:spPr>
            <a:xfrm>
              <a:off x="861773" y="2652367"/>
              <a:ext cx="7913836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S.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Lautrup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et al., “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Syntheval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: A comprehensive framework for synthetic data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evaluation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,” Data Mining and Knowledge Discovery, 2025.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365760" y="2626991"/>
              <a:ext cx="63030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[</a:t>
              </a:r>
              <a:r>
                <a:rPr lang="en-US" sz="1600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03]. 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368915" y="2809378"/>
            <a:ext cx="8503396" cy="491320"/>
            <a:chOff x="366284" y="3164378"/>
            <a:chExt cx="8503396" cy="491320"/>
          </a:xfrm>
        </p:grpSpPr>
        <p:sp>
          <p:nvSpPr>
            <p:cNvPr id="35" name="Rectangle 34"/>
            <p:cNvSpPr/>
            <p:nvPr/>
          </p:nvSpPr>
          <p:spPr>
            <a:xfrm>
              <a:off x="955844" y="3194033"/>
              <a:ext cx="7913836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Z.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Qian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et al., “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Synthcity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: Facilitating innovative synthetic data benchmarks,”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Nature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Communications, vol. 14, no. 1, 2023.</a:t>
              </a: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366284" y="3164378"/>
              <a:ext cx="63030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[</a:t>
              </a:r>
              <a:r>
                <a:rPr lang="en-US" sz="1600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04]. 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365760" y="3352847"/>
            <a:ext cx="8503920" cy="471355"/>
            <a:chOff x="365760" y="3675886"/>
            <a:chExt cx="8503920" cy="471355"/>
          </a:xfrm>
        </p:grpSpPr>
        <p:sp>
          <p:nvSpPr>
            <p:cNvPr id="36" name="Rectangle 35"/>
            <p:cNvSpPr/>
            <p:nvPr/>
          </p:nvSpPr>
          <p:spPr>
            <a:xfrm>
              <a:off x="955844" y="3685576"/>
              <a:ext cx="7913836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B. Becker and R. </a:t>
              </a:r>
              <a:r>
                <a:rPr lang="en-US" sz="1200" i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Kohavi</a:t>
              </a:r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, “Adult,” UCI Machine Learning Repository, 1996, DOI:</a:t>
              </a:r>
            </a:p>
            <a:p>
              <a:r>
                <a:rPr lang="en-US" sz="1200" i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https://doi.org/10.24432/C5XW20.</a:t>
              </a: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365760" y="3675886"/>
              <a:ext cx="63030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[</a:t>
              </a:r>
              <a:r>
                <a:rPr lang="en-US" sz="1600" dirty="0" smtClean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05]. </a:t>
              </a:r>
              <a:endParaRPr lang="en-US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879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618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F4A824"/>
          </a:solidFill>
          <a:ln w="12700">
            <a:solidFill>
              <a:srgbClr val="F4A82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201168" y="0"/>
            <a:ext cx="8942832" cy="64008"/>
          </a:xfrm>
          <a:prstGeom prst="rect">
            <a:avLst/>
          </a:prstGeom>
          <a:solidFill>
            <a:srgbClr val="2EB5C0"/>
          </a:solidFill>
          <a:ln w="12700">
            <a:solidFill>
              <a:srgbClr val="2EB5C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594360"/>
            <a:ext cx="8321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Thank You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536192"/>
            <a:ext cx="8321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2EB5C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Questions &amp; Discussion Welcome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600" y="2240280"/>
            <a:ext cx="6400800" cy="36576"/>
          </a:xfrm>
          <a:prstGeom prst="rect">
            <a:avLst/>
          </a:prstGeom>
          <a:solidFill>
            <a:srgbClr val="1B7F8E"/>
          </a:solidFill>
          <a:ln w="12700">
            <a:solidFill>
              <a:srgbClr val="1B7F8E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371600" y="2450592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Researcher: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926080" y="2450592"/>
            <a:ext cx="5029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Md. Ariful Islam  |  Student ID: 2431309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371600" y="3044952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Programme: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926080" y="3044952"/>
            <a:ext cx="5029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MSc Cybersecurity &amp; Digital Forensics (Computing)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71600" y="3639312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Supervisor: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926080" y="3639312"/>
            <a:ext cx="5029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Dr. Anum </a:t>
            </a:r>
            <a:r>
              <a:rPr lang="en-US" sz="1200" dirty="0" err="1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Paracha</a:t>
            </a: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</a:t>
            </a:r>
            <a:r>
              <a:rPr lang="en-US" sz="1200" dirty="0" smtClean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</a:t>
            </a:r>
            <a:r>
              <a:rPr lang="en-US" sz="1200" dirty="0" smtClean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|  </a:t>
            </a:r>
            <a:r>
              <a:rPr lang="en-US" sz="1200" dirty="0" smtClean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Lecturer</a:t>
            </a:r>
            <a:r>
              <a:rPr lang="en-US" sz="1200" dirty="0" smtClean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, </a:t>
            </a: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IICL, UWTSD London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371600" y="4233672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F4A824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Dissertation: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2926080" y="4233672"/>
            <a:ext cx="5029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0F4F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Comprehensive Evaluation Approach for Privacy-Preserving Data Publishing Using Composite Scoring and Decision Support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1393</Words>
  <Application>Microsoft Office PowerPoint</Application>
  <PresentationFormat>On-screen Show (16:9)</PresentationFormat>
  <Paragraphs>324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Viva Presentation - Privacy-Preserving Data Publishing</dc:title>
  <dc:subject>PptxGenJS Presentation</dc:subject>
  <dc:creator>Md. Ariful Islam</dc:creator>
  <cp:lastModifiedBy>Microsoft account</cp:lastModifiedBy>
  <cp:revision>18</cp:revision>
  <dcterms:created xsi:type="dcterms:W3CDTF">2026-06-08T01:22:29Z</dcterms:created>
  <dcterms:modified xsi:type="dcterms:W3CDTF">2026-06-09T08:37:53Z</dcterms:modified>
</cp:coreProperties>
</file>