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4"/>
  </p:notesMasterIdLst>
  <p:sldIdLst>
    <p:sldId id="2561" r:id="rId2"/>
    <p:sldId id="2562" r:id="rId3"/>
    <p:sldId id="2563" r:id="rId4"/>
    <p:sldId id="2582" r:id="rId5"/>
    <p:sldId id="2590" r:id="rId6"/>
    <p:sldId id="2564" r:id="rId7"/>
    <p:sldId id="2565" r:id="rId8"/>
    <p:sldId id="2566" r:id="rId9"/>
    <p:sldId id="2567" r:id="rId10"/>
    <p:sldId id="2583" r:id="rId11"/>
    <p:sldId id="2568" r:id="rId12"/>
    <p:sldId id="2584" r:id="rId13"/>
    <p:sldId id="2569" r:id="rId14"/>
    <p:sldId id="2591" r:id="rId15"/>
    <p:sldId id="2576" r:id="rId16"/>
    <p:sldId id="2570" r:id="rId17"/>
    <p:sldId id="2571" r:id="rId18"/>
    <p:sldId id="2586" r:id="rId19"/>
    <p:sldId id="2592" r:id="rId20"/>
    <p:sldId id="2572" r:id="rId21"/>
    <p:sldId id="2587" r:id="rId22"/>
    <p:sldId id="2593" r:id="rId23"/>
    <p:sldId id="2573" r:id="rId24"/>
    <p:sldId id="2588" r:id="rId25"/>
    <p:sldId id="2594" r:id="rId26"/>
    <p:sldId id="2595" r:id="rId27"/>
    <p:sldId id="2578" r:id="rId28"/>
    <p:sldId id="2579" r:id="rId29"/>
    <p:sldId id="2581" r:id="rId30"/>
    <p:sldId id="2580" r:id="rId31"/>
    <p:sldId id="2585" r:id="rId32"/>
    <p:sldId id="2589"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Effects of a Mindfulness-Based Body Scan Meditation in Online Voice Lessons: a Mixed Methods Study." id="{32D779D3-43C3-D64A-96A5-0CFE25FD5584}">
          <p14:sldIdLst>
            <p14:sldId id="2561"/>
            <p14:sldId id="2562"/>
          </p14:sldIdLst>
        </p14:section>
        <p14:section name="Introduction to Mindfulness and Voice Training" id="{5D2374FE-1857-1B4F-98C8-CB9CC5A58C8C}">
          <p14:sldIdLst>
            <p14:sldId id="2563"/>
            <p14:sldId id="2582"/>
            <p14:sldId id="2590"/>
            <p14:sldId id="2564"/>
            <p14:sldId id="2565"/>
          </p14:sldIdLst>
        </p14:section>
        <p14:section name="Research Methodology" id="{FCC50F52-32E6-1D4B-8922-ABB04BBE9F43}">
          <p14:sldIdLst>
            <p14:sldId id="2566"/>
            <p14:sldId id="2567"/>
            <p14:sldId id="2583"/>
            <p14:sldId id="2568"/>
            <p14:sldId id="2584"/>
            <p14:sldId id="2569"/>
            <p14:sldId id="2591"/>
            <p14:sldId id="2576"/>
          </p14:sldIdLst>
        </p14:section>
        <p14:section name="Findings" id="{C726E132-B090-7244-ABB6-18DC20B6D6CA}">
          <p14:sldIdLst>
            <p14:sldId id="2570"/>
            <p14:sldId id="2571"/>
            <p14:sldId id="2586"/>
            <p14:sldId id="2592"/>
            <p14:sldId id="2572"/>
            <p14:sldId id="2587"/>
            <p14:sldId id="2593"/>
            <p14:sldId id="2573"/>
            <p14:sldId id="2588"/>
            <p14:sldId id="2594"/>
            <p14:sldId id="2595"/>
          </p14:sldIdLst>
        </p14:section>
        <p14:section name="Conclusion and Recommendations" id="{644CFBB8-E68F-B445-BEE1-2E51FD168537}">
          <p14:sldIdLst>
            <p14:sldId id="2578"/>
            <p14:sldId id="2579"/>
            <p14:sldId id="2581"/>
            <p14:sldId id="2580"/>
            <p14:sldId id="2585"/>
            <p14:sldId id="258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BB3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5719"/>
    <p:restoredTop sz="94965"/>
  </p:normalViewPr>
  <p:slideViewPr>
    <p:cSldViewPr snapToGrid="0">
      <p:cViewPr varScale="1">
        <p:scale>
          <a:sx n="89" d="100"/>
          <a:sy n="89" d="100"/>
        </p:scale>
        <p:origin x="184" y="792"/>
      </p:cViewPr>
      <p:guideLst/>
    </p:cSldViewPr>
  </p:slideViewPr>
  <p:notesTextViewPr>
    <p:cViewPr>
      <p:scale>
        <a:sx n="1" d="1"/>
        <a:sy n="1" d="1"/>
      </p:scale>
      <p:origin x="0" y="0"/>
    </p:cViewPr>
  </p:notesTextViewPr>
  <p:sorterViewPr>
    <p:cViewPr>
      <p:scale>
        <a:sx n="80" d="100"/>
        <a:sy n="8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8977B8-6C45-4C4D-8263-A9DABBB2BA9C}"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0EF423D6-CA58-4FB9-A2EE-32014C9826DC}">
      <dgm:prSet/>
      <dgm:spPr/>
      <dgm:t>
        <a:bodyPr/>
        <a:lstStyle/>
        <a:p>
          <a:r>
            <a:rPr lang="en-US"/>
            <a:t>What is it? </a:t>
          </a:r>
        </a:p>
      </dgm:t>
    </dgm:pt>
    <dgm:pt modelId="{CBA288D5-7037-4FCC-AE22-D23C70E386F1}" type="parTrans" cxnId="{BEFE8E76-8E73-44A9-AECB-A6E68A9C0914}">
      <dgm:prSet/>
      <dgm:spPr/>
      <dgm:t>
        <a:bodyPr/>
        <a:lstStyle/>
        <a:p>
          <a:endParaRPr lang="en-US"/>
        </a:p>
      </dgm:t>
    </dgm:pt>
    <dgm:pt modelId="{2DFEE7AF-7805-4238-A65C-AF6788A5EC3F}" type="sibTrans" cxnId="{BEFE8E76-8E73-44A9-AECB-A6E68A9C0914}">
      <dgm:prSet/>
      <dgm:spPr/>
      <dgm:t>
        <a:bodyPr/>
        <a:lstStyle/>
        <a:p>
          <a:endParaRPr lang="en-US"/>
        </a:p>
      </dgm:t>
    </dgm:pt>
    <dgm:pt modelId="{9D4CCF41-2717-4449-92CD-592DAE86B943}">
      <dgm:prSet/>
      <dgm:spPr/>
      <dgm:t>
        <a:bodyPr/>
        <a:lstStyle/>
        <a:p>
          <a:r>
            <a:rPr lang="en-US" dirty="0"/>
            <a:t>Meditation practice in which the focus of attention is gradually shifted throughout the entire body (De Bruin, 2021).</a:t>
          </a:r>
        </a:p>
      </dgm:t>
    </dgm:pt>
    <dgm:pt modelId="{C49744CC-B99E-40CF-AB7D-6836CF0B9D3F}" type="parTrans" cxnId="{13115221-A785-4B2B-86A7-1C335B637C33}">
      <dgm:prSet/>
      <dgm:spPr/>
      <dgm:t>
        <a:bodyPr/>
        <a:lstStyle/>
        <a:p>
          <a:endParaRPr lang="en-US"/>
        </a:p>
      </dgm:t>
    </dgm:pt>
    <dgm:pt modelId="{9BECB29B-EED6-41A1-B0BB-D9CCF9F06A7D}" type="sibTrans" cxnId="{13115221-A785-4B2B-86A7-1C335B637C33}">
      <dgm:prSet/>
      <dgm:spPr/>
      <dgm:t>
        <a:bodyPr/>
        <a:lstStyle/>
        <a:p>
          <a:endParaRPr lang="en-US"/>
        </a:p>
      </dgm:t>
    </dgm:pt>
    <dgm:pt modelId="{4D9859DC-E382-42F6-B203-C07ED827E3A7}">
      <dgm:prSet/>
      <dgm:spPr/>
      <dgm:t>
        <a:bodyPr/>
        <a:lstStyle/>
        <a:p>
          <a:r>
            <a:rPr lang="en-US" dirty="0"/>
            <a:t>What are its benefits? </a:t>
          </a:r>
        </a:p>
      </dgm:t>
    </dgm:pt>
    <dgm:pt modelId="{851EC5AB-D27F-43BC-B3E8-953AD4164431}" type="parTrans" cxnId="{3EEF0CF3-F409-4A02-A21B-64DC9AA42521}">
      <dgm:prSet/>
      <dgm:spPr/>
      <dgm:t>
        <a:bodyPr/>
        <a:lstStyle/>
        <a:p>
          <a:endParaRPr lang="en-US"/>
        </a:p>
      </dgm:t>
    </dgm:pt>
    <dgm:pt modelId="{5C5131A5-6B4B-43E0-9481-A89240E4A43A}" type="sibTrans" cxnId="{3EEF0CF3-F409-4A02-A21B-64DC9AA42521}">
      <dgm:prSet/>
      <dgm:spPr/>
      <dgm:t>
        <a:bodyPr/>
        <a:lstStyle/>
        <a:p>
          <a:endParaRPr lang="en-US"/>
        </a:p>
      </dgm:t>
    </dgm:pt>
    <dgm:pt modelId="{8B697F45-3996-4CA4-996D-73C2899D5082}">
      <dgm:prSet/>
      <dgm:spPr/>
      <dgm:t>
        <a:bodyPr/>
        <a:lstStyle/>
        <a:p>
          <a:r>
            <a:rPr lang="en-US"/>
            <a:t>Improved awareness of body perceptions</a:t>
          </a:r>
        </a:p>
      </dgm:t>
    </dgm:pt>
    <dgm:pt modelId="{05C46681-1E6C-412E-B6A6-1524BCCE96EE}" type="parTrans" cxnId="{622975F1-50E6-4137-9C65-9FB113873863}">
      <dgm:prSet/>
      <dgm:spPr/>
      <dgm:t>
        <a:bodyPr/>
        <a:lstStyle/>
        <a:p>
          <a:endParaRPr lang="en-US"/>
        </a:p>
      </dgm:t>
    </dgm:pt>
    <dgm:pt modelId="{83E5D757-95DD-471F-8D25-AAED47A9C6F9}" type="sibTrans" cxnId="{622975F1-50E6-4137-9C65-9FB113873863}">
      <dgm:prSet/>
      <dgm:spPr/>
      <dgm:t>
        <a:bodyPr/>
        <a:lstStyle/>
        <a:p>
          <a:endParaRPr lang="en-US"/>
        </a:p>
      </dgm:t>
    </dgm:pt>
    <dgm:pt modelId="{62AC7E7F-B831-4EDE-87C2-ABB23227BE42}">
      <dgm:prSet/>
      <dgm:spPr/>
      <dgm:t>
        <a:bodyPr/>
        <a:lstStyle/>
        <a:p>
          <a:r>
            <a:rPr lang="en-US"/>
            <a:t>Musculature relaxation</a:t>
          </a:r>
        </a:p>
      </dgm:t>
    </dgm:pt>
    <dgm:pt modelId="{EFA80D75-7B23-4709-9334-6254F84D5E07}" type="parTrans" cxnId="{358594D9-986B-402B-A63D-41A0E3783AD9}">
      <dgm:prSet/>
      <dgm:spPr/>
      <dgm:t>
        <a:bodyPr/>
        <a:lstStyle/>
        <a:p>
          <a:endParaRPr lang="en-US"/>
        </a:p>
      </dgm:t>
    </dgm:pt>
    <dgm:pt modelId="{C4D35673-EF76-432D-B3CA-401270C274C9}" type="sibTrans" cxnId="{358594D9-986B-402B-A63D-41A0E3783AD9}">
      <dgm:prSet/>
      <dgm:spPr/>
      <dgm:t>
        <a:bodyPr/>
        <a:lstStyle/>
        <a:p>
          <a:endParaRPr lang="en-US"/>
        </a:p>
      </dgm:t>
    </dgm:pt>
    <dgm:pt modelId="{08CF8813-96C3-44A3-8478-5C8971D547A2}">
      <dgm:prSet/>
      <dgm:spPr/>
      <dgm:t>
        <a:bodyPr/>
        <a:lstStyle/>
        <a:p>
          <a:r>
            <a:rPr lang="en-US"/>
            <a:t>Stress reduction </a:t>
          </a:r>
        </a:p>
      </dgm:t>
    </dgm:pt>
    <dgm:pt modelId="{F4FB4DC4-ADF0-4AB2-A122-20713C28AAAD}" type="parTrans" cxnId="{11A91303-76A5-448D-A21A-DE8DD4FE57C4}">
      <dgm:prSet/>
      <dgm:spPr/>
      <dgm:t>
        <a:bodyPr/>
        <a:lstStyle/>
        <a:p>
          <a:endParaRPr lang="en-US"/>
        </a:p>
      </dgm:t>
    </dgm:pt>
    <dgm:pt modelId="{F1726C9A-1549-41BB-8AB2-3E51694CAAA7}" type="sibTrans" cxnId="{11A91303-76A5-448D-A21A-DE8DD4FE57C4}">
      <dgm:prSet/>
      <dgm:spPr/>
      <dgm:t>
        <a:bodyPr/>
        <a:lstStyle/>
        <a:p>
          <a:endParaRPr lang="en-US"/>
        </a:p>
      </dgm:t>
    </dgm:pt>
    <dgm:pt modelId="{E0D49EF4-BB93-48FB-98EC-05FED8FDDC21}">
      <dgm:prSet/>
      <dgm:spPr/>
      <dgm:t>
        <a:bodyPr/>
        <a:lstStyle/>
        <a:p>
          <a:r>
            <a:rPr lang="en-US"/>
            <a:t>Emotional regulation </a:t>
          </a:r>
        </a:p>
      </dgm:t>
    </dgm:pt>
    <dgm:pt modelId="{FFF3E4ED-7C5A-4EE0-933D-BD141EE23264}" type="parTrans" cxnId="{EDCC1967-EB31-4CCB-B4F2-1EE6A76AFFF8}">
      <dgm:prSet/>
      <dgm:spPr/>
      <dgm:t>
        <a:bodyPr/>
        <a:lstStyle/>
        <a:p>
          <a:endParaRPr lang="en-US"/>
        </a:p>
      </dgm:t>
    </dgm:pt>
    <dgm:pt modelId="{FFA602CE-8814-4588-8D50-50AF1FF2A839}" type="sibTrans" cxnId="{EDCC1967-EB31-4CCB-B4F2-1EE6A76AFFF8}">
      <dgm:prSet/>
      <dgm:spPr/>
      <dgm:t>
        <a:bodyPr/>
        <a:lstStyle/>
        <a:p>
          <a:endParaRPr lang="en-US"/>
        </a:p>
      </dgm:t>
    </dgm:pt>
    <dgm:pt modelId="{E06CFB31-2AD4-42A5-BC71-91873C927566}">
      <dgm:prSet/>
      <dgm:spPr/>
      <dgm:t>
        <a:bodyPr/>
        <a:lstStyle/>
        <a:p>
          <a:r>
            <a:rPr lang="en-US" dirty="0"/>
            <a:t>Can alleviate symptoms of pain, anxiety, and depression </a:t>
          </a:r>
        </a:p>
      </dgm:t>
    </dgm:pt>
    <dgm:pt modelId="{92082327-F8A8-426E-8890-03E8CC09638F}" type="parTrans" cxnId="{D882228F-FAE8-444E-B4AF-2B655ABCE0BA}">
      <dgm:prSet/>
      <dgm:spPr/>
      <dgm:t>
        <a:bodyPr/>
        <a:lstStyle/>
        <a:p>
          <a:endParaRPr lang="en-US"/>
        </a:p>
      </dgm:t>
    </dgm:pt>
    <dgm:pt modelId="{4288F2E2-D6C4-4DBA-A963-B9E1422C3C1A}" type="sibTrans" cxnId="{D882228F-FAE8-444E-B4AF-2B655ABCE0BA}">
      <dgm:prSet/>
      <dgm:spPr/>
      <dgm:t>
        <a:bodyPr/>
        <a:lstStyle/>
        <a:p>
          <a:endParaRPr lang="en-US"/>
        </a:p>
      </dgm:t>
    </dgm:pt>
    <dgm:pt modelId="{98783E3F-4593-1340-A9F6-4C2BFE47F64A}" type="pres">
      <dgm:prSet presAssocID="{258977B8-6C45-4C4D-8263-A9DABBB2BA9C}" presName="Name0" presStyleCnt="0">
        <dgm:presLayoutVars>
          <dgm:dir/>
          <dgm:animLvl val="lvl"/>
          <dgm:resizeHandles val="exact"/>
        </dgm:presLayoutVars>
      </dgm:prSet>
      <dgm:spPr/>
    </dgm:pt>
    <dgm:pt modelId="{6FC94E0A-4FBD-1145-9910-D2C6736D4DFB}" type="pres">
      <dgm:prSet presAssocID="{4D9859DC-E382-42F6-B203-C07ED827E3A7}" presName="boxAndChildren" presStyleCnt="0"/>
      <dgm:spPr/>
    </dgm:pt>
    <dgm:pt modelId="{DDEB5E8B-EF73-BE46-BE11-1C26DD3E4B34}" type="pres">
      <dgm:prSet presAssocID="{4D9859DC-E382-42F6-B203-C07ED827E3A7}" presName="parentTextBox" presStyleLbl="node1" presStyleIdx="0" presStyleCnt="3"/>
      <dgm:spPr/>
    </dgm:pt>
    <dgm:pt modelId="{9D08B09D-0812-C54B-8E71-10B0996D8130}" type="pres">
      <dgm:prSet presAssocID="{4D9859DC-E382-42F6-B203-C07ED827E3A7}" presName="entireBox" presStyleLbl="node1" presStyleIdx="0" presStyleCnt="3"/>
      <dgm:spPr/>
    </dgm:pt>
    <dgm:pt modelId="{D4F3A2B1-64DE-324E-8FF7-DEDACE6046F6}" type="pres">
      <dgm:prSet presAssocID="{4D9859DC-E382-42F6-B203-C07ED827E3A7}" presName="descendantBox" presStyleCnt="0"/>
      <dgm:spPr/>
    </dgm:pt>
    <dgm:pt modelId="{55F9E229-65A0-4644-9498-0ED73D08A92B}" type="pres">
      <dgm:prSet presAssocID="{8B697F45-3996-4CA4-996D-73C2899D5082}" presName="childTextBox" presStyleLbl="fgAccFollowNode1" presStyleIdx="0" presStyleCnt="5">
        <dgm:presLayoutVars>
          <dgm:bulletEnabled val="1"/>
        </dgm:presLayoutVars>
      </dgm:prSet>
      <dgm:spPr/>
    </dgm:pt>
    <dgm:pt modelId="{3AED13D3-7F2F-DC4D-A510-2E0B0043F929}" type="pres">
      <dgm:prSet presAssocID="{62AC7E7F-B831-4EDE-87C2-ABB23227BE42}" presName="childTextBox" presStyleLbl="fgAccFollowNode1" presStyleIdx="1" presStyleCnt="5">
        <dgm:presLayoutVars>
          <dgm:bulletEnabled val="1"/>
        </dgm:presLayoutVars>
      </dgm:prSet>
      <dgm:spPr/>
    </dgm:pt>
    <dgm:pt modelId="{9A486839-BE34-CC46-972C-EC0DE06080A2}" type="pres">
      <dgm:prSet presAssocID="{08CF8813-96C3-44A3-8478-5C8971D547A2}" presName="childTextBox" presStyleLbl="fgAccFollowNode1" presStyleIdx="2" presStyleCnt="5">
        <dgm:presLayoutVars>
          <dgm:bulletEnabled val="1"/>
        </dgm:presLayoutVars>
      </dgm:prSet>
      <dgm:spPr/>
    </dgm:pt>
    <dgm:pt modelId="{D1EB5632-FB68-FE4D-BA92-50D29EC70F7C}" type="pres">
      <dgm:prSet presAssocID="{E0D49EF4-BB93-48FB-98EC-05FED8FDDC21}" presName="childTextBox" presStyleLbl="fgAccFollowNode1" presStyleIdx="3" presStyleCnt="5">
        <dgm:presLayoutVars>
          <dgm:bulletEnabled val="1"/>
        </dgm:presLayoutVars>
      </dgm:prSet>
      <dgm:spPr/>
    </dgm:pt>
    <dgm:pt modelId="{8A34EF66-E52B-E44F-933C-78263FD63898}" type="pres">
      <dgm:prSet presAssocID="{E06CFB31-2AD4-42A5-BC71-91873C927566}" presName="childTextBox" presStyleLbl="fgAccFollowNode1" presStyleIdx="4" presStyleCnt="5">
        <dgm:presLayoutVars>
          <dgm:bulletEnabled val="1"/>
        </dgm:presLayoutVars>
      </dgm:prSet>
      <dgm:spPr/>
    </dgm:pt>
    <dgm:pt modelId="{56536D0A-7684-5746-8C1B-BF8566E51D21}" type="pres">
      <dgm:prSet presAssocID="{9BECB29B-EED6-41A1-B0BB-D9CCF9F06A7D}" presName="sp" presStyleCnt="0"/>
      <dgm:spPr/>
    </dgm:pt>
    <dgm:pt modelId="{CD393D17-243D-2645-B986-756D6D4B7B3B}" type="pres">
      <dgm:prSet presAssocID="{9D4CCF41-2717-4449-92CD-592DAE86B943}" presName="arrowAndChildren" presStyleCnt="0"/>
      <dgm:spPr/>
    </dgm:pt>
    <dgm:pt modelId="{AF6FCD99-79E1-3B46-978E-28B67ACB310D}" type="pres">
      <dgm:prSet presAssocID="{9D4CCF41-2717-4449-92CD-592DAE86B943}" presName="parentTextArrow" presStyleLbl="node1" presStyleIdx="1" presStyleCnt="3" custScaleY="50690"/>
      <dgm:spPr/>
    </dgm:pt>
    <dgm:pt modelId="{9D784CA2-6C8C-5849-B02E-491AC96C0AB4}" type="pres">
      <dgm:prSet presAssocID="{2DFEE7AF-7805-4238-A65C-AF6788A5EC3F}" presName="sp" presStyleCnt="0"/>
      <dgm:spPr/>
    </dgm:pt>
    <dgm:pt modelId="{EC8DD31A-E666-1D45-AD6B-DD393A77EB7A}" type="pres">
      <dgm:prSet presAssocID="{0EF423D6-CA58-4FB9-A2EE-32014C9826DC}" presName="arrowAndChildren" presStyleCnt="0"/>
      <dgm:spPr/>
    </dgm:pt>
    <dgm:pt modelId="{A123520C-A667-C846-8D88-F2C1B75B4C07}" type="pres">
      <dgm:prSet presAssocID="{0EF423D6-CA58-4FB9-A2EE-32014C9826DC}" presName="parentTextArrow" presStyleLbl="node1" presStyleIdx="2" presStyleCnt="3" custScaleY="44110" custLinFactNeighborX="262" custLinFactNeighborY="1372"/>
      <dgm:spPr/>
    </dgm:pt>
  </dgm:ptLst>
  <dgm:cxnLst>
    <dgm:cxn modelId="{11A91303-76A5-448D-A21A-DE8DD4FE57C4}" srcId="{4D9859DC-E382-42F6-B203-C07ED827E3A7}" destId="{08CF8813-96C3-44A3-8478-5C8971D547A2}" srcOrd="2" destOrd="0" parTransId="{F4FB4DC4-ADF0-4AB2-A122-20713C28AAAD}" sibTransId="{F1726C9A-1549-41BB-8AB2-3E51694CAAA7}"/>
    <dgm:cxn modelId="{13115221-A785-4B2B-86A7-1C335B637C33}" srcId="{258977B8-6C45-4C4D-8263-A9DABBB2BA9C}" destId="{9D4CCF41-2717-4449-92CD-592DAE86B943}" srcOrd="1" destOrd="0" parTransId="{C49744CC-B99E-40CF-AB7D-6836CF0B9D3F}" sibTransId="{9BECB29B-EED6-41A1-B0BB-D9CCF9F06A7D}"/>
    <dgm:cxn modelId="{E00CA923-D0ED-4D4A-96F4-D7C1AD40E8E7}" type="presOf" srcId="{E06CFB31-2AD4-42A5-BC71-91873C927566}" destId="{8A34EF66-E52B-E44F-933C-78263FD63898}" srcOrd="0" destOrd="0" presId="urn:microsoft.com/office/officeart/2005/8/layout/process4"/>
    <dgm:cxn modelId="{6555B440-D01B-8D4D-BF42-51D4AD13F8C8}" type="presOf" srcId="{4D9859DC-E382-42F6-B203-C07ED827E3A7}" destId="{DDEB5E8B-EF73-BE46-BE11-1C26DD3E4B34}" srcOrd="0" destOrd="0" presId="urn:microsoft.com/office/officeart/2005/8/layout/process4"/>
    <dgm:cxn modelId="{B1D28B45-43E6-3E4B-A1C1-0372002ACBA6}" type="presOf" srcId="{0EF423D6-CA58-4FB9-A2EE-32014C9826DC}" destId="{A123520C-A667-C846-8D88-F2C1B75B4C07}" srcOrd="0" destOrd="0" presId="urn:microsoft.com/office/officeart/2005/8/layout/process4"/>
    <dgm:cxn modelId="{8EDBC24F-75A3-AD4A-A649-30D8709F8DD2}" type="presOf" srcId="{258977B8-6C45-4C4D-8263-A9DABBB2BA9C}" destId="{98783E3F-4593-1340-A9F6-4C2BFE47F64A}" srcOrd="0" destOrd="0" presId="urn:microsoft.com/office/officeart/2005/8/layout/process4"/>
    <dgm:cxn modelId="{EDCC1967-EB31-4CCB-B4F2-1EE6A76AFFF8}" srcId="{4D9859DC-E382-42F6-B203-C07ED827E3A7}" destId="{E0D49EF4-BB93-48FB-98EC-05FED8FDDC21}" srcOrd="3" destOrd="0" parTransId="{FFF3E4ED-7C5A-4EE0-933D-BD141EE23264}" sibTransId="{FFA602CE-8814-4588-8D50-50AF1FF2A839}"/>
    <dgm:cxn modelId="{40FE4F76-A31C-0642-B3D3-FDBB5072B1AD}" type="presOf" srcId="{4D9859DC-E382-42F6-B203-C07ED827E3A7}" destId="{9D08B09D-0812-C54B-8E71-10B0996D8130}" srcOrd="1" destOrd="0" presId="urn:microsoft.com/office/officeart/2005/8/layout/process4"/>
    <dgm:cxn modelId="{BEFE8E76-8E73-44A9-AECB-A6E68A9C0914}" srcId="{258977B8-6C45-4C4D-8263-A9DABBB2BA9C}" destId="{0EF423D6-CA58-4FB9-A2EE-32014C9826DC}" srcOrd="0" destOrd="0" parTransId="{CBA288D5-7037-4FCC-AE22-D23C70E386F1}" sibTransId="{2DFEE7AF-7805-4238-A65C-AF6788A5EC3F}"/>
    <dgm:cxn modelId="{D882228F-FAE8-444E-B4AF-2B655ABCE0BA}" srcId="{4D9859DC-E382-42F6-B203-C07ED827E3A7}" destId="{E06CFB31-2AD4-42A5-BC71-91873C927566}" srcOrd="4" destOrd="0" parTransId="{92082327-F8A8-426E-8890-03E8CC09638F}" sibTransId="{4288F2E2-D6C4-4DBA-A963-B9E1422C3C1A}"/>
    <dgm:cxn modelId="{41632BAA-419A-7141-85E6-B9CD880CDADC}" type="presOf" srcId="{8B697F45-3996-4CA4-996D-73C2899D5082}" destId="{55F9E229-65A0-4644-9498-0ED73D08A92B}" srcOrd="0" destOrd="0" presId="urn:microsoft.com/office/officeart/2005/8/layout/process4"/>
    <dgm:cxn modelId="{20B716AF-E06D-E94F-AE70-1E9B38BC714B}" type="presOf" srcId="{62AC7E7F-B831-4EDE-87C2-ABB23227BE42}" destId="{3AED13D3-7F2F-DC4D-A510-2E0B0043F929}" srcOrd="0" destOrd="0" presId="urn:microsoft.com/office/officeart/2005/8/layout/process4"/>
    <dgm:cxn modelId="{2FA65CB7-CE8D-D544-9EBE-2AB7967D4E07}" type="presOf" srcId="{E0D49EF4-BB93-48FB-98EC-05FED8FDDC21}" destId="{D1EB5632-FB68-FE4D-BA92-50D29EC70F7C}" srcOrd="0" destOrd="0" presId="urn:microsoft.com/office/officeart/2005/8/layout/process4"/>
    <dgm:cxn modelId="{22BCB0C5-94C5-AA46-AF34-51E787B3B614}" type="presOf" srcId="{9D4CCF41-2717-4449-92CD-592DAE86B943}" destId="{AF6FCD99-79E1-3B46-978E-28B67ACB310D}" srcOrd="0" destOrd="0" presId="urn:microsoft.com/office/officeart/2005/8/layout/process4"/>
    <dgm:cxn modelId="{358594D9-986B-402B-A63D-41A0E3783AD9}" srcId="{4D9859DC-E382-42F6-B203-C07ED827E3A7}" destId="{62AC7E7F-B831-4EDE-87C2-ABB23227BE42}" srcOrd="1" destOrd="0" parTransId="{EFA80D75-7B23-4709-9334-6254F84D5E07}" sibTransId="{C4D35673-EF76-432D-B3CA-401270C274C9}"/>
    <dgm:cxn modelId="{9573D0EE-8819-E64D-ACB1-085581025D45}" type="presOf" srcId="{08CF8813-96C3-44A3-8478-5C8971D547A2}" destId="{9A486839-BE34-CC46-972C-EC0DE06080A2}" srcOrd="0" destOrd="0" presId="urn:microsoft.com/office/officeart/2005/8/layout/process4"/>
    <dgm:cxn modelId="{622975F1-50E6-4137-9C65-9FB113873863}" srcId="{4D9859DC-E382-42F6-B203-C07ED827E3A7}" destId="{8B697F45-3996-4CA4-996D-73C2899D5082}" srcOrd="0" destOrd="0" parTransId="{05C46681-1E6C-412E-B6A6-1524BCCE96EE}" sibTransId="{83E5D757-95DD-471F-8D25-AAED47A9C6F9}"/>
    <dgm:cxn modelId="{3EEF0CF3-F409-4A02-A21B-64DC9AA42521}" srcId="{258977B8-6C45-4C4D-8263-A9DABBB2BA9C}" destId="{4D9859DC-E382-42F6-B203-C07ED827E3A7}" srcOrd="2" destOrd="0" parTransId="{851EC5AB-D27F-43BC-B3E8-953AD4164431}" sibTransId="{5C5131A5-6B4B-43E0-9481-A89240E4A43A}"/>
    <dgm:cxn modelId="{46027F11-DE71-7047-97FE-5349CEE64B69}" type="presParOf" srcId="{98783E3F-4593-1340-A9F6-4C2BFE47F64A}" destId="{6FC94E0A-4FBD-1145-9910-D2C6736D4DFB}" srcOrd="0" destOrd="0" presId="urn:microsoft.com/office/officeart/2005/8/layout/process4"/>
    <dgm:cxn modelId="{B863C844-B86A-3440-852D-92514227923F}" type="presParOf" srcId="{6FC94E0A-4FBD-1145-9910-D2C6736D4DFB}" destId="{DDEB5E8B-EF73-BE46-BE11-1C26DD3E4B34}" srcOrd="0" destOrd="0" presId="urn:microsoft.com/office/officeart/2005/8/layout/process4"/>
    <dgm:cxn modelId="{0F9738DA-3E33-E24A-813E-E53FBAC4210D}" type="presParOf" srcId="{6FC94E0A-4FBD-1145-9910-D2C6736D4DFB}" destId="{9D08B09D-0812-C54B-8E71-10B0996D8130}" srcOrd="1" destOrd="0" presId="urn:microsoft.com/office/officeart/2005/8/layout/process4"/>
    <dgm:cxn modelId="{A3A824B1-170A-514F-9413-9C27C37CE22B}" type="presParOf" srcId="{6FC94E0A-4FBD-1145-9910-D2C6736D4DFB}" destId="{D4F3A2B1-64DE-324E-8FF7-DEDACE6046F6}" srcOrd="2" destOrd="0" presId="urn:microsoft.com/office/officeart/2005/8/layout/process4"/>
    <dgm:cxn modelId="{1A5F27FC-7349-BA46-8C2C-C8D37F40F5EC}" type="presParOf" srcId="{D4F3A2B1-64DE-324E-8FF7-DEDACE6046F6}" destId="{55F9E229-65A0-4644-9498-0ED73D08A92B}" srcOrd="0" destOrd="0" presId="urn:microsoft.com/office/officeart/2005/8/layout/process4"/>
    <dgm:cxn modelId="{99F5A9E7-A6B5-4E4A-BE70-A96C566875B4}" type="presParOf" srcId="{D4F3A2B1-64DE-324E-8FF7-DEDACE6046F6}" destId="{3AED13D3-7F2F-DC4D-A510-2E0B0043F929}" srcOrd="1" destOrd="0" presId="urn:microsoft.com/office/officeart/2005/8/layout/process4"/>
    <dgm:cxn modelId="{27877ADC-5A40-8240-B0D7-5DDC6618DAFC}" type="presParOf" srcId="{D4F3A2B1-64DE-324E-8FF7-DEDACE6046F6}" destId="{9A486839-BE34-CC46-972C-EC0DE06080A2}" srcOrd="2" destOrd="0" presId="urn:microsoft.com/office/officeart/2005/8/layout/process4"/>
    <dgm:cxn modelId="{7B131E95-FA3C-E442-9853-3AB0CD43B05D}" type="presParOf" srcId="{D4F3A2B1-64DE-324E-8FF7-DEDACE6046F6}" destId="{D1EB5632-FB68-FE4D-BA92-50D29EC70F7C}" srcOrd="3" destOrd="0" presId="urn:microsoft.com/office/officeart/2005/8/layout/process4"/>
    <dgm:cxn modelId="{95AEC51B-CDAA-A748-AF0F-11471BEADA14}" type="presParOf" srcId="{D4F3A2B1-64DE-324E-8FF7-DEDACE6046F6}" destId="{8A34EF66-E52B-E44F-933C-78263FD63898}" srcOrd="4" destOrd="0" presId="urn:microsoft.com/office/officeart/2005/8/layout/process4"/>
    <dgm:cxn modelId="{86128814-2350-B44B-B613-2FF018D70615}" type="presParOf" srcId="{98783E3F-4593-1340-A9F6-4C2BFE47F64A}" destId="{56536D0A-7684-5746-8C1B-BF8566E51D21}" srcOrd="1" destOrd="0" presId="urn:microsoft.com/office/officeart/2005/8/layout/process4"/>
    <dgm:cxn modelId="{EF3ACF49-AA85-FA4F-A93A-BB64CEA94F38}" type="presParOf" srcId="{98783E3F-4593-1340-A9F6-4C2BFE47F64A}" destId="{CD393D17-243D-2645-B986-756D6D4B7B3B}" srcOrd="2" destOrd="0" presId="urn:microsoft.com/office/officeart/2005/8/layout/process4"/>
    <dgm:cxn modelId="{C591889D-9612-E542-8C93-76188B9EEFE5}" type="presParOf" srcId="{CD393D17-243D-2645-B986-756D6D4B7B3B}" destId="{AF6FCD99-79E1-3B46-978E-28B67ACB310D}" srcOrd="0" destOrd="0" presId="urn:microsoft.com/office/officeart/2005/8/layout/process4"/>
    <dgm:cxn modelId="{B65619FA-8B22-314B-A7A5-83B668FAF863}" type="presParOf" srcId="{98783E3F-4593-1340-A9F6-4C2BFE47F64A}" destId="{9D784CA2-6C8C-5849-B02E-491AC96C0AB4}" srcOrd="3" destOrd="0" presId="urn:microsoft.com/office/officeart/2005/8/layout/process4"/>
    <dgm:cxn modelId="{F72CFB5F-2CC6-7947-88A2-9F8928D947A1}" type="presParOf" srcId="{98783E3F-4593-1340-A9F6-4C2BFE47F64A}" destId="{EC8DD31A-E666-1D45-AD6B-DD393A77EB7A}" srcOrd="4" destOrd="0" presId="urn:microsoft.com/office/officeart/2005/8/layout/process4"/>
    <dgm:cxn modelId="{BD20CB16-2278-2647-9F06-A9B5A13845BB}" type="presParOf" srcId="{EC8DD31A-E666-1D45-AD6B-DD393A77EB7A}" destId="{A123520C-A667-C846-8D88-F2C1B75B4C07}"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08B09D-0812-C54B-8E71-10B0996D8130}">
      <dsp:nvSpPr>
        <dsp:cNvPr id="0" name=""/>
        <dsp:cNvSpPr/>
      </dsp:nvSpPr>
      <dsp:spPr>
        <a:xfrm>
          <a:off x="0" y="3346106"/>
          <a:ext cx="7991302" cy="234202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kern="1200" dirty="0"/>
            <a:t>What are its benefits? </a:t>
          </a:r>
        </a:p>
      </dsp:txBody>
      <dsp:txXfrm>
        <a:off x="0" y="3346106"/>
        <a:ext cx="7991302" cy="1264695"/>
      </dsp:txXfrm>
    </dsp:sp>
    <dsp:sp modelId="{55F9E229-65A0-4644-9498-0ED73D08A92B}">
      <dsp:nvSpPr>
        <dsp:cNvPr id="0" name=""/>
        <dsp:cNvSpPr/>
      </dsp:nvSpPr>
      <dsp:spPr>
        <a:xfrm>
          <a:off x="975" y="4563961"/>
          <a:ext cx="1597870" cy="1077333"/>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US" sz="1600" kern="1200"/>
            <a:t>Improved awareness of body perceptions</a:t>
          </a:r>
        </a:p>
      </dsp:txBody>
      <dsp:txXfrm>
        <a:off x="975" y="4563961"/>
        <a:ext cx="1597870" cy="1077333"/>
      </dsp:txXfrm>
    </dsp:sp>
    <dsp:sp modelId="{3AED13D3-7F2F-DC4D-A510-2E0B0043F929}">
      <dsp:nvSpPr>
        <dsp:cNvPr id="0" name=""/>
        <dsp:cNvSpPr/>
      </dsp:nvSpPr>
      <dsp:spPr>
        <a:xfrm>
          <a:off x="1598845" y="4563961"/>
          <a:ext cx="1597870" cy="1077333"/>
        </a:xfrm>
        <a:prstGeom prst="rect">
          <a:avLst/>
        </a:prstGeom>
        <a:solidFill>
          <a:schemeClr val="accent2">
            <a:tint val="40000"/>
            <a:alpha val="90000"/>
            <a:hueOff val="1853719"/>
            <a:satOff val="-1852"/>
            <a:lumOff val="854"/>
            <a:alphaOff val="0"/>
          </a:schemeClr>
        </a:solidFill>
        <a:ln w="12700" cap="flat" cmpd="sng" algn="ctr">
          <a:solidFill>
            <a:schemeClr val="accent2">
              <a:tint val="40000"/>
              <a:alpha val="90000"/>
              <a:hueOff val="1853719"/>
              <a:satOff val="-1852"/>
              <a:lumOff val="85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US" sz="1600" kern="1200"/>
            <a:t>Musculature relaxation</a:t>
          </a:r>
        </a:p>
      </dsp:txBody>
      <dsp:txXfrm>
        <a:off x="1598845" y="4563961"/>
        <a:ext cx="1597870" cy="1077333"/>
      </dsp:txXfrm>
    </dsp:sp>
    <dsp:sp modelId="{9A486839-BE34-CC46-972C-EC0DE06080A2}">
      <dsp:nvSpPr>
        <dsp:cNvPr id="0" name=""/>
        <dsp:cNvSpPr/>
      </dsp:nvSpPr>
      <dsp:spPr>
        <a:xfrm>
          <a:off x="3196715" y="4563961"/>
          <a:ext cx="1597870" cy="1077333"/>
        </a:xfrm>
        <a:prstGeom prst="rect">
          <a:avLst/>
        </a:prstGeom>
        <a:solidFill>
          <a:schemeClr val="accent2">
            <a:tint val="40000"/>
            <a:alpha val="90000"/>
            <a:hueOff val="3707437"/>
            <a:satOff val="-3703"/>
            <a:lumOff val="1707"/>
            <a:alphaOff val="0"/>
          </a:schemeClr>
        </a:solidFill>
        <a:ln w="12700" cap="flat" cmpd="sng" algn="ctr">
          <a:solidFill>
            <a:schemeClr val="accent2">
              <a:tint val="40000"/>
              <a:alpha val="90000"/>
              <a:hueOff val="3707437"/>
              <a:satOff val="-3703"/>
              <a:lumOff val="170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US" sz="1600" kern="1200"/>
            <a:t>Stress reduction </a:t>
          </a:r>
        </a:p>
      </dsp:txBody>
      <dsp:txXfrm>
        <a:off x="3196715" y="4563961"/>
        <a:ext cx="1597870" cy="1077333"/>
      </dsp:txXfrm>
    </dsp:sp>
    <dsp:sp modelId="{D1EB5632-FB68-FE4D-BA92-50D29EC70F7C}">
      <dsp:nvSpPr>
        <dsp:cNvPr id="0" name=""/>
        <dsp:cNvSpPr/>
      </dsp:nvSpPr>
      <dsp:spPr>
        <a:xfrm>
          <a:off x="4794586" y="4563961"/>
          <a:ext cx="1597870" cy="1077333"/>
        </a:xfrm>
        <a:prstGeom prst="rect">
          <a:avLst/>
        </a:prstGeom>
        <a:solidFill>
          <a:schemeClr val="accent2">
            <a:tint val="40000"/>
            <a:alpha val="90000"/>
            <a:hueOff val="5561156"/>
            <a:satOff val="-5555"/>
            <a:lumOff val="2561"/>
            <a:alphaOff val="0"/>
          </a:schemeClr>
        </a:solidFill>
        <a:ln w="12700" cap="flat" cmpd="sng" algn="ctr">
          <a:solidFill>
            <a:schemeClr val="accent2">
              <a:tint val="40000"/>
              <a:alpha val="90000"/>
              <a:hueOff val="5561156"/>
              <a:satOff val="-5555"/>
              <a:lumOff val="25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US" sz="1600" kern="1200"/>
            <a:t>Emotional regulation </a:t>
          </a:r>
        </a:p>
      </dsp:txBody>
      <dsp:txXfrm>
        <a:off x="4794586" y="4563961"/>
        <a:ext cx="1597870" cy="1077333"/>
      </dsp:txXfrm>
    </dsp:sp>
    <dsp:sp modelId="{8A34EF66-E52B-E44F-933C-78263FD63898}">
      <dsp:nvSpPr>
        <dsp:cNvPr id="0" name=""/>
        <dsp:cNvSpPr/>
      </dsp:nvSpPr>
      <dsp:spPr>
        <a:xfrm>
          <a:off x="6392456" y="4563961"/>
          <a:ext cx="1597870" cy="1077333"/>
        </a:xfrm>
        <a:prstGeom prst="rect">
          <a:avLst/>
        </a:prstGeom>
        <a:solidFill>
          <a:schemeClr val="accent2">
            <a:tint val="40000"/>
            <a:alpha val="90000"/>
            <a:hueOff val="7414874"/>
            <a:satOff val="-7406"/>
            <a:lumOff val="3414"/>
            <a:alphaOff val="0"/>
          </a:schemeClr>
        </a:solidFill>
        <a:ln w="12700" cap="flat" cmpd="sng" algn="ctr">
          <a:solidFill>
            <a:schemeClr val="accent2">
              <a:tint val="40000"/>
              <a:alpha val="90000"/>
              <a:hueOff val="7414874"/>
              <a:satOff val="-7406"/>
              <a:lumOff val="341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US" sz="1600" kern="1200" dirty="0"/>
            <a:t>Can alleviate symptoms of pain, anxiety, and depression </a:t>
          </a:r>
        </a:p>
      </dsp:txBody>
      <dsp:txXfrm>
        <a:off x="6392456" y="4563961"/>
        <a:ext cx="1597870" cy="1077333"/>
      </dsp:txXfrm>
    </dsp:sp>
    <dsp:sp modelId="{AF6FCD99-79E1-3B46-978E-28B67ACB310D}">
      <dsp:nvSpPr>
        <dsp:cNvPr id="0" name=""/>
        <dsp:cNvSpPr/>
      </dsp:nvSpPr>
      <dsp:spPr>
        <a:xfrm rot="10800000">
          <a:off x="0" y="1555362"/>
          <a:ext cx="7991302" cy="1825874"/>
        </a:xfrm>
        <a:prstGeom prst="upArrowCallout">
          <a:avLst/>
        </a:prstGeom>
        <a:solidFill>
          <a:schemeClr val="accent2">
            <a:hueOff val="3536049"/>
            <a:satOff val="-13319"/>
            <a:lumOff val="1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kern="1200" dirty="0"/>
            <a:t>Meditation practice in which the focus of attention is gradually shifted throughout the entire body (De Bruin, 2021).</a:t>
          </a:r>
        </a:p>
      </dsp:txBody>
      <dsp:txXfrm rot="10800000">
        <a:off x="0" y="1555362"/>
        <a:ext cx="7991302" cy="1186398"/>
      </dsp:txXfrm>
    </dsp:sp>
    <dsp:sp modelId="{A123520C-A667-C846-8D88-F2C1B75B4C07}">
      <dsp:nvSpPr>
        <dsp:cNvPr id="0" name=""/>
        <dsp:cNvSpPr/>
      </dsp:nvSpPr>
      <dsp:spPr>
        <a:xfrm rot="10800000">
          <a:off x="0" y="51053"/>
          <a:ext cx="7991302" cy="1588859"/>
        </a:xfrm>
        <a:prstGeom prst="upArrowCallout">
          <a:avLst/>
        </a:prstGeom>
        <a:solidFill>
          <a:schemeClr val="accent2">
            <a:hueOff val="7072097"/>
            <a:satOff val="-26638"/>
            <a:lumOff val="2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kern="1200"/>
            <a:t>What is it? </a:t>
          </a:r>
        </a:p>
      </dsp:txBody>
      <dsp:txXfrm rot="10800000">
        <a:off x="0" y="51053"/>
        <a:ext cx="7991302" cy="1032393"/>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6DD1DE-E509-2D47-88EE-A54F3FE07C57}" type="datetimeFigureOut">
              <a:rPr lang="en-US" smtClean="0"/>
              <a:t>8/3/25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8676F6-056B-B549-A615-A87CCBD4BEF6}" type="slidenum">
              <a:rPr lang="en-US" smtClean="0"/>
              <a:t>‹#›</a:t>
            </a:fld>
            <a:endParaRPr lang="en-US"/>
          </a:p>
        </p:txBody>
      </p:sp>
    </p:spTree>
    <p:extLst>
      <p:ext uri="{BB962C8B-B14F-4D97-AF65-F5344CB8AC3E}">
        <p14:creationId xmlns:p14="http://schemas.microsoft.com/office/powerpoint/2010/main" val="15293585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AI-generated content may be incorrect.
---
This presentation delves into the intersection of mindfulness practices and voice training in the context of online lessons. We will explore how mindfulness can enhance vocal performance and the overall learning experience.
</a:t>
            </a:r>
          </a:p>
        </p:txBody>
      </p:sp>
      <p:sp>
        <p:nvSpPr>
          <p:cNvPr id="4" name="Slide Number Placeholder 3"/>
          <p:cNvSpPr>
            <a:spLocks noGrp="1"/>
          </p:cNvSpPr>
          <p:nvPr>
            <p:ph type="sldNum" sz="quarter" idx="5"/>
          </p:nvPr>
        </p:nvSpPr>
        <p:spPr/>
        <p:txBody>
          <a:bodyPr/>
          <a:lstStyle/>
          <a:p>
            <a:fld id="{79C74EE0-FA06-9D4F-88C5-9DB117463D69}" type="slidenum">
              <a:rPr lang="en-US" smtClean="0"/>
              <a:t>1</a:t>
            </a:fld>
            <a:endParaRPr lang="en-US"/>
          </a:p>
        </p:txBody>
      </p:sp>
    </p:spTree>
    <p:extLst>
      <p:ext uri="{BB962C8B-B14F-4D97-AF65-F5344CB8AC3E}">
        <p14:creationId xmlns:p14="http://schemas.microsoft.com/office/powerpoint/2010/main" val="15160988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will begin with an introduction to mindfulness and its relevance to voice training. Next, we will discuss the research methodology used in our study, followed by the effects of mindfulness on vocal performance. We will also share student experiences and feedback before concluding with key findings and recommendations.</a:t>
            </a:r>
          </a:p>
        </p:txBody>
      </p:sp>
      <p:sp>
        <p:nvSpPr>
          <p:cNvPr id="4" name="Slide Number Placeholder 3"/>
          <p:cNvSpPr>
            <a:spLocks noGrp="1"/>
          </p:cNvSpPr>
          <p:nvPr>
            <p:ph type="sldNum" sz="quarter" idx="5"/>
          </p:nvPr>
        </p:nvSpPr>
        <p:spPr/>
        <p:txBody>
          <a:bodyPr/>
          <a:lstStyle/>
          <a:p>
            <a:fld id="{79C74EE0-FA06-9D4F-88C5-9DB117463D69}" type="slidenum">
              <a:rPr lang="en-US" smtClean="0"/>
              <a:t>2</a:t>
            </a:fld>
            <a:endParaRPr lang="en-US"/>
          </a:p>
        </p:txBody>
      </p:sp>
    </p:spTree>
    <p:extLst>
      <p:ext uri="{BB962C8B-B14F-4D97-AF65-F5344CB8AC3E}">
        <p14:creationId xmlns:p14="http://schemas.microsoft.com/office/powerpoint/2010/main" val="12638015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Understanding the foundational concepts of mindfulness and voice training is essential for exploring their integration in education. This section will cover the definitions and principles of mindfulness and voice training.</a:t>
            </a:r>
          </a:p>
        </p:txBody>
      </p:sp>
      <p:sp>
        <p:nvSpPr>
          <p:cNvPr id="4" name="Slide Number Placeholder 3"/>
          <p:cNvSpPr>
            <a:spLocks noGrp="1"/>
          </p:cNvSpPr>
          <p:nvPr>
            <p:ph type="sldNum" sz="quarter" idx="5"/>
          </p:nvPr>
        </p:nvSpPr>
        <p:spPr/>
        <p:txBody>
          <a:bodyPr/>
          <a:lstStyle/>
          <a:p>
            <a:fld id="{79C74EE0-FA06-9D4F-88C5-9DB117463D69}" type="slidenum">
              <a:rPr lang="en-US" smtClean="0"/>
              <a:t>3</a:t>
            </a:fld>
            <a:endParaRPr lang="en-US"/>
          </a:p>
        </p:txBody>
      </p:sp>
    </p:spTree>
    <p:extLst>
      <p:ext uri="{BB962C8B-B14F-4D97-AF65-F5344CB8AC3E}">
        <p14:creationId xmlns:p14="http://schemas.microsoft.com/office/powerpoint/2010/main" val="38717955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FD9D9A-F89C-1395-62A3-139DFAB050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1A026E-52D0-91D7-6AE1-873F777F9F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CB0D843-2732-4E6C-EF35-473FA8FF3A76}"/>
              </a:ext>
            </a:extLst>
          </p:cNvPr>
          <p:cNvSpPr>
            <a:spLocks noGrp="1"/>
          </p:cNvSpPr>
          <p:nvPr>
            <p:ph type="body" idx="1"/>
          </p:nvPr>
        </p:nvSpPr>
        <p:spPr/>
        <p:txBody>
          <a:bodyPr/>
          <a:lstStyle/>
          <a:p>
            <a:r>
              <a:rPr lang="en-US"/>
              <a:t>Understanding the foundational concepts of mindfulness and voice training is essential for exploring their integration in education. This section will cover the definitions and principles of mindfulness and voice training.</a:t>
            </a:r>
          </a:p>
        </p:txBody>
      </p:sp>
      <p:sp>
        <p:nvSpPr>
          <p:cNvPr id="4" name="Slide Number Placeholder 3">
            <a:extLst>
              <a:ext uri="{FF2B5EF4-FFF2-40B4-BE49-F238E27FC236}">
                <a16:creationId xmlns:a16="http://schemas.microsoft.com/office/drawing/2014/main" id="{84047829-E9DF-D7F8-C17A-952701B4BF22}"/>
              </a:ext>
            </a:extLst>
          </p:cNvPr>
          <p:cNvSpPr>
            <a:spLocks noGrp="1"/>
          </p:cNvSpPr>
          <p:nvPr>
            <p:ph type="sldNum" sz="quarter" idx="5"/>
          </p:nvPr>
        </p:nvSpPr>
        <p:spPr/>
        <p:txBody>
          <a:bodyPr/>
          <a:lstStyle/>
          <a:p>
            <a:fld id="{79C74EE0-FA06-9D4F-88C5-9DB117463D69}" type="slidenum">
              <a:rPr lang="en-US" smtClean="0"/>
              <a:t>4</a:t>
            </a:fld>
            <a:endParaRPr lang="en-US"/>
          </a:p>
        </p:txBody>
      </p:sp>
    </p:spTree>
    <p:extLst>
      <p:ext uri="{BB962C8B-B14F-4D97-AF65-F5344CB8AC3E}">
        <p14:creationId xmlns:p14="http://schemas.microsoft.com/office/powerpoint/2010/main" val="8374711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Mindfulness is the practice of being fully present and engaged in the moment, without judgment. Key principles include awareness, acceptance, and non-reactivity, which can significantly enhance the learning process.</a:t>
            </a:r>
          </a:p>
        </p:txBody>
      </p:sp>
      <p:sp>
        <p:nvSpPr>
          <p:cNvPr id="4" name="Slide Number Placeholder 3"/>
          <p:cNvSpPr>
            <a:spLocks noGrp="1"/>
          </p:cNvSpPr>
          <p:nvPr>
            <p:ph type="sldNum" sz="quarter" idx="5"/>
          </p:nvPr>
        </p:nvSpPr>
        <p:spPr/>
        <p:txBody>
          <a:bodyPr/>
          <a:lstStyle/>
          <a:p>
            <a:fld id="{79C74EE0-FA06-9D4F-88C5-9DB117463D69}" type="slidenum">
              <a:rPr lang="en-US" smtClean="0"/>
              <a:t>6</a:t>
            </a:fld>
            <a:endParaRPr lang="en-US"/>
          </a:p>
        </p:txBody>
      </p:sp>
    </p:spTree>
    <p:extLst>
      <p:ext uri="{BB962C8B-B14F-4D97-AF65-F5344CB8AC3E}">
        <p14:creationId xmlns:p14="http://schemas.microsoft.com/office/powerpoint/2010/main" val="18412151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Integrating mindfulness into education can lead to improved focus, reduced stress, and enhanced learning experiences. This section will discuss practical strategies for implementing mindfulness in voice lessons.</a:t>
            </a:r>
          </a:p>
        </p:txBody>
      </p:sp>
      <p:sp>
        <p:nvSpPr>
          <p:cNvPr id="4" name="Slide Number Placeholder 3"/>
          <p:cNvSpPr>
            <a:spLocks noGrp="1"/>
          </p:cNvSpPr>
          <p:nvPr>
            <p:ph type="sldNum" sz="quarter" idx="5"/>
          </p:nvPr>
        </p:nvSpPr>
        <p:spPr/>
        <p:txBody>
          <a:bodyPr/>
          <a:lstStyle/>
          <a:p>
            <a:fld id="{79C74EE0-FA06-9D4F-88C5-9DB117463D69}" type="slidenum">
              <a:rPr lang="en-US" smtClean="0"/>
              <a:t>7</a:t>
            </a:fld>
            <a:endParaRPr lang="en-US"/>
          </a:p>
        </p:txBody>
      </p:sp>
    </p:spTree>
    <p:extLst>
      <p:ext uri="{BB962C8B-B14F-4D97-AF65-F5344CB8AC3E}">
        <p14:creationId xmlns:p14="http://schemas.microsoft.com/office/powerpoint/2010/main" val="25025334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section outlines the research design and methodology employed in the study examining mindfulness's effects on vocal performance.</a:t>
            </a:r>
          </a:p>
        </p:txBody>
      </p:sp>
      <p:sp>
        <p:nvSpPr>
          <p:cNvPr id="4" name="Slide Number Placeholder 3"/>
          <p:cNvSpPr>
            <a:spLocks noGrp="1"/>
          </p:cNvSpPr>
          <p:nvPr>
            <p:ph type="sldNum" sz="quarter" idx="5"/>
          </p:nvPr>
        </p:nvSpPr>
        <p:spPr/>
        <p:txBody>
          <a:bodyPr/>
          <a:lstStyle/>
          <a:p>
            <a:fld id="{79C74EE0-FA06-9D4F-88C5-9DB117463D69}" type="slidenum">
              <a:rPr lang="en-US" smtClean="0"/>
              <a:t>8</a:t>
            </a:fld>
            <a:endParaRPr lang="en-US"/>
          </a:p>
        </p:txBody>
      </p:sp>
    </p:spTree>
    <p:extLst>
      <p:ext uri="{BB962C8B-B14F-4D97-AF65-F5344CB8AC3E}">
        <p14:creationId xmlns:p14="http://schemas.microsoft.com/office/powerpoint/2010/main" val="17222696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study utilized a qualitative research design involving voice students from various backgrounds. Participants engaged in online lessons that incorporated mindfulness practices.</a:t>
            </a:r>
          </a:p>
        </p:txBody>
      </p:sp>
      <p:sp>
        <p:nvSpPr>
          <p:cNvPr id="4" name="Slide Number Placeholder 3"/>
          <p:cNvSpPr>
            <a:spLocks noGrp="1"/>
          </p:cNvSpPr>
          <p:nvPr>
            <p:ph type="sldNum" sz="quarter" idx="5"/>
          </p:nvPr>
        </p:nvSpPr>
        <p:spPr/>
        <p:txBody>
          <a:bodyPr/>
          <a:lstStyle/>
          <a:p>
            <a:fld id="{79C74EE0-FA06-9D4F-88C5-9DB117463D69}" type="slidenum">
              <a:rPr lang="en-US" smtClean="0"/>
              <a:t>9</a:t>
            </a:fld>
            <a:endParaRPr lang="en-US"/>
          </a:p>
        </p:txBody>
      </p:sp>
    </p:spTree>
    <p:extLst>
      <p:ext uri="{BB962C8B-B14F-4D97-AF65-F5344CB8AC3E}">
        <p14:creationId xmlns:p14="http://schemas.microsoft.com/office/powerpoint/2010/main" val="40292307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88676F6-056B-B549-A615-A87CCBD4BEF6}" type="slidenum">
              <a:rPr lang="en-US" smtClean="0"/>
              <a:t>10</a:t>
            </a:fld>
            <a:endParaRPr lang="en-US"/>
          </a:p>
        </p:txBody>
      </p:sp>
    </p:spTree>
    <p:extLst>
      <p:ext uri="{BB962C8B-B14F-4D97-AF65-F5344CB8AC3E}">
        <p14:creationId xmlns:p14="http://schemas.microsoft.com/office/powerpoint/2010/main" val="4941905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Data was collected through interviews, surveys, and observational methods to gain insights into participants' experiences with mindfulness in their voice lessons.</a:t>
            </a:r>
          </a:p>
        </p:txBody>
      </p:sp>
      <p:sp>
        <p:nvSpPr>
          <p:cNvPr id="4" name="Slide Number Placeholder 3"/>
          <p:cNvSpPr>
            <a:spLocks noGrp="1"/>
          </p:cNvSpPr>
          <p:nvPr>
            <p:ph type="sldNum" sz="quarter" idx="5"/>
          </p:nvPr>
        </p:nvSpPr>
        <p:spPr/>
        <p:txBody>
          <a:bodyPr/>
          <a:lstStyle/>
          <a:p>
            <a:fld id="{79C74EE0-FA06-9D4F-88C5-9DB117463D69}" type="slidenum">
              <a:rPr lang="en-US" smtClean="0"/>
              <a:t>11</a:t>
            </a:fld>
            <a:endParaRPr lang="en-US"/>
          </a:p>
        </p:txBody>
      </p:sp>
    </p:spTree>
    <p:extLst>
      <p:ext uri="{BB962C8B-B14F-4D97-AF65-F5344CB8AC3E}">
        <p14:creationId xmlns:p14="http://schemas.microsoft.com/office/powerpoint/2010/main" val="30852585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88676F6-056B-B549-A615-A87CCBD4BEF6}" type="slidenum">
              <a:rPr lang="en-US" smtClean="0"/>
              <a:t>12</a:t>
            </a:fld>
            <a:endParaRPr lang="en-US"/>
          </a:p>
        </p:txBody>
      </p:sp>
    </p:spTree>
    <p:extLst>
      <p:ext uri="{BB962C8B-B14F-4D97-AF65-F5344CB8AC3E}">
        <p14:creationId xmlns:p14="http://schemas.microsoft.com/office/powerpoint/2010/main" val="17027850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collected data was analyzed thematically, focusing on the recurring patterns and themes related to mindfulness and its impact on vocal training outcomes.</a:t>
            </a:r>
          </a:p>
        </p:txBody>
      </p:sp>
      <p:sp>
        <p:nvSpPr>
          <p:cNvPr id="4" name="Slide Number Placeholder 3"/>
          <p:cNvSpPr>
            <a:spLocks noGrp="1"/>
          </p:cNvSpPr>
          <p:nvPr>
            <p:ph type="sldNum" sz="quarter" idx="5"/>
          </p:nvPr>
        </p:nvSpPr>
        <p:spPr/>
        <p:txBody>
          <a:bodyPr/>
          <a:lstStyle/>
          <a:p>
            <a:fld id="{79C74EE0-FA06-9D4F-88C5-9DB117463D69}" type="slidenum">
              <a:rPr lang="en-US" smtClean="0"/>
              <a:t>13</a:t>
            </a:fld>
            <a:endParaRPr lang="en-US"/>
          </a:p>
        </p:txBody>
      </p:sp>
    </p:spTree>
    <p:extLst>
      <p:ext uri="{BB962C8B-B14F-4D97-AF65-F5344CB8AC3E}">
        <p14:creationId xmlns:p14="http://schemas.microsoft.com/office/powerpoint/2010/main" val="39469910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88676F6-056B-B549-A615-A87CCBD4BEF6}" type="slidenum">
              <a:rPr lang="en-US" smtClean="0"/>
              <a:t>14</a:t>
            </a:fld>
            <a:endParaRPr lang="en-US"/>
          </a:p>
        </p:txBody>
      </p:sp>
    </p:spTree>
    <p:extLst>
      <p:ext uri="{BB962C8B-B14F-4D97-AF65-F5344CB8AC3E}">
        <p14:creationId xmlns:p14="http://schemas.microsoft.com/office/powerpoint/2010/main" val="28690590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Despite the benefits, some participants faced challenges in adapting to mindfulness practices, including initial skepticism and difficulty in maintaining focus.</a:t>
            </a:r>
          </a:p>
        </p:txBody>
      </p:sp>
      <p:sp>
        <p:nvSpPr>
          <p:cNvPr id="4" name="Slide Number Placeholder 3"/>
          <p:cNvSpPr>
            <a:spLocks noGrp="1"/>
          </p:cNvSpPr>
          <p:nvPr>
            <p:ph type="sldNum" sz="quarter" idx="5"/>
          </p:nvPr>
        </p:nvSpPr>
        <p:spPr/>
        <p:txBody>
          <a:bodyPr/>
          <a:lstStyle/>
          <a:p>
            <a:fld id="{79C74EE0-FA06-9D4F-88C5-9DB117463D69}" type="slidenum">
              <a:rPr lang="en-US" smtClean="0"/>
              <a:t>15</a:t>
            </a:fld>
            <a:endParaRPr lang="en-US"/>
          </a:p>
        </p:txBody>
      </p:sp>
    </p:spTree>
    <p:extLst>
      <p:ext uri="{BB962C8B-B14F-4D97-AF65-F5344CB8AC3E}">
        <p14:creationId xmlns:p14="http://schemas.microsoft.com/office/powerpoint/2010/main" val="9006462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section presents the findings on how mindfulness practices positively influence various aspects of vocal performance.</a:t>
            </a:r>
          </a:p>
        </p:txBody>
      </p:sp>
      <p:sp>
        <p:nvSpPr>
          <p:cNvPr id="4" name="Slide Number Placeholder 3"/>
          <p:cNvSpPr>
            <a:spLocks noGrp="1"/>
          </p:cNvSpPr>
          <p:nvPr>
            <p:ph type="sldNum" sz="quarter" idx="5"/>
          </p:nvPr>
        </p:nvSpPr>
        <p:spPr/>
        <p:txBody>
          <a:bodyPr/>
          <a:lstStyle/>
          <a:p>
            <a:fld id="{79C74EE0-FA06-9D4F-88C5-9DB117463D69}" type="slidenum">
              <a:rPr lang="en-US" smtClean="0"/>
              <a:t>16</a:t>
            </a:fld>
            <a:endParaRPr lang="en-US"/>
          </a:p>
        </p:txBody>
      </p:sp>
    </p:spTree>
    <p:extLst>
      <p:ext uri="{BB962C8B-B14F-4D97-AF65-F5344CB8AC3E}">
        <p14:creationId xmlns:p14="http://schemas.microsoft.com/office/powerpoint/2010/main" val="37253492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Participants reported significant enhancements in their vocal technique, including better breath control and vocal clarity, attributed to mindfulness practices during lessons.</a:t>
            </a:r>
          </a:p>
        </p:txBody>
      </p:sp>
      <p:sp>
        <p:nvSpPr>
          <p:cNvPr id="4" name="Slide Number Placeholder 3"/>
          <p:cNvSpPr>
            <a:spLocks noGrp="1"/>
          </p:cNvSpPr>
          <p:nvPr>
            <p:ph type="sldNum" sz="quarter" idx="5"/>
          </p:nvPr>
        </p:nvSpPr>
        <p:spPr/>
        <p:txBody>
          <a:bodyPr/>
          <a:lstStyle/>
          <a:p>
            <a:fld id="{79C74EE0-FA06-9D4F-88C5-9DB117463D69}" type="slidenum">
              <a:rPr lang="en-US" smtClean="0"/>
              <a:t>17</a:t>
            </a:fld>
            <a:endParaRPr lang="en-US"/>
          </a:p>
        </p:txBody>
      </p:sp>
    </p:spTree>
    <p:extLst>
      <p:ext uri="{BB962C8B-B14F-4D97-AF65-F5344CB8AC3E}">
        <p14:creationId xmlns:p14="http://schemas.microsoft.com/office/powerpoint/2010/main" val="37569496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Mindfulness techniques facilitated a reduction in performance anxiety among students, allowing them to approach their singing with greater confidence and composure.</a:t>
            </a:r>
          </a:p>
        </p:txBody>
      </p:sp>
      <p:sp>
        <p:nvSpPr>
          <p:cNvPr id="4" name="Slide Number Placeholder 3"/>
          <p:cNvSpPr>
            <a:spLocks noGrp="1"/>
          </p:cNvSpPr>
          <p:nvPr>
            <p:ph type="sldNum" sz="quarter" idx="5"/>
          </p:nvPr>
        </p:nvSpPr>
        <p:spPr/>
        <p:txBody>
          <a:bodyPr/>
          <a:lstStyle/>
          <a:p>
            <a:fld id="{79C74EE0-FA06-9D4F-88C5-9DB117463D69}" type="slidenum">
              <a:rPr lang="en-US" smtClean="0"/>
              <a:t>20</a:t>
            </a:fld>
            <a:endParaRPr lang="en-US"/>
          </a:p>
        </p:txBody>
      </p:sp>
    </p:spTree>
    <p:extLst>
      <p:ext uri="{BB962C8B-B14F-4D97-AF65-F5344CB8AC3E}">
        <p14:creationId xmlns:p14="http://schemas.microsoft.com/office/powerpoint/2010/main" val="24297459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88676F6-056B-B549-A615-A87CCBD4BEF6}" type="slidenum">
              <a:rPr lang="en-US" smtClean="0"/>
              <a:t>22</a:t>
            </a:fld>
            <a:endParaRPr lang="en-US"/>
          </a:p>
        </p:txBody>
      </p:sp>
    </p:spTree>
    <p:extLst>
      <p:ext uri="{BB962C8B-B14F-4D97-AF65-F5344CB8AC3E}">
        <p14:creationId xmlns:p14="http://schemas.microsoft.com/office/powerpoint/2010/main" val="39314947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Students noted improved focus and concentration during their practice sessions, resulting in more productive and effective learning experiences.</a:t>
            </a:r>
          </a:p>
        </p:txBody>
      </p:sp>
      <p:sp>
        <p:nvSpPr>
          <p:cNvPr id="4" name="Slide Number Placeholder 3"/>
          <p:cNvSpPr>
            <a:spLocks noGrp="1"/>
          </p:cNvSpPr>
          <p:nvPr>
            <p:ph type="sldNum" sz="quarter" idx="5"/>
          </p:nvPr>
        </p:nvSpPr>
        <p:spPr/>
        <p:txBody>
          <a:bodyPr/>
          <a:lstStyle/>
          <a:p>
            <a:fld id="{79C74EE0-FA06-9D4F-88C5-9DB117463D69}" type="slidenum">
              <a:rPr lang="en-US" smtClean="0"/>
              <a:t>23</a:t>
            </a:fld>
            <a:endParaRPr lang="en-US"/>
          </a:p>
        </p:txBody>
      </p:sp>
    </p:spTree>
    <p:extLst>
      <p:ext uri="{BB962C8B-B14F-4D97-AF65-F5344CB8AC3E}">
        <p14:creationId xmlns:p14="http://schemas.microsoft.com/office/powerpoint/2010/main" val="109474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88676F6-056B-B549-A615-A87CCBD4BEF6}" type="slidenum">
              <a:rPr lang="en-US" smtClean="0"/>
              <a:t>24</a:t>
            </a:fld>
            <a:endParaRPr lang="en-US"/>
          </a:p>
        </p:txBody>
      </p:sp>
    </p:spTree>
    <p:extLst>
      <p:ext uri="{BB962C8B-B14F-4D97-AF65-F5344CB8AC3E}">
        <p14:creationId xmlns:p14="http://schemas.microsoft.com/office/powerpoint/2010/main" val="21280162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mindfulness has proven to be a valuable addition to online voice training. We will summarize key findings and present recommendations for educators and future research.</a:t>
            </a:r>
          </a:p>
        </p:txBody>
      </p:sp>
      <p:sp>
        <p:nvSpPr>
          <p:cNvPr id="4" name="Slide Number Placeholder 3"/>
          <p:cNvSpPr>
            <a:spLocks noGrp="1"/>
          </p:cNvSpPr>
          <p:nvPr>
            <p:ph type="sldNum" sz="quarter" idx="5"/>
          </p:nvPr>
        </p:nvSpPr>
        <p:spPr/>
        <p:txBody>
          <a:bodyPr/>
          <a:lstStyle/>
          <a:p>
            <a:fld id="{79C74EE0-FA06-9D4F-88C5-9DB117463D69}" type="slidenum">
              <a:rPr lang="en-US" smtClean="0"/>
              <a:t>27</a:t>
            </a:fld>
            <a:endParaRPr lang="en-US"/>
          </a:p>
        </p:txBody>
      </p:sp>
    </p:spTree>
    <p:extLst>
      <p:ext uri="{BB962C8B-B14F-4D97-AF65-F5344CB8AC3E}">
        <p14:creationId xmlns:p14="http://schemas.microsoft.com/office/powerpoint/2010/main" val="39756858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study revealed that mindfulness enhances vocal performance by improving technique, reducing anxiety, and fostering concentration. These findings emphasize the importance of integrating mindfulness into voice training.</a:t>
            </a:r>
          </a:p>
        </p:txBody>
      </p:sp>
      <p:sp>
        <p:nvSpPr>
          <p:cNvPr id="4" name="Slide Number Placeholder 3"/>
          <p:cNvSpPr>
            <a:spLocks noGrp="1"/>
          </p:cNvSpPr>
          <p:nvPr>
            <p:ph type="sldNum" sz="quarter" idx="5"/>
          </p:nvPr>
        </p:nvSpPr>
        <p:spPr/>
        <p:txBody>
          <a:bodyPr/>
          <a:lstStyle/>
          <a:p>
            <a:fld id="{79C74EE0-FA06-9D4F-88C5-9DB117463D69}" type="slidenum">
              <a:rPr lang="en-US" smtClean="0"/>
              <a:t>28</a:t>
            </a:fld>
            <a:endParaRPr lang="en-US"/>
          </a:p>
        </p:txBody>
      </p:sp>
    </p:spTree>
    <p:extLst>
      <p:ext uri="{BB962C8B-B14F-4D97-AF65-F5344CB8AC3E}">
        <p14:creationId xmlns:p14="http://schemas.microsoft.com/office/powerpoint/2010/main" val="4946610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Future research should explore long-term effects of mindfulness in voice training and its applicability across different musical genres to further enrich the field.</a:t>
            </a:r>
          </a:p>
        </p:txBody>
      </p:sp>
      <p:sp>
        <p:nvSpPr>
          <p:cNvPr id="4" name="Slide Number Placeholder 3"/>
          <p:cNvSpPr>
            <a:spLocks noGrp="1"/>
          </p:cNvSpPr>
          <p:nvPr>
            <p:ph type="sldNum" sz="quarter" idx="5"/>
          </p:nvPr>
        </p:nvSpPr>
        <p:spPr/>
        <p:txBody>
          <a:bodyPr/>
          <a:lstStyle/>
          <a:p>
            <a:fld id="{79C74EE0-FA06-9D4F-88C5-9DB117463D69}" type="slidenum">
              <a:rPr lang="en-US" smtClean="0"/>
              <a:t>29</a:t>
            </a:fld>
            <a:endParaRPr lang="en-US"/>
          </a:p>
        </p:txBody>
      </p:sp>
    </p:spTree>
    <p:extLst>
      <p:ext uri="{BB962C8B-B14F-4D97-AF65-F5344CB8AC3E}">
        <p14:creationId xmlns:p14="http://schemas.microsoft.com/office/powerpoint/2010/main" val="34733568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Voice educators are encouraged to adopt mindfulness practices in their teaching strategies. This can lead to more effective learning environments and improved student outcomes.</a:t>
            </a:r>
          </a:p>
        </p:txBody>
      </p:sp>
      <p:sp>
        <p:nvSpPr>
          <p:cNvPr id="4" name="Slide Number Placeholder 3"/>
          <p:cNvSpPr>
            <a:spLocks noGrp="1"/>
          </p:cNvSpPr>
          <p:nvPr>
            <p:ph type="sldNum" sz="quarter" idx="5"/>
          </p:nvPr>
        </p:nvSpPr>
        <p:spPr/>
        <p:txBody>
          <a:bodyPr/>
          <a:lstStyle/>
          <a:p>
            <a:fld id="{79C74EE0-FA06-9D4F-88C5-9DB117463D69}" type="slidenum">
              <a:rPr lang="en-US" smtClean="0"/>
              <a:t>30</a:t>
            </a:fld>
            <a:endParaRPr lang="en-US"/>
          </a:p>
        </p:txBody>
      </p:sp>
    </p:spTree>
    <p:extLst>
      <p:ext uri="{BB962C8B-B14F-4D97-AF65-F5344CB8AC3E}">
        <p14:creationId xmlns:p14="http://schemas.microsoft.com/office/powerpoint/2010/main" val="6605188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8/3/25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085412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8/3/25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08893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8/3/25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61334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8/3/25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28375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8/3/25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493127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8/3/25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551742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8/3/25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880497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8/3/25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01565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8/3/25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128066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8/3/25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363684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8/3/25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28060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8/3/25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968592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5.jpg"/><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4" name="Picture 3">
            <a:extLst>
              <a:ext uri="{FF2B5EF4-FFF2-40B4-BE49-F238E27FC236}">
                <a16:creationId xmlns:a16="http://schemas.microsoft.com/office/drawing/2014/main" id="{A3D37A11-37FB-46C0-8017-8EFCC06CDEEF}"/>
              </a:ext>
            </a:extLst>
          </p:cNvPr>
          <p:cNvPicPr>
            <a:picLocks noChangeAspect="1"/>
          </p:cNvPicPr>
          <p:nvPr/>
        </p:nvPicPr>
        <p:blipFill>
          <a:blip r:embed="rId3"/>
          <a:srcRect t="13839" b="13839"/>
          <a:stretch/>
        </p:blipFill>
        <p:spPr>
          <a:xfrm>
            <a:off x="27711" y="27711"/>
            <a:ext cx="12191999" cy="6857999"/>
          </a:xfrm>
          <a:prstGeom prst="rect">
            <a:avLst/>
          </a:prstGeom>
        </p:spPr>
      </p:pic>
      <p:sp>
        <p:nvSpPr>
          <p:cNvPr id="11" name="Rectangle 10">
            <a:extLst>
              <a:ext uri="{FF2B5EF4-FFF2-40B4-BE49-F238E27FC236}">
                <a16:creationId xmlns:a16="http://schemas.microsoft.com/office/drawing/2014/main" id="{72E284DE-AB43-1296-3166-892F44A3A2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CC6304C-3DED-1479-94FD-9BE98E83D18E}"/>
              </a:ext>
            </a:extLst>
          </p:cNvPr>
          <p:cNvSpPr>
            <a:spLocks noGrp="1"/>
          </p:cNvSpPr>
          <p:nvPr>
            <p:ph type="ctrTitle"/>
          </p:nvPr>
        </p:nvSpPr>
        <p:spPr>
          <a:xfrm>
            <a:off x="914401" y="1019627"/>
            <a:ext cx="11277600" cy="2293258"/>
          </a:xfrm>
        </p:spPr>
        <p:txBody>
          <a:bodyPr anchor="t">
            <a:normAutofit/>
          </a:bodyPr>
          <a:lstStyle/>
          <a:p>
            <a:pPr>
              <a:lnSpc>
                <a:spcPct val="90000"/>
              </a:lnSpc>
            </a:pPr>
            <a:r>
              <a:rPr lang="en-US" sz="4800" dirty="0"/>
              <a:t>Effects of a Mindfulness-Based Body Scan Meditation in Online Voice Lessons: a Mixed Methods Study. </a:t>
            </a:r>
            <a:endParaRPr lang="en-US" sz="4800" dirty="0">
              <a:solidFill>
                <a:schemeClr val="bg1"/>
              </a:solidFill>
            </a:endParaRPr>
          </a:p>
        </p:txBody>
      </p:sp>
      <p:cxnSp>
        <p:nvCxnSpPr>
          <p:cNvPr id="13" name="Straight Connector 12">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32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CCBE3DE-2DBA-84D1-65B1-DE163E951B3B}"/>
              </a:ext>
            </a:extLst>
          </p:cNvPr>
          <p:cNvSpPr txBox="1"/>
          <p:nvPr/>
        </p:nvSpPr>
        <p:spPr>
          <a:xfrm>
            <a:off x="9028835" y="5700720"/>
            <a:ext cx="4772890" cy="1569660"/>
          </a:xfrm>
          <a:prstGeom prst="rect">
            <a:avLst/>
          </a:prstGeom>
          <a:noFill/>
        </p:spPr>
        <p:txBody>
          <a:bodyPr wrap="square" rtlCol="0">
            <a:spAutoFit/>
          </a:bodyPr>
          <a:lstStyle/>
          <a:p>
            <a:r>
              <a:rPr lang="en-US" sz="2000" b="1" dirty="0">
                <a:solidFill>
                  <a:schemeClr val="bg1"/>
                </a:solidFill>
              </a:rPr>
              <a:t>Elena </a:t>
            </a:r>
            <a:r>
              <a:rPr lang="en-US" sz="2000" b="1" dirty="0" err="1">
                <a:solidFill>
                  <a:schemeClr val="bg1"/>
                </a:solidFill>
              </a:rPr>
              <a:t>Degl’Innocenti</a:t>
            </a:r>
            <a:endParaRPr lang="en-US" sz="2000" b="1" dirty="0">
              <a:solidFill>
                <a:schemeClr val="bg1"/>
              </a:solidFill>
            </a:endParaRPr>
          </a:p>
          <a:p>
            <a:r>
              <a:rPr lang="en-US" sz="2000" b="1" dirty="0">
                <a:solidFill>
                  <a:schemeClr val="bg1"/>
                </a:solidFill>
              </a:rPr>
              <a:t>Student Number: 2332534</a:t>
            </a:r>
          </a:p>
          <a:p>
            <a:r>
              <a:rPr lang="en-US" sz="2000" b="1" dirty="0">
                <a:solidFill>
                  <a:schemeClr val="bg1"/>
                </a:solidFill>
              </a:rPr>
              <a:t>Module 3 BMPF7326D</a:t>
            </a:r>
          </a:p>
          <a:p>
            <a:endParaRPr lang="en-US" dirty="0">
              <a:solidFill>
                <a:schemeClr val="bg1"/>
              </a:solidFill>
            </a:endParaRPr>
          </a:p>
          <a:p>
            <a:endParaRPr lang="en-US" dirty="0">
              <a:solidFill>
                <a:schemeClr val="bg1"/>
              </a:solidFill>
            </a:endParaRPr>
          </a:p>
        </p:txBody>
      </p:sp>
    </p:spTree>
    <p:extLst>
      <p:ext uri="{BB962C8B-B14F-4D97-AF65-F5344CB8AC3E}">
        <p14:creationId xmlns:p14="http://schemas.microsoft.com/office/powerpoint/2010/main" val="164493529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7" name="Straight Connector 26">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8" name="Rectangle 27">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DA127B-90B6-5691-B359-D6E6044F20ED}"/>
              </a:ext>
            </a:extLst>
          </p:cNvPr>
          <p:cNvSpPr>
            <a:spLocks noGrp="1"/>
          </p:cNvSpPr>
          <p:nvPr>
            <p:ph type="title"/>
          </p:nvPr>
        </p:nvSpPr>
        <p:spPr>
          <a:xfrm>
            <a:off x="5496821" y="1371600"/>
            <a:ext cx="6034187" cy="1097280"/>
          </a:xfrm>
        </p:spPr>
        <p:txBody>
          <a:bodyPr vert="horz" lIns="91440" tIns="45720" rIns="91440" bIns="45720" rtlCol="0" anchor="t">
            <a:normAutofit/>
          </a:bodyPr>
          <a:lstStyle/>
          <a:p>
            <a:r>
              <a:rPr lang="en-US" dirty="0"/>
              <a:t>Today’s Presentation</a:t>
            </a:r>
          </a:p>
        </p:txBody>
      </p:sp>
      <p:pic>
        <p:nvPicPr>
          <p:cNvPr id="5" name="Content Placeholder 4">
            <a:extLst>
              <a:ext uri="{FF2B5EF4-FFF2-40B4-BE49-F238E27FC236}">
                <a16:creationId xmlns:a16="http://schemas.microsoft.com/office/drawing/2014/main" id="{52548043-5AB8-4E89-80FA-D0DDE3F3129E}"/>
              </a:ext>
            </a:extLst>
          </p:cNvPr>
          <p:cNvPicPr>
            <a:picLocks noGrp="1" noChangeAspect="1"/>
          </p:cNvPicPr>
          <p:nvPr>
            <p:ph sz="half" idx="1"/>
          </p:nvPr>
        </p:nvPicPr>
        <p:blipFill>
          <a:blip r:embed="rId3"/>
          <a:srcRect l="29882" r="29566" b="1"/>
          <a:stretch>
            <a:fillRect/>
          </a:stretch>
        </p:blipFill>
        <p:spPr>
          <a:xfrm>
            <a:off x="20" y="10"/>
            <a:ext cx="4857871" cy="6857990"/>
          </a:xfrm>
          <a:prstGeom prst="rect">
            <a:avLst/>
          </a:prstGeom>
        </p:spPr>
      </p:pic>
      <p:cxnSp>
        <p:nvCxnSpPr>
          <p:cNvPr id="29" name="Straight Connector 28">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CAF3E043-E150-256E-3E10-1385518120A2}"/>
              </a:ext>
            </a:extLst>
          </p:cNvPr>
          <p:cNvSpPr>
            <a:spLocks noGrp="1"/>
          </p:cNvSpPr>
          <p:nvPr>
            <p:ph sz="half" idx="2"/>
            <p:extLst>
              <p:ext uri="{E7BDC344-281C-4309-B0C6-D0EE65EED2A8}">
                <p202:designPr xmlns:p202="http://schemas.microsoft.com/office/powerpoint/2020/02/main">
                  <p202:designTagLst>
                    <p202:designTag name="ARCH:1:CLS" val="BulletedText"/>
                  </p202:designTagLst>
                </p202:designPr>
              </p:ext>
            </p:extLst>
          </p:nvPr>
        </p:nvSpPr>
        <p:spPr>
          <a:xfrm>
            <a:off x="5496821" y="2633236"/>
            <a:ext cx="6034187" cy="3664687"/>
          </a:xfrm>
        </p:spPr>
        <p:txBody>
          <a:bodyPr vert="horz" lIns="91440" tIns="45720" rIns="91440" bIns="45720" rtlCol="0">
            <a:normAutofit/>
          </a:bodyPr>
          <a:lstStyle/>
          <a:p>
            <a:r>
              <a:rPr lang="en-US" dirty="0"/>
              <a:t>Research Questions</a:t>
            </a:r>
          </a:p>
          <a:p>
            <a:r>
              <a:rPr lang="en-US" dirty="0"/>
              <a:t>Mindfulness and Voice Training</a:t>
            </a:r>
          </a:p>
          <a:p>
            <a:r>
              <a:rPr lang="en-US" dirty="0"/>
              <a:t>Research Methodology &amp; Data Analysis</a:t>
            </a:r>
          </a:p>
          <a:p>
            <a:r>
              <a:rPr lang="en-US" dirty="0"/>
              <a:t>Ethics</a:t>
            </a:r>
          </a:p>
          <a:p>
            <a:r>
              <a:rPr lang="en-US" dirty="0"/>
              <a:t>Findings &amp; Discussion</a:t>
            </a:r>
          </a:p>
          <a:p>
            <a:r>
              <a:rPr lang="en-US" dirty="0"/>
              <a:t>Conclusion and Recommendations</a:t>
            </a:r>
          </a:p>
          <a:p>
            <a:r>
              <a:rPr lang="en-US" dirty="0"/>
              <a:t>Learning Outcomes</a:t>
            </a:r>
          </a:p>
        </p:txBody>
      </p:sp>
    </p:spTree>
    <p:extLst>
      <p:ext uri="{BB962C8B-B14F-4D97-AF65-F5344CB8AC3E}">
        <p14:creationId xmlns:p14="http://schemas.microsoft.com/office/powerpoint/2010/main" val="159216487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2C2CA76D-2155-E5F0-EC05-A682F848B267}"/>
              </a:ext>
            </a:extLst>
          </p:cNvPr>
          <p:cNvSpPr>
            <a:spLocks noGrp="1"/>
          </p:cNvSpPr>
          <p:nvPr>
            <p:ph type="ctrTitle"/>
          </p:nvPr>
        </p:nvSpPr>
        <p:spPr>
          <a:xfrm>
            <a:off x="254418" y="155373"/>
            <a:ext cx="7263981" cy="1985856"/>
          </a:xfrm>
        </p:spPr>
        <p:txBody>
          <a:bodyPr anchor="b">
            <a:normAutofit fontScale="90000"/>
          </a:bodyPr>
          <a:lstStyle/>
          <a:p>
            <a:r>
              <a:rPr lang="en-US" sz="6000" dirty="0"/>
              <a:t>Research Questions</a:t>
            </a:r>
            <a:br>
              <a:rPr lang="en-US" sz="6500" dirty="0"/>
            </a:br>
            <a:endParaRPr lang="en-US" sz="6500" dirty="0"/>
          </a:p>
        </p:txBody>
      </p:sp>
      <p:cxnSp>
        <p:nvCxnSpPr>
          <p:cNvPr id="11" name="Straight Connector 10">
            <a:extLst>
              <a:ext uri="{FF2B5EF4-FFF2-40B4-BE49-F238E27FC236}">
                <a16:creationId xmlns:a16="http://schemas.microsoft.com/office/drawing/2014/main" id="{53C0BBAA-A5EC-5D5D-32E6-9F7EA60484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131" y="6268313"/>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12" name="Picture 11" descr="A person sitting in a circular area with trees and bushes&#10;&#10;AI-generated content may be incorrect.">
            <a:extLst>
              <a:ext uri="{FF2B5EF4-FFF2-40B4-BE49-F238E27FC236}">
                <a16:creationId xmlns:a16="http://schemas.microsoft.com/office/drawing/2014/main" id="{9716EE71-579F-316D-1445-18647DAA6B4B}"/>
              </a:ext>
            </a:extLst>
          </p:cNvPr>
          <p:cNvPicPr>
            <a:picLocks noChangeAspect="1"/>
          </p:cNvPicPr>
          <p:nvPr/>
        </p:nvPicPr>
        <p:blipFill>
          <a:blip r:embed="rId3"/>
          <a:stretch>
            <a:fillRect/>
          </a:stretch>
        </p:blipFill>
        <p:spPr>
          <a:xfrm>
            <a:off x="395774" y="2450151"/>
            <a:ext cx="3733650" cy="2133514"/>
          </a:xfrm>
          <a:prstGeom prst="rect">
            <a:avLst/>
          </a:prstGeom>
          <a:effectLst>
            <a:softEdge rad="331927"/>
          </a:effectLst>
        </p:spPr>
      </p:pic>
      <p:sp>
        <p:nvSpPr>
          <p:cNvPr id="13" name="TextBox 12">
            <a:extLst>
              <a:ext uri="{FF2B5EF4-FFF2-40B4-BE49-F238E27FC236}">
                <a16:creationId xmlns:a16="http://schemas.microsoft.com/office/drawing/2014/main" id="{550022B7-8DA3-7CF7-5DD8-CC6EFAC48364}"/>
              </a:ext>
            </a:extLst>
          </p:cNvPr>
          <p:cNvSpPr txBox="1"/>
          <p:nvPr/>
        </p:nvSpPr>
        <p:spPr>
          <a:xfrm>
            <a:off x="254417" y="1464799"/>
            <a:ext cx="11090916" cy="954107"/>
          </a:xfrm>
          <a:prstGeom prst="rect">
            <a:avLst/>
          </a:prstGeom>
          <a:noFill/>
        </p:spPr>
        <p:txBody>
          <a:bodyPr wrap="square" rtlCol="0">
            <a:spAutoFit/>
          </a:bodyPr>
          <a:lstStyle/>
          <a:p>
            <a:r>
              <a:rPr lang="en-US" sz="2800" b="1" dirty="0"/>
              <a:t>Can a body scan meditation combined with a singing practice in online voice lessons</a:t>
            </a:r>
          </a:p>
        </p:txBody>
      </p:sp>
      <p:pic>
        <p:nvPicPr>
          <p:cNvPr id="15" name="Picture 14" descr="A microphone in a garden&#10;&#10;AI-generated content may be incorrect.">
            <a:extLst>
              <a:ext uri="{FF2B5EF4-FFF2-40B4-BE49-F238E27FC236}">
                <a16:creationId xmlns:a16="http://schemas.microsoft.com/office/drawing/2014/main" id="{A7182F94-E3B7-0E0E-F0A1-6D97928EEAA4}"/>
              </a:ext>
            </a:extLst>
          </p:cNvPr>
          <p:cNvPicPr>
            <a:picLocks noChangeAspect="1"/>
          </p:cNvPicPr>
          <p:nvPr/>
        </p:nvPicPr>
        <p:blipFill>
          <a:blip r:embed="rId4"/>
          <a:stretch>
            <a:fillRect/>
          </a:stretch>
        </p:blipFill>
        <p:spPr>
          <a:xfrm>
            <a:off x="8160710" y="2362243"/>
            <a:ext cx="3733650" cy="2133513"/>
          </a:xfrm>
          <a:prstGeom prst="rect">
            <a:avLst/>
          </a:prstGeom>
          <a:effectLst>
            <a:softEdge rad="249919"/>
          </a:effectLst>
        </p:spPr>
      </p:pic>
      <p:sp>
        <p:nvSpPr>
          <p:cNvPr id="16" name="TextBox 15">
            <a:extLst>
              <a:ext uri="{FF2B5EF4-FFF2-40B4-BE49-F238E27FC236}">
                <a16:creationId xmlns:a16="http://schemas.microsoft.com/office/drawing/2014/main" id="{B58CC649-C856-D5DA-92DA-153C87E7872D}"/>
              </a:ext>
            </a:extLst>
          </p:cNvPr>
          <p:cNvSpPr txBox="1"/>
          <p:nvPr/>
        </p:nvSpPr>
        <p:spPr>
          <a:xfrm>
            <a:off x="872635" y="5166834"/>
            <a:ext cx="2779928" cy="830997"/>
          </a:xfrm>
          <a:prstGeom prst="rect">
            <a:avLst/>
          </a:prstGeom>
          <a:solidFill>
            <a:srgbClr val="99BB38">
              <a:alpha val="68000"/>
            </a:srgbClr>
          </a:solidFill>
          <a:effectLst>
            <a:softEdge rad="43609"/>
          </a:effectLst>
        </p:spPr>
        <p:txBody>
          <a:bodyPr wrap="none" rtlCol="0">
            <a:spAutoFit/>
          </a:bodyPr>
          <a:lstStyle/>
          <a:p>
            <a:pPr algn="ctr"/>
            <a:r>
              <a:rPr lang="en-US" sz="2400" b="1" dirty="0"/>
              <a:t>Release muscular </a:t>
            </a:r>
          </a:p>
          <a:p>
            <a:pPr algn="ctr"/>
            <a:r>
              <a:rPr lang="en-US" sz="2400" b="1" dirty="0"/>
              <a:t>body tension?</a:t>
            </a:r>
          </a:p>
        </p:txBody>
      </p:sp>
      <p:sp>
        <p:nvSpPr>
          <p:cNvPr id="17" name="TextBox 16">
            <a:extLst>
              <a:ext uri="{FF2B5EF4-FFF2-40B4-BE49-F238E27FC236}">
                <a16:creationId xmlns:a16="http://schemas.microsoft.com/office/drawing/2014/main" id="{FE450100-D4C0-4C85-1E73-F1EBE0E12D38}"/>
              </a:ext>
            </a:extLst>
          </p:cNvPr>
          <p:cNvSpPr txBox="1"/>
          <p:nvPr/>
        </p:nvSpPr>
        <p:spPr>
          <a:xfrm>
            <a:off x="8432905" y="5166155"/>
            <a:ext cx="3189720" cy="830997"/>
          </a:xfrm>
          <a:prstGeom prst="rect">
            <a:avLst/>
          </a:prstGeom>
          <a:solidFill>
            <a:srgbClr val="99BB38">
              <a:alpha val="67913"/>
            </a:srgbClr>
          </a:solidFill>
          <a:effectLst>
            <a:softEdge rad="50313"/>
          </a:effectLst>
        </p:spPr>
        <p:txBody>
          <a:bodyPr wrap="square" rtlCol="0">
            <a:spAutoFit/>
          </a:bodyPr>
          <a:lstStyle/>
          <a:p>
            <a:pPr algn="ctr"/>
            <a:r>
              <a:rPr lang="en-US" sz="2400" b="1" dirty="0"/>
              <a:t>Increase singing ease?</a:t>
            </a:r>
          </a:p>
        </p:txBody>
      </p:sp>
      <p:sp>
        <p:nvSpPr>
          <p:cNvPr id="18" name="TextBox 17">
            <a:extLst>
              <a:ext uri="{FF2B5EF4-FFF2-40B4-BE49-F238E27FC236}">
                <a16:creationId xmlns:a16="http://schemas.microsoft.com/office/drawing/2014/main" id="{0B0D80BD-F01D-CE21-CEF3-61D7667E6665}"/>
              </a:ext>
            </a:extLst>
          </p:cNvPr>
          <p:cNvSpPr txBox="1"/>
          <p:nvPr/>
        </p:nvSpPr>
        <p:spPr>
          <a:xfrm>
            <a:off x="4550206" y="5166155"/>
            <a:ext cx="3313325" cy="830997"/>
          </a:xfrm>
          <a:prstGeom prst="rect">
            <a:avLst/>
          </a:prstGeom>
          <a:solidFill>
            <a:srgbClr val="99BB38">
              <a:alpha val="68000"/>
            </a:srgbClr>
          </a:solidFill>
          <a:effectLst>
            <a:softEdge rad="44380"/>
          </a:effectLst>
        </p:spPr>
        <p:txBody>
          <a:bodyPr wrap="square" rtlCol="0">
            <a:spAutoFit/>
          </a:bodyPr>
          <a:lstStyle/>
          <a:p>
            <a:pPr algn="ctr"/>
            <a:r>
              <a:rPr lang="en-US" sz="2400" b="1" dirty="0"/>
              <a:t>Enhance body awareness?</a:t>
            </a:r>
          </a:p>
        </p:txBody>
      </p:sp>
      <p:pic>
        <p:nvPicPr>
          <p:cNvPr id="20" name="Picture 19" descr="A statue of a head in the sand&#10;&#10;AI-generated content may be incorrect.">
            <a:extLst>
              <a:ext uri="{FF2B5EF4-FFF2-40B4-BE49-F238E27FC236}">
                <a16:creationId xmlns:a16="http://schemas.microsoft.com/office/drawing/2014/main" id="{57E55AF4-566A-5BC0-02A8-6A798872AB9D}"/>
              </a:ext>
            </a:extLst>
          </p:cNvPr>
          <p:cNvPicPr>
            <a:picLocks noChangeAspect="1"/>
          </p:cNvPicPr>
          <p:nvPr/>
        </p:nvPicPr>
        <p:blipFill>
          <a:blip r:embed="rId5"/>
          <a:stretch>
            <a:fillRect/>
          </a:stretch>
        </p:blipFill>
        <p:spPr>
          <a:xfrm>
            <a:off x="4367176" y="2354926"/>
            <a:ext cx="3555782" cy="2031875"/>
          </a:xfrm>
          <a:prstGeom prst="rect">
            <a:avLst/>
          </a:prstGeom>
          <a:effectLst>
            <a:softEdge rad="204512"/>
          </a:effectLst>
        </p:spPr>
      </p:pic>
    </p:spTree>
    <p:extLst>
      <p:ext uri="{BB962C8B-B14F-4D97-AF65-F5344CB8AC3E}">
        <p14:creationId xmlns:p14="http://schemas.microsoft.com/office/powerpoint/2010/main" val="127093425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EF264B2-A170-6D56-0D4A-BC90D8D270C3}"/>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1609E42-4DA2-8176-7960-85BE7ECC7C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useBgFill="1">
        <p:nvSpPr>
          <p:cNvPr id="9" name="Rectangle 8">
            <a:extLst>
              <a:ext uri="{FF2B5EF4-FFF2-40B4-BE49-F238E27FC236}">
                <a16:creationId xmlns:a16="http://schemas.microsoft.com/office/drawing/2014/main" id="{71C708D5-BA17-BF6A-9B33-F860AF4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FD11F380-B27C-7E75-3CD8-7225467CE9A5}"/>
              </a:ext>
            </a:extLst>
          </p:cNvPr>
          <p:cNvSpPr>
            <a:spLocks noGrp="1"/>
          </p:cNvSpPr>
          <p:nvPr>
            <p:ph type="ctrTitle"/>
          </p:nvPr>
        </p:nvSpPr>
        <p:spPr>
          <a:xfrm>
            <a:off x="559219" y="3429000"/>
            <a:ext cx="7680960" cy="2318755"/>
          </a:xfrm>
        </p:spPr>
        <p:txBody>
          <a:bodyPr anchor="b">
            <a:normAutofit/>
          </a:bodyPr>
          <a:lstStyle/>
          <a:p>
            <a:r>
              <a:rPr lang="en-US" sz="6500" dirty="0"/>
              <a:t>Mindfulness and Voice Training</a:t>
            </a:r>
          </a:p>
        </p:txBody>
      </p:sp>
      <p:cxnSp>
        <p:nvCxnSpPr>
          <p:cNvPr id="11" name="Straight Connector 10">
            <a:extLst>
              <a:ext uri="{FF2B5EF4-FFF2-40B4-BE49-F238E27FC236}">
                <a16:creationId xmlns:a16="http://schemas.microsoft.com/office/drawing/2014/main" id="{0B407876-922B-B13A-7920-100FC047FA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131" y="6268313"/>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702748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A95117-BEFE-5950-230A-A34DF5ABEE4B}"/>
              </a:ext>
            </a:extLst>
          </p:cNvPr>
          <p:cNvSpPr>
            <a:spLocks noGrp="1"/>
          </p:cNvSpPr>
          <p:nvPr>
            <p:ph type="title"/>
          </p:nvPr>
        </p:nvSpPr>
        <p:spPr>
          <a:xfrm>
            <a:off x="5496821" y="1371600"/>
            <a:ext cx="6034187" cy="1097280"/>
          </a:xfrm>
        </p:spPr>
        <p:txBody>
          <a:bodyPr>
            <a:normAutofit/>
          </a:bodyPr>
          <a:lstStyle/>
          <a:p>
            <a:pPr>
              <a:lnSpc>
                <a:spcPct val="90000"/>
              </a:lnSpc>
            </a:pPr>
            <a:r>
              <a:rPr lang="en-US" sz="3400" dirty="0"/>
              <a:t>What is mindfulness?</a:t>
            </a:r>
            <a:br>
              <a:rPr lang="en-US" sz="3400" dirty="0"/>
            </a:br>
            <a:endParaRPr lang="en-US" sz="3400" dirty="0"/>
          </a:p>
        </p:txBody>
      </p:sp>
      <p:pic>
        <p:nvPicPr>
          <p:cNvPr id="5" name="Picture 4" descr="Buddha figurine and lit candles on the ledge">
            <a:extLst>
              <a:ext uri="{FF2B5EF4-FFF2-40B4-BE49-F238E27FC236}">
                <a16:creationId xmlns:a16="http://schemas.microsoft.com/office/drawing/2014/main" id="{276015B4-31EF-A6CE-DEE3-7C3E0E18F5D7}"/>
              </a:ext>
            </a:extLst>
          </p:cNvPr>
          <p:cNvPicPr>
            <a:picLocks noChangeAspect="1"/>
          </p:cNvPicPr>
          <p:nvPr/>
        </p:nvPicPr>
        <p:blipFill>
          <a:blip r:embed="rId2"/>
          <a:srcRect l="8656" r="44061" b="-1"/>
          <a:stretch>
            <a:fillRect/>
          </a:stretch>
        </p:blipFill>
        <p:spPr>
          <a:xfrm>
            <a:off x="20" y="10"/>
            <a:ext cx="4857871" cy="6857990"/>
          </a:xfrm>
          <a:prstGeom prst="rect">
            <a:avLst/>
          </a:prstGeom>
        </p:spPr>
      </p:pic>
      <p:cxnSp>
        <p:nvCxnSpPr>
          <p:cNvPr id="21" name="Straight Connector 2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B73AB67-4511-DA5F-FBC7-E7A204941679}"/>
              </a:ext>
            </a:extLst>
          </p:cNvPr>
          <p:cNvSpPr>
            <a:spLocks noGrp="1"/>
          </p:cNvSpPr>
          <p:nvPr>
            <p:ph idx="1"/>
          </p:nvPr>
        </p:nvSpPr>
        <p:spPr>
          <a:xfrm>
            <a:off x="5496821" y="2633236"/>
            <a:ext cx="6034187" cy="3664687"/>
          </a:xfrm>
        </p:spPr>
        <p:txBody>
          <a:bodyPr>
            <a:normAutofit/>
          </a:bodyPr>
          <a:lstStyle/>
          <a:p>
            <a:pPr marL="0" indent="0">
              <a:spcBef>
                <a:spcPts val="2500"/>
              </a:spcBef>
              <a:buNone/>
            </a:pPr>
            <a:r>
              <a:rPr lang="en-US" dirty="0"/>
              <a:t>Present moment awareness. The nonjudgemental observance of what is happening right now, in the present.</a:t>
            </a:r>
          </a:p>
          <a:p>
            <a:pPr marL="0" indent="0">
              <a:spcBef>
                <a:spcPts val="2500"/>
              </a:spcBef>
              <a:buNone/>
            </a:pPr>
            <a:r>
              <a:rPr lang="en-US" dirty="0"/>
              <a:t>From old style of Buddhist meditation called Vipassana (Elliott, 2010). </a:t>
            </a:r>
          </a:p>
          <a:p>
            <a:endParaRPr lang="en-US" dirty="0"/>
          </a:p>
        </p:txBody>
      </p:sp>
    </p:spTree>
    <p:extLst>
      <p:ext uri="{BB962C8B-B14F-4D97-AF65-F5344CB8AC3E}">
        <p14:creationId xmlns:p14="http://schemas.microsoft.com/office/powerpoint/2010/main" val="30570857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6" name="Straight Connector 25">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8" name="Rectangle 27">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21" name="Picture 20" descr="Person meditating illustration">
            <a:extLst>
              <a:ext uri="{FF2B5EF4-FFF2-40B4-BE49-F238E27FC236}">
                <a16:creationId xmlns:a16="http://schemas.microsoft.com/office/drawing/2014/main" id="{D29A7BCA-14AD-E776-37DF-94EC86EA9FEC}"/>
              </a:ext>
            </a:extLst>
          </p:cNvPr>
          <p:cNvPicPr>
            <a:picLocks noChangeAspect="1"/>
          </p:cNvPicPr>
          <p:nvPr/>
        </p:nvPicPr>
        <p:blipFill>
          <a:blip r:embed="rId3">
            <a:alphaModFix/>
          </a:blip>
          <a:srcRect t="12420" r="-2" b="-2"/>
          <a:stretch>
            <a:fillRect/>
          </a:stretch>
        </p:blipFill>
        <p:spPr>
          <a:xfrm>
            <a:off x="-4704" y="10"/>
            <a:ext cx="5696712" cy="6857990"/>
          </a:xfrm>
          <a:prstGeom prst="rect">
            <a:avLst/>
          </a:prstGeom>
        </p:spPr>
      </p:pic>
      <p:sp>
        <p:nvSpPr>
          <p:cNvPr id="30" name="Rectangle 29">
            <a:extLst>
              <a:ext uri="{FF2B5EF4-FFF2-40B4-BE49-F238E27FC236}">
                <a16:creationId xmlns:a16="http://schemas.microsoft.com/office/drawing/2014/main" id="{F7017262-EEEC-4F5E-917D-A55E68A11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0375" y="-480370"/>
            <a:ext cx="4735963" cy="5696712"/>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cxnSp>
        <p:nvCxnSpPr>
          <p:cNvPr id="32" name="Straight Connector 31">
            <a:extLst>
              <a:ext uri="{FF2B5EF4-FFF2-40B4-BE49-F238E27FC236}">
                <a16:creationId xmlns:a16="http://schemas.microsoft.com/office/drawing/2014/main" id="{9A3EDAAA-869E-4AA2-A7CE-BF2C02596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8718"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389E495F-DBF0-C0BC-D83A-3E144EDE5248}"/>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3558" y="831581"/>
            <a:ext cx="6072187" cy="6292311"/>
          </a:xfrm>
        </p:spPr>
        <p:txBody>
          <a:bodyPr>
            <a:normAutofit/>
          </a:bodyPr>
          <a:lstStyle/>
          <a:p>
            <a:pPr marL="0" indent="0">
              <a:spcBef>
                <a:spcPts val="2500"/>
              </a:spcBef>
              <a:buNone/>
            </a:pPr>
            <a:r>
              <a:rPr lang="en-US" sz="2400" b="1" dirty="0"/>
              <a:t>Mindfulness interventions in literature</a:t>
            </a:r>
          </a:p>
          <a:p>
            <a:pPr>
              <a:spcBef>
                <a:spcPts val="2500"/>
              </a:spcBef>
            </a:pPr>
            <a:r>
              <a:rPr lang="en-US" sz="1800" dirty="0"/>
              <a:t>Research primarily in clinical fields, psychology, psychiatry, medicine and neurosciences reporting improvements in health and cognitive functions </a:t>
            </a:r>
            <a:r>
              <a:rPr lang="en-US" sz="1400" dirty="0"/>
              <a:t>(Eberth and </a:t>
            </a:r>
            <a:r>
              <a:rPr lang="en-US" sz="1400" dirty="0" err="1"/>
              <a:t>Sedlmeier</a:t>
            </a:r>
            <a:r>
              <a:rPr lang="en-US" sz="1400" dirty="0"/>
              <a:t>, 2012).  </a:t>
            </a:r>
          </a:p>
          <a:p>
            <a:pPr>
              <a:spcBef>
                <a:spcPts val="2500"/>
              </a:spcBef>
            </a:pPr>
            <a:r>
              <a:rPr lang="en-US" sz="1800" dirty="0"/>
              <a:t>Scarce literature on Mindfulness for musicians, more theoretical than empirical </a:t>
            </a:r>
            <a:r>
              <a:rPr lang="en-US" sz="1400" dirty="0"/>
              <a:t>(Czajkowski, Greasley and Allis, 2021).</a:t>
            </a:r>
          </a:p>
          <a:p>
            <a:pPr>
              <a:spcBef>
                <a:spcPts val="2500"/>
              </a:spcBef>
            </a:pPr>
            <a:r>
              <a:rPr lang="en-US" sz="1800" dirty="0"/>
              <a:t>Three peer-reviewed studies on mindfulness for singers </a:t>
            </a:r>
            <a:r>
              <a:rPr lang="en-US" sz="1400" dirty="0"/>
              <a:t>(Czajkowski, Greasley and Allis, 2015; Czajkowski, Greasley and Allis, 2021; </a:t>
            </a:r>
            <a:r>
              <a:rPr lang="en-US" sz="1400" dirty="0" err="1"/>
              <a:t>Ornoy</a:t>
            </a:r>
            <a:r>
              <a:rPr lang="en-US" sz="1400" dirty="0"/>
              <a:t> and Cohen, 2022).  </a:t>
            </a:r>
          </a:p>
          <a:p>
            <a:pPr lvl="1">
              <a:spcBef>
                <a:spcPts val="2500"/>
              </a:spcBef>
            </a:pPr>
            <a:r>
              <a:rPr lang="en-US" dirty="0"/>
              <a:t>Only one of them was an online study.</a:t>
            </a:r>
          </a:p>
        </p:txBody>
      </p:sp>
    </p:spTree>
    <p:extLst>
      <p:ext uri="{BB962C8B-B14F-4D97-AF65-F5344CB8AC3E}">
        <p14:creationId xmlns:p14="http://schemas.microsoft.com/office/powerpoint/2010/main" val="258005122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A637580D-1176-4083-A9A1-BD8ED0899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226513-AE0C-6387-AED0-7E16B6D4D0EF}"/>
              </a:ext>
            </a:extLst>
          </p:cNvPr>
          <p:cNvSpPr>
            <a:spLocks noGrp="1"/>
          </p:cNvSpPr>
          <p:nvPr>
            <p:ph type="title"/>
          </p:nvPr>
        </p:nvSpPr>
        <p:spPr>
          <a:xfrm>
            <a:off x="640080" y="1371600"/>
            <a:ext cx="2652779" cy="4150811"/>
          </a:xfrm>
        </p:spPr>
        <p:txBody>
          <a:bodyPr>
            <a:normAutofit/>
          </a:bodyPr>
          <a:lstStyle/>
          <a:p>
            <a:r>
              <a:rPr lang="en-US" sz="3400"/>
              <a:t>Body Scan Meditation</a:t>
            </a:r>
          </a:p>
        </p:txBody>
      </p:sp>
      <p:cxnSp>
        <p:nvCxnSpPr>
          <p:cNvPr id="40" name="Straight Connector 39">
            <a:extLst>
              <a:ext uri="{FF2B5EF4-FFF2-40B4-BE49-F238E27FC236}">
                <a16:creationId xmlns:a16="http://schemas.microsoft.com/office/drawing/2014/main" id="{1A85A180-17F0-9F5F-51D9-6D242E7884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41" name="Content Placeholder 9">
            <a:extLst>
              <a:ext uri="{FF2B5EF4-FFF2-40B4-BE49-F238E27FC236}">
                <a16:creationId xmlns:a16="http://schemas.microsoft.com/office/drawing/2014/main" id="{BDB278E4-50D3-5C5D-9C44-A3E2AE1461CD}"/>
              </a:ext>
            </a:extLst>
          </p:cNvPr>
          <p:cNvGraphicFramePr>
            <a:graphicFrameLocks noGrp="1"/>
          </p:cNvGraphicFramePr>
          <p:nvPr>
            <p:ph idx="1"/>
            <p:extLst>
              <p:ext uri="{D42A27DB-BD31-4B8C-83A1-F6EECF244321}">
                <p14:modId xmlns:p14="http://schemas.microsoft.com/office/powerpoint/2010/main" val="3584331246"/>
              </p:ext>
            </p:extLst>
          </p:nvPr>
        </p:nvGraphicFramePr>
        <p:xfrm>
          <a:off x="3560618" y="734302"/>
          <a:ext cx="7991302" cy="56897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D0437A82-4A17-5416-EC59-3C997B1C11B1}"/>
              </a:ext>
            </a:extLst>
          </p:cNvPr>
          <p:cNvSpPr txBox="1"/>
          <p:nvPr/>
        </p:nvSpPr>
        <p:spPr>
          <a:xfrm>
            <a:off x="8853054" y="6487146"/>
            <a:ext cx="3186545" cy="307777"/>
          </a:xfrm>
          <a:prstGeom prst="rect">
            <a:avLst/>
          </a:prstGeom>
          <a:noFill/>
        </p:spPr>
        <p:txBody>
          <a:bodyPr wrap="square" rtlCol="0">
            <a:spAutoFit/>
          </a:bodyPr>
          <a:lstStyle/>
          <a:p>
            <a:r>
              <a:rPr lang="en-US" sz="1400" dirty="0"/>
              <a:t>(Michigan State University, 2024)</a:t>
            </a:r>
          </a:p>
        </p:txBody>
      </p:sp>
    </p:spTree>
    <p:extLst>
      <p:ext uri="{BB962C8B-B14F-4D97-AF65-F5344CB8AC3E}">
        <p14:creationId xmlns:p14="http://schemas.microsoft.com/office/powerpoint/2010/main" val="3853735022"/>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AC4A17B5-B6DF-00EF-988E-89CBB4E9765A}"/>
              </a:ext>
            </a:extLst>
          </p:cNvPr>
          <p:cNvSpPr>
            <a:spLocks noGrp="1"/>
          </p:cNvSpPr>
          <p:nvPr>
            <p:ph type="ctrTitle"/>
          </p:nvPr>
        </p:nvSpPr>
        <p:spPr>
          <a:xfrm>
            <a:off x="559219" y="1115844"/>
            <a:ext cx="7680960" cy="4631911"/>
          </a:xfrm>
        </p:spPr>
        <p:txBody>
          <a:bodyPr anchor="b">
            <a:normAutofit/>
          </a:bodyPr>
          <a:lstStyle/>
          <a:p>
            <a:r>
              <a:rPr lang="en-US" sz="6500" dirty="0"/>
              <a:t>Research Methodology</a:t>
            </a:r>
          </a:p>
        </p:txBody>
      </p:sp>
      <p:cxnSp>
        <p:nvCxnSpPr>
          <p:cNvPr id="11" name="Straight Connector 10">
            <a:extLst>
              <a:ext uri="{FF2B5EF4-FFF2-40B4-BE49-F238E27FC236}">
                <a16:creationId xmlns:a16="http://schemas.microsoft.com/office/drawing/2014/main" id="{53C0BBAA-A5EC-5D5D-32E6-9F7EA60484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131" y="6268313"/>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599965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8" name="Straight Connector 67">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70" name="Rectangle 6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5" name="Picture 4" descr="Woman attending virtual therapy">
            <a:extLst>
              <a:ext uri="{FF2B5EF4-FFF2-40B4-BE49-F238E27FC236}">
                <a16:creationId xmlns:a16="http://schemas.microsoft.com/office/drawing/2014/main" id="{948D8E51-0D21-31A1-9333-96E5A1D45874}"/>
              </a:ext>
            </a:extLst>
          </p:cNvPr>
          <p:cNvPicPr>
            <a:picLocks noChangeAspect="1"/>
          </p:cNvPicPr>
          <p:nvPr/>
        </p:nvPicPr>
        <p:blipFill>
          <a:blip r:embed="rId3">
            <a:alphaModFix/>
          </a:blip>
          <a:srcRect l="13036" r="31516" b="-1"/>
          <a:stretch>
            <a:fillRect/>
          </a:stretch>
        </p:blipFill>
        <p:spPr>
          <a:xfrm>
            <a:off x="-4704" y="10"/>
            <a:ext cx="5696712" cy="6857990"/>
          </a:xfrm>
          <a:prstGeom prst="rect">
            <a:avLst/>
          </a:prstGeom>
        </p:spPr>
      </p:pic>
      <p:sp>
        <p:nvSpPr>
          <p:cNvPr id="72" name="Rectangle 71">
            <a:extLst>
              <a:ext uri="{FF2B5EF4-FFF2-40B4-BE49-F238E27FC236}">
                <a16:creationId xmlns:a16="http://schemas.microsoft.com/office/drawing/2014/main" id="{F7017262-EEEC-4F5E-917D-A55E68A11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0375" y="-480370"/>
            <a:ext cx="4735963" cy="5696712"/>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AF7F624F-57EF-5F85-B6DB-17AC78848151}"/>
              </a:ext>
            </a:extLst>
          </p:cNvPr>
          <p:cNvSpPr>
            <a:spLocks noGrp="1"/>
          </p:cNvSpPr>
          <p:nvPr>
            <p:ph type="title"/>
          </p:nvPr>
        </p:nvSpPr>
        <p:spPr>
          <a:xfrm>
            <a:off x="642519" y="1371601"/>
            <a:ext cx="4023360" cy="2671482"/>
          </a:xfrm>
        </p:spPr>
        <p:txBody>
          <a:bodyPr vert="horz" lIns="91440" tIns="45720" rIns="91440" bIns="45720" rtlCol="0" anchor="t">
            <a:normAutofit/>
          </a:bodyPr>
          <a:lstStyle/>
          <a:p>
            <a:r>
              <a:rPr lang="en-US">
                <a:solidFill>
                  <a:srgbClr val="FFFFFF"/>
                </a:solidFill>
              </a:rPr>
              <a:t>Study Design and Participants</a:t>
            </a:r>
          </a:p>
        </p:txBody>
      </p:sp>
      <p:cxnSp>
        <p:nvCxnSpPr>
          <p:cNvPr id="74" name="Straight Connector 73">
            <a:extLst>
              <a:ext uri="{FF2B5EF4-FFF2-40B4-BE49-F238E27FC236}">
                <a16:creationId xmlns:a16="http://schemas.microsoft.com/office/drawing/2014/main" id="{9A3EDAAA-869E-4AA2-A7CE-BF2C02596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8718"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A9DAEE17-1419-7E62-5CD6-305C8006F7B4}"/>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242960" y="789140"/>
            <a:ext cx="5572803" cy="5674290"/>
          </a:xfrm>
        </p:spPr>
        <p:txBody>
          <a:bodyPr>
            <a:normAutofit/>
          </a:bodyPr>
          <a:lstStyle/>
          <a:p>
            <a:pPr marL="0" indent="0">
              <a:spcBef>
                <a:spcPts val="2500"/>
              </a:spcBef>
              <a:buNone/>
            </a:pPr>
            <a:r>
              <a:rPr lang="en-US" sz="1600" b="1" dirty="0"/>
              <a:t>Qualitative-First Mixed Methods Study</a:t>
            </a:r>
          </a:p>
          <a:p>
            <a:pPr marL="0" lvl="1" indent="0">
              <a:buNone/>
            </a:pPr>
            <a:r>
              <a:rPr lang="en-US" sz="1600" dirty="0"/>
              <a:t>The small amount of quantitative data used as supplementary to qualitative.</a:t>
            </a:r>
          </a:p>
          <a:p>
            <a:pPr marL="0" lvl="1" indent="0">
              <a:buNone/>
            </a:pPr>
            <a:endParaRPr lang="en-US" sz="1600" b="1" dirty="0"/>
          </a:p>
          <a:p>
            <a:pPr marL="0" lvl="1" indent="0">
              <a:buNone/>
            </a:pPr>
            <a:r>
              <a:rPr lang="en-US" sz="1600" b="1" dirty="0"/>
              <a:t>Participants</a:t>
            </a:r>
          </a:p>
          <a:p>
            <a:pPr marL="0" lvl="1" indent="0">
              <a:buNone/>
            </a:pPr>
            <a:r>
              <a:rPr lang="en-US" sz="1600" dirty="0"/>
              <a:t>5 (my) amateur voice students, 3 male, 2 female, ages 28-72.</a:t>
            </a:r>
          </a:p>
          <a:p>
            <a:pPr marL="0" lvl="1" indent="0">
              <a:buNone/>
            </a:pPr>
            <a:endParaRPr lang="en-US" sz="1600" dirty="0"/>
          </a:p>
          <a:p>
            <a:pPr marL="0" lvl="1" indent="0">
              <a:buNone/>
            </a:pPr>
            <a:r>
              <a:rPr lang="en-US" sz="1600" b="1" dirty="0"/>
              <a:t>Research Design</a:t>
            </a:r>
          </a:p>
          <a:p>
            <a:pPr marL="0" lvl="1" indent="0">
              <a:buNone/>
            </a:pPr>
            <a:r>
              <a:rPr lang="en-US" sz="1600" i="1" dirty="0"/>
              <a:t>Case Study Design</a:t>
            </a:r>
            <a:r>
              <a:rPr lang="en-US" sz="1600" dirty="0"/>
              <a:t>: suitable for developing a complex understanding of each participant’s experience </a:t>
            </a:r>
          </a:p>
          <a:p>
            <a:pPr marL="0" lvl="1" indent="0">
              <a:buNone/>
            </a:pPr>
            <a:r>
              <a:rPr lang="en-US" sz="1600" dirty="0"/>
              <a:t>(Hancock, Algozzine and Lim, 2021).</a:t>
            </a:r>
          </a:p>
          <a:p>
            <a:pPr marL="0" lvl="1" indent="0">
              <a:buNone/>
            </a:pPr>
            <a:endParaRPr lang="en-US" sz="1600" dirty="0"/>
          </a:p>
          <a:p>
            <a:pPr marL="0" lvl="1" indent="0">
              <a:buNone/>
            </a:pPr>
            <a:r>
              <a:rPr lang="en-US" sz="1600" b="1" dirty="0"/>
              <a:t>Online Setting</a:t>
            </a:r>
          </a:p>
          <a:p>
            <a:pPr marL="0" lvl="1" indent="0">
              <a:buNone/>
            </a:pPr>
            <a:r>
              <a:rPr lang="en-US" sz="1600" dirty="0"/>
              <a:t>Intervention during 4 online voice lessons.</a:t>
            </a:r>
          </a:p>
          <a:p>
            <a:pPr marL="0" lvl="1" indent="0">
              <a:buNone/>
            </a:pPr>
            <a:endParaRPr lang="en-US" sz="1400" dirty="0"/>
          </a:p>
        </p:txBody>
      </p:sp>
    </p:spTree>
    <p:extLst>
      <p:ext uri="{BB962C8B-B14F-4D97-AF65-F5344CB8AC3E}">
        <p14:creationId xmlns:p14="http://schemas.microsoft.com/office/powerpoint/2010/main" val="411531019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id="{324612BD-7DA1-0601-2E06-C6E74BE833C4}"/>
              </a:ext>
            </a:extLst>
          </p:cNvPr>
          <p:cNvSpPr txBox="1"/>
          <p:nvPr/>
        </p:nvSpPr>
        <p:spPr>
          <a:xfrm>
            <a:off x="586985" y="302091"/>
            <a:ext cx="6959600" cy="584775"/>
          </a:xfrm>
          <a:prstGeom prst="rect">
            <a:avLst/>
          </a:prstGeom>
          <a:noFill/>
        </p:spPr>
        <p:txBody>
          <a:bodyPr wrap="square" rtlCol="0">
            <a:spAutoFit/>
          </a:bodyPr>
          <a:lstStyle/>
          <a:p>
            <a:r>
              <a:rPr lang="en-US" sz="3200" b="1" dirty="0"/>
              <a:t>Study’s Stages</a:t>
            </a:r>
          </a:p>
        </p:txBody>
      </p:sp>
      <p:pic>
        <p:nvPicPr>
          <p:cNvPr id="7" name="Picture 6">
            <a:extLst>
              <a:ext uri="{FF2B5EF4-FFF2-40B4-BE49-F238E27FC236}">
                <a16:creationId xmlns:a16="http://schemas.microsoft.com/office/drawing/2014/main" id="{9D66661B-7F09-40DE-FB6C-42B67B552B07}"/>
              </a:ext>
            </a:extLst>
          </p:cNvPr>
          <p:cNvPicPr>
            <a:picLocks noChangeAspect="1"/>
          </p:cNvPicPr>
          <p:nvPr/>
        </p:nvPicPr>
        <p:blipFill>
          <a:blip r:embed="rId3"/>
          <a:stretch>
            <a:fillRect/>
          </a:stretch>
        </p:blipFill>
        <p:spPr>
          <a:xfrm>
            <a:off x="2040879" y="1446644"/>
            <a:ext cx="8110242" cy="4621645"/>
          </a:xfrm>
          <a:prstGeom prst="rect">
            <a:avLst/>
          </a:prstGeom>
        </p:spPr>
      </p:pic>
    </p:spTree>
    <p:extLst>
      <p:ext uri="{BB962C8B-B14F-4D97-AF65-F5344CB8AC3E}">
        <p14:creationId xmlns:p14="http://schemas.microsoft.com/office/powerpoint/2010/main" val="23273578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32" name="Rectangle 31">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 and data illustration">
            <a:extLst>
              <a:ext uri="{FF2B5EF4-FFF2-40B4-BE49-F238E27FC236}">
                <a16:creationId xmlns:a16="http://schemas.microsoft.com/office/drawing/2014/main" id="{B3F37913-1F24-499E-873D-5F853CF991F8}"/>
              </a:ext>
            </a:extLst>
          </p:cNvPr>
          <p:cNvPicPr>
            <a:picLocks noGrp="1" noChangeAspect="1"/>
          </p:cNvPicPr>
          <p:nvPr>
            <p:ph sz="half" idx="1"/>
          </p:nvPr>
        </p:nvPicPr>
        <p:blipFill>
          <a:blip r:embed="rId3"/>
          <a:srcRect t="11648" b="4082"/>
          <a:stretch>
            <a:fillRect/>
          </a:stretch>
        </p:blipFill>
        <p:spPr>
          <a:xfrm>
            <a:off x="20" y="10"/>
            <a:ext cx="12191980" cy="6857990"/>
          </a:xfrm>
          <a:prstGeom prst="rect">
            <a:avLst/>
          </a:prstGeom>
        </p:spPr>
      </p:pic>
      <p:sp useBgFill="1">
        <p:nvSpPr>
          <p:cNvPr id="34" name="Rectangle 33">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9848EE-62F3-98FD-26F1-7ED356C85FE7}"/>
              </a:ext>
            </a:extLst>
          </p:cNvPr>
          <p:cNvSpPr>
            <a:spLocks noGrp="1"/>
          </p:cNvSpPr>
          <p:nvPr>
            <p:ph type="title"/>
          </p:nvPr>
        </p:nvSpPr>
        <p:spPr>
          <a:xfrm>
            <a:off x="1049451" y="1352492"/>
            <a:ext cx="4665540" cy="1143000"/>
          </a:xfrm>
        </p:spPr>
        <p:txBody>
          <a:bodyPr vert="horz" lIns="91440" tIns="45720" rIns="91440" bIns="45720" rtlCol="0" anchor="t">
            <a:normAutofit/>
          </a:bodyPr>
          <a:lstStyle/>
          <a:p>
            <a:pPr>
              <a:lnSpc>
                <a:spcPct val="90000"/>
              </a:lnSpc>
            </a:pPr>
            <a:r>
              <a:rPr lang="en-US" sz="3700"/>
              <a:t>Data Collection Methods</a:t>
            </a:r>
          </a:p>
        </p:txBody>
      </p:sp>
      <p:cxnSp>
        <p:nvCxnSpPr>
          <p:cNvPr id="36" name="Straight Connector 35">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E3C505C6-0769-B53D-EF32-ECB92BA362EE}"/>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13232" y="2868909"/>
            <a:ext cx="5330807" cy="3765056"/>
          </a:xfrm>
        </p:spPr>
        <p:txBody>
          <a:bodyPr>
            <a:normAutofit/>
          </a:bodyPr>
          <a:lstStyle/>
          <a:p>
            <a:pPr marL="0" indent="0">
              <a:lnSpc>
                <a:spcPct val="110000"/>
              </a:lnSpc>
              <a:spcBef>
                <a:spcPts val="2500"/>
              </a:spcBef>
              <a:buNone/>
            </a:pPr>
            <a:r>
              <a:rPr lang="en-US" sz="1600" b="1" dirty="0"/>
              <a:t>Quantitative Data Collection</a:t>
            </a:r>
          </a:p>
          <a:p>
            <a:pPr marL="285750" lvl="1" indent="-285750">
              <a:lnSpc>
                <a:spcPct val="110000"/>
              </a:lnSpc>
            </a:pPr>
            <a:r>
              <a:rPr lang="en-US" sz="1600" dirty="0"/>
              <a:t>2 EASE questionnaires </a:t>
            </a:r>
            <a:r>
              <a:rPr lang="en-US" sz="1200" dirty="0"/>
              <a:t>(Evaluation of the Ability to Sing Easily)</a:t>
            </a:r>
          </a:p>
          <a:p>
            <a:pPr marL="285750" lvl="1" indent="-285750">
              <a:lnSpc>
                <a:spcPct val="110000"/>
              </a:lnSpc>
            </a:pPr>
            <a:r>
              <a:rPr lang="en-US" sz="1600" dirty="0"/>
              <a:t>Post-home practice questionnaire (google form).</a:t>
            </a:r>
          </a:p>
          <a:p>
            <a:pPr marL="0" indent="0">
              <a:lnSpc>
                <a:spcPct val="110000"/>
              </a:lnSpc>
              <a:spcBef>
                <a:spcPts val="2500"/>
              </a:spcBef>
              <a:buNone/>
            </a:pPr>
            <a:r>
              <a:rPr lang="en-US" sz="1600" b="1" dirty="0"/>
              <a:t>Qualitative Data Collection</a:t>
            </a:r>
          </a:p>
          <a:p>
            <a:pPr marL="171450" lvl="1" indent="-171450">
              <a:lnSpc>
                <a:spcPct val="110000"/>
              </a:lnSpc>
            </a:pPr>
            <a:r>
              <a:rPr lang="en-US" sz="1600" dirty="0"/>
              <a:t>Semi-structured interviews.</a:t>
            </a:r>
          </a:p>
          <a:p>
            <a:pPr marL="171450" lvl="1" indent="-171450">
              <a:lnSpc>
                <a:spcPct val="110000"/>
              </a:lnSpc>
            </a:pPr>
            <a:r>
              <a:rPr lang="en-US" sz="1600" dirty="0"/>
              <a:t>Field notes (my observations of participants)</a:t>
            </a:r>
          </a:p>
        </p:txBody>
      </p:sp>
    </p:spTree>
    <p:extLst>
      <p:ext uri="{BB962C8B-B14F-4D97-AF65-F5344CB8AC3E}">
        <p14:creationId xmlns:p14="http://schemas.microsoft.com/office/powerpoint/2010/main" val="273250431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E60ABE4D-4EFB-D5F9-3BEE-02F52CBF84DB}"/>
              </a:ext>
            </a:extLst>
          </p:cNvPr>
          <p:cNvPicPr>
            <a:picLocks noGrp="1" noChangeAspect="1"/>
          </p:cNvPicPr>
          <p:nvPr>
            <p:ph sz="half" idx="1"/>
          </p:nvPr>
        </p:nvPicPr>
        <p:blipFill>
          <a:blip r:embed="rId3"/>
          <a:stretch>
            <a:fillRect/>
          </a:stretch>
        </p:blipFill>
        <p:spPr>
          <a:xfrm>
            <a:off x="1007609" y="2217000"/>
            <a:ext cx="10176782" cy="2898133"/>
          </a:xfrm>
        </p:spPr>
      </p:pic>
      <p:sp>
        <p:nvSpPr>
          <p:cNvPr id="7" name="TextBox 6">
            <a:extLst>
              <a:ext uri="{FF2B5EF4-FFF2-40B4-BE49-F238E27FC236}">
                <a16:creationId xmlns:a16="http://schemas.microsoft.com/office/drawing/2014/main" id="{5F1FF3E4-9543-1092-B240-B412D2B2FDB0}"/>
              </a:ext>
            </a:extLst>
          </p:cNvPr>
          <p:cNvSpPr txBox="1"/>
          <p:nvPr/>
        </p:nvSpPr>
        <p:spPr>
          <a:xfrm>
            <a:off x="586985" y="302091"/>
            <a:ext cx="6959600" cy="584775"/>
          </a:xfrm>
          <a:prstGeom prst="rect">
            <a:avLst/>
          </a:prstGeom>
          <a:noFill/>
        </p:spPr>
        <p:txBody>
          <a:bodyPr wrap="square" rtlCol="0">
            <a:spAutoFit/>
          </a:bodyPr>
          <a:lstStyle/>
          <a:p>
            <a:r>
              <a:rPr lang="en-US" sz="3200" b="1" dirty="0"/>
              <a:t>Body Scan Meditation Practice</a:t>
            </a:r>
          </a:p>
        </p:txBody>
      </p:sp>
    </p:spTree>
    <p:extLst>
      <p:ext uri="{BB962C8B-B14F-4D97-AF65-F5344CB8AC3E}">
        <p14:creationId xmlns:p14="http://schemas.microsoft.com/office/powerpoint/2010/main" val="30374548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32" name="Rectangle 31">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0FE9B-108F-7BCC-F37A-CD98D6C21683}"/>
              </a:ext>
            </a:extLst>
          </p:cNvPr>
          <p:cNvSpPr>
            <a:spLocks noGrp="1"/>
          </p:cNvSpPr>
          <p:nvPr>
            <p:ph type="title"/>
          </p:nvPr>
        </p:nvSpPr>
        <p:spPr>
          <a:xfrm>
            <a:off x="640080" y="1371600"/>
            <a:ext cx="5852160" cy="1097280"/>
          </a:xfrm>
        </p:spPr>
        <p:txBody>
          <a:bodyPr vert="horz" lIns="91440" tIns="45720" rIns="91440" bIns="45720" rtlCol="0" anchor="t">
            <a:normAutofit/>
          </a:bodyPr>
          <a:lstStyle/>
          <a:p>
            <a:pPr>
              <a:lnSpc>
                <a:spcPct val="90000"/>
              </a:lnSpc>
            </a:pPr>
            <a:r>
              <a:rPr lang="en-US" sz="3400" dirty="0"/>
              <a:t>Quantitative Data Analysis</a:t>
            </a:r>
          </a:p>
        </p:txBody>
      </p:sp>
      <p:cxnSp>
        <p:nvCxnSpPr>
          <p:cNvPr id="34" name="Straight Connector 33">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A6FBDEF3-B27B-1040-9EF4-715A9021A8E1}"/>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40080" y="2633236"/>
            <a:ext cx="5852160" cy="3664685"/>
          </a:xfrm>
        </p:spPr>
        <p:txBody>
          <a:bodyPr>
            <a:normAutofit/>
          </a:bodyPr>
          <a:lstStyle/>
          <a:p>
            <a:pPr marL="0" indent="0">
              <a:spcBef>
                <a:spcPts val="2500"/>
              </a:spcBef>
              <a:buNone/>
            </a:pPr>
            <a:r>
              <a:rPr lang="en-US" sz="1800" b="1" dirty="0"/>
              <a:t>Descriptive Statistics </a:t>
            </a:r>
          </a:p>
          <a:p>
            <a:pPr>
              <a:spcBef>
                <a:spcPts val="2500"/>
              </a:spcBef>
            </a:pPr>
            <a:r>
              <a:rPr lang="en-US" sz="1700" dirty="0"/>
              <a:t>Paired sampled T-test</a:t>
            </a:r>
          </a:p>
          <a:p>
            <a:pPr>
              <a:spcBef>
                <a:spcPts val="2500"/>
              </a:spcBef>
            </a:pPr>
            <a:r>
              <a:rPr lang="en-US" sz="1700" dirty="0"/>
              <a:t>Shapiro-Wilk normality test</a:t>
            </a:r>
          </a:p>
          <a:p>
            <a:pPr>
              <a:spcBef>
                <a:spcPts val="2500"/>
              </a:spcBef>
            </a:pPr>
            <a:r>
              <a:rPr lang="en-US" sz="1700" dirty="0"/>
              <a:t>Wilcoxon signed-rank test</a:t>
            </a:r>
          </a:p>
          <a:p>
            <a:pPr>
              <a:spcBef>
                <a:spcPts val="2500"/>
              </a:spcBef>
            </a:pPr>
            <a:r>
              <a:rPr lang="en-US" sz="1700" dirty="0"/>
              <a:t>Averaging opposite sets of questions</a:t>
            </a:r>
          </a:p>
          <a:p>
            <a:pPr marL="0" indent="0">
              <a:spcBef>
                <a:spcPts val="2500"/>
              </a:spcBef>
              <a:buNone/>
            </a:pPr>
            <a:endParaRPr lang="en-US" sz="1400" b="1" dirty="0"/>
          </a:p>
        </p:txBody>
      </p:sp>
      <p:pic>
        <p:nvPicPr>
          <p:cNvPr id="5" name="Content Placeholder 4" descr="Pastel workspace setup">
            <a:extLst>
              <a:ext uri="{FF2B5EF4-FFF2-40B4-BE49-F238E27FC236}">
                <a16:creationId xmlns:a16="http://schemas.microsoft.com/office/drawing/2014/main" id="{5399BF2A-D7CA-41EB-9B6B-EFB4D7FD99E7}"/>
              </a:ext>
            </a:extLst>
          </p:cNvPr>
          <p:cNvPicPr>
            <a:picLocks noGrp="1" noChangeAspect="1"/>
          </p:cNvPicPr>
          <p:nvPr>
            <p:ph sz="half" idx="1"/>
          </p:nvPr>
        </p:nvPicPr>
        <p:blipFill>
          <a:blip r:embed="rId3"/>
          <a:srcRect l="27403" r="25073" b="-2"/>
          <a:stretch>
            <a:fillRect/>
          </a:stretch>
        </p:blipFill>
        <p:spPr>
          <a:xfrm>
            <a:off x="7345680" y="10"/>
            <a:ext cx="4846320" cy="6857990"/>
          </a:xfrm>
          <a:prstGeom prst="rect">
            <a:avLst/>
          </a:prstGeom>
        </p:spPr>
      </p:pic>
    </p:spTree>
    <p:extLst>
      <p:ext uri="{BB962C8B-B14F-4D97-AF65-F5344CB8AC3E}">
        <p14:creationId xmlns:p14="http://schemas.microsoft.com/office/powerpoint/2010/main" val="128788792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5" name="Straight Connector 14">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4E9A22-7EA0-D895-B4F4-1B0A38D61391}"/>
              </a:ext>
            </a:extLst>
          </p:cNvPr>
          <p:cNvSpPr>
            <a:spLocks noGrp="1"/>
          </p:cNvSpPr>
          <p:nvPr>
            <p:ph type="title"/>
          </p:nvPr>
        </p:nvSpPr>
        <p:spPr>
          <a:xfrm>
            <a:off x="640080" y="1371600"/>
            <a:ext cx="5852160" cy="1097280"/>
          </a:xfrm>
        </p:spPr>
        <p:txBody>
          <a:bodyPr vert="horz" lIns="91440" tIns="45720" rIns="91440" bIns="45720" rtlCol="0" anchor="t">
            <a:normAutofit fontScale="90000"/>
          </a:bodyPr>
          <a:lstStyle/>
          <a:p>
            <a:r>
              <a:rPr lang="en-US" dirty="0"/>
              <a:t>Qualitative Data Analysis</a:t>
            </a:r>
          </a:p>
        </p:txBody>
      </p:sp>
      <p:cxnSp>
        <p:nvCxnSpPr>
          <p:cNvPr id="19" name="Straight Connector 18">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98057B3-C356-0BF1-8161-BE6EEEDAA5C2}"/>
              </a:ext>
            </a:extLst>
          </p:cNvPr>
          <p:cNvSpPr>
            <a:spLocks noGrp="1"/>
          </p:cNvSpPr>
          <p:nvPr>
            <p:ph sz="half" idx="1"/>
          </p:nvPr>
        </p:nvSpPr>
        <p:spPr>
          <a:xfrm>
            <a:off x="640080" y="2633236"/>
            <a:ext cx="5852160" cy="3664685"/>
          </a:xfrm>
        </p:spPr>
        <p:txBody>
          <a:bodyPr vert="horz" lIns="91440" tIns="45720" rIns="91440" bIns="45720" rtlCol="0">
            <a:normAutofit fontScale="92500"/>
          </a:bodyPr>
          <a:lstStyle/>
          <a:p>
            <a:pPr marL="0" indent="0">
              <a:spcBef>
                <a:spcPts val="2500"/>
              </a:spcBef>
              <a:buNone/>
            </a:pPr>
            <a:r>
              <a:rPr lang="en-US" b="1" dirty="0"/>
              <a:t>Interpretative Phenomenological Analysis (IPA)</a:t>
            </a:r>
          </a:p>
          <a:p>
            <a:pPr marL="0" lvl="1" indent="0">
              <a:buNone/>
            </a:pPr>
            <a:r>
              <a:rPr lang="en-US" sz="1400" dirty="0"/>
              <a:t>Inductive process for detailed, nuanced analysis of single cases (Smith, 2004)</a:t>
            </a:r>
          </a:p>
          <a:p>
            <a:pPr marL="0" lvl="1" indent="0">
              <a:buNone/>
            </a:pPr>
            <a:endParaRPr lang="en-US" dirty="0"/>
          </a:p>
          <a:p>
            <a:pPr marL="285750" lvl="1" indent="-285750"/>
            <a:r>
              <a:rPr lang="en-US" dirty="0"/>
              <a:t>Interview transcripts’ coding process and thematic analysis.</a:t>
            </a:r>
          </a:p>
          <a:p>
            <a:pPr marL="285750" lvl="1" indent="-285750"/>
            <a:endParaRPr lang="en-US" dirty="0"/>
          </a:p>
          <a:p>
            <a:pPr marL="285750" lvl="1" indent="-285750"/>
            <a:r>
              <a:rPr lang="en-US" dirty="0"/>
              <a:t>Three broad themes:</a:t>
            </a:r>
          </a:p>
          <a:p>
            <a:pPr lvl="1"/>
            <a:r>
              <a:rPr lang="en-US" dirty="0"/>
              <a:t>Effects on body tension</a:t>
            </a:r>
          </a:p>
          <a:p>
            <a:pPr lvl="1"/>
            <a:r>
              <a:rPr lang="en-US" dirty="0"/>
              <a:t>Effects on body awareness</a:t>
            </a:r>
          </a:p>
          <a:p>
            <a:pPr lvl="1"/>
            <a:r>
              <a:rPr lang="en-US" dirty="0"/>
              <a:t>Effects on singing ease</a:t>
            </a:r>
          </a:p>
        </p:txBody>
      </p:sp>
      <p:pic>
        <p:nvPicPr>
          <p:cNvPr id="10" name="Picture 9" descr="Multi-colored dialogue boxes">
            <a:extLst>
              <a:ext uri="{FF2B5EF4-FFF2-40B4-BE49-F238E27FC236}">
                <a16:creationId xmlns:a16="http://schemas.microsoft.com/office/drawing/2014/main" id="{7A040C5C-7D41-5C6E-7B4D-5B2219408644}"/>
              </a:ext>
            </a:extLst>
          </p:cNvPr>
          <p:cNvPicPr>
            <a:picLocks noChangeAspect="1"/>
          </p:cNvPicPr>
          <p:nvPr/>
        </p:nvPicPr>
        <p:blipFill>
          <a:blip r:embed="rId3"/>
          <a:srcRect l="20593" r="24641" b="2"/>
          <a:stretch>
            <a:fillRect/>
          </a:stretch>
        </p:blipFill>
        <p:spPr>
          <a:xfrm>
            <a:off x="7345680" y="10"/>
            <a:ext cx="4846320" cy="6857990"/>
          </a:xfrm>
          <a:prstGeom prst="rect">
            <a:avLst/>
          </a:prstGeom>
        </p:spPr>
      </p:pic>
    </p:spTree>
    <p:extLst>
      <p:ext uri="{BB962C8B-B14F-4D97-AF65-F5344CB8AC3E}">
        <p14:creationId xmlns:p14="http://schemas.microsoft.com/office/powerpoint/2010/main" val="14449476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1" name="Rectangle 20">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Meditation">
            <a:extLst>
              <a:ext uri="{FF2B5EF4-FFF2-40B4-BE49-F238E27FC236}">
                <a16:creationId xmlns:a16="http://schemas.microsoft.com/office/drawing/2014/main" id="{99C2EC51-B9A2-498D-8A03-A149D93BDAFB}"/>
              </a:ext>
            </a:extLst>
          </p:cNvPr>
          <p:cNvPicPr>
            <a:picLocks noGrp="1" noChangeAspect="1"/>
          </p:cNvPicPr>
          <p:nvPr>
            <p:ph sz="half" idx="1"/>
          </p:nvPr>
        </p:nvPicPr>
        <p:blipFill>
          <a:blip r:embed="rId3"/>
          <a:srcRect l="4444" r="1" b="1"/>
          <a:stretch>
            <a:fillRect/>
          </a:stretch>
        </p:blipFill>
        <p:spPr>
          <a:xfrm>
            <a:off x="0" y="0"/>
            <a:ext cx="12191980" cy="6857990"/>
          </a:xfrm>
          <a:prstGeom prst="rect">
            <a:avLst/>
          </a:prstGeom>
        </p:spPr>
      </p:pic>
      <p:sp useBgFill="1">
        <p:nvSpPr>
          <p:cNvPr id="23" name="Rectangle 22">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026F82-FDFE-EC33-EDE5-8FD37FC806B1}"/>
              </a:ext>
            </a:extLst>
          </p:cNvPr>
          <p:cNvSpPr>
            <a:spLocks noGrp="1"/>
          </p:cNvSpPr>
          <p:nvPr>
            <p:ph type="title"/>
          </p:nvPr>
        </p:nvSpPr>
        <p:spPr>
          <a:xfrm>
            <a:off x="516453" y="232505"/>
            <a:ext cx="4665540" cy="1143000"/>
          </a:xfrm>
        </p:spPr>
        <p:txBody>
          <a:bodyPr vert="horz" lIns="91440" tIns="45720" rIns="91440" bIns="45720" rtlCol="0" anchor="t">
            <a:normAutofit/>
          </a:bodyPr>
          <a:lstStyle/>
          <a:p>
            <a:pPr>
              <a:lnSpc>
                <a:spcPct val="90000"/>
              </a:lnSpc>
            </a:pPr>
            <a:r>
              <a:rPr lang="en-US" sz="3700" dirty="0"/>
              <a:t>Ethics</a:t>
            </a:r>
          </a:p>
        </p:txBody>
      </p:sp>
      <p:cxnSp>
        <p:nvCxnSpPr>
          <p:cNvPr id="25" name="Straight Connector 24">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68C23525-25AF-640A-8335-8AC7BDEC626A}"/>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45470" y="1302528"/>
            <a:ext cx="4961485" cy="4252933"/>
          </a:xfrm>
        </p:spPr>
        <p:txBody>
          <a:bodyPr>
            <a:normAutofit lnSpcReduction="10000"/>
          </a:bodyPr>
          <a:lstStyle/>
          <a:p>
            <a:pPr marL="285750" lvl="1" indent="-285750"/>
            <a:r>
              <a:rPr lang="en-US" dirty="0"/>
              <a:t>Ethical approval was granted by the UWTSD ethics committee. </a:t>
            </a:r>
          </a:p>
          <a:p>
            <a:pPr marL="285750" lvl="1" indent="-285750"/>
            <a:endParaRPr lang="en-US" sz="1600" dirty="0"/>
          </a:p>
          <a:p>
            <a:pPr marL="285750" lvl="1" indent="-285750"/>
            <a:r>
              <a:rPr lang="en-US" dirty="0"/>
              <a:t>Issues of insider researcher</a:t>
            </a:r>
          </a:p>
          <a:p>
            <a:pPr marL="523494" lvl="2" indent="-285750"/>
            <a:r>
              <a:rPr lang="en-US" dirty="0"/>
              <a:t>Positively biased towards meditation</a:t>
            </a:r>
          </a:p>
          <a:p>
            <a:pPr marL="523494" lvl="2" indent="-285750"/>
            <a:r>
              <a:rPr lang="en-US" dirty="0"/>
              <a:t>Mitigated with training preparation and learning journal </a:t>
            </a:r>
            <a:r>
              <a:rPr lang="en-US" sz="1200" dirty="0"/>
              <a:t>(Bulk and Collins, 2024) </a:t>
            </a:r>
          </a:p>
          <a:p>
            <a:pPr marL="523494" lvl="2" indent="-285750"/>
            <a:endParaRPr lang="en-US" dirty="0"/>
          </a:p>
          <a:p>
            <a:pPr marL="285750" lvl="1" indent="-285750"/>
            <a:r>
              <a:rPr lang="en-US" dirty="0"/>
              <a:t>Participant Biases</a:t>
            </a:r>
          </a:p>
          <a:p>
            <a:pPr marL="523494" lvl="2" indent="-285750"/>
            <a:r>
              <a:rPr lang="en-US" dirty="0"/>
              <a:t>Mitigated with confidentiality (pseudonym) </a:t>
            </a:r>
          </a:p>
          <a:p>
            <a:pPr marL="523494" lvl="2" indent="-285750"/>
            <a:r>
              <a:rPr lang="en-US" dirty="0"/>
              <a:t>Study aim: understanding participants’ true lived experience </a:t>
            </a:r>
            <a:r>
              <a:rPr lang="en-US" sz="1200" dirty="0"/>
              <a:t>(Lynn Institute, 2023) </a:t>
            </a:r>
          </a:p>
          <a:p>
            <a:pPr marL="523494" lvl="2" indent="-285750"/>
            <a:endParaRPr lang="en-US" dirty="0"/>
          </a:p>
          <a:p>
            <a:pPr marL="0" lvl="1" indent="0">
              <a:buNone/>
            </a:pPr>
            <a:endParaRPr lang="en-US" sz="1400" dirty="0"/>
          </a:p>
        </p:txBody>
      </p:sp>
    </p:spTree>
    <p:extLst>
      <p:ext uri="{BB962C8B-B14F-4D97-AF65-F5344CB8AC3E}">
        <p14:creationId xmlns:p14="http://schemas.microsoft.com/office/powerpoint/2010/main" val="396887440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0F00B071-F453-3FE5-7FDA-77F978CFF242}"/>
              </a:ext>
            </a:extLst>
          </p:cNvPr>
          <p:cNvSpPr>
            <a:spLocks noGrp="1"/>
          </p:cNvSpPr>
          <p:nvPr>
            <p:ph type="ctrTitle"/>
          </p:nvPr>
        </p:nvSpPr>
        <p:spPr>
          <a:xfrm>
            <a:off x="559219" y="1115844"/>
            <a:ext cx="7680960" cy="4631911"/>
          </a:xfrm>
        </p:spPr>
        <p:txBody>
          <a:bodyPr anchor="b">
            <a:normAutofit/>
          </a:bodyPr>
          <a:lstStyle/>
          <a:p>
            <a:r>
              <a:rPr lang="en-US" sz="6500" dirty="0"/>
              <a:t>Findings</a:t>
            </a:r>
            <a:br>
              <a:rPr lang="en-US" sz="6500" dirty="0"/>
            </a:br>
            <a:r>
              <a:rPr lang="en-US" sz="6500" dirty="0"/>
              <a:t>&amp; Discussion</a:t>
            </a:r>
          </a:p>
        </p:txBody>
      </p:sp>
      <p:cxnSp>
        <p:nvCxnSpPr>
          <p:cNvPr id="11" name="Straight Connector 10">
            <a:extLst>
              <a:ext uri="{FF2B5EF4-FFF2-40B4-BE49-F238E27FC236}">
                <a16:creationId xmlns:a16="http://schemas.microsoft.com/office/drawing/2014/main" id="{53C0BBAA-A5EC-5D5D-32E6-9F7EA60484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131" y="6268313"/>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439454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32" name="Rectangle 31">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5" name="Content Placeholder 4" descr="A photo of a sloth on the ground">
            <a:extLst>
              <a:ext uri="{FF2B5EF4-FFF2-40B4-BE49-F238E27FC236}">
                <a16:creationId xmlns:a16="http://schemas.microsoft.com/office/drawing/2014/main" id="{9CA497B1-E098-43E4-A904-7B4DE344950D}"/>
              </a:ext>
            </a:extLst>
          </p:cNvPr>
          <p:cNvPicPr>
            <a:picLocks noGrp="1" noChangeAspect="1"/>
          </p:cNvPicPr>
          <p:nvPr>
            <p:ph sz="half" idx="1"/>
          </p:nvPr>
        </p:nvPicPr>
        <p:blipFill>
          <a:blip r:embed="rId3">
            <a:alphaModFix/>
          </a:blip>
          <a:srcRect l="21731" r="22821" b="-1"/>
          <a:stretch>
            <a:fillRect/>
          </a:stretch>
        </p:blipFill>
        <p:spPr>
          <a:xfrm>
            <a:off x="-4704" y="10"/>
            <a:ext cx="5696712" cy="6857990"/>
          </a:xfrm>
          <a:prstGeom prst="rect">
            <a:avLst/>
          </a:prstGeom>
        </p:spPr>
      </p:pic>
      <p:sp>
        <p:nvSpPr>
          <p:cNvPr id="34" name="Rectangle 33">
            <a:extLst>
              <a:ext uri="{FF2B5EF4-FFF2-40B4-BE49-F238E27FC236}">
                <a16:creationId xmlns:a16="http://schemas.microsoft.com/office/drawing/2014/main" id="{F7017262-EEEC-4F5E-917D-A55E68A11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0375" y="-480370"/>
            <a:ext cx="4735963" cy="5696712"/>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81679A2D-60E3-F122-7AEC-5F62D526465B}"/>
              </a:ext>
            </a:extLst>
          </p:cNvPr>
          <p:cNvSpPr>
            <a:spLocks noGrp="1"/>
          </p:cNvSpPr>
          <p:nvPr>
            <p:ph type="title"/>
          </p:nvPr>
        </p:nvSpPr>
        <p:spPr>
          <a:xfrm>
            <a:off x="642519" y="1371601"/>
            <a:ext cx="4023360" cy="2671482"/>
          </a:xfrm>
        </p:spPr>
        <p:txBody>
          <a:bodyPr vert="horz" lIns="91440" tIns="45720" rIns="91440" bIns="45720" rtlCol="0" anchor="t">
            <a:normAutofit/>
          </a:bodyPr>
          <a:lstStyle/>
          <a:p>
            <a:r>
              <a:rPr lang="en-US">
                <a:solidFill>
                  <a:srgbClr val="FFFFFF"/>
                </a:solidFill>
              </a:rPr>
              <a:t>Effects on Body Tension</a:t>
            </a:r>
          </a:p>
        </p:txBody>
      </p:sp>
      <p:cxnSp>
        <p:nvCxnSpPr>
          <p:cNvPr id="36" name="Straight Connector 35">
            <a:extLst>
              <a:ext uri="{FF2B5EF4-FFF2-40B4-BE49-F238E27FC236}">
                <a16:creationId xmlns:a16="http://schemas.microsoft.com/office/drawing/2014/main" id="{9A3EDAAA-869E-4AA2-A7CE-BF2C02596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8718"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6247AE78-280C-38D6-8376-5CC751C55CAB}"/>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257141" y="795539"/>
            <a:ext cx="5444322" cy="5266922"/>
          </a:xfrm>
        </p:spPr>
        <p:txBody>
          <a:bodyPr>
            <a:normAutofit/>
          </a:bodyPr>
          <a:lstStyle/>
          <a:p>
            <a:pPr marL="0" indent="0">
              <a:spcBef>
                <a:spcPts val="2500"/>
              </a:spcBef>
              <a:buNone/>
            </a:pPr>
            <a:r>
              <a:rPr lang="en-US" sz="1800" b="1" dirty="0"/>
              <a:t>Findings</a:t>
            </a:r>
            <a:r>
              <a:rPr lang="en-US" sz="1700" b="1" dirty="0"/>
              <a:t>:</a:t>
            </a:r>
          </a:p>
          <a:p>
            <a:pPr marL="0" indent="0">
              <a:spcBef>
                <a:spcPts val="2500"/>
              </a:spcBef>
              <a:buNone/>
            </a:pPr>
            <a:endParaRPr lang="en-US" sz="1700" b="1" dirty="0"/>
          </a:p>
          <a:p>
            <a:pPr marL="523494" lvl="2" indent="-285750"/>
            <a:r>
              <a:rPr lang="en-US" sz="1800" dirty="0"/>
              <a:t>Each participant had their unique experience.</a:t>
            </a:r>
          </a:p>
          <a:p>
            <a:pPr marL="523494" lvl="2" indent="-285750"/>
            <a:endParaRPr lang="en-US" sz="1800" dirty="0"/>
          </a:p>
          <a:p>
            <a:pPr marL="523494" lvl="2" indent="-285750"/>
            <a:r>
              <a:rPr lang="en-US" sz="1800" dirty="0"/>
              <a:t>All felt increased body relaxation after 4-week intervention.</a:t>
            </a:r>
          </a:p>
          <a:p>
            <a:pPr marL="523494" lvl="2" indent="-285750"/>
            <a:endParaRPr lang="en-US" sz="1800" dirty="0"/>
          </a:p>
          <a:p>
            <a:pPr marL="523494" lvl="2" indent="-285750"/>
            <a:r>
              <a:rPr lang="en-US" sz="1800" dirty="0"/>
              <a:t>Steady high scores from post-home practice questionnaire suggested lowered body tension.</a:t>
            </a:r>
          </a:p>
          <a:p>
            <a:pPr marL="237744" lvl="2" indent="0">
              <a:buNone/>
            </a:pPr>
            <a:endParaRPr lang="en-US" sz="1800" dirty="0"/>
          </a:p>
          <a:p>
            <a:pPr marL="0" lvl="1" indent="0">
              <a:buNone/>
            </a:pPr>
            <a:endParaRPr lang="en-US" sz="1400" dirty="0"/>
          </a:p>
        </p:txBody>
      </p:sp>
    </p:spTree>
    <p:extLst>
      <p:ext uri="{BB962C8B-B14F-4D97-AF65-F5344CB8AC3E}">
        <p14:creationId xmlns:p14="http://schemas.microsoft.com/office/powerpoint/2010/main" val="194084123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1" name="Straight Connector 60">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63" name="Rectangle 62">
            <a:extLst>
              <a:ext uri="{FF2B5EF4-FFF2-40B4-BE49-F238E27FC236}">
                <a16:creationId xmlns:a16="http://schemas.microsoft.com/office/drawing/2014/main" id="{89BBA96D-760C-44C0-B94F-3FDC8357B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photo of a sloth on the ground">
            <a:extLst>
              <a:ext uri="{FF2B5EF4-FFF2-40B4-BE49-F238E27FC236}">
                <a16:creationId xmlns:a16="http://schemas.microsoft.com/office/drawing/2014/main" id="{6E4A9A2A-840A-5272-86A6-9D4C45D1F17F}"/>
              </a:ext>
            </a:extLst>
          </p:cNvPr>
          <p:cNvPicPr>
            <a:picLocks noChangeAspect="1"/>
          </p:cNvPicPr>
          <p:nvPr/>
        </p:nvPicPr>
        <p:blipFill>
          <a:blip r:embed="rId2"/>
          <a:srcRect t="625" b="15106"/>
          <a:stretch>
            <a:fillRect/>
          </a:stretch>
        </p:blipFill>
        <p:spPr>
          <a:xfrm>
            <a:off x="20" y="10"/>
            <a:ext cx="12191980" cy="6857990"/>
          </a:xfrm>
          <a:prstGeom prst="rect">
            <a:avLst/>
          </a:prstGeom>
        </p:spPr>
      </p:pic>
      <p:sp useBgFill="1">
        <p:nvSpPr>
          <p:cNvPr id="65" name="Rectangle 64">
            <a:extLst>
              <a:ext uri="{FF2B5EF4-FFF2-40B4-BE49-F238E27FC236}">
                <a16:creationId xmlns:a16="http://schemas.microsoft.com/office/drawing/2014/main" id="{EAA5F1BF-F733-47EA-A79A-01F3AD5A7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0600" y="1071435"/>
            <a:ext cx="10208830" cy="47197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BE0EB2-A526-274D-7E62-46DE1AB62E26}"/>
              </a:ext>
            </a:extLst>
          </p:cNvPr>
          <p:cNvSpPr>
            <a:spLocks noGrp="1"/>
          </p:cNvSpPr>
          <p:nvPr>
            <p:ph type="title"/>
          </p:nvPr>
        </p:nvSpPr>
        <p:spPr>
          <a:xfrm>
            <a:off x="1561863" y="1584797"/>
            <a:ext cx="3305701" cy="3584187"/>
          </a:xfrm>
        </p:spPr>
        <p:txBody>
          <a:bodyPr vert="horz" lIns="91440" tIns="45720" rIns="91440" bIns="45720" rtlCol="0" anchor="t">
            <a:normAutofit/>
          </a:bodyPr>
          <a:lstStyle/>
          <a:p>
            <a:pPr>
              <a:spcAft>
                <a:spcPts val="600"/>
              </a:spcAft>
            </a:pPr>
            <a:r>
              <a:rPr lang="en-US" sz="3600"/>
              <a:t>Participants’ Interview Insights</a:t>
            </a:r>
            <a:br>
              <a:rPr lang="en-US" sz="3600" i="1"/>
            </a:br>
            <a:endParaRPr lang="en-US" sz="3600"/>
          </a:p>
        </p:txBody>
      </p:sp>
      <p:sp>
        <p:nvSpPr>
          <p:cNvPr id="13" name="TextBox 12">
            <a:extLst>
              <a:ext uri="{FF2B5EF4-FFF2-40B4-BE49-F238E27FC236}">
                <a16:creationId xmlns:a16="http://schemas.microsoft.com/office/drawing/2014/main" id="{3DD61F32-5B78-8D7D-AB35-84967BF4F81B}"/>
              </a:ext>
            </a:extLst>
          </p:cNvPr>
          <p:cNvSpPr txBox="1"/>
          <p:nvPr/>
        </p:nvSpPr>
        <p:spPr>
          <a:xfrm>
            <a:off x="5337314" y="1641371"/>
            <a:ext cx="5214006" cy="3532869"/>
          </a:xfrm>
          <a:prstGeom prst="rect">
            <a:avLst/>
          </a:prstGeom>
        </p:spPr>
        <p:txBody>
          <a:bodyPr vert="horz" lIns="91440" tIns="45720" rIns="91440" bIns="45720" rtlCol="0">
            <a:normAutofit/>
          </a:bodyPr>
          <a:lstStyle/>
          <a:p>
            <a:pPr>
              <a:lnSpc>
                <a:spcPct val="120000"/>
              </a:lnSpc>
              <a:spcAft>
                <a:spcPts val="600"/>
              </a:spcAft>
              <a:buSzPct val="87000"/>
            </a:pPr>
            <a:br>
              <a:rPr lang="en-US" sz="1700" b="1" dirty="0"/>
            </a:br>
            <a:br>
              <a:rPr lang="en-US" sz="1700" b="1" dirty="0"/>
            </a:br>
            <a:r>
              <a:rPr lang="en-US" sz="1700" b="1" i="1" dirty="0"/>
              <a:t>‘I think, overall, a cumulative relaxation effect’</a:t>
            </a:r>
            <a:r>
              <a:rPr lang="en-US" sz="1700" b="1" dirty="0"/>
              <a:t> (Mark)</a:t>
            </a:r>
            <a:br>
              <a:rPr lang="en-US" sz="1700" b="1" dirty="0"/>
            </a:br>
            <a:br>
              <a:rPr lang="en-US" sz="1700" b="1" dirty="0"/>
            </a:br>
            <a:br>
              <a:rPr lang="en-US" sz="1700" b="1" dirty="0"/>
            </a:br>
            <a:r>
              <a:rPr lang="en-US" sz="1700" b="1" i="1" dirty="0"/>
              <a:t>‘When we got to the part of the awareness of your whole body, I really felt a more cohesive sense of relaxation throughout.’</a:t>
            </a:r>
            <a:r>
              <a:rPr lang="en-US" sz="1700" b="1" dirty="0"/>
              <a:t> (Mel)</a:t>
            </a:r>
            <a:br>
              <a:rPr lang="en-US" sz="1700" b="1" dirty="0"/>
            </a:br>
            <a:br>
              <a:rPr lang="en-US" sz="1700" b="1" dirty="0"/>
            </a:br>
            <a:br>
              <a:rPr lang="en-US" sz="1700" b="1" dirty="0"/>
            </a:br>
            <a:endParaRPr lang="en-US" sz="1700" dirty="0"/>
          </a:p>
        </p:txBody>
      </p:sp>
      <p:cxnSp>
        <p:nvCxnSpPr>
          <p:cNvPr id="67" name="Straight Connector 66">
            <a:extLst>
              <a:ext uri="{FF2B5EF4-FFF2-40B4-BE49-F238E27FC236}">
                <a16:creationId xmlns:a16="http://schemas.microsoft.com/office/drawing/2014/main" id="{652938D1-813E-4650-AAB9-E09257454F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83456" y="5765296"/>
            <a:ext cx="10215974"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65333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hoto of a sloth on the ground">
            <a:extLst>
              <a:ext uri="{FF2B5EF4-FFF2-40B4-BE49-F238E27FC236}">
                <a16:creationId xmlns:a16="http://schemas.microsoft.com/office/drawing/2014/main" id="{156B72F2-06C2-99B4-754B-FC183D355F42}"/>
              </a:ext>
            </a:extLst>
          </p:cNvPr>
          <p:cNvPicPr>
            <a:picLocks noChangeAspect="1"/>
          </p:cNvPicPr>
          <p:nvPr/>
        </p:nvPicPr>
        <p:blipFill>
          <a:blip r:embed="rId2"/>
          <a:srcRect t="625" b="15106"/>
          <a:stretch>
            <a:fillRect/>
          </a:stretch>
        </p:blipFill>
        <p:spPr>
          <a:xfrm>
            <a:off x="20" y="0"/>
            <a:ext cx="12191980" cy="6857990"/>
          </a:xfrm>
          <a:prstGeom prst="rect">
            <a:avLst/>
          </a:prstGeom>
        </p:spPr>
      </p:pic>
      <p:sp useBgFill="1">
        <p:nvSpPr>
          <p:cNvPr id="14" name="Rectangle 13">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BE1505-CDDB-21CF-69A1-0153DEB917E3}"/>
              </a:ext>
            </a:extLst>
          </p:cNvPr>
          <p:cNvSpPr>
            <a:spLocks noGrp="1"/>
          </p:cNvSpPr>
          <p:nvPr>
            <p:ph type="title"/>
          </p:nvPr>
        </p:nvSpPr>
        <p:spPr>
          <a:xfrm>
            <a:off x="1049451" y="1352492"/>
            <a:ext cx="4665540" cy="1143000"/>
          </a:xfrm>
        </p:spPr>
        <p:txBody>
          <a:bodyPr vert="horz" lIns="91440" tIns="45720" rIns="91440" bIns="45720" rtlCol="0" anchor="t">
            <a:normAutofit/>
          </a:bodyPr>
          <a:lstStyle/>
          <a:p>
            <a:pPr>
              <a:lnSpc>
                <a:spcPct val="90000"/>
              </a:lnSpc>
            </a:pPr>
            <a:r>
              <a:rPr lang="en-US" sz="2500" dirty="0"/>
              <a:t>What emerged through analysis?</a:t>
            </a:r>
            <a:br>
              <a:rPr lang="en-US" sz="2500" dirty="0"/>
            </a:br>
            <a:endParaRPr lang="en-US" sz="2500" dirty="0"/>
          </a:p>
        </p:txBody>
      </p:sp>
      <p:cxnSp>
        <p:nvCxnSpPr>
          <p:cNvPr id="16" name="Straight Connector 15">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BFEC9D8-6814-EDDD-358A-FD6B482A9081}"/>
              </a:ext>
            </a:extLst>
          </p:cNvPr>
          <p:cNvSpPr>
            <a:spLocks noGrp="1"/>
          </p:cNvSpPr>
          <p:nvPr>
            <p:ph sz="half" idx="1"/>
          </p:nvPr>
        </p:nvSpPr>
        <p:spPr>
          <a:xfrm>
            <a:off x="1049451" y="2247254"/>
            <a:ext cx="4665549" cy="3473013"/>
          </a:xfrm>
        </p:spPr>
        <p:txBody>
          <a:bodyPr vert="horz" lIns="91440" tIns="45720" rIns="91440" bIns="45720" rtlCol="0">
            <a:normAutofit/>
          </a:bodyPr>
          <a:lstStyle/>
          <a:p>
            <a:pPr marL="523494" lvl="2" indent="-285750">
              <a:lnSpc>
                <a:spcPct val="110000"/>
              </a:lnSpc>
            </a:pPr>
            <a:r>
              <a:rPr lang="en-US" sz="1700" dirty="0"/>
              <a:t>Repetition: familiarity with practice over time increased relaxation.</a:t>
            </a:r>
          </a:p>
          <a:p>
            <a:pPr marL="523494" lvl="2" indent="-285750">
              <a:lnSpc>
                <a:spcPct val="110000"/>
              </a:lnSpc>
            </a:pPr>
            <a:endParaRPr lang="en-US" sz="1700" dirty="0"/>
          </a:p>
          <a:p>
            <a:pPr marL="523494" lvl="2" indent="-285750">
              <a:lnSpc>
                <a:spcPct val="110000"/>
              </a:lnSpc>
            </a:pPr>
            <a:r>
              <a:rPr lang="en-US" sz="1700" dirty="0"/>
              <a:t>Connecting to whole-body’ perception helped maintain relaxation throughout practice.</a:t>
            </a:r>
          </a:p>
          <a:p>
            <a:pPr marL="0" indent="0">
              <a:lnSpc>
                <a:spcPct val="110000"/>
              </a:lnSpc>
              <a:spcBef>
                <a:spcPts val="2500"/>
              </a:spcBef>
              <a:buNone/>
            </a:pPr>
            <a:r>
              <a:rPr lang="en-US" sz="1400" dirty="0"/>
              <a:t>Challenges: </a:t>
            </a:r>
          </a:p>
          <a:p>
            <a:pPr marL="523494" lvl="2" indent="-285750">
              <a:lnSpc>
                <a:spcPct val="110000"/>
              </a:lnSpc>
            </a:pPr>
            <a:r>
              <a:rPr lang="en-US" sz="1400" dirty="0"/>
              <a:t>Postural negative habits</a:t>
            </a:r>
          </a:p>
          <a:p>
            <a:pPr marL="523494" lvl="2" indent="-285750">
              <a:lnSpc>
                <a:spcPct val="110000"/>
              </a:lnSpc>
            </a:pPr>
            <a:r>
              <a:rPr lang="en-US" sz="1400" dirty="0"/>
              <a:t>Restlessness </a:t>
            </a:r>
          </a:p>
          <a:p>
            <a:pPr marL="523494" lvl="2" indent="-285750">
              <a:lnSpc>
                <a:spcPct val="110000"/>
              </a:lnSpc>
            </a:pPr>
            <a:r>
              <a:rPr lang="en-US" sz="1400" dirty="0"/>
              <a:t>Falling asleep</a:t>
            </a:r>
          </a:p>
          <a:p>
            <a:pPr>
              <a:lnSpc>
                <a:spcPct val="110000"/>
              </a:lnSpc>
            </a:pPr>
            <a:endParaRPr lang="en-US" sz="1700" dirty="0"/>
          </a:p>
        </p:txBody>
      </p:sp>
    </p:spTree>
    <p:extLst>
      <p:ext uri="{BB962C8B-B14F-4D97-AF65-F5344CB8AC3E}">
        <p14:creationId xmlns:p14="http://schemas.microsoft.com/office/powerpoint/2010/main" val="416473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11" name="Picture 10" descr="Woman practicing yoga">
            <a:extLst>
              <a:ext uri="{FF2B5EF4-FFF2-40B4-BE49-F238E27FC236}">
                <a16:creationId xmlns:a16="http://schemas.microsoft.com/office/drawing/2014/main" id="{4BBF7874-A615-F27C-1039-5124800C8DED}"/>
              </a:ext>
            </a:extLst>
          </p:cNvPr>
          <p:cNvPicPr>
            <a:picLocks noChangeAspect="1"/>
          </p:cNvPicPr>
          <p:nvPr/>
        </p:nvPicPr>
        <p:blipFill>
          <a:blip r:embed="rId3">
            <a:alphaModFix/>
          </a:blip>
          <a:srcRect l="31789" r="12763" b="-1"/>
          <a:stretch>
            <a:fillRect/>
          </a:stretch>
        </p:blipFill>
        <p:spPr>
          <a:xfrm flipH="1">
            <a:off x="-4704" y="10"/>
            <a:ext cx="5696712" cy="6857990"/>
          </a:xfrm>
          <a:prstGeom prst="rect">
            <a:avLst/>
          </a:prstGeom>
        </p:spPr>
      </p:pic>
      <p:sp>
        <p:nvSpPr>
          <p:cNvPr id="52" name="Rectangle 51">
            <a:extLst>
              <a:ext uri="{FF2B5EF4-FFF2-40B4-BE49-F238E27FC236}">
                <a16:creationId xmlns:a16="http://schemas.microsoft.com/office/drawing/2014/main" id="{F7017262-EEEC-4F5E-917D-A55E68A11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0375" y="-480370"/>
            <a:ext cx="4735963" cy="5696712"/>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D9918A62-85D1-8EF4-79CB-C80372823947}"/>
              </a:ext>
            </a:extLst>
          </p:cNvPr>
          <p:cNvSpPr>
            <a:spLocks noGrp="1"/>
          </p:cNvSpPr>
          <p:nvPr>
            <p:ph type="title"/>
          </p:nvPr>
        </p:nvSpPr>
        <p:spPr>
          <a:xfrm>
            <a:off x="642519" y="1371601"/>
            <a:ext cx="4023360" cy="2671482"/>
          </a:xfrm>
        </p:spPr>
        <p:txBody>
          <a:bodyPr vert="horz" lIns="91440" tIns="45720" rIns="91440" bIns="45720" rtlCol="0">
            <a:normAutofit/>
          </a:bodyPr>
          <a:lstStyle/>
          <a:p>
            <a:r>
              <a:rPr lang="en-US">
                <a:solidFill>
                  <a:srgbClr val="FFFFFF"/>
                </a:solidFill>
              </a:rPr>
              <a:t>Effects on Body Awareness</a:t>
            </a:r>
          </a:p>
        </p:txBody>
      </p:sp>
      <p:cxnSp>
        <p:nvCxnSpPr>
          <p:cNvPr id="54" name="Straight Connector 53">
            <a:extLst>
              <a:ext uri="{FF2B5EF4-FFF2-40B4-BE49-F238E27FC236}">
                <a16:creationId xmlns:a16="http://schemas.microsoft.com/office/drawing/2014/main" id="{9A3EDAAA-869E-4AA2-A7CE-BF2C02596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8718"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13" name="Content Placeholder 12">
            <a:extLst>
              <a:ext uri="{FF2B5EF4-FFF2-40B4-BE49-F238E27FC236}">
                <a16:creationId xmlns:a16="http://schemas.microsoft.com/office/drawing/2014/main" id="{D7B65D9D-B631-F9C3-1CCC-75B8E16C761C}"/>
              </a:ext>
            </a:extLst>
          </p:cNvPr>
          <p:cNvSpPr>
            <a:spLocks noGrp="1"/>
          </p:cNvSpPr>
          <p:nvPr>
            <p:ph idx="1"/>
          </p:nvPr>
        </p:nvSpPr>
        <p:spPr>
          <a:xfrm>
            <a:off x="6242960" y="1031002"/>
            <a:ext cx="5288049" cy="5266922"/>
          </a:xfrm>
        </p:spPr>
        <p:txBody>
          <a:bodyPr vert="horz" lIns="91440" tIns="45720" rIns="91440" bIns="45720" rtlCol="0">
            <a:normAutofit/>
          </a:bodyPr>
          <a:lstStyle/>
          <a:p>
            <a:pPr marL="0" indent="0">
              <a:spcBef>
                <a:spcPts val="2500"/>
              </a:spcBef>
              <a:buNone/>
            </a:pPr>
            <a:r>
              <a:rPr lang="en-US" b="1" dirty="0"/>
              <a:t>Findings:</a:t>
            </a:r>
          </a:p>
          <a:p>
            <a:pPr marL="0" indent="0">
              <a:spcBef>
                <a:spcPts val="2500"/>
              </a:spcBef>
              <a:buNone/>
            </a:pPr>
            <a:endParaRPr lang="en-US" b="1" dirty="0"/>
          </a:p>
          <a:p>
            <a:pPr marL="523494" lvl="2" indent="-285750"/>
            <a:r>
              <a:rPr lang="en-US" sz="1800" dirty="0"/>
              <a:t>All participants followed unique mental/perceptual process.</a:t>
            </a:r>
          </a:p>
          <a:p>
            <a:pPr marL="523494" lvl="2" indent="-285750"/>
            <a:endParaRPr lang="en-US" sz="1800" dirty="0"/>
          </a:p>
          <a:p>
            <a:pPr marL="523494" lvl="2" indent="-285750"/>
            <a:r>
              <a:rPr lang="en-US" sz="1800" dirty="0"/>
              <a:t>Body awareness increased over 4-week intervention.</a:t>
            </a:r>
          </a:p>
          <a:p>
            <a:pPr marL="523494" lvl="2" indent="-285750"/>
            <a:endParaRPr lang="en-US" sz="1800" dirty="0"/>
          </a:p>
          <a:p>
            <a:pPr marL="523494" lvl="2" indent="-285750"/>
            <a:r>
              <a:rPr lang="en-US" sz="1800" dirty="0"/>
              <a:t>Imagery creation.</a:t>
            </a:r>
          </a:p>
          <a:p>
            <a:pPr marL="523494" lvl="2" indent="-285750"/>
            <a:endParaRPr lang="en-US" sz="1800" dirty="0"/>
          </a:p>
          <a:p>
            <a:pPr marL="523494" lvl="2" indent="-285750"/>
            <a:r>
              <a:rPr lang="en-US" sz="1800" dirty="0"/>
              <a:t>Quantitative and qualitative data aligned.</a:t>
            </a:r>
            <a:endParaRPr lang="en-US" dirty="0"/>
          </a:p>
          <a:p>
            <a:pPr marL="0" indent="0">
              <a:spcAft>
                <a:spcPts val="600"/>
              </a:spcAft>
              <a:buNone/>
            </a:pPr>
            <a:endParaRPr lang="en-US" dirty="0"/>
          </a:p>
          <a:p>
            <a:pPr>
              <a:spcAft>
                <a:spcPts val="600"/>
              </a:spcAft>
            </a:pPr>
            <a:endParaRPr lang="en-US" dirty="0"/>
          </a:p>
          <a:p>
            <a:pPr>
              <a:spcAft>
                <a:spcPts val="600"/>
              </a:spcAft>
            </a:pPr>
            <a:endParaRPr lang="en-US" dirty="0"/>
          </a:p>
          <a:p>
            <a:pPr>
              <a:spcAft>
                <a:spcPts val="600"/>
              </a:spcAft>
            </a:pPr>
            <a:endParaRPr lang="en-US" dirty="0"/>
          </a:p>
          <a:p>
            <a:pPr>
              <a:spcAft>
                <a:spcPts val="600"/>
              </a:spcAft>
            </a:pPr>
            <a:endParaRPr lang="en-US" dirty="0"/>
          </a:p>
          <a:p>
            <a:pPr>
              <a:spcAft>
                <a:spcPts val="600"/>
              </a:spcAft>
            </a:pPr>
            <a:endParaRPr lang="en-US" dirty="0"/>
          </a:p>
          <a:p>
            <a:pPr>
              <a:spcAft>
                <a:spcPts val="600"/>
              </a:spcAft>
            </a:pPr>
            <a:endParaRPr lang="en-US" dirty="0"/>
          </a:p>
          <a:p>
            <a:pPr>
              <a:spcAft>
                <a:spcPts val="600"/>
              </a:spcAft>
            </a:pPr>
            <a:endParaRPr lang="en-US" dirty="0"/>
          </a:p>
          <a:p>
            <a:pPr>
              <a:spcAft>
                <a:spcPts val="600"/>
              </a:spcAft>
            </a:pPr>
            <a:endParaRPr lang="en-US" dirty="0"/>
          </a:p>
          <a:p>
            <a:pPr>
              <a:spcAft>
                <a:spcPts val="600"/>
              </a:spcAft>
            </a:pPr>
            <a:endParaRPr lang="en-US" dirty="0"/>
          </a:p>
          <a:p>
            <a:pPr>
              <a:spcAft>
                <a:spcPts val="600"/>
              </a:spcAft>
            </a:pPr>
            <a:endParaRPr lang="en-US" dirty="0"/>
          </a:p>
          <a:p>
            <a:pPr>
              <a:spcAft>
                <a:spcPts val="600"/>
              </a:spcAft>
            </a:pPr>
            <a:endParaRPr lang="en-US" dirty="0"/>
          </a:p>
          <a:p>
            <a:pPr>
              <a:spcAft>
                <a:spcPts val="600"/>
              </a:spcAft>
            </a:pPr>
            <a:endParaRPr lang="en-US" dirty="0"/>
          </a:p>
        </p:txBody>
      </p:sp>
    </p:spTree>
    <p:extLst>
      <p:ext uri="{BB962C8B-B14F-4D97-AF65-F5344CB8AC3E}">
        <p14:creationId xmlns:p14="http://schemas.microsoft.com/office/powerpoint/2010/main" val="1407371052"/>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89BBA96D-760C-44C0-B94F-3FDC8357B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Content Placeholder 15" descr="Woman practicing yoga">
            <a:extLst>
              <a:ext uri="{FF2B5EF4-FFF2-40B4-BE49-F238E27FC236}">
                <a16:creationId xmlns:a16="http://schemas.microsoft.com/office/drawing/2014/main" id="{61E71070-D6B1-DF2C-07D5-4FCA9DA2A7BE}"/>
              </a:ext>
            </a:extLst>
          </p:cNvPr>
          <p:cNvPicPr>
            <a:picLocks noGrp="1" noChangeAspect="1"/>
          </p:cNvPicPr>
          <p:nvPr>
            <p:ph idx="1"/>
          </p:nvPr>
        </p:nvPicPr>
        <p:blipFill>
          <a:blip r:embed="rId2"/>
          <a:srcRect t="8450" b="7281"/>
          <a:stretch>
            <a:fillRect/>
          </a:stretch>
        </p:blipFill>
        <p:spPr>
          <a:xfrm flipH="1">
            <a:off x="20" y="10"/>
            <a:ext cx="12191980" cy="6857990"/>
          </a:xfrm>
          <a:prstGeom prst="rect">
            <a:avLst/>
          </a:prstGeom>
        </p:spPr>
      </p:pic>
      <p:sp useBgFill="1">
        <p:nvSpPr>
          <p:cNvPr id="56" name="Rectangle 55">
            <a:extLst>
              <a:ext uri="{FF2B5EF4-FFF2-40B4-BE49-F238E27FC236}">
                <a16:creationId xmlns:a16="http://schemas.microsoft.com/office/drawing/2014/main" id="{EAA5F1BF-F733-47EA-A79A-01F3AD5A7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0600" y="1071435"/>
            <a:ext cx="10208830" cy="47197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F1CDFE60-D50A-6E66-E428-C7A7992D5204}"/>
              </a:ext>
            </a:extLst>
          </p:cNvPr>
          <p:cNvSpPr txBox="1"/>
          <p:nvPr/>
        </p:nvSpPr>
        <p:spPr>
          <a:xfrm>
            <a:off x="1561863" y="1584797"/>
            <a:ext cx="3305701" cy="3584187"/>
          </a:xfrm>
          <a:prstGeom prst="rect">
            <a:avLst/>
          </a:prstGeom>
        </p:spPr>
        <p:txBody>
          <a:bodyPr vert="horz" lIns="91440" tIns="45720" rIns="91440" bIns="45720" rtlCol="0" anchor="t">
            <a:normAutofit/>
          </a:bodyPr>
          <a:lstStyle/>
          <a:p>
            <a:pPr>
              <a:spcBef>
                <a:spcPct val="0"/>
              </a:spcBef>
              <a:spcAft>
                <a:spcPts val="600"/>
              </a:spcAft>
              <a:buSzPct val="87000"/>
            </a:pPr>
            <a:r>
              <a:rPr lang="en-US" sz="3600" b="1">
                <a:latin typeface="+mj-lt"/>
                <a:ea typeface="+mj-ea"/>
                <a:cs typeface="+mj-cs"/>
              </a:rPr>
              <a:t>Participants’ Interview Insights</a:t>
            </a:r>
          </a:p>
        </p:txBody>
      </p:sp>
      <p:sp>
        <p:nvSpPr>
          <p:cNvPr id="19" name="TextBox 18">
            <a:extLst>
              <a:ext uri="{FF2B5EF4-FFF2-40B4-BE49-F238E27FC236}">
                <a16:creationId xmlns:a16="http://schemas.microsoft.com/office/drawing/2014/main" id="{5C761374-3184-C0F5-6B64-AA2358F8E096}"/>
              </a:ext>
            </a:extLst>
          </p:cNvPr>
          <p:cNvSpPr txBox="1"/>
          <p:nvPr/>
        </p:nvSpPr>
        <p:spPr>
          <a:xfrm>
            <a:off x="5002930" y="2065070"/>
            <a:ext cx="5627208" cy="3532869"/>
          </a:xfrm>
          <a:prstGeom prst="rect">
            <a:avLst/>
          </a:prstGeom>
        </p:spPr>
        <p:txBody>
          <a:bodyPr vert="horz" lIns="91440" tIns="45720" rIns="91440" bIns="45720" rtlCol="0">
            <a:normAutofit/>
          </a:bodyPr>
          <a:lstStyle/>
          <a:p>
            <a:pPr>
              <a:lnSpc>
                <a:spcPct val="120000"/>
              </a:lnSpc>
              <a:spcAft>
                <a:spcPts val="600"/>
              </a:spcAft>
              <a:buSzPct val="87000"/>
            </a:pPr>
            <a:endParaRPr lang="en-US" b="1" dirty="0"/>
          </a:p>
          <a:p>
            <a:pPr>
              <a:lnSpc>
                <a:spcPct val="120000"/>
              </a:lnSpc>
              <a:spcAft>
                <a:spcPts val="600"/>
              </a:spcAft>
              <a:buSzPct val="87000"/>
            </a:pPr>
            <a:r>
              <a:rPr lang="en-US" b="1" dirty="0"/>
              <a:t>‘</a:t>
            </a:r>
            <a:r>
              <a:rPr lang="en-US" b="1" i="1" dirty="0"/>
              <a:t>It was a journey each time’.</a:t>
            </a:r>
            <a:r>
              <a:rPr lang="en-US" b="1" dirty="0"/>
              <a:t>  (Pete)</a:t>
            </a:r>
          </a:p>
          <a:p>
            <a:pPr>
              <a:lnSpc>
                <a:spcPct val="120000"/>
              </a:lnSpc>
              <a:spcAft>
                <a:spcPts val="600"/>
              </a:spcAft>
              <a:buSzPct val="87000"/>
              <a:buFont typeface="Arial" panose="020B0604020202020204" pitchFamily="34" charset="0"/>
              <a:buChar char="•"/>
            </a:pPr>
            <a:endParaRPr lang="en-US" b="1" i="1" dirty="0"/>
          </a:p>
          <a:p>
            <a:pPr>
              <a:lnSpc>
                <a:spcPct val="120000"/>
              </a:lnSpc>
              <a:spcAft>
                <a:spcPts val="600"/>
              </a:spcAft>
              <a:buSzPct val="87000"/>
            </a:pPr>
            <a:r>
              <a:rPr lang="en-US" b="1" i="1" dirty="0"/>
              <a:t>‘I have this little mental image that I developed… a big soap bubble around the whole area that I'm sitting in.’ (Mel)</a:t>
            </a:r>
          </a:p>
          <a:p>
            <a:pPr>
              <a:lnSpc>
                <a:spcPct val="120000"/>
              </a:lnSpc>
              <a:spcAft>
                <a:spcPts val="600"/>
              </a:spcAft>
              <a:buSzPct val="87000"/>
            </a:pPr>
            <a:br>
              <a:rPr lang="en-US" b="1" dirty="0"/>
            </a:br>
            <a:br>
              <a:rPr lang="en-US" b="1" dirty="0"/>
            </a:br>
            <a:endParaRPr lang="en-US" b="1" dirty="0"/>
          </a:p>
        </p:txBody>
      </p:sp>
      <p:cxnSp>
        <p:nvCxnSpPr>
          <p:cNvPr id="58" name="Straight Connector 57">
            <a:extLst>
              <a:ext uri="{FF2B5EF4-FFF2-40B4-BE49-F238E27FC236}">
                <a16:creationId xmlns:a16="http://schemas.microsoft.com/office/drawing/2014/main" id="{652938D1-813E-4650-AAB9-E09257454F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83456" y="5765296"/>
            <a:ext cx="10215974"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576F95B0-163A-9CEC-0063-BE1A288986F6}"/>
              </a:ext>
            </a:extLst>
          </p:cNvPr>
          <p:cNvSpPr txBox="1"/>
          <p:nvPr/>
        </p:nvSpPr>
        <p:spPr>
          <a:xfrm>
            <a:off x="304801" y="835773"/>
            <a:ext cx="10725788" cy="6112185"/>
          </a:xfrm>
          <a:prstGeom prst="rect">
            <a:avLst/>
          </a:prstGeom>
        </p:spPr>
        <p:txBody>
          <a:bodyPr vert="horz" lIns="91440" tIns="45720" rIns="91440" bIns="45720" rtlCol="0">
            <a:normAutofit/>
          </a:bodyPr>
          <a:lstStyle/>
          <a:p>
            <a:pPr>
              <a:lnSpc>
                <a:spcPct val="120000"/>
              </a:lnSpc>
              <a:spcAft>
                <a:spcPts val="600"/>
              </a:spcAft>
              <a:buSzPct val="87000"/>
            </a:pPr>
            <a:endParaRPr lang="en-US" sz="1600" b="1" dirty="0"/>
          </a:p>
        </p:txBody>
      </p:sp>
    </p:spTree>
    <p:extLst>
      <p:ext uri="{BB962C8B-B14F-4D97-AF65-F5344CB8AC3E}">
        <p14:creationId xmlns:p14="http://schemas.microsoft.com/office/powerpoint/2010/main" val="37915218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11" name="Rectangle 10">
            <a:extLst>
              <a:ext uri="{FF2B5EF4-FFF2-40B4-BE49-F238E27FC236}">
                <a16:creationId xmlns:a16="http://schemas.microsoft.com/office/drawing/2014/main" id="{18EE42F0-2470-417A-8666-6E3266FEB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9671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4" name="Content Placeholder 15" descr="Woman practicing yoga">
            <a:extLst>
              <a:ext uri="{FF2B5EF4-FFF2-40B4-BE49-F238E27FC236}">
                <a16:creationId xmlns:a16="http://schemas.microsoft.com/office/drawing/2014/main" id="{ACA901A5-B9F1-50C9-15A6-42575180D0C3}"/>
              </a:ext>
            </a:extLst>
          </p:cNvPr>
          <p:cNvPicPr>
            <a:picLocks noChangeAspect="1"/>
          </p:cNvPicPr>
          <p:nvPr/>
        </p:nvPicPr>
        <p:blipFill>
          <a:blip r:embed="rId3">
            <a:alphaModFix amt="40000"/>
          </a:blip>
          <a:srcRect l="31802" r="12775" b="-1"/>
          <a:stretch>
            <a:fillRect/>
          </a:stretch>
        </p:blipFill>
        <p:spPr>
          <a:xfrm flipH="1">
            <a:off x="2553" y="10"/>
            <a:ext cx="5694160" cy="6857990"/>
          </a:xfrm>
          <a:prstGeom prst="rect">
            <a:avLst/>
          </a:prstGeom>
        </p:spPr>
      </p:pic>
      <p:sp>
        <p:nvSpPr>
          <p:cNvPr id="2" name="Title 1">
            <a:extLst>
              <a:ext uri="{FF2B5EF4-FFF2-40B4-BE49-F238E27FC236}">
                <a16:creationId xmlns:a16="http://schemas.microsoft.com/office/drawing/2014/main" id="{A6077FE2-C5A6-8068-1AE2-DD17E6E054FF}"/>
              </a:ext>
            </a:extLst>
          </p:cNvPr>
          <p:cNvSpPr>
            <a:spLocks noGrp="1"/>
          </p:cNvSpPr>
          <p:nvPr>
            <p:ph type="title"/>
          </p:nvPr>
        </p:nvSpPr>
        <p:spPr>
          <a:xfrm>
            <a:off x="642520" y="1583827"/>
            <a:ext cx="4023360" cy="4111315"/>
          </a:xfrm>
        </p:spPr>
        <p:txBody>
          <a:bodyPr anchor="b">
            <a:normAutofit/>
          </a:bodyPr>
          <a:lstStyle/>
          <a:p>
            <a:r>
              <a:rPr lang="en-US">
                <a:solidFill>
                  <a:srgbClr val="FFFFFF"/>
                </a:solidFill>
              </a:rPr>
              <a:t>What emerged through analysis?</a:t>
            </a:r>
            <a:br>
              <a:rPr lang="en-US">
                <a:solidFill>
                  <a:srgbClr val="FFFFFF"/>
                </a:solidFill>
              </a:rPr>
            </a:br>
            <a:endParaRPr lang="en-US">
              <a:solidFill>
                <a:srgbClr val="FFFFFF"/>
              </a:solidFill>
            </a:endParaRPr>
          </a:p>
        </p:txBody>
      </p:sp>
      <p:cxnSp>
        <p:nvCxnSpPr>
          <p:cNvPr id="13" name="Straight Connector 12">
            <a:extLst>
              <a:ext uri="{FF2B5EF4-FFF2-40B4-BE49-F238E27FC236}">
                <a16:creationId xmlns:a16="http://schemas.microsoft.com/office/drawing/2014/main" id="{B90DD1AA-9FC9-0AF2-B563-CA13C179FB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8720" y="604092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14FF46C-6FF4-B1C7-5963-2938C56BBCD0}"/>
              </a:ext>
            </a:extLst>
          </p:cNvPr>
          <p:cNvSpPr>
            <a:spLocks noGrp="1"/>
          </p:cNvSpPr>
          <p:nvPr>
            <p:ph idx="1"/>
          </p:nvPr>
        </p:nvSpPr>
        <p:spPr>
          <a:xfrm>
            <a:off x="6245353" y="667512"/>
            <a:ext cx="5285656" cy="5630412"/>
          </a:xfrm>
        </p:spPr>
        <p:txBody>
          <a:bodyPr>
            <a:normAutofit/>
          </a:bodyPr>
          <a:lstStyle/>
          <a:p>
            <a:pPr marL="523494" lvl="2" indent="-285750"/>
            <a:r>
              <a:rPr lang="en-US" sz="1800" dirty="0"/>
              <a:t>Connecting to ‘whole-body’ and ‘space surrounding body’ perception increased awareness through </a:t>
            </a:r>
            <a:r>
              <a:rPr lang="en-US" sz="1800" i="1" dirty="0"/>
              <a:t>creation of imagery and visualizations.</a:t>
            </a:r>
          </a:p>
          <a:p>
            <a:pPr marL="237744" lvl="2" indent="0">
              <a:buNone/>
            </a:pPr>
            <a:endParaRPr lang="en-US" sz="1800" i="1" dirty="0"/>
          </a:p>
          <a:p>
            <a:pPr marL="523494" lvl="2" indent="-285750"/>
            <a:r>
              <a:rPr lang="en-US" sz="1800" dirty="0"/>
              <a:t>Mental activity increased: beneficial tool in maintaining body awareness.</a:t>
            </a:r>
          </a:p>
          <a:p>
            <a:pPr marL="237744" lvl="2" indent="0">
              <a:buNone/>
            </a:pPr>
            <a:endParaRPr lang="en-US" i="1" dirty="0"/>
          </a:p>
          <a:p>
            <a:pPr marL="237744" lvl="2" indent="0">
              <a:buNone/>
            </a:pPr>
            <a:endParaRPr lang="en-US" i="1" dirty="0"/>
          </a:p>
          <a:p>
            <a:pPr marL="0" indent="0">
              <a:spcBef>
                <a:spcPts val="2500"/>
              </a:spcBef>
              <a:buNone/>
            </a:pPr>
            <a:r>
              <a:rPr lang="en-US" sz="1600" dirty="0"/>
              <a:t>Challenges: </a:t>
            </a:r>
          </a:p>
          <a:p>
            <a:pPr marL="523494" lvl="2" indent="-285750"/>
            <a:r>
              <a:rPr lang="en-US" dirty="0"/>
              <a:t>Initial difficulty internally visualizing body parts.</a:t>
            </a:r>
          </a:p>
          <a:p>
            <a:pPr marL="523494" lvl="2" indent="-285750"/>
            <a:r>
              <a:rPr lang="en-US" dirty="0"/>
              <a:t>Initial mental distraction.</a:t>
            </a:r>
          </a:p>
          <a:p>
            <a:pPr marL="523494" lvl="2" indent="-285750"/>
            <a:r>
              <a:rPr lang="en-US" dirty="0"/>
              <a:t>Minor distractions due to online setting.</a:t>
            </a:r>
          </a:p>
          <a:p>
            <a:pPr marL="523494" lvl="2" indent="-285750"/>
            <a:endParaRPr lang="en-US" dirty="0"/>
          </a:p>
          <a:p>
            <a:endParaRPr lang="en-US" dirty="0"/>
          </a:p>
        </p:txBody>
      </p:sp>
    </p:spTree>
    <p:extLst>
      <p:ext uri="{BB962C8B-B14F-4D97-AF65-F5344CB8AC3E}">
        <p14:creationId xmlns:p14="http://schemas.microsoft.com/office/powerpoint/2010/main" val="19839920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3" name="Straight Connector 82">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85" name="Rectangle 84">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20" name="Picture 19" descr="Bird in a flowering bush with a green background">
            <a:extLst>
              <a:ext uri="{FF2B5EF4-FFF2-40B4-BE49-F238E27FC236}">
                <a16:creationId xmlns:a16="http://schemas.microsoft.com/office/drawing/2014/main" id="{53929AC7-6F79-842D-6CC0-373740CD1622}"/>
              </a:ext>
            </a:extLst>
          </p:cNvPr>
          <p:cNvPicPr>
            <a:picLocks noChangeAspect="1"/>
          </p:cNvPicPr>
          <p:nvPr/>
        </p:nvPicPr>
        <p:blipFill>
          <a:blip r:embed="rId3">
            <a:alphaModFix/>
          </a:blip>
          <a:srcRect l="6234" r="35620" b="1"/>
          <a:stretch>
            <a:fillRect/>
          </a:stretch>
        </p:blipFill>
        <p:spPr>
          <a:xfrm>
            <a:off x="-4704" y="10"/>
            <a:ext cx="5696712" cy="6857990"/>
          </a:xfrm>
          <a:prstGeom prst="rect">
            <a:avLst/>
          </a:prstGeom>
        </p:spPr>
      </p:pic>
      <p:sp>
        <p:nvSpPr>
          <p:cNvPr id="87" name="Rectangle 86">
            <a:extLst>
              <a:ext uri="{FF2B5EF4-FFF2-40B4-BE49-F238E27FC236}">
                <a16:creationId xmlns:a16="http://schemas.microsoft.com/office/drawing/2014/main" id="{F7017262-EEEC-4F5E-917D-A55E68A11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0375" y="-480370"/>
            <a:ext cx="4735963" cy="5696712"/>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7B2A18A0-F489-89E7-615B-0BE5C48772E3}"/>
              </a:ext>
            </a:extLst>
          </p:cNvPr>
          <p:cNvSpPr>
            <a:spLocks noGrp="1"/>
          </p:cNvSpPr>
          <p:nvPr>
            <p:ph type="title"/>
          </p:nvPr>
        </p:nvSpPr>
        <p:spPr>
          <a:xfrm>
            <a:off x="642519" y="1371601"/>
            <a:ext cx="4023360" cy="2671482"/>
          </a:xfrm>
        </p:spPr>
        <p:txBody>
          <a:bodyPr vert="horz" lIns="91440" tIns="45720" rIns="91440" bIns="45720" rtlCol="0" anchor="t">
            <a:normAutofit/>
          </a:bodyPr>
          <a:lstStyle/>
          <a:p>
            <a:r>
              <a:rPr lang="en-US" dirty="0">
                <a:solidFill>
                  <a:srgbClr val="FFFFFF"/>
                </a:solidFill>
              </a:rPr>
              <a:t>Effects on Singing Ease</a:t>
            </a:r>
          </a:p>
        </p:txBody>
      </p:sp>
      <p:cxnSp>
        <p:nvCxnSpPr>
          <p:cNvPr id="89" name="Straight Connector 88">
            <a:extLst>
              <a:ext uri="{FF2B5EF4-FFF2-40B4-BE49-F238E27FC236}">
                <a16:creationId xmlns:a16="http://schemas.microsoft.com/office/drawing/2014/main" id="{9A3EDAAA-869E-4AA2-A7CE-BF2C02596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8718"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CF4E1B0D-438B-C333-6426-EB0C5336D240}"/>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295627" y="615364"/>
            <a:ext cx="5563864" cy="5896271"/>
          </a:xfrm>
        </p:spPr>
        <p:txBody>
          <a:bodyPr>
            <a:normAutofit/>
          </a:bodyPr>
          <a:lstStyle/>
          <a:p>
            <a:pPr marL="0" indent="0">
              <a:spcBef>
                <a:spcPts val="2500"/>
              </a:spcBef>
              <a:buNone/>
            </a:pPr>
            <a:r>
              <a:rPr lang="en-US" sz="1800" b="1" dirty="0"/>
              <a:t>Findings</a:t>
            </a:r>
          </a:p>
          <a:p>
            <a:pPr marL="0" indent="0">
              <a:spcBef>
                <a:spcPts val="2500"/>
              </a:spcBef>
              <a:buNone/>
            </a:pPr>
            <a:endParaRPr lang="en-US" sz="1400" b="1" dirty="0"/>
          </a:p>
          <a:p>
            <a:pPr marL="285750" lvl="1" indent="-285750"/>
            <a:r>
              <a:rPr lang="en-US" dirty="0"/>
              <a:t>All participants discovered something new about their singing quality and ease:</a:t>
            </a:r>
          </a:p>
          <a:p>
            <a:pPr marL="285750" lvl="1" indent="-285750"/>
            <a:endParaRPr lang="en-US" dirty="0"/>
          </a:p>
          <a:p>
            <a:pPr marL="523494" lvl="2" indent="-285750"/>
            <a:r>
              <a:rPr lang="en-US" sz="1800" dirty="0"/>
              <a:t>Vocal tone richness</a:t>
            </a:r>
          </a:p>
          <a:p>
            <a:pPr marL="523494" lvl="2" indent="-285750"/>
            <a:r>
              <a:rPr lang="en-US" sz="1800" dirty="0"/>
              <a:t>Reduced effort in voice onset </a:t>
            </a:r>
          </a:p>
          <a:p>
            <a:pPr marL="523494" lvl="2" indent="-285750"/>
            <a:r>
              <a:rPr lang="en-US" sz="1800" dirty="0"/>
              <a:t>Ability to sustain long notes</a:t>
            </a:r>
          </a:p>
          <a:p>
            <a:pPr marL="523494" lvl="2" indent="-285750"/>
            <a:endParaRPr lang="en-US" sz="1800" dirty="0"/>
          </a:p>
          <a:p>
            <a:pPr marL="285750" lvl="1" indent="-285750"/>
            <a:r>
              <a:rPr lang="en-US" dirty="0"/>
              <a:t>Positive benefits of online setting: singing in own private space.</a:t>
            </a:r>
          </a:p>
          <a:p>
            <a:pPr marL="0" lvl="1" indent="0">
              <a:buNone/>
            </a:pPr>
            <a:endParaRPr lang="en-US" sz="1400" dirty="0"/>
          </a:p>
          <a:p>
            <a:pPr marL="0" lvl="1" indent="0">
              <a:buNone/>
            </a:pPr>
            <a:endParaRPr lang="en-US" sz="1400" dirty="0"/>
          </a:p>
          <a:p>
            <a:pPr marL="0" lvl="1" indent="0">
              <a:buNone/>
            </a:pPr>
            <a:endParaRPr lang="en-US" sz="1400" dirty="0"/>
          </a:p>
        </p:txBody>
      </p:sp>
    </p:spTree>
    <p:extLst>
      <p:ext uri="{BB962C8B-B14F-4D97-AF65-F5344CB8AC3E}">
        <p14:creationId xmlns:p14="http://schemas.microsoft.com/office/powerpoint/2010/main" val="238512828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7" name="Rectangle 26">
            <a:extLst>
              <a:ext uri="{FF2B5EF4-FFF2-40B4-BE49-F238E27FC236}">
                <a16:creationId xmlns:a16="http://schemas.microsoft.com/office/drawing/2014/main" id="{89BBA96D-760C-44C0-B94F-3FDC8357B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Bird in a flowering bush with a green background">
            <a:extLst>
              <a:ext uri="{FF2B5EF4-FFF2-40B4-BE49-F238E27FC236}">
                <a16:creationId xmlns:a16="http://schemas.microsoft.com/office/drawing/2014/main" id="{B665C506-7402-8AF1-B55C-57D850C97451}"/>
              </a:ext>
            </a:extLst>
          </p:cNvPr>
          <p:cNvPicPr>
            <a:picLocks noChangeAspect="1"/>
          </p:cNvPicPr>
          <p:nvPr/>
        </p:nvPicPr>
        <p:blipFill>
          <a:blip r:embed="rId3"/>
          <a:srcRect b="19643"/>
          <a:stretch>
            <a:fillRect/>
          </a:stretch>
        </p:blipFill>
        <p:spPr>
          <a:xfrm>
            <a:off x="20" y="10"/>
            <a:ext cx="12191980" cy="6857990"/>
          </a:xfrm>
          <a:prstGeom prst="rect">
            <a:avLst/>
          </a:prstGeom>
        </p:spPr>
      </p:pic>
      <p:sp useBgFill="1">
        <p:nvSpPr>
          <p:cNvPr id="29" name="Rectangle 28">
            <a:extLst>
              <a:ext uri="{FF2B5EF4-FFF2-40B4-BE49-F238E27FC236}">
                <a16:creationId xmlns:a16="http://schemas.microsoft.com/office/drawing/2014/main" id="{EAA5F1BF-F733-47EA-A79A-01F3AD5A7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0600" y="1071435"/>
            <a:ext cx="10208830" cy="47197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4F22D5-DB81-2194-D1FD-12655755DE09}"/>
              </a:ext>
            </a:extLst>
          </p:cNvPr>
          <p:cNvSpPr>
            <a:spLocks noGrp="1"/>
          </p:cNvSpPr>
          <p:nvPr>
            <p:ph type="title"/>
          </p:nvPr>
        </p:nvSpPr>
        <p:spPr>
          <a:xfrm>
            <a:off x="1561863" y="1584797"/>
            <a:ext cx="3305701" cy="3584187"/>
          </a:xfrm>
        </p:spPr>
        <p:txBody>
          <a:bodyPr vert="horz" lIns="91440" tIns="45720" rIns="91440" bIns="45720" rtlCol="0" anchor="t">
            <a:normAutofit/>
          </a:bodyPr>
          <a:lstStyle/>
          <a:p>
            <a:r>
              <a:rPr lang="en-US" sz="3600"/>
              <a:t>Participants’ Interview Insights</a:t>
            </a:r>
          </a:p>
        </p:txBody>
      </p:sp>
      <p:sp>
        <p:nvSpPr>
          <p:cNvPr id="9" name="TextBox 8">
            <a:extLst>
              <a:ext uri="{FF2B5EF4-FFF2-40B4-BE49-F238E27FC236}">
                <a16:creationId xmlns:a16="http://schemas.microsoft.com/office/drawing/2014/main" id="{5564D128-41A3-CE4B-3A8B-D479DAE80210}"/>
              </a:ext>
            </a:extLst>
          </p:cNvPr>
          <p:cNvSpPr txBox="1"/>
          <p:nvPr/>
        </p:nvSpPr>
        <p:spPr>
          <a:xfrm>
            <a:off x="4430011" y="2771693"/>
            <a:ext cx="6623568" cy="3532869"/>
          </a:xfrm>
          <a:prstGeom prst="rect">
            <a:avLst/>
          </a:prstGeom>
        </p:spPr>
        <p:txBody>
          <a:bodyPr vert="horz" lIns="91440" tIns="45720" rIns="91440" bIns="45720" rtlCol="0">
            <a:normAutofit/>
          </a:bodyPr>
          <a:lstStyle/>
          <a:p>
            <a:pPr>
              <a:lnSpc>
                <a:spcPct val="110000"/>
              </a:lnSpc>
              <a:spcAft>
                <a:spcPts val="600"/>
              </a:spcAft>
              <a:buSzPct val="87000"/>
            </a:pPr>
            <a:r>
              <a:rPr lang="en-US" b="1" i="1" dirty="0"/>
              <a:t>‘I was a little surprised that my voice was full and rich, and much easier than I had originally thought it was going to be.’</a:t>
            </a:r>
            <a:r>
              <a:rPr lang="en-US" b="1" dirty="0"/>
              <a:t> (Jenni)</a:t>
            </a:r>
            <a:br>
              <a:rPr lang="en-US" b="1" dirty="0"/>
            </a:br>
            <a:br>
              <a:rPr lang="en-US" b="1" dirty="0"/>
            </a:br>
            <a:r>
              <a:rPr lang="en-US" b="1" i="1" dirty="0"/>
              <a:t>‘It didn't sound like someone who hadn't warmed up.’ (Mel)</a:t>
            </a:r>
            <a:br>
              <a:rPr lang="en-US" b="1" i="1" dirty="0"/>
            </a:br>
            <a:br>
              <a:rPr lang="en-US" b="1" i="1" dirty="0"/>
            </a:br>
            <a:br>
              <a:rPr lang="en-US" i="1" dirty="0"/>
            </a:br>
            <a:br>
              <a:rPr lang="en-US" i="1" dirty="0"/>
            </a:br>
            <a:endParaRPr lang="en-US" dirty="0"/>
          </a:p>
        </p:txBody>
      </p:sp>
      <p:cxnSp>
        <p:nvCxnSpPr>
          <p:cNvPr id="31" name="Straight Connector 30">
            <a:extLst>
              <a:ext uri="{FF2B5EF4-FFF2-40B4-BE49-F238E27FC236}">
                <a16:creationId xmlns:a16="http://schemas.microsoft.com/office/drawing/2014/main" id="{652938D1-813E-4650-AAB9-E09257454F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83456" y="5765296"/>
            <a:ext cx="10215974"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07656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BDB0E-04B8-439C-7E7A-96663171B90C}"/>
              </a:ext>
            </a:extLst>
          </p:cNvPr>
          <p:cNvSpPr>
            <a:spLocks noGrp="1"/>
          </p:cNvSpPr>
          <p:nvPr>
            <p:ph type="title"/>
          </p:nvPr>
        </p:nvSpPr>
        <p:spPr/>
        <p:txBody>
          <a:bodyPr>
            <a:normAutofit fontScale="90000"/>
          </a:bodyPr>
          <a:lstStyle/>
          <a:p>
            <a:r>
              <a:rPr lang="en-US" sz="3600" dirty="0"/>
              <a:t>EASE Questionnaires Individual Scores</a:t>
            </a:r>
            <a:br>
              <a:rPr lang="en-US" sz="3600" dirty="0"/>
            </a:br>
            <a:r>
              <a:rPr lang="en-US" sz="2700" dirty="0"/>
              <a:t>Decreased scores = Increased singing ease</a:t>
            </a:r>
            <a:br>
              <a:rPr lang="en-US" dirty="0"/>
            </a:br>
            <a:endParaRPr lang="en-US" dirty="0"/>
          </a:p>
        </p:txBody>
      </p:sp>
      <p:pic>
        <p:nvPicPr>
          <p:cNvPr id="6" name="Picture 5">
            <a:extLst>
              <a:ext uri="{FF2B5EF4-FFF2-40B4-BE49-F238E27FC236}">
                <a16:creationId xmlns:a16="http://schemas.microsoft.com/office/drawing/2014/main" id="{ECEA1119-BF27-D1A2-1DA4-7D50FC67CBB2}"/>
              </a:ext>
            </a:extLst>
          </p:cNvPr>
          <p:cNvPicPr>
            <a:picLocks noChangeAspect="1"/>
          </p:cNvPicPr>
          <p:nvPr/>
        </p:nvPicPr>
        <p:blipFill>
          <a:blip r:embed="rId2"/>
          <a:stretch>
            <a:fillRect/>
          </a:stretch>
        </p:blipFill>
        <p:spPr>
          <a:xfrm>
            <a:off x="3353202" y="2677633"/>
            <a:ext cx="5485595" cy="3676672"/>
          </a:xfrm>
          <a:prstGeom prst="rect">
            <a:avLst/>
          </a:prstGeom>
        </p:spPr>
      </p:pic>
    </p:spTree>
    <p:extLst>
      <p:ext uri="{BB962C8B-B14F-4D97-AF65-F5344CB8AC3E}">
        <p14:creationId xmlns:p14="http://schemas.microsoft.com/office/powerpoint/2010/main" val="19651132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15" name="Rectangle 14">
            <a:extLst>
              <a:ext uri="{FF2B5EF4-FFF2-40B4-BE49-F238E27FC236}">
                <a16:creationId xmlns:a16="http://schemas.microsoft.com/office/drawing/2014/main" id="{18EE42F0-2470-417A-8666-6E3266FEB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9671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6" name="Picture 5" descr="Bird in a flowering bush with a green background">
            <a:extLst>
              <a:ext uri="{FF2B5EF4-FFF2-40B4-BE49-F238E27FC236}">
                <a16:creationId xmlns:a16="http://schemas.microsoft.com/office/drawing/2014/main" id="{96D0496F-BD0B-2932-EDC4-864AB3A5A1B1}"/>
              </a:ext>
            </a:extLst>
          </p:cNvPr>
          <p:cNvPicPr>
            <a:picLocks noChangeAspect="1"/>
          </p:cNvPicPr>
          <p:nvPr/>
        </p:nvPicPr>
        <p:blipFill>
          <a:blip r:embed="rId2">
            <a:alphaModFix amt="40000"/>
          </a:blip>
          <a:srcRect l="6247" r="35633" b="1"/>
          <a:stretch>
            <a:fillRect/>
          </a:stretch>
        </p:blipFill>
        <p:spPr>
          <a:xfrm>
            <a:off x="2553" y="10"/>
            <a:ext cx="5694160" cy="6857990"/>
          </a:xfrm>
          <a:prstGeom prst="rect">
            <a:avLst/>
          </a:prstGeom>
        </p:spPr>
      </p:pic>
      <p:sp>
        <p:nvSpPr>
          <p:cNvPr id="2" name="Title 1">
            <a:extLst>
              <a:ext uri="{FF2B5EF4-FFF2-40B4-BE49-F238E27FC236}">
                <a16:creationId xmlns:a16="http://schemas.microsoft.com/office/drawing/2014/main" id="{0DA1C0B0-81A0-8492-75A9-2CEC5873E0EA}"/>
              </a:ext>
            </a:extLst>
          </p:cNvPr>
          <p:cNvSpPr>
            <a:spLocks noGrp="1"/>
          </p:cNvSpPr>
          <p:nvPr>
            <p:ph type="title"/>
          </p:nvPr>
        </p:nvSpPr>
        <p:spPr>
          <a:xfrm>
            <a:off x="642520" y="1583827"/>
            <a:ext cx="4023360" cy="4111315"/>
          </a:xfrm>
        </p:spPr>
        <p:txBody>
          <a:bodyPr vert="horz" lIns="91440" tIns="45720" rIns="91440" bIns="45720" rtlCol="0" anchor="b">
            <a:normAutofit/>
          </a:bodyPr>
          <a:lstStyle/>
          <a:p>
            <a:r>
              <a:rPr lang="en-US">
                <a:solidFill>
                  <a:srgbClr val="FFFFFF"/>
                </a:solidFill>
              </a:rPr>
              <a:t>What emerged through analysis?</a:t>
            </a:r>
            <a:br>
              <a:rPr lang="en-US">
                <a:solidFill>
                  <a:srgbClr val="FFFFFF"/>
                </a:solidFill>
              </a:rPr>
            </a:br>
            <a:endParaRPr lang="en-US">
              <a:solidFill>
                <a:srgbClr val="FFFFFF"/>
              </a:solidFill>
            </a:endParaRPr>
          </a:p>
        </p:txBody>
      </p:sp>
      <p:cxnSp>
        <p:nvCxnSpPr>
          <p:cNvPr id="17" name="Straight Connector 16">
            <a:extLst>
              <a:ext uri="{FF2B5EF4-FFF2-40B4-BE49-F238E27FC236}">
                <a16:creationId xmlns:a16="http://schemas.microsoft.com/office/drawing/2014/main" id="{B90DD1AA-9FC9-0AF2-B563-CA13C179FB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8720" y="604092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BAEFBCB-2296-FE76-4394-CE040549DC5B}"/>
              </a:ext>
            </a:extLst>
          </p:cNvPr>
          <p:cNvSpPr>
            <a:spLocks noGrp="1"/>
          </p:cNvSpPr>
          <p:nvPr>
            <p:ph sz="half" idx="1"/>
          </p:nvPr>
        </p:nvSpPr>
        <p:spPr>
          <a:xfrm>
            <a:off x="6245353" y="667512"/>
            <a:ext cx="5285656" cy="5630412"/>
          </a:xfrm>
        </p:spPr>
        <p:txBody>
          <a:bodyPr vert="horz" lIns="91440" tIns="45720" rIns="91440" bIns="45720" rtlCol="0">
            <a:normAutofit/>
          </a:bodyPr>
          <a:lstStyle/>
          <a:p>
            <a:pPr marL="285750" lvl="1" indent="-285750"/>
            <a:r>
              <a:rPr lang="en-US" sz="2000" dirty="0"/>
              <a:t>Singing from a place of relaxation created opportunity for increased singing ease.</a:t>
            </a:r>
          </a:p>
          <a:p>
            <a:pPr marL="0" lvl="1" indent="0">
              <a:buNone/>
            </a:pPr>
            <a:endParaRPr lang="en-US" sz="2000" dirty="0"/>
          </a:p>
          <a:p>
            <a:pPr marL="285750" lvl="1" indent="-285750"/>
            <a:r>
              <a:rPr lang="en-US" sz="2000" dirty="0"/>
              <a:t>Repetition helped the formation of new habit: singing from a place of relaxation.</a:t>
            </a:r>
          </a:p>
          <a:p>
            <a:pPr marL="0" lvl="1" indent="0">
              <a:buNone/>
            </a:pPr>
            <a:endParaRPr lang="en-US" sz="2000" dirty="0"/>
          </a:p>
          <a:p>
            <a:pPr marL="285750" lvl="1" indent="-285750"/>
            <a:r>
              <a:rPr lang="en-US" sz="2000" dirty="0"/>
              <a:t>Creation of imagery helped sustain singing ease.</a:t>
            </a:r>
          </a:p>
          <a:p>
            <a:pPr marL="0" lvl="1" indent="0"/>
            <a:endParaRPr lang="en-US" b="1" dirty="0"/>
          </a:p>
          <a:p>
            <a:pPr marL="0" lvl="1" indent="0">
              <a:buNone/>
            </a:pPr>
            <a:endParaRPr lang="en-US" dirty="0"/>
          </a:p>
          <a:p>
            <a:pPr marL="0" lvl="1" indent="0">
              <a:buNone/>
            </a:pPr>
            <a:r>
              <a:rPr lang="en-US" dirty="0"/>
              <a:t>Challenges</a:t>
            </a:r>
          </a:p>
          <a:p>
            <a:pPr marL="285750" lvl="1" indent="-285750"/>
            <a:r>
              <a:rPr lang="en-US" dirty="0"/>
              <a:t>Initial difficulty transitioning between meditation and singing.</a:t>
            </a:r>
          </a:p>
          <a:p>
            <a:pPr marL="285750" lvl="1" indent="-285750"/>
            <a:r>
              <a:rPr lang="en-US" dirty="0"/>
              <a:t>They all initially tended to tense before singing.</a:t>
            </a:r>
          </a:p>
          <a:p>
            <a:endParaRPr lang="en-US" dirty="0"/>
          </a:p>
        </p:txBody>
      </p:sp>
    </p:spTree>
    <p:extLst>
      <p:ext uri="{BB962C8B-B14F-4D97-AF65-F5344CB8AC3E}">
        <p14:creationId xmlns:p14="http://schemas.microsoft.com/office/powerpoint/2010/main" val="24051974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2C2A8148-FBBE-9F55-CC85-62A6D0D03BAA}"/>
              </a:ext>
            </a:extLst>
          </p:cNvPr>
          <p:cNvSpPr>
            <a:spLocks noGrp="1"/>
          </p:cNvSpPr>
          <p:nvPr>
            <p:ph type="ctrTitle"/>
          </p:nvPr>
        </p:nvSpPr>
        <p:spPr>
          <a:xfrm>
            <a:off x="559219" y="1115844"/>
            <a:ext cx="7680960" cy="4631911"/>
          </a:xfrm>
        </p:spPr>
        <p:txBody>
          <a:bodyPr anchor="b">
            <a:normAutofit/>
          </a:bodyPr>
          <a:lstStyle/>
          <a:p>
            <a:r>
              <a:rPr lang="en-US" sz="6500" dirty="0"/>
              <a:t>Conclusion and Recommendations</a:t>
            </a:r>
          </a:p>
        </p:txBody>
      </p:sp>
      <p:cxnSp>
        <p:nvCxnSpPr>
          <p:cNvPr id="11" name="Straight Connector 10">
            <a:extLst>
              <a:ext uri="{FF2B5EF4-FFF2-40B4-BE49-F238E27FC236}">
                <a16:creationId xmlns:a16="http://schemas.microsoft.com/office/drawing/2014/main" id="{53C0BBAA-A5EC-5D5D-32E6-9F7EA60484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131" y="6268313"/>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88591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6" name="Straight Connector 45">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47" name="Rectangle 46">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B02A5F30-6A74-003F-48F0-2ED9BF1932B9}"/>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3144" y="769747"/>
            <a:ext cx="6586220" cy="5646411"/>
          </a:xfrm>
        </p:spPr>
        <p:txBody>
          <a:bodyPr>
            <a:noAutofit/>
          </a:bodyPr>
          <a:lstStyle/>
          <a:p>
            <a:pPr>
              <a:lnSpc>
                <a:spcPct val="150000"/>
              </a:lnSpc>
              <a:spcBef>
                <a:spcPts val="1300"/>
              </a:spcBef>
            </a:pPr>
            <a:endParaRPr lang="en-US" sz="1300" dirty="0"/>
          </a:p>
          <a:p>
            <a:pPr>
              <a:lnSpc>
                <a:spcPct val="150000"/>
              </a:lnSpc>
              <a:spcBef>
                <a:spcPts val="1300"/>
              </a:spcBef>
            </a:pPr>
            <a:r>
              <a:rPr lang="en-US" sz="1800" dirty="0"/>
              <a:t>Even though a small study, the intervention was successful.</a:t>
            </a:r>
          </a:p>
          <a:p>
            <a:pPr>
              <a:lnSpc>
                <a:spcPct val="150000"/>
              </a:lnSpc>
              <a:spcBef>
                <a:spcPts val="1300"/>
              </a:spcBef>
            </a:pPr>
            <a:r>
              <a:rPr lang="en-US" sz="1800" dirty="0"/>
              <a:t>The positive results were</a:t>
            </a:r>
            <a:r>
              <a:rPr lang="en-US" sz="1800" i="1" dirty="0"/>
              <a:t> intrinsically connected.</a:t>
            </a:r>
            <a:r>
              <a:rPr lang="en-US" sz="1800" dirty="0"/>
              <a:t> A deeper relaxation informed and enhanced body awareness, which increased singing ease.</a:t>
            </a:r>
          </a:p>
          <a:p>
            <a:pPr>
              <a:lnSpc>
                <a:spcPct val="150000"/>
              </a:lnSpc>
              <a:spcBef>
                <a:spcPts val="1300"/>
              </a:spcBef>
            </a:pPr>
            <a:r>
              <a:rPr lang="en-US" sz="1800" dirty="0"/>
              <a:t>Connecting to a whole-body perception helped deepen into the meditation, helping vocal tone and ease.</a:t>
            </a:r>
          </a:p>
          <a:p>
            <a:pPr>
              <a:lnSpc>
                <a:spcPct val="150000"/>
              </a:lnSpc>
              <a:spcBef>
                <a:spcPts val="1200"/>
              </a:spcBef>
            </a:pPr>
            <a:r>
              <a:rPr lang="en-US" sz="1800" dirty="0"/>
              <a:t> Most notable discovery: rich imagery creation. </a:t>
            </a:r>
          </a:p>
          <a:p>
            <a:pPr marL="285750" lvl="1" indent="-285750">
              <a:lnSpc>
                <a:spcPct val="150000"/>
              </a:lnSpc>
              <a:spcBef>
                <a:spcPts val="1200"/>
              </a:spcBef>
            </a:pPr>
            <a:r>
              <a:rPr lang="en-US" dirty="0"/>
              <a:t>My students returned to lessons with improved body awareness</a:t>
            </a:r>
            <a:r>
              <a:rPr lang="en-US" i="1" dirty="0"/>
              <a:t>, showing greater ability to relax </a:t>
            </a:r>
            <a:r>
              <a:rPr lang="en-US" dirty="0"/>
              <a:t>and increased confidence in their vocal abilities and expression. </a:t>
            </a:r>
          </a:p>
        </p:txBody>
      </p:sp>
      <p:pic>
        <p:nvPicPr>
          <p:cNvPr id="7" name="Content Placeholder 6" descr="A magnifying glass over a garden&#10;&#10;AI-generated content may be incorrect.">
            <a:extLst>
              <a:ext uri="{FF2B5EF4-FFF2-40B4-BE49-F238E27FC236}">
                <a16:creationId xmlns:a16="http://schemas.microsoft.com/office/drawing/2014/main" id="{6D456E45-FD09-F51D-CE35-074945D38643}"/>
              </a:ext>
            </a:extLst>
          </p:cNvPr>
          <p:cNvPicPr>
            <a:picLocks noGrp="1" noChangeAspect="1"/>
          </p:cNvPicPr>
          <p:nvPr>
            <p:ph sz="half" idx="1"/>
          </p:nvPr>
        </p:nvPicPr>
        <p:blipFill>
          <a:blip r:embed="rId3"/>
          <a:srcRect l="28905" r="23916" b="-2"/>
          <a:stretch>
            <a:fillRect/>
          </a:stretch>
        </p:blipFill>
        <p:spPr>
          <a:xfrm>
            <a:off x="7776429" y="914400"/>
            <a:ext cx="4414591" cy="5357106"/>
          </a:xfrm>
          <a:prstGeom prst="rect">
            <a:avLst/>
          </a:prstGeom>
        </p:spPr>
      </p:pic>
      <p:cxnSp>
        <p:nvCxnSpPr>
          <p:cNvPr id="48" name="Straight Connector 47">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774468" y="6271515"/>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779339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9" name="Straight Connector 6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71" name="Rectangle 70">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781880-497C-2D53-3F2B-7CC026F47466}"/>
              </a:ext>
            </a:extLst>
          </p:cNvPr>
          <p:cNvSpPr>
            <a:spLocks noGrp="1"/>
          </p:cNvSpPr>
          <p:nvPr>
            <p:ph type="title"/>
          </p:nvPr>
        </p:nvSpPr>
        <p:spPr>
          <a:xfrm>
            <a:off x="640080" y="914401"/>
            <a:ext cx="4876801" cy="1569516"/>
          </a:xfrm>
        </p:spPr>
        <p:txBody>
          <a:bodyPr vert="horz" lIns="91440" tIns="45720" rIns="91440" bIns="45720" rtlCol="0" anchor="t">
            <a:normAutofit/>
          </a:bodyPr>
          <a:lstStyle/>
          <a:p>
            <a:r>
              <a:rPr lang="en-US"/>
              <a:t>Suggestions for Future Research</a:t>
            </a:r>
          </a:p>
        </p:txBody>
      </p:sp>
      <p:sp>
        <p:nvSpPr>
          <p:cNvPr id="4" name="Content Placeholder 3">
            <a:extLst>
              <a:ext uri="{FF2B5EF4-FFF2-40B4-BE49-F238E27FC236}">
                <a16:creationId xmlns:a16="http://schemas.microsoft.com/office/drawing/2014/main" id="{0F570E16-3816-4E01-C105-E58D12E3D8B5}"/>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400799" y="960119"/>
            <a:ext cx="5130210" cy="5022661"/>
          </a:xfrm>
        </p:spPr>
        <p:txBody>
          <a:bodyPr>
            <a:normAutofit/>
          </a:bodyPr>
          <a:lstStyle/>
          <a:p>
            <a:pPr>
              <a:spcBef>
                <a:spcPts val="2500"/>
              </a:spcBef>
            </a:pPr>
            <a:r>
              <a:rPr lang="en-US" dirty="0"/>
              <a:t>A larger sample size with control group would be recommended for future studies.</a:t>
            </a:r>
          </a:p>
          <a:p>
            <a:pPr>
              <a:spcBef>
                <a:spcPts val="2500"/>
              </a:spcBef>
            </a:pPr>
            <a:r>
              <a:rPr lang="en-US" dirty="0"/>
              <a:t>Integrating body scan mediation, whole-body awareness, and singing appeared promising: future research could improve transition to singing.</a:t>
            </a:r>
          </a:p>
          <a:p>
            <a:pPr>
              <a:spcBef>
                <a:spcPts val="2500"/>
              </a:spcBef>
            </a:pPr>
            <a:r>
              <a:rPr lang="en-US" dirty="0"/>
              <a:t>Future research could compare online and in-person interventions to better assess the benefits and limitations of online mindfulness for singers.</a:t>
            </a:r>
          </a:p>
        </p:txBody>
      </p:sp>
      <p:cxnSp>
        <p:nvCxnSpPr>
          <p:cNvPr id="73" name="Straight Connector 72">
            <a:extLst>
              <a:ext uri="{FF2B5EF4-FFF2-40B4-BE49-F238E27FC236}">
                <a16:creationId xmlns:a16="http://schemas.microsoft.com/office/drawing/2014/main" id="{540DBD50-3CB1-A513-2321-1891E3F095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5" name="Picture 4" descr="Close up of binoculars on a table looking at sunset">
            <a:extLst>
              <a:ext uri="{FF2B5EF4-FFF2-40B4-BE49-F238E27FC236}">
                <a16:creationId xmlns:a16="http://schemas.microsoft.com/office/drawing/2014/main" id="{696D1E55-0761-11BE-9131-744E21A06915}"/>
              </a:ext>
            </a:extLst>
          </p:cNvPr>
          <p:cNvPicPr>
            <a:picLocks noChangeAspect="1"/>
          </p:cNvPicPr>
          <p:nvPr/>
        </p:nvPicPr>
        <p:blipFill>
          <a:blip r:embed="rId3"/>
          <a:stretch>
            <a:fillRect/>
          </a:stretch>
        </p:blipFill>
        <p:spPr>
          <a:xfrm flipH="1">
            <a:off x="640080" y="2600517"/>
            <a:ext cx="4779818" cy="3186545"/>
          </a:xfrm>
          <a:prstGeom prst="rect">
            <a:avLst/>
          </a:prstGeom>
        </p:spPr>
      </p:pic>
    </p:spTree>
    <p:extLst>
      <p:ext uri="{BB962C8B-B14F-4D97-AF65-F5344CB8AC3E}">
        <p14:creationId xmlns:p14="http://schemas.microsoft.com/office/powerpoint/2010/main" val="60845553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086415-3379-2C26-227D-103DA0F5F30B}"/>
              </a:ext>
            </a:extLst>
          </p:cNvPr>
          <p:cNvSpPr>
            <a:spLocks noGrp="1"/>
          </p:cNvSpPr>
          <p:nvPr>
            <p:ph type="title"/>
          </p:nvPr>
        </p:nvSpPr>
        <p:spPr>
          <a:xfrm>
            <a:off x="7537528" y="1032764"/>
            <a:ext cx="4308672" cy="3224045"/>
          </a:xfrm>
        </p:spPr>
        <p:txBody>
          <a:bodyPr vert="horz" lIns="91440" tIns="45720" rIns="91440" bIns="45720" rtlCol="0" anchor="b">
            <a:normAutofit/>
          </a:bodyPr>
          <a:lstStyle/>
          <a:p>
            <a:r>
              <a:rPr lang="en-US" sz="5800" b="1" kern="1200" dirty="0">
                <a:solidFill>
                  <a:schemeClr val="tx1"/>
                </a:solidFill>
                <a:latin typeface="+mj-lt"/>
                <a:ea typeface="+mj-ea"/>
                <a:cs typeface="+mj-cs"/>
              </a:rPr>
              <a:t>Learning Outcomes</a:t>
            </a:r>
          </a:p>
        </p:txBody>
      </p:sp>
      <p:pic>
        <p:nvPicPr>
          <p:cNvPr id="5" name="Content Placeholder 4" descr="Tip of iceberg submerged in water">
            <a:extLst>
              <a:ext uri="{FF2B5EF4-FFF2-40B4-BE49-F238E27FC236}">
                <a16:creationId xmlns:a16="http://schemas.microsoft.com/office/drawing/2014/main" id="{0515639D-0628-A359-99AE-5DC4DF1EF7A6}"/>
              </a:ext>
            </a:extLst>
          </p:cNvPr>
          <p:cNvPicPr>
            <a:picLocks noGrp="1" noChangeAspect="1"/>
          </p:cNvPicPr>
          <p:nvPr>
            <p:ph idx="1"/>
          </p:nvPr>
        </p:nvPicPr>
        <p:blipFill>
          <a:blip r:embed="rId3"/>
          <a:srcRect r="29759"/>
          <a:stretch>
            <a:fillRect/>
          </a:stretch>
        </p:blipFill>
        <p:spPr>
          <a:xfrm>
            <a:off x="20" y="10"/>
            <a:ext cx="6931132" cy="6857990"/>
          </a:xfrm>
          <a:prstGeom prst="rect">
            <a:avLst/>
          </a:prstGeom>
        </p:spPr>
      </p:pic>
      <p:cxnSp>
        <p:nvCxnSpPr>
          <p:cNvPr id="24" name="Straight Connector 23">
            <a:extLst>
              <a:ext uri="{FF2B5EF4-FFF2-40B4-BE49-F238E27FC236}">
                <a16:creationId xmlns:a16="http://schemas.microsoft.com/office/drawing/2014/main" id="{6CA391F1-4B2C-521B-F6A5-52C74B3034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5848" y="47115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6385696"/>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small garden with rocks and musical instruments&#10;&#10;AI-generated content may be incorrect.">
            <a:extLst>
              <a:ext uri="{FF2B5EF4-FFF2-40B4-BE49-F238E27FC236}">
                <a16:creationId xmlns:a16="http://schemas.microsoft.com/office/drawing/2014/main" id="{39769AF9-3A92-758A-0A4C-5E2873C18ED9}"/>
              </a:ext>
            </a:extLst>
          </p:cNvPr>
          <p:cNvPicPr>
            <a:picLocks noChangeAspect="1"/>
          </p:cNvPicPr>
          <p:nvPr/>
        </p:nvPicPr>
        <p:blipFill>
          <a:blip r:embed="rId2"/>
          <a:srcRect l="7485" r="11572" b="1"/>
          <a:stretch>
            <a:fillRect/>
          </a:stretch>
        </p:blipFill>
        <p:spPr>
          <a:xfrm>
            <a:off x="-1129869" y="0"/>
            <a:ext cx="9553433" cy="6858000"/>
          </a:xfrm>
          <a:prstGeom prst="rect">
            <a:avLst/>
          </a:prstGeom>
        </p:spPr>
      </p:pic>
      <p:cxnSp>
        <p:nvCxnSpPr>
          <p:cNvPr id="31" name="Straight Connector 30">
            <a:extLst>
              <a:ext uri="{FF2B5EF4-FFF2-40B4-BE49-F238E27FC236}">
                <a16:creationId xmlns:a16="http://schemas.microsoft.com/office/drawing/2014/main" id="{02C7985C-B0C3-CC50-E86A-B5EBA40E01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6359240"/>
            <a:ext cx="822960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6" name="Content Placeholder 25">
            <a:extLst>
              <a:ext uri="{FF2B5EF4-FFF2-40B4-BE49-F238E27FC236}">
                <a16:creationId xmlns:a16="http://schemas.microsoft.com/office/drawing/2014/main" id="{32825F48-B2C0-8B57-F394-0DC2EE17175C}"/>
              </a:ext>
            </a:extLst>
          </p:cNvPr>
          <p:cNvSpPr>
            <a:spLocks noGrp="1"/>
          </p:cNvSpPr>
          <p:nvPr>
            <p:ph idx="1"/>
          </p:nvPr>
        </p:nvSpPr>
        <p:spPr>
          <a:xfrm>
            <a:off x="8575965" y="475488"/>
            <a:ext cx="3435926" cy="6163056"/>
          </a:xfrm>
        </p:spPr>
        <p:txBody>
          <a:bodyPr anchor="t">
            <a:normAutofit/>
          </a:bodyPr>
          <a:lstStyle/>
          <a:p>
            <a:pPr marL="0" indent="0">
              <a:buNone/>
            </a:pPr>
            <a:r>
              <a:rPr lang="en-US" b="1" dirty="0"/>
              <a:t>Successful learning journey</a:t>
            </a:r>
          </a:p>
          <a:p>
            <a:pPr marL="0" indent="0">
              <a:buNone/>
            </a:pPr>
            <a:endParaRPr lang="en-US" b="1" dirty="0"/>
          </a:p>
          <a:p>
            <a:pPr lvl="1"/>
            <a:r>
              <a:rPr lang="en-US" dirty="0"/>
              <a:t>Learned how to conduct a Mixed Methods Study.</a:t>
            </a:r>
          </a:p>
          <a:p>
            <a:pPr lvl="1"/>
            <a:endParaRPr lang="en-US" dirty="0"/>
          </a:p>
          <a:p>
            <a:pPr lvl="1"/>
            <a:r>
              <a:rPr lang="en-US" dirty="0"/>
              <a:t>Learned how to use IPA and Descriptive Statistics.</a:t>
            </a:r>
          </a:p>
          <a:p>
            <a:pPr lvl="1"/>
            <a:endParaRPr lang="en-US" dirty="0"/>
          </a:p>
          <a:p>
            <a:pPr lvl="1"/>
            <a:r>
              <a:rPr lang="en-US" dirty="0"/>
              <a:t>Deepened my understanding of mindfulness in singing.</a:t>
            </a:r>
          </a:p>
          <a:p>
            <a:pPr lvl="1"/>
            <a:endParaRPr lang="en-US" dirty="0"/>
          </a:p>
          <a:p>
            <a:pPr lvl="1"/>
            <a:r>
              <a:rPr lang="en-US" dirty="0"/>
              <a:t>Assessed if and how this research can inform my module six assignment. </a:t>
            </a:r>
          </a:p>
        </p:txBody>
      </p:sp>
    </p:spTree>
    <p:extLst>
      <p:ext uri="{BB962C8B-B14F-4D97-AF65-F5344CB8AC3E}">
        <p14:creationId xmlns:p14="http://schemas.microsoft.com/office/powerpoint/2010/main" val="2873577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E3049-57BA-E8E2-4246-E1B22EAE1187}"/>
              </a:ext>
            </a:extLst>
          </p:cNvPr>
          <p:cNvSpPr>
            <a:spLocks noGrp="1"/>
          </p:cNvSpPr>
          <p:nvPr>
            <p:ph type="title"/>
          </p:nvPr>
        </p:nvSpPr>
        <p:spPr>
          <a:xfrm>
            <a:off x="640079" y="1247614"/>
            <a:ext cx="10890929" cy="1097280"/>
          </a:xfrm>
        </p:spPr>
        <p:txBody>
          <a:bodyPr/>
          <a:lstStyle/>
          <a:p>
            <a:r>
              <a:rPr lang="en-US" dirty="0"/>
              <a:t>References</a:t>
            </a:r>
          </a:p>
        </p:txBody>
      </p:sp>
      <p:sp>
        <p:nvSpPr>
          <p:cNvPr id="3" name="Content Placeholder 2">
            <a:extLst>
              <a:ext uri="{FF2B5EF4-FFF2-40B4-BE49-F238E27FC236}">
                <a16:creationId xmlns:a16="http://schemas.microsoft.com/office/drawing/2014/main" id="{C6366202-AE59-3024-1070-A9F977E426A8}"/>
              </a:ext>
            </a:extLst>
          </p:cNvPr>
          <p:cNvSpPr>
            <a:spLocks noGrp="1"/>
          </p:cNvSpPr>
          <p:nvPr>
            <p:ph idx="1"/>
          </p:nvPr>
        </p:nvSpPr>
        <p:spPr>
          <a:xfrm>
            <a:off x="640079" y="2082801"/>
            <a:ext cx="11196321" cy="4775199"/>
          </a:xfrm>
        </p:spPr>
        <p:txBody>
          <a:bodyPr>
            <a:normAutofit fontScale="62500" lnSpcReduction="20000"/>
          </a:bodyPr>
          <a:lstStyle/>
          <a:p>
            <a:r>
              <a:rPr lang="en-US" dirty="0"/>
              <a:t>Blyskal, E. (2022) ‘A Case for Mindfulness Practice in the Collegiate Voice Studio, Part 1’, </a:t>
            </a:r>
            <a:r>
              <a:rPr lang="en-US" i="1" dirty="0"/>
              <a:t>Journal of Singing</a:t>
            </a:r>
            <a:r>
              <a:rPr lang="en-US" dirty="0"/>
              <a:t>, 79 (1), pp 79-86.</a:t>
            </a:r>
          </a:p>
          <a:p>
            <a:r>
              <a:rPr lang="en-US" dirty="0"/>
              <a:t>Bulk L., Collins B. (2024) ‘Blurry Lines: Reflections on “Insider” Research’, </a:t>
            </a:r>
            <a:r>
              <a:rPr lang="en-US" i="1" dirty="0"/>
              <a:t>Qualitative Inquiry</a:t>
            </a:r>
            <a:r>
              <a:rPr lang="en-US" dirty="0"/>
              <a:t>, 30 (7), pp 568-576.</a:t>
            </a:r>
          </a:p>
          <a:p>
            <a:r>
              <a:rPr lang="en-US" dirty="0"/>
              <a:t>Czajkowski, A., Greasley, A., Allis, M. (2021) ‘Mindfulness for Singers: A Mixed Methods Replication Study’, </a:t>
            </a:r>
            <a:r>
              <a:rPr lang="en-US" i="1" dirty="0"/>
              <a:t>Music and Science</a:t>
            </a:r>
            <a:r>
              <a:rPr lang="en-US" dirty="0"/>
              <a:t>, 4, pp 1-16.</a:t>
            </a:r>
          </a:p>
          <a:p>
            <a:r>
              <a:rPr lang="en-US" dirty="0"/>
              <a:t>Czajkowski, A., Greasley, A. (2015) ‘Mindfulness for Singers: The effects of a Targeted Mindfulness Course on Learning Vocal Technique’, </a:t>
            </a:r>
            <a:r>
              <a:rPr lang="en-US" i="1" dirty="0"/>
              <a:t>British Journal of Music Education</a:t>
            </a:r>
            <a:r>
              <a:rPr lang="en-US" dirty="0"/>
              <a:t>, 32 (2), pp 211-233.</a:t>
            </a:r>
          </a:p>
          <a:p>
            <a:r>
              <a:rPr lang="en-US" dirty="0"/>
              <a:t>De Bruin A. (2021) ‘Mindfulness and Meditation at University: 10 Years of the Munich Model’. Bielefeld: transcript Verlag.</a:t>
            </a:r>
          </a:p>
          <a:p>
            <a:r>
              <a:rPr lang="en-US" dirty="0"/>
              <a:t>Eberth, J., </a:t>
            </a:r>
            <a:r>
              <a:rPr lang="en-US" dirty="0" err="1"/>
              <a:t>Sedlmeier</a:t>
            </a:r>
            <a:r>
              <a:rPr lang="en-US" dirty="0"/>
              <a:t>, P. (2012) ‘The Effects of Mindfulness Meditation: A Meta-Analysis’, </a:t>
            </a:r>
            <a:r>
              <a:rPr lang="en-US" i="1" dirty="0"/>
              <a:t>Mindfulness, </a:t>
            </a:r>
            <a:r>
              <a:rPr lang="en-US" dirty="0"/>
              <a:t>3 (3), pp 174-189.</a:t>
            </a:r>
          </a:p>
          <a:p>
            <a:r>
              <a:rPr lang="en-US" dirty="0"/>
              <a:t>Elliott, M. (2010) ‘Singing and Mindfulness’, </a:t>
            </a:r>
            <a:r>
              <a:rPr lang="en-US" i="1" dirty="0"/>
              <a:t>Journal of Singing</a:t>
            </a:r>
            <a:r>
              <a:rPr lang="en-US" dirty="0"/>
              <a:t>, 67 (1), pp 35-40.</a:t>
            </a:r>
          </a:p>
          <a:p>
            <a:r>
              <a:rPr lang="en-US" dirty="0"/>
              <a:t>Hancock D., Algozzine B., Lim J. (2021) ‘Doing Case Study Research: A Practical Guide for Beginning Researchers’. New York: Teachers College Press.</a:t>
            </a:r>
          </a:p>
          <a:p>
            <a:r>
              <a:rPr lang="en-US" dirty="0"/>
              <a:t>Lynn Institute (2023) </a:t>
            </a:r>
            <a:r>
              <a:rPr lang="en-US" i="1" dirty="0"/>
              <a:t>Dealing with Research Participant Bias in Clinical Studies: The Practical Approach. </a:t>
            </a:r>
            <a:r>
              <a:rPr lang="en-US" dirty="0"/>
              <a:t>Available at: https://lhsi.net/research-participant-bias-in-clinical-studies/ (Accessed: 5 July 2025).</a:t>
            </a:r>
          </a:p>
          <a:p>
            <a:r>
              <a:rPr lang="en-US" dirty="0"/>
              <a:t>Michigan State University (2024) </a:t>
            </a:r>
            <a:r>
              <a:rPr lang="en-US" i="1" dirty="0"/>
              <a:t>The Many Benefits of Mindful Body Scan Meditations</a:t>
            </a:r>
            <a:r>
              <a:rPr lang="en-US" b="1" i="1" dirty="0"/>
              <a:t>. </a:t>
            </a:r>
            <a:r>
              <a:rPr lang="en-US" dirty="0"/>
              <a:t>Available at: https://www.canr.msu.edu/news/the-many-benefits-of-mindful-body-scan-meditations (Accessed: 3 July 2025)</a:t>
            </a:r>
          </a:p>
          <a:p>
            <a:r>
              <a:rPr lang="en-US" dirty="0" err="1"/>
              <a:t>Ornoy</a:t>
            </a:r>
            <a:r>
              <a:rPr lang="en-US" dirty="0"/>
              <a:t>, E., Cohen, S. (2022) ‘The Effect of Mindfulness Meditation on the Vocal Proficiencies of Music Education Students’, </a:t>
            </a:r>
            <a:r>
              <a:rPr lang="en-US" i="1" dirty="0"/>
              <a:t>Psychology of Music</a:t>
            </a:r>
            <a:r>
              <a:rPr lang="en-US" dirty="0"/>
              <a:t>, 50 (5), pp 1676-1695.</a:t>
            </a:r>
          </a:p>
          <a:p>
            <a:pPr marL="0" indent="0">
              <a:buNone/>
            </a:pPr>
            <a:endParaRPr lang="en-US" dirty="0"/>
          </a:p>
          <a:p>
            <a:endParaRPr lang="en-US" dirty="0"/>
          </a:p>
        </p:txBody>
      </p:sp>
    </p:spTree>
    <p:extLst>
      <p:ext uri="{BB962C8B-B14F-4D97-AF65-F5344CB8AC3E}">
        <p14:creationId xmlns:p14="http://schemas.microsoft.com/office/powerpoint/2010/main" val="2560038595"/>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2760</TotalTime>
  <Words>2061</Words>
  <Application>Microsoft Macintosh PowerPoint</Application>
  <PresentationFormat>Widescreen</PresentationFormat>
  <Paragraphs>243</Paragraphs>
  <Slides>32</Slides>
  <Notes>24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Aptos</vt:lpstr>
      <vt:lpstr>Arial</vt:lpstr>
      <vt:lpstr>Grandview Display</vt:lpstr>
      <vt:lpstr>Neue Haas Grotesk Text Pro</vt:lpstr>
      <vt:lpstr>DashVTI</vt:lpstr>
      <vt:lpstr>Effects of a Mindfulness-Based Body Scan Meditation in Online Voice Lessons: a Mixed Methods Study. </vt:lpstr>
      <vt:lpstr>Today’s Presentation</vt:lpstr>
      <vt:lpstr>Research Questions </vt:lpstr>
      <vt:lpstr>Mindfulness and Voice Training</vt:lpstr>
      <vt:lpstr>What is mindfulness? </vt:lpstr>
      <vt:lpstr>PowerPoint Presentation</vt:lpstr>
      <vt:lpstr>Body Scan Meditation</vt:lpstr>
      <vt:lpstr>Research Methodology</vt:lpstr>
      <vt:lpstr>Study Design and Participants</vt:lpstr>
      <vt:lpstr>PowerPoint Presentation</vt:lpstr>
      <vt:lpstr>Data Collection Methods</vt:lpstr>
      <vt:lpstr>PowerPoint Presentation</vt:lpstr>
      <vt:lpstr>Quantitative Data Analysis</vt:lpstr>
      <vt:lpstr>Qualitative Data Analysis</vt:lpstr>
      <vt:lpstr>Ethics</vt:lpstr>
      <vt:lpstr>Findings &amp; Discussion</vt:lpstr>
      <vt:lpstr>Effects on Body Tension</vt:lpstr>
      <vt:lpstr>Participants’ Interview Insights </vt:lpstr>
      <vt:lpstr>What emerged through analysis? </vt:lpstr>
      <vt:lpstr>Effects on Body Awareness</vt:lpstr>
      <vt:lpstr>PowerPoint Presentation</vt:lpstr>
      <vt:lpstr>What emerged through analysis? </vt:lpstr>
      <vt:lpstr>Effects on Singing Ease</vt:lpstr>
      <vt:lpstr>Participants’ Interview Insights</vt:lpstr>
      <vt:lpstr>EASE Questionnaires Individual Scores Decreased scores = Increased singing ease </vt:lpstr>
      <vt:lpstr>What emerged through analysis? </vt:lpstr>
      <vt:lpstr>Conclusion and Recommendations</vt:lpstr>
      <vt:lpstr>PowerPoint Presentation</vt:lpstr>
      <vt:lpstr>Suggestions for Future Research</vt:lpstr>
      <vt:lpstr>Learning Outcomes</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elena degl'innnocenti</dc:creator>
  <cp:lastModifiedBy>elena degl'innnocenti</cp:lastModifiedBy>
  <cp:revision>110</cp:revision>
  <dcterms:created xsi:type="dcterms:W3CDTF">2025-04-08T17:00:55Z</dcterms:created>
  <dcterms:modified xsi:type="dcterms:W3CDTF">2025-08-03T18:17:25Z</dcterms:modified>
</cp:coreProperties>
</file>