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26" r:id="rId1"/>
  </p:sldMasterIdLst>
  <p:notesMasterIdLst>
    <p:notesMasterId r:id="rId25"/>
  </p:notesMasterIdLst>
  <p:sldIdLst>
    <p:sldId id="256" r:id="rId2"/>
    <p:sldId id="262" r:id="rId3"/>
    <p:sldId id="267" r:id="rId4"/>
    <p:sldId id="263" r:id="rId5"/>
    <p:sldId id="257" r:id="rId6"/>
    <p:sldId id="264" r:id="rId7"/>
    <p:sldId id="258" r:id="rId8"/>
    <p:sldId id="280" r:id="rId9"/>
    <p:sldId id="269" r:id="rId10"/>
    <p:sldId id="270" r:id="rId11"/>
    <p:sldId id="271" r:id="rId12"/>
    <p:sldId id="272" r:id="rId13"/>
    <p:sldId id="273" r:id="rId14"/>
    <p:sldId id="275" r:id="rId15"/>
    <p:sldId id="276" r:id="rId16"/>
    <p:sldId id="268" r:id="rId17"/>
    <p:sldId id="261" r:id="rId18"/>
    <p:sldId id="265" r:id="rId19"/>
    <p:sldId id="278" r:id="rId20"/>
    <p:sldId id="274" r:id="rId21"/>
    <p:sldId id="279" r:id="rId22"/>
    <p:sldId id="260" r:id="rId23"/>
    <p:sldId id="277" r:id="rId2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8" d="100"/>
          <a:sy n="88" d="100"/>
        </p:scale>
        <p:origin x="494" y="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3149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g"/><Relationship Id="rId1" Type="http://schemas.openxmlformats.org/officeDocument/2006/relationships/image" Target="../media/image11.jpe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g"/><Relationship Id="rId1" Type="http://schemas.openxmlformats.org/officeDocument/2006/relationships/image" Target="../media/image1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4DECBFB-6CCF-4BEF-9662-AF69281914C1}" type="doc">
      <dgm:prSet loTypeId="urn:microsoft.com/office/officeart/2005/8/layout/pList2" loCatId="list" qsTypeId="urn:microsoft.com/office/officeart/2005/8/quickstyle/simple1" qsCatId="simple" csTypeId="urn:microsoft.com/office/officeart/2005/8/colors/accent1_2" csCatId="accent1" phldr="1"/>
      <dgm:spPr/>
    </dgm:pt>
    <dgm:pt modelId="{1A88ED1D-9BFD-49BC-84B6-9519F2F599ED}">
      <dgm:prSet phldrT="[Text]"/>
      <dgm:spPr/>
      <dgm:t>
        <a:bodyPr/>
        <a:lstStyle/>
        <a:p>
          <a:r>
            <a:rPr lang="en-US" dirty="0" smtClean="0"/>
            <a:t>Complex Problem Solving</a:t>
          </a:r>
          <a:endParaRPr lang="en-US" dirty="0"/>
        </a:p>
      </dgm:t>
    </dgm:pt>
    <dgm:pt modelId="{11D63714-FC01-470E-8E7E-C725BBCFBB9F}" type="parTrans" cxnId="{F29BF548-3E93-4F93-95EF-25DD7149F3B7}">
      <dgm:prSet/>
      <dgm:spPr/>
      <dgm:t>
        <a:bodyPr/>
        <a:lstStyle/>
        <a:p>
          <a:endParaRPr lang="en-US"/>
        </a:p>
      </dgm:t>
    </dgm:pt>
    <dgm:pt modelId="{47AB74BE-CADD-4FC8-AABF-1989C077AE76}" type="sibTrans" cxnId="{F29BF548-3E93-4F93-95EF-25DD7149F3B7}">
      <dgm:prSet/>
      <dgm:spPr/>
      <dgm:t>
        <a:bodyPr/>
        <a:lstStyle/>
        <a:p>
          <a:endParaRPr lang="en-US"/>
        </a:p>
      </dgm:t>
    </dgm:pt>
    <dgm:pt modelId="{35A8DFAD-9CBA-4010-913F-EE24C69020F6}">
      <dgm:prSet phldrT="[Text]"/>
      <dgm:spPr/>
      <dgm:t>
        <a:bodyPr/>
        <a:lstStyle/>
        <a:p>
          <a:r>
            <a:rPr lang="en-US" dirty="0" smtClean="0"/>
            <a:t>Critical Thinking</a:t>
          </a:r>
          <a:endParaRPr lang="en-US" dirty="0"/>
        </a:p>
      </dgm:t>
    </dgm:pt>
    <dgm:pt modelId="{EF24C285-754D-4528-AFC7-3441A8E60ABE}" type="parTrans" cxnId="{D1EB626B-CE8A-4FEC-9F2A-DCBCFBA8EEFD}">
      <dgm:prSet/>
      <dgm:spPr/>
      <dgm:t>
        <a:bodyPr/>
        <a:lstStyle/>
        <a:p>
          <a:endParaRPr lang="en-US"/>
        </a:p>
      </dgm:t>
    </dgm:pt>
    <dgm:pt modelId="{8C650B0A-5EE0-4718-9AB0-29BF7653A605}" type="sibTrans" cxnId="{D1EB626B-CE8A-4FEC-9F2A-DCBCFBA8EEFD}">
      <dgm:prSet/>
      <dgm:spPr/>
      <dgm:t>
        <a:bodyPr/>
        <a:lstStyle/>
        <a:p>
          <a:endParaRPr lang="en-US"/>
        </a:p>
      </dgm:t>
    </dgm:pt>
    <dgm:pt modelId="{DA4104E6-E86A-4CE8-B156-B4E7FAECEC79}">
      <dgm:prSet phldrT="[Text]"/>
      <dgm:spPr/>
      <dgm:t>
        <a:bodyPr/>
        <a:lstStyle/>
        <a:p>
          <a:r>
            <a:rPr lang="en-US" dirty="0" smtClean="0"/>
            <a:t>Creative Thinking</a:t>
          </a:r>
          <a:endParaRPr lang="en-US" dirty="0"/>
        </a:p>
      </dgm:t>
    </dgm:pt>
    <dgm:pt modelId="{F31CB47C-07C3-44B9-8EEA-CB28FD4A7A47}" type="parTrans" cxnId="{C9F622D8-B6DF-4224-B437-CEEBCA31B3FF}">
      <dgm:prSet/>
      <dgm:spPr/>
      <dgm:t>
        <a:bodyPr/>
        <a:lstStyle/>
        <a:p>
          <a:endParaRPr lang="en-US"/>
        </a:p>
      </dgm:t>
    </dgm:pt>
    <dgm:pt modelId="{3D5A69C5-9A41-403F-A3C0-EDBC6D927353}" type="sibTrans" cxnId="{C9F622D8-B6DF-4224-B437-CEEBCA31B3FF}">
      <dgm:prSet/>
      <dgm:spPr/>
      <dgm:t>
        <a:bodyPr/>
        <a:lstStyle/>
        <a:p>
          <a:endParaRPr lang="en-US"/>
        </a:p>
      </dgm:t>
    </dgm:pt>
    <dgm:pt modelId="{846A34D2-C293-450A-B510-009E2FAE53CA}" type="pres">
      <dgm:prSet presAssocID="{F4DECBFB-6CCF-4BEF-9662-AF69281914C1}" presName="Name0" presStyleCnt="0">
        <dgm:presLayoutVars>
          <dgm:dir/>
          <dgm:resizeHandles val="exact"/>
        </dgm:presLayoutVars>
      </dgm:prSet>
      <dgm:spPr/>
    </dgm:pt>
    <dgm:pt modelId="{658EC556-ABDF-467C-A702-F7E52AD35315}" type="pres">
      <dgm:prSet presAssocID="{F4DECBFB-6CCF-4BEF-9662-AF69281914C1}" presName="bkgdShp" presStyleLbl="alignAccFollowNode1" presStyleIdx="0" presStyleCnt="1"/>
      <dgm:spPr/>
    </dgm:pt>
    <dgm:pt modelId="{10CF6A1A-5408-4122-8FE0-22B68E9E3AE5}" type="pres">
      <dgm:prSet presAssocID="{F4DECBFB-6CCF-4BEF-9662-AF69281914C1}" presName="linComp" presStyleCnt="0"/>
      <dgm:spPr/>
    </dgm:pt>
    <dgm:pt modelId="{1B05DDE4-BE17-427E-BD98-603A42A58747}" type="pres">
      <dgm:prSet presAssocID="{1A88ED1D-9BFD-49BC-84B6-9519F2F599ED}" presName="compNode" presStyleCnt="0"/>
      <dgm:spPr/>
    </dgm:pt>
    <dgm:pt modelId="{E7395C07-7F0D-4B24-AD2E-7D64AFFD87BF}" type="pres">
      <dgm:prSet presAssocID="{1A88ED1D-9BFD-49BC-84B6-9519F2F599ED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3594856-9E1A-4D5D-B19C-EA3738B6EAC8}" type="pres">
      <dgm:prSet presAssocID="{1A88ED1D-9BFD-49BC-84B6-9519F2F599ED}" presName="invisiNode" presStyleLbl="node1" presStyleIdx="0" presStyleCnt="3"/>
      <dgm:spPr/>
    </dgm:pt>
    <dgm:pt modelId="{3ADEB086-0E9D-43B2-A3FE-3B64757F6A7A}" type="pres">
      <dgm:prSet presAssocID="{1A88ED1D-9BFD-49BC-84B6-9519F2F599ED}" presName="imagNode" presStyleLbl="fgImgPlace1" presStyleIdx="0" presStyleCnt="3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46000" r="-46000"/>
          </a:stretch>
        </a:blipFill>
      </dgm:spPr>
    </dgm:pt>
    <dgm:pt modelId="{FCE861A4-33C6-42F4-9DF5-D11F4B1FB535}" type="pres">
      <dgm:prSet presAssocID="{47AB74BE-CADD-4FC8-AABF-1989C077AE76}" presName="sibTrans" presStyleLbl="sibTrans2D1" presStyleIdx="0" presStyleCnt="0"/>
      <dgm:spPr/>
      <dgm:t>
        <a:bodyPr/>
        <a:lstStyle/>
        <a:p>
          <a:endParaRPr lang="en-US"/>
        </a:p>
      </dgm:t>
    </dgm:pt>
    <dgm:pt modelId="{17EAF1FF-85E1-4161-A034-722FD7C7F385}" type="pres">
      <dgm:prSet presAssocID="{35A8DFAD-9CBA-4010-913F-EE24C69020F6}" presName="compNode" presStyleCnt="0"/>
      <dgm:spPr/>
    </dgm:pt>
    <dgm:pt modelId="{2562465A-ACDB-403E-8A03-A77863449642}" type="pres">
      <dgm:prSet presAssocID="{35A8DFAD-9CBA-4010-913F-EE24C69020F6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DA64A37-5365-4D4D-A35B-E1B2D13619C5}" type="pres">
      <dgm:prSet presAssocID="{35A8DFAD-9CBA-4010-913F-EE24C69020F6}" presName="invisiNode" presStyleLbl="node1" presStyleIdx="1" presStyleCnt="3"/>
      <dgm:spPr/>
    </dgm:pt>
    <dgm:pt modelId="{DA7906B4-87D8-4F93-BA5E-681E8A588813}" type="pres">
      <dgm:prSet presAssocID="{35A8DFAD-9CBA-4010-913F-EE24C69020F6}" presName="imagNode" presStyleLbl="fgImgPlace1" presStyleIdx="1" presStyleCnt="3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6000" r="-6000"/>
          </a:stretch>
        </a:blipFill>
      </dgm:spPr>
    </dgm:pt>
    <dgm:pt modelId="{60B11EE6-31AC-4AA7-B6CA-E737F5ED5B3E}" type="pres">
      <dgm:prSet presAssocID="{8C650B0A-5EE0-4718-9AB0-29BF7653A605}" presName="sibTrans" presStyleLbl="sibTrans2D1" presStyleIdx="0" presStyleCnt="0"/>
      <dgm:spPr/>
      <dgm:t>
        <a:bodyPr/>
        <a:lstStyle/>
        <a:p>
          <a:endParaRPr lang="en-US"/>
        </a:p>
      </dgm:t>
    </dgm:pt>
    <dgm:pt modelId="{D8C9FAC5-A34B-4928-90C1-BED5CA71E789}" type="pres">
      <dgm:prSet presAssocID="{DA4104E6-E86A-4CE8-B156-B4E7FAECEC79}" presName="compNode" presStyleCnt="0"/>
      <dgm:spPr/>
    </dgm:pt>
    <dgm:pt modelId="{541DB226-B0CD-457F-8621-5109FD74D25E}" type="pres">
      <dgm:prSet presAssocID="{DA4104E6-E86A-4CE8-B156-B4E7FAECEC79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B8713B2-746A-4D19-830E-DA86EB1D2B0A}" type="pres">
      <dgm:prSet presAssocID="{DA4104E6-E86A-4CE8-B156-B4E7FAECEC79}" presName="invisiNode" presStyleLbl="node1" presStyleIdx="2" presStyleCnt="3"/>
      <dgm:spPr/>
    </dgm:pt>
    <dgm:pt modelId="{E30BA082-5715-4D41-BC4D-BC5E5A04DFB0}" type="pres">
      <dgm:prSet presAssocID="{DA4104E6-E86A-4CE8-B156-B4E7FAECEC79}" presName="imagNode" presStyleLbl="fgImgPlace1" presStyleIdx="2" presStyleCnt="3"/>
      <dgm:spPr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6000" r="-26000"/>
          </a:stretch>
        </a:blipFill>
      </dgm:spPr>
    </dgm:pt>
  </dgm:ptLst>
  <dgm:cxnLst>
    <dgm:cxn modelId="{7482CE8B-5C73-4E38-912C-A99659B56FE3}" type="presOf" srcId="{8C650B0A-5EE0-4718-9AB0-29BF7653A605}" destId="{60B11EE6-31AC-4AA7-B6CA-E737F5ED5B3E}" srcOrd="0" destOrd="0" presId="urn:microsoft.com/office/officeart/2005/8/layout/pList2"/>
    <dgm:cxn modelId="{B27F849C-061C-429F-9251-D9B5253963CA}" type="presOf" srcId="{F4DECBFB-6CCF-4BEF-9662-AF69281914C1}" destId="{846A34D2-C293-450A-B510-009E2FAE53CA}" srcOrd="0" destOrd="0" presId="urn:microsoft.com/office/officeart/2005/8/layout/pList2"/>
    <dgm:cxn modelId="{08B14D00-744B-45FD-AF6F-3EF1EA2DB812}" type="presOf" srcId="{35A8DFAD-9CBA-4010-913F-EE24C69020F6}" destId="{2562465A-ACDB-403E-8A03-A77863449642}" srcOrd="0" destOrd="0" presId="urn:microsoft.com/office/officeart/2005/8/layout/pList2"/>
    <dgm:cxn modelId="{C961E28F-9A2D-4C5D-8300-695491A9311D}" type="presOf" srcId="{47AB74BE-CADD-4FC8-AABF-1989C077AE76}" destId="{FCE861A4-33C6-42F4-9DF5-D11F4B1FB535}" srcOrd="0" destOrd="0" presId="urn:microsoft.com/office/officeart/2005/8/layout/pList2"/>
    <dgm:cxn modelId="{F29BF548-3E93-4F93-95EF-25DD7149F3B7}" srcId="{F4DECBFB-6CCF-4BEF-9662-AF69281914C1}" destId="{1A88ED1D-9BFD-49BC-84B6-9519F2F599ED}" srcOrd="0" destOrd="0" parTransId="{11D63714-FC01-470E-8E7E-C725BBCFBB9F}" sibTransId="{47AB74BE-CADD-4FC8-AABF-1989C077AE76}"/>
    <dgm:cxn modelId="{A8724921-FFFD-4300-AF0D-31A2B3B9DA73}" type="presOf" srcId="{DA4104E6-E86A-4CE8-B156-B4E7FAECEC79}" destId="{541DB226-B0CD-457F-8621-5109FD74D25E}" srcOrd="0" destOrd="0" presId="urn:microsoft.com/office/officeart/2005/8/layout/pList2"/>
    <dgm:cxn modelId="{F9DA95A6-F768-4B2E-91C9-C7886445991D}" type="presOf" srcId="{1A88ED1D-9BFD-49BC-84B6-9519F2F599ED}" destId="{E7395C07-7F0D-4B24-AD2E-7D64AFFD87BF}" srcOrd="0" destOrd="0" presId="urn:microsoft.com/office/officeart/2005/8/layout/pList2"/>
    <dgm:cxn modelId="{D1EB626B-CE8A-4FEC-9F2A-DCBCFBA8EEFD}" srcId="{F4DECBFB-6CCF-4BEF-9662-AF69281914C1}" destId="{35A8DFAD-9CBA-4010-913F-EE24C69020F6}" srcOrd="1" destOrd="0" parTransId="{EF24C285-754D-4528-AFC7-3441A8E60ABE}" sibTransId="{8C650B0A-5EE0-4718-9AB0-29BF7653A605}"/>
    <dgm:cxn modelId="{C9F622D8-B6DF-4224-B437-CEEBCA31B3FF}" srcId="{F4DECBFB-6CCF-4BEF-9662-AF69281914C1}" destId="{DA4104E6-E86A-4CE8-B156-B4E7FAECEC79}" srcOrd="2" destOrd="0" parTransId="{F31CB47C-07C3-44B9-8EEA-CB28FD4A7A47}" sibTransId="{3D5A69C5-9A41-403F-A3C0-EDBC6D927353}"/>
    <dgm:cxn modelId="{31F6728E-427C-4E9E-AD28-D0847BF4C24A}" type="presParOf" srcId="{846A34D2-C293-450A-B510-009E2FAE53CA}" destId="{658EC556-ABDF-467C-A702-F7E52AD35315}" srcOrd="0" destOrd="0" presId="urn:microsoft.com/office/officeart/2005/8/layout/pList2"/>
    <dgm:cxn modelId="{73742BB2-7A0C-41E4-B31A-C9A70B69ADEC}" type="presParOf" srcId="{846A34D2-C293-450A-B510-009E2FAE53CA}" destId="{10CF6A1A-5408-4122-8FE0-22B68E9E3AE5}" srcOrd="1" destOrd="0" presId="urn:microsoft.com/office/officeart/2005/8/layout/pList2"/>
    <dgm:cxn modelId="{85126BDA-F9E6-4230-BA26-05CAEC9F7A1A}" type="presParOf" srcId="{10CF6A1A-5408-4122-8FE0-22B68E9E3AE5}" destId="{1B05DDE4-BE17-427E-BD98-603A42A58747}" srcOrd="0" destOrd="0" presId="urn:microsoft.com/office/officeart/2005/8/layout/pList2"/>
    <dgm:cxn modelId="{FDC622BC-FC67-445E-B732-B682D464F2B1}" type="presParOf" srcId="{1B05DDE4-BE17-427E-BD98-603A42A58747}" destId="{E7395C07-7F0D-4B24-AD2E-7D64AFFD87BF}" srcOrd="0" destOrd="0" presId="urn:microsoft.com/office/officeart/2005/8/layout/pList2"/>
    <dgm:cxn modelId="{B277618B-2BA2-40C1-9D66-E78E3F2EAB31}" type="presParOf" srcId="{1B05DDE4-BE17-427E-BD98-603A42A58747}" destId="{53594856-9E1A-4D5D-B19C-EA3738B6EAC8}" srcOrd="1" destOrd="0" presId="urn:microsoft.com/office/officeart/2005/8/layout/pList2"/>
    <dgm:cxn modelId="{3CB03344-89DB-437D-A1DF-B777DB95AA5B}" type="presParOf" srcId="{1B05DDE4-BE17-427E-BD98-603A42A58747}" destId="{3ADEB086-0E9D-43B2-A3FE-3B64757F6A7A}" srcOrd="2" destOrd="0" presId="urn:microsoft.com/office/officeart/2005/8/layout/pList2"/>
    <dgm:cxn modelId="{D5D1D408-053D-4DA0-B96C-7591D8405BF3}" type="presParOf" srcId="{10CF6A1A-5408-4122-8FE0-22B68E9E3AE5}" destId="{FCE861A4-33C6-42F4-9DF5-D11F4B1FB535}" srcOrd="1" destOrd="0" presId="urn:microsoft.com/office/officeart/2005/8/layout/pList2"/>
    <dgm:cxn modelId="{801257E3-4A89-495B-8EE4-78271B9D02DF}" type="presParOf" srcId="{10CF6A1A-5408-4122-8FE0-22B68E9E3AE5}" destId="{17EAF1FF-85E1-4161-A034-722FD7C7F385}" srcOrd="2" destOrd="0" presId="urn:microsoft.com/office/officeart/2005/8/layout/pList2"/>
    <dgm:cxn modelId="{DD8C6D00-5008-47A1-9F77-275BFB6420E4}" type="presParOf" srcId="{17EAF1FF-85E1-4161-A034-722FD7C7F385}" destId="{2562465A-ACDB-403E-8A03-A77863449642}" srcOrd="0" destOrd="0" presId="urn:microsoft.com/office/officeart/2005/8/layout/pList2"/>
    <dgm:cxn modelId="{38AA7439-A7C4-4826-8FA8-08055A6833C7}" type="presParOf" srcId="{17EAF1FF-85E1-4161-A034-722FD7C7F385}" destId="{7DA64A37-5365-4D4D-A35B-E1B2D13619C5}" srcOrd="1" destOrd="0" presId="urn:microsoft.com/office/officeart/2005/8/layout/pList2"/>
    <dgm:cxn modelId="{CA0380BF-28E2-4313-B958-FEF1D9C7C48C}" type="presParOf" srcId="{17EAF1FF-85E1-4161-A034-722FD7C7F385}" destId="{DA7906B4-87D8-4F93-BA5E-681E8A588813}" srcOrd="2" destOrd="0" presId="urn:microsoft.com/office/officeart/2005/8/layout/pList2"/>
    <dgm:cxn modelId="{DA7C3AD3-8601-49D2-8F93-1818275EDBAB}" type="presParOf" srcId="{10CF6A1A-5408-4122-8FE0-22B68E9E3AE5}" destId="{60B11EE6-31AC-4AA7-B6CA-E737F5ED5B3E}" srcOrd="3" destOrd="0" presId="urn:microsoft.com/office/officeart/2005/8/layout/pList2"/>
    <dgm:cxn modelId="{792F2D6E-934E-4483-A17B-3ED3BDB5BA0E}" type="presParOf" srcId="{10CF6A1A-5408-4122-8FE0-22B68E9E3AE5}" destId="{D8C9FAC5-A34B-4928-90C1-BED5CA71E789}" srcOrd="4" destOrd="0" presId="urn:microsoft.com/office/officeart/2005/8/layout/pList2"/>
    <dgm:cxn modelId="{A0702AD7-EDF6-4A50-A546-B362DF5F1A5F}" type="presParOf" srcId="{D8C9FAC5-A34B-4928-90C1-BED5CA71E789}" destId="{541DB226-B0CD-457F-8621-5109FD74D25E}" srcOrd="0" destOrd="0" presId="urn:microsoft.com/office/officeart/2005/8/layout/pList2"/>
    <dgm:cxn modelId="{22E8BE92-6956-4D9F-A5E2-421580B71A72}" type="presParOf" srcId="{D8C9FAC5-A34B-4928-90C1-BED5CA71E789}" destId="{4B8713B2-746A-4D19-830E-DA86EB1D2B0A}" srcOrd="1" destOrd="0" presId="urn:microsoft.com/office/officeart/2005/8/layout/pList2"/>
    <dgm:cxn modelId="{4A6506A4-567B-4798-AF00-924E1126FAFD}" type="presParOf" srcId="{D8C9FAC5-A34B-4928-90C1-BED5CA71E789}" destId="{E30BA082-5715-4D41-BC4D-BC5E5A04DFB0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8EC556-ABDF-467C-A702-F7E52AD35315}">
      <dsp:nvSpPr>
        <dsp:cNvPr id="0" name=""/>
        <dsp:cNvSpPr/>
      </dsp:nvSpPr>
      <dsp:spPr>
        <a:xfrm>
          <a:off x="0" y="0"/>
          <a:ext cx="6096000" cy="1828800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DEB086-0E9D-43B2-A3FE-3B64757F6A7A}">
      <dsp:nvSpPr>
        <dsp:cNvPr id="0" name=""/>
        <dsp:cNvSpPr/>
      </dsp:nvSpPr>
      <dsp:spPr>
        <a:xfrm>
          <a:off x="182879" y="243840"/>
          <a:ext cx="1790700" cy="1341120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46000" r="-46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395C07-7F0D-4B24-AD2E-7D64AFFD87BF}">
      <dsp:nvSpPr>
        <dsp:cNvPr id="0" name=""/>
        <dsp:cNvSpPr/>
      </dsp:nvSpPr>
      <dsp:spPr>
        <a:xfrm rot="10800000">
          <a:off x="182879" y="1828799"/>
          <a:ext cx="1790700" cy="2235200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92024" rIns="192024" bIns="192024" numCol="1" spcCol="1270" anchor="t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700" kern="1200" dirty="0" smtClean="0"/>
            <a:t>Complex Problem Solving</a:t>
          </a:r>
          <a:endParaRPr lang="en-US" sz="2700" kern="1200" dirty="0"/>
        </a:p>
      </dsp:txBody>
      <dsp:txXfrm rot="10800000">
        <a:off x="237949" y="1828799"/>
        <a:ext cx="1680560" cy="2180130"/>
      </dsp:txXfrm>
    </dsp:sp>
    <dsp:sp modelId="{DA7906B4-87D8-4F93-BA5E-681E8A588813}">
      <dsp:nvSpPr>
        <dsp:cNvPr id="0" name=""/>
        <dsp:cNvSpPr/>
      </dsp:nvSpPr>
      <dsp:spPr>
        <a:xfrm>
          <a:off x="2152650" y="243840"/>
          <a:ext cx="1790700" cy="1341120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6000" r="-6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62465A-ACDB-403E-8A03-A77863449642}">
      <dsp:nvSpPr>
        <dsp:cNvPr id="0" name=""/>
        <dsp:cNvSpPr/>
      </dsp:nvSpPr>
      <dsp:spPr>
        <a:xfrm rot="10800000">
          <a:off x="2152650" y="1828799"/>
          <a:ext cx="1790700" cy="2235200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92024" rIns="192024" bIns="192024" numCol="1" spcCol="1270" anchor="t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700" kern="1200" dirty="0" smtClean="0"/>
            <a:t>Critical Thinking</a:t>
          </a:r>
          <a:endParaRPr lang="en-US" sz="2700" kern="1200" dirty="0"/>
        </a:p>
      </dsp:txBody>
      <dsp:txXfrm rot="10800000">
        <a:off x="2207720" y="1828799"/>
        <a:ext cx="1680560" cy="2180130"/>
      </dsp:txXfrm>
    </dsp:sp>
    <dsp:sp modelId="{E30BA082-5715-4D41-BC4D-BC5E5A04DFB0}">
      <dsp:nvSpPr>
        <dsp:cNvPr id="0" name=""/>
        <dsp:cNvSpPr/>
      </dsp:nvSpPr>
      <dsp:spPr>
        <a:xfrm>
          <a:off x="4122420" y="243840"/>
          <a:ext cx="1790700" cy="1341120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6000" r="-26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1DB226-B0CD-457F-8621-5109FD74D25E}">
      <dsp:nvSpPr>
        <dsp:cNvPr id="0" name=""/>
        <dsp:cNvSpPr/>
      </dsp:nvSpPr>
      <dsp:spPr>
        <a:xfrm rot="10800000">
          <a:off x="4122420" y="1828799"/>
          <a:ext cx="1790700" cy="2235200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92024" rIns="192024" bIns="192024" numCol="1" spcCol="1270" anchor="t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700" kern="1200" dirty="0" smtClean="0"/>
            <a:t>Creative Thinking</a:t>
          </a:r>
          <a:endParaRPr lang="en-US" sz="2700" kern="1200" dirty="0"/>
        </a:p>
      </dsp:txBody>
      <dsp:txXfrm rot="10800000">
        <a:off x="4177490" y="1828799"/>
        <a:ext cx="1680560" cy="21801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1AF4BF-58F9-4BB2-B373-9FAE400AF735}" type="datetimeFigureOut">
              <a:rPr lang="en-GB" smtClean="0"/>
              <a:t>05/11/2019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37D5BF-6D6E-4310-8EC1-D7D46524FB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67659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/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718910D-D3B9-42B9-A0FC-A071AB1BA6C9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altLang="en-US" sz="12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21963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You can also</a:t>
            </a:r>
            <a:r>
              <a:rPr lang="en-GB" baseline="0" dirty="0" smtClean="0"/>
              <a:t> look at some other interesting videos on YouTube about this topic including Andrew McAfee’s ‘What will future jobs look like?’</a:t>
            </a:r>
          </a:p>
          <a:p>
            <a:r>
              <a:rPr lang="en-GB" baseline="0" dirty="0" smtClean="0"/>
              <a:t>What else has been happening recently that might effect labour markets that the video didn’t consider?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0948AD5-76BC-478E-8D73-01AEAEFCEE5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717508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You can also</a:t>
            </a:r>
            <a:r>
              <a:rPr lang="en-GB" baseline="0" dirty="0" smtClean="0"/>
              <a:t> look at some other interesting videos on YouTube about this topic including Andrew McAfee’s ‘What will future jobs look like?’</a:t>
            </a:r>
          </a:p>
          <a:p>
            <a:r>
              <a:rPr lang="en-GB" baseline="0" dirty="0" smtClean="0"/>
              <a:t>What else has been happening recently that might effect labour markets that the video didn’t consider?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0948AD5-76BC-478E-8D73-01AEAEFCEE5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596633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DDB4B-1A9E-4281-B313-DB365FC8763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05/11/2019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D2D728-86BB-4519-BBCE-F1ECE129E6F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19488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2A840-B6DA-4C99-86B0-521E7906E5FB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05/11/2019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D2D728-86BB-4519-BBCE-F1ECE129E6F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815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10DA6-1D1D-49D8-A2E0-63359F495953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05/11/2019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D2D728-86BB-4519-BBCE-F1ECE129E6F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79539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1050A-0488-4BB2-9A95-28B8B650B64F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05/11/2019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D2D728-86BB-4519-BBCE-F1ECE129E6F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49200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B023F-8781-478B-8FCE-B85253A83815}" type="datetime1">
              <a:rPr lang="en-GB" smtClean="0"/>
              <a:t>05/11/2019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78405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CE3296-5D2F-4052-99F5-21A3363D857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05/11/2019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D2D728-86BB-4519-BBCE-F1ECE129E6F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72323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CA4905-30BD-4481-9ACD-DBF72E2A54B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05/11/2019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D2D728-86BB-4519-BBCE-F1ECE129E6F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90442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B47A1-746E-4B74-9C94-D5D1F034E49F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05/11/2019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D2D728-86BB-4519-BBCE-F1ECE129E6F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07969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69AB8666-8376-4052-9C82-5506EEBC77F3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05/11/2019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D2D728-86BB-4519-BBCE-F1ECE129E6F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9388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584A7-9AF6-4EA8-BD5C-10EC228CFD78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05/11/2019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D2D728-86BB-4519-BBCE-F1ECE129E6F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11510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619FED-44A1-45C0-8E68-7BACA0C3229A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05/11/2019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D2D728-86BB-4519-BBCE-F1ECE129E6F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3024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lored bar - 10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kstvak 6"/>
          <p:cNvSpPr txBox="1"/>
          <p:nvPr userDrawn="1"/>
        </p:nvSpPr>
        <p:spPr>
          <a:xfrm>
            <a:off x="-114300" y="-261938"/>
            <a:ext cx="3329517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000" dirty="0" smtClean="0">
                <a:solidFill>
                  <a:srgbClr val="3D7EDB"/>
                </a:solidFill>
                <a:latin typeface="Arial"/>
              </a:rPr>
              <a:t>Colored bar - 100% text</a:t>
            </a:r>
            <a:endParaRPr lang="en-GB" sz="1000" dirty="0">
              <a:solidFill>
                <a:srgbClr val="3D7EDB"/>
              </a:solidFill>
              <a:latin typeface="Arial"/>
            </a:endParaRP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540779" y="263001"/>
            <a:ext cx="10972800" cy="1143000"/>
          </a:xfrm>
        </p:spPr>
        <p:txBody>
          <a:bodyPr>
            <a:norm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>
          <a:xfrm>
            <a:off x="540779" y="1586674"/>
            <a:ext cx="11091776" cy="3930559"/>
          </a:xfrm>
        </p:spPr>
        <p:txBody>
          <a:bodyPr tIns="108000" rIns="72000" bIns="72000"/>
          <a:lstStyle>
            <a:lvl2pPr>
              <a:defRPr/>
            </a:lvl2pPr>
            <a:lvl3pPr>
              <a:defRPr baseline="0"/>
            </a:lvl3pPr>
            <a:lvl4pPr>
              <a:defRPr baseline="0"/>
            </a:lvl4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</p:txBody>
      </p:sp>
      <p:sp>
        <p:nvSpPr>
          <p:cNvPr id="51" name="Tijdelijke aanduiding voor verticale tekst 2"/>
          <p:cNvSpPr>
            <a:spLocks noGrp="1"/>
          </p:cNvSpPr>
          <p:nvPr>
            <p:ph type="body" orient="vert" idx="13"/>
          </p:nvPr>
        </p:nvSpPr>
        <p:spPr>
          <a:xfrm>
            <a:off x="541528" y="1210044"/>
            <a:ext cx="11089640" cy="369741"/>
          </a:xfrm>
          <a:solidFill>
            <a:schemeClr val="accent1"/>
          </a:solidFill>
        </p:spPr>
        <p:txBody>
          <a:bodyPr wrap="none" lIns="180000" tIns="72000" rIns="216000" anchor="ctr">
            <a:noAutofit/>
          </a:bodyPr>
          <a:lstStyle>
            <a:lvl1pPr>
              <a:defRPr sz="2800"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7" name="Tijdelijke aanduiding voor dianummer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FAEC5DD-68FC-4E9C-9587-DBB16356B9F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39490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olored bar - 10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kstvak 6"/>
          <p:cNvSpPr txBox="1"/>
          <p:nvPr userDrawn="1"/>
        </p:nvSpPr>
        <p:spPr>
          <a:xfrm>
            <a:off x="-114300" y="-261938"/>
            <a:ext cx="3329517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000" dirty="0" smtClean="0">
                <a:solidFill>
                  <a:srgbClr val="3D7EDB"/>
                </a:solidFill>
                <a:latin typeface="Arial"/>
              </a:rPr>
              <a:t>Colored bar - 100% text</a:t>
            </a:r>
            <a:endParaRPr lang="en-GB" sz="1000" dirty="0">
              <a:solidFill>
                <a:srgbClr val="3D7EDB"/>
              </a:solidFill>
              <a:latin typeface="Arial"/>
            </a:endParaRP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540779" y="263001"/>
            <a:ext cx="10972800" cy="1143000"/>
          </a:xfrm>
        </p:spPr>
        <p:txBody>
          <a:bodyPr>
            <a:norm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>
          <a:xfrm>
            <a:off x="540779" y="1586674"/>
            <a:ext cx="11091776" cy="3930559"/>
          </a:xfrm>
        </p:spPr>
        <p:txBody>
          <a:bodyPr tIns="108000" rIns="72000" bIns="72000"/>
          <a:lstStyle>
            <a:lvl2pPr>
              <a:defRPr/>
            </a:lvl2pPr>
            <a:lvl3pPr>
              <a:defRPr baseline="0"/>
            </a:lvl3pPr>
            <a:lvl4pPr>
              <a:defRPr baseline="0"/>
            </a:lvl4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</p:txBody>
      </p:sp>
      <p:sp>
        <p:nvSpPr>
          <p:cNvPr id="51" name="Tijdelijke aanduiding voor verticale tekst 2"/>
          <p:cNvSpPr>
            <a:spLocks noGrp="1"/>
          </p:cNvSpPr>
          <p:nvPr>
            <p:ph type="body" orient="vert" idx="13"/>
          </p:nvPr>
        </p:nvSpPr>
        <p:spPr>
          <a:xfrm>
            <a:off x="541528" y="1210044"/>
            <a:ext cx="11089640" cy="369741"/>
          </a:xfrm>
          <a:solidFill>
            <a:schemeClr val="accent1"/>
          </a:solidFill>
        </p:spPr>
        <p:txBody>
          <a:bodyPr wrap="none" lIns="180000" tIns="72000" rIns="216000" anchor="ctr">
            <a:noAutofit/>
          </a:bodyPr>
          <a:lstStyle>
            <a:lvl1pPr>
              <a:defRPr sz="2800"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7" name="Tijdelijke aanduiding voor dianummer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FAEC5DD-68FC-4E9C-9587-DBB16356B9F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332839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ndex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kstvak 14"/>
          <p:cNvSpPr txBox="1"/>
          <p:nvPr userDrawn="1"/>
        </p:nvSpPr>
        <p:spPr>
          <a:xfrm>
            <a:off x="-114300" y="-261938"/>
            <a:ext cx="2089151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 lvl="0"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000" dirty="0" smtClean="0">
                <a:solidFill>
                  <a:srgbClr val="3D7EDB"/>
                </a:solidFill>
                <a:latin typeface="Arial"/>
              </a:rPr>
              <a:t>Index slide</a:t>
            </a:r>
            <a:endParaRPr lang="en-GB" sz="1000" dirty="0">
              <a:solidFill>
                <a:srgbClr val="3D7EDB"/>
              </a:solidFill>
              <a:latin typeface="Arial"/>
            </a:endParaRPr>
          </a:p>
        </p:txBody>
      </p:sp>
      <p:grpSp>
        <p:nvGrpSpPr>
          <p:cNvPr id="5" name="Groep 56" hidden="1"/>
          <p:cNvGrpSpPr>
            <a:grpSpLocks/>
          </p:cNvGrpSpPr>
          <p:nvPr userDrawn="1"/>
        </p:nvGrpSpPr>
        <p:grpSpPr bwMode="auto">
          <a:xfrm>
            <a:off x="12492567" y="106363"/>
            <a:ext cx="3972984" cy="5918200"/>
            <a:chOff x="9234062" y="-92622"/>
            <a:chExt cx="2979308" cy="5917970"/>
          </a:xfrm>
        </p:grpSpPr>
        <p:sp>
          <p:nvSpPr>
            <p:cNvPr id="6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896352"/>
              <a:ext cx="2068213" cy="43087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nl-NL" altLang="en-US" sz="1400" smtClean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Delete existing picture and click on the icon to insert a new picture</a:t>
              </a:r>
              <a:endParaRPr lang="en-US" altLang="en-US" sz="1400" smtClean="0">
                <a:solidFill>
                  <a:srgbClr val="000000"/>
                </a:solidFill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3036218"/>
              <a:ext cx="2141228" cy="6460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en-US" altLang="en-US" sz="1400" smtClean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Search and selected the picture you want.</a:t>
              </a:r>
              <a:br>
                <a:rPr lang="en-US" altLang="en-US" sz="1400" smtClean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</a:br>
              <a:r>
                <a:rPr lang="en-US" altLang="en-US" sz="1400" smtClean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Click</a:t>
              </a:r>
              <a:r>
                <a:rPr lang="en-US" altLang="en-US" sz="1400" smtClean="0">
                  <a:solidFill>
                    <a:srgbClr val="FFA1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 </a:t>
              </a:r>
              <a:r>
                <a:rPr lang="en-US" altLang="en-US" sz="1400" b="1" smtClean="0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´Insert´</a:t>
              </a:r>
              <a:endParaRPr lang="nl-NL" altLang="en-US" sz="1400" b="1" smtClean="0">
                <a:solidFill>
                  <a:srgbClr val="3D7EDB"/>
                </a:solidFill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" name="Ovaal 59"/>
            <p:cNvSpPr>
              <a:spLocks noChangeArrowheads="1"/>
            </p:cNvSpPr>
            <p:nvPr userDrawn="1"/>
          </p:nvSpPr>
          <p:spPr bwMode="auto">
            <a:xfrm>
              <a:off x="9395964" y="412183"/>
              <a:ext cx="401580" cy="40162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 smtClean="0">
                  <a:solidFill>
                    <a:srgbClr val="FFFFFF"/>
                  </a:solidFill>
                </a:rPr>
                <a:t>1</a:t>
              </a:r>
            </a:p>
          </p:txBody>
        </p:sp>
        <p:sp>
          <p:nvSpPr>
            <p:cNvPr id="10" name="Ovaal 60"/>
            <p:cNvSpPr>
              <a:spLocks noChangeArrowheads="1"/>
            </p:cNvSpPr>
            <p:nvPr userDrawn="1"/>
          </p:nvSpPr>
          <p:spPr bwMode="auto">
            <a:xfrm>
              <a:off x="9395964" y="2552050"/>
              <a:ext cx="401580" cy="40162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 smtClean="0">
                  <a:solidFill>
                    <a:srgbClr val="FFFFFF"/>
                  </a:solidFill>
                </a:rPr>
                <a:t>2</a:t>
              </a:r>
            </a:p>
          </p:txBody>
        </p:sp>
        <p:pic>
          <p:nvPicPr>
            <p:cNvPr id="11" name="Picture 3"/>
            <p:cNvPicPr>
              <a:picLocks noChangeAspect="1" noChangeArrowheads="1"/>
            </p:cNvPicPr>
            <p:nvPr userDrawn="1"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630" t="13535" r="3470" b="13927"/>
            <a:stretch/>
          </p:blipFill>
          <p:spPr bwMode="auto">
            <a:xfrm>
              <a:off x="9435801" y="3805970"/>
              <a:ext cx="1107757" cy="297656"/>
            </a:xfrm>
            <a:prstGeom prst="roundRect">
              <a:avLst>
                <a:gd name="adj" fmla="val 14496"/>
              </a:avLst>
            </a:prstGeom>
            <a:noFill/>
            <a:ln w="6350">
              <a:solidFill>
                <a:srgbClr val="E2AC00">
                  <a:lumMod val="50000"/>
                </a:srgbClr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pic>
          <p:nvPicPr>
            <p:cNvPr id="12" name="Picture 3"/>
            <p:cNvPicPr>
              <a:picLocks noChangeAspect="1" noChangeArrowheads="1"/>
            </p:cNvPicPr>
            <p:nvPr userDrawn="1"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004" t="23401" r="80712" b="21471"/>
            <a:stretch/>
          </p:blipFill>
          <p:spPr bwMode="auto">
            <a:xfrm>
              <a:off x="9505259" y="3832640"/>
              <a:ext cx="792088" cy="226219"/>
            </a:xfrm>
            <a:prstGeom prst="roundRect">
              <a:avLst>
                <a:gd name="adj" fmla="val 14496"/>
              </a:avLst>
            </a:prstGeom>
            <a:noFill/>
            <a:ln w="9525">
              <a:noFill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sp>
          <p:nvSpPr>
            <p:cNvPr id="13" name="Tekstvak 63"/>
            <p:cNvSpPr txBox="1"/>
            <p:nvPr userDrawn="1"/>
          </p:nvSpPr>
          <p:spPr>
            <a:xfrm>
              <a:off x="9518184" y="3833112"/>
              <a:ext cx="779350" cy="261928"/>
            </a:xfrm>
            <a:prstGeom prst="rect">
              <a:avLst/>
            </a:prstGeom>
            <a:noFill/>
          </p:spPr>
          <p:txBody>
            <a:bodyPr anchor="ctr">
              <a:sp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GB" sz="1100" b="1" kern="0" dirty="0">
                  <a:solidFill>
                    <a:srgbClr val="005634">
                      <a:lumMod val="25000"/>
                    </a:srgbClr>
                  </a:solidFill>
                  <a:effectLst>
                    <a:outerShdw blurRad="25400" algn="ctr" rotWithShape="0">
                      <a:prstClr val="white"/>
                    </a:outerShdw>
                  </a:effectLst>
                  <a:latin typeface="Arial"/>
                </a:rPr>
                <a:t>Insert</a:t>
              </a:r>
            </a:p>
          </p:txBody>
        </p:sp>
        <p:sp>
          <p:nvSpPr>
            <p:cNvPr id="14" name="Rechthoek 64"/>
            <p:cNvSpPr>
              <a:spLocks noChangeArrowheads="1"/>
            </p:cNvSpPr>
            <p:nvPr userDrawn="1"/>
          </p:nvSpPr>
          <p:spPr bwMode="auto">
            <a:xfrm>
              <a:off x="9234062" y="-92622"/>
              <a:ext cx="2772963" cy="3873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180000" rIns="180000"/>
            <a:lstStyle>
              <a:lvl1pPr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nl-NL" altLang="en-US" sz="1600" b="1" smtClean="0">
                  <a:solidFill>
                    <a:srgbClr val="3D7EDB"/>
                  </a:solidFill>
                </a:rPr>
                <a:t>INSERT PICTURE</a:t>
              </a:r>
            </a:p>
          </p:txBody>
        </p:sp>
        <p:cxnSp>
          <p:nvCxnSpPr>
            <p:cNvPr id="15" name="Rechte verbindingslijn 65"/>
            <p:cNvCxnSpPr>
              <a:cxnSpLocks noChangeShapeType="1"/>
            </p:cNvCxnSpPr>
            <p:nvPr userDrawn="1"/>
          </p:nvCxnSpPr>
          <p:spPr bwMode="auto">
            <a:xfrm>
              <a:off x="9407882" y="292364"/>
              <a:ext cx="2805488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6" name="Rechte verbindingslijn 66"/>
            <p:cNvCxnSpPr>
              <a:cxnSpLocks noChangeShapeType="1"/>
            </p:cNvCxnSpPr>
            <p:nvPr userDrawn="1"/>
          </p:nvCxnSpPr>
          <p:spPr bwMode="auto">
            <a:xfrm>
              <a:off x="9407882" y="2365810"/>
              <a:ext cx="2805488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" name="Rechte verbindingslijn 67"/>
            <p:cNvCxnSpPr>
              <a:cxnSpLocks noChangeShapeType="1"/>
            </p:cNvCxnSpPr>
            <p:nvPr userDrawn="1"/>
          </p:nvCxnSpPr>
          <p:spPr bwMode="auto">
            <a:xfrm>
              <a:off x="9408221" y="4238018"/>
              <a:ext cx="2805149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8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4914158"/>
              <a:ext cx="2141228" cy="4317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en-US" altLang="en-US" sz="1400" smtClean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Select the picture and select</a:t>
              </a:r>
              <a:r>
                <a:rPr lang="en-US" altLang="en-US" sz="1400" smtClean="0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 </a:t>
              </a:r>
              <a:r>
                <a:rPr lang="en-US" altLang="en-US" sz="1400" b="1" smtClean="0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‘Send to back’</a:t>
              </a:r>
            </a:p>
          </p:txBody>
        </p:sp>
        <p:sp>
          <p:nvSpPr>
            <p:cNvPr id="19" name="Ovaal 69"/>
            <p:cNvSpPr>
              <a:spLocks noChangeArrowheads="1"/>
            </p:cNvSpPr>
            <p:nvPr userDrawn="1"/>
          </p:nvSpPr>
          <p:spPr bwMode="auto">
            <a:xfrm>
              <a:off x="9395964" y="4426814"/>
              <a:ext cx="401580" cy="401622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 smtClean="0">
                  <a:solidFill>
                    <a:srgbClr val="FFFFFF"/>
                  </a:solidFill>
                </a:rPr>
                <a:t>3</a:t>
              </a:r>
            </a:p>
          </p:txBody>
        </p:sp>
        <p:pic>
          <p:nvPicPr>
            <p:cNvPr id="20" name="Picture 2"/>
            <p:cNvPicPr>
              <a:picLocks noChangeAspect="1" noChangeArrowheads="1"/>
            </p:cNvPicPr>
            <p:nvPr userDrawn="1"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12" b="9320"/>
            <a:stretch/>
          </p:blipFill>
          <p:spPr bwMode="auto">
            <a:xfrm>
              <a:off x="9435801" y="5462154"/>
              <a:ext cx="2287853" cy="363194"/>
            </a:xfrm>
            <a:prstGeom prst="roundRect">
              <a:avLst>
                <a:gd name="adj" fmla="val 8018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1" name="Afbeelding 71"/>
            <p:cNvPicPr>
              <a:picLocks noChangeAspect="1"/>
            </p:cNvPicPr>
            <p:nvPr userDrawn="1"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435801" y="1653232"/>
              <a:ext cx="610090" cy="6100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527765" y="820313"/>
            <a:ext cx="11103403" cy="21907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ijdelijke aanduiding voor tabel 7"/>
          <p:cNvSpPr>
            <a:spLocks noGrp="1"/>
          </p:cNvSpPr>
          <p:nvPr>
            <p:ph type="tbl" sz="quarter" idx="16"/>
          </p:nvPr>
        </p:nvSpPr>
        <p:spPr>
          <a:xfrm>
            <a:off x="540779" y="1210970"/>
            <a:ext cx="11088789" cy="5252526"/>
          </a:xfrm>
        </p:spPr>
        <p:txBody>
          <a:bodyPr anchor="ctr"/>
          <a:lstStyle>
            <a:lvl1pPr algn="ctr">
              <a:lnSpc>
                <a:spcPct val="150000"/>
              </a:lnSpc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 smtClean="0"/>
              <a:t>Click icon to add table</a:t>
            </a:r>
            <a:endParaRPr lang="en-US" noProof="0" dirty="0"/>
          </a:p>
        </p:txBody>
      </p:sp>
      <p:sp>
        <p:nvSpPr>
          <p:cNvPr id="22" name="Tijdelijke aanduiding voor voettekst 4"/>
          <p:cNvSpPr>
            <a:spLocks noGrp="1"/>
          </p:cNvSpPr>
          <p:nvPr>
            <p:ph type="ftr" sz="quarter" idx="17"/>
          </p:nvPr>
        </p:nvSpPr>
        <p:spPr>
          <a:xfrm>
            <a:off x="541867" y="414338"/>
            <a:ext cx="4775200" cy="215900"/>
          </a:xfrm>
          <a:prstGeom prst="rect">
            <a:avLst/>
          </a:prstGeom>
        </p:spPr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3" name="Tijdelijke aanduiding voor dianummer 5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5452D9B6-0537-491A-B569-76F487D3EFE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827693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olored bar - 10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kstvak 6"/>
          <p:cNvSpPr txBox="1"/>
          <p:nvPr userDrawn="1"/>
        </p:nvSpPr>
        <p:spPr>
          <a:xfrm>
            <a:off x="-114300" y="-261938"/>
            <a:ext cx="3329517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000" dirty="0" smtClean="0">
                <a:solidFill>
                  <a:srgbClr val="3D7EDB"/>
                </a:solidFill>
                <a:latin typeface="Arial"/>
              </a:rPr>
              <a:t>Colored bar - 100% text</a:t>
            </a:r>
            <a:endParaRPr lang="en-GB" sz="1000" dirty="0">
              <a:solidFill>
                <a:srgbClr val="3D7EDB"/>
              </a:solidFill>
              <a:latin typeface="Arial"/>
            </a:endParaRP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540779" y="263001"/>
            <a:ext cx="10972800" cy="1143000"/>
          </a:xfrm>
        </p:spPr>
        <p:txBody>
          <a:bodyPr>
            <a:norm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>
          <a:xfrm>
            <a:off x="540779" y="1586674"/>
            <a:ext cx="11091776" cy="3930559"/>
          </a:xfrm>
        </p:spPr>
        <p:txBody>
          <a:bodyPr tIns="108000" rIns="72000" bIns="72000"/>
          <a:lstStyle>
            <a:lvl2pPr>
              <a:defRPr/>
            </a:lvl2pPr>
            <a:lvl3pPr>
              <a:defRPr baseline="0"/>
            </a:lvl3pPr>
            <a:lvl4pPr>
              <a:defRPr baseline="0"/>
            </a:lvl4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</p:txBody>
      </p:sp>
      <p:sp>
        <p:nvSpPr>
          <p:cNvPr id="51" name="Tijdelijke aanduiding voor verticale tekst 2"/>
          <p:cNvSpPr>
            <a:spLocks noGrp="1"/>
          </p:cNvSpPr>
          <p:nvPr>
            <p:ph type="body" orient="vert" idx="13"/>
          </p:nvPr>
        </p:nvSpPr>
        <p:spPr>
          <a:xfrm>
            <a:off x="541528" y="1210044"/>
            <a:ext cx="11089640" cy="369741"/>
          </a:xfrm>
          <a:solidFill>
            <a:schemeClr val="accent1"/>
          </a:solidFill>
        </p:spPr>
        <p:txBody>
          <a:bodyPr wrap="none" lIns="180000" tIns="72000" rIns="216000" anchor="ctr">
            <a:noAutofit/>
          </a:bodyPr>
          <a:lstStyle>
            <a:lvl1pPr>
              <a:defRPr sz="2800"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7" name="Tijdelijke aanduiding voor dianummer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FAEC5DD-68FC-4E9C-9587-DBB16356B9F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42775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ndex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kstvak 14"/>
          <p:cNvSpPr txBox="1"/>
          <p:nvPr userDrawn="1"/>
        </p:nvSpPr>
        <p:spPr>
          <a:xfrm>
            <a:off x="-114300" y="-261938"/>
            <a:ext cx="2089151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 lvl="0"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000" dirty="0" smtClean="0">
                <a:solidFill>
                  <a:srgbClr val="3D7EDB"/>
                </a:solidFill>
                <a:latin typeface="Arial"/>
              </a:rPr>
              <a:t>Index slide</a:t>
            </a:r>
            <a:endParaRPr lang="en-GB" sz="1000" dirty="0">
              <a:solidFill>
                <a:srgbClr val="3D7EDB"/>
              </a:solidFill>
              <a:latin typeface="Arial"/>
            </a:endParaRPr>
          </a:p>
        </p:txBody>
      </p:sp>
      <p:grpSp>
        <p:nvGrpSpPr>
          <p:cNvPr id="5" name="Groep 56" hidden="1"/>
          <p:cNvGrpSpPr>
            <a:grpSpLocks/>
          </p:cNvGrpSpPr>
          <p:nvPr userDrawn="1"/>
        </p:nvGrpSpPr>
        <p:grpSpPr bwMode="auto">
          <a:xfrm>
            <a:off x="12492567" y="106363"/>
            <a:ext cx="3972984" cy="5918200"/>
            <a:chOff x="9234062" y="-92622"/>
            <a:chExt cx="2979308" cy="5917970"/>
          </a:xfrm>
        </p:grpSpPr>
        <p:sp>
          <p:nvSpPr>
            <p:cNvPr id="6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896352"/>
              <a:ext cx="2068213" cy="43087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nl-NL" altLang="en-US" sz="1400" smtClean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Delete existing picture and click on the icon to insert a new picture</a:t>
              </a:r>
              <a:endParaRPr lang="en-US" altLang="en-US" sz="1400" smtClean="0">
                <a:solidFill>
                  <a:srgbClr val="000000"/>
                </a:solidFill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3036218"/>
              <a:ext cx="2141228" cy="6460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en-US" altLang="en-US" sz="1400" smtClean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Search and selected the picture you want.</a:t>
              </a:r>
              <a:br>
                <a:rPr lang="en-US" altLang="en-US" sz="1400" smtClean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</a:br>
              <a:r>
                <a:rPr lang="en-US" altLang="en-US" sz="1400" smtClean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Click</a:t>
              </a:r>
              <a:r>
                <a:rPr lang="en-US" altLang="en-US" sz="1400" smtClean="0">
                  <a:solidFill>
                    <a:srgbClr val="FFA1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 </a:t>
              </a:r>
              <a:r>
                <a:rPr lang="en-US" altLang="en-US" sz="1400" b="1" smtClean="0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´Insert´</a:t>
              </a:r>
              <a:endParaRPr lang="nl-NL" altLang="en-US" sz="1400" b="1" smtClean="0">
                <a:solidFill>
                  <a:srgbClr val="3D7EDB"/>
                </a:solidFill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" name="Ovaal 59"/>
            <p:cNvSpPr>
              <a:spLocks noChangeArrowheads="1"/>
            </p:cNvSpPr>
            <p:nvPr userDrawn="1"/>
          </p:nvSpPr>
          <p:spPr bwMode="auto">
            <a:xfrm>
              <a:off x="9395964" y="412183"/>
              <a:ext cx="401580" cy="40162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 smtClean="0">
                  <a:solidFill>
                    <a:srgbClr val="FFFFFF"/>
                  </a:solidFill>
                </a:rPr>
                <a:t>1</a:t>
              </a:r>
            </a:p>
          </p:txBody>
        </p:sp>
        <p:sp>
          <p:nvSpPr>
            <p:cNvPr id="10" name="Ovaal 60"/>
            <p:cNvSpPr>
              <a:spLocks noChangeArrowheads="1"/>
            </p:cNvSpPr>
            <p:nvPr userDrawn="1"/>
          </p:nvSpPr>
          <p:spPr bwMode="auto">
            <a:xfrm>
              <a:off x="9395964" y="2552050"/>
              <a:ext cx="401580" cy="40162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 smtClean="0">
                  <a:solidFill>
                    <a:srgbClr val="FFFFFF"/>
                  </a:solidFill>
                </a:rPr>
                <a:t>2</a:t>
              </a:r>
            </a:p>
          </p:txBody>
        </p:sp>
        <p:pic>
          <p:nvPicPr>
            <p:cNvPr id="11" name="Picture 3"/>
            <p:cNvPicPr>
              <a:picLocks noChangeAspect="1" noChangeArrowheads="1"/>
            </p:cNvPicPr>
            <p:nvPr userDrawn="1"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630" t="13535" r="3470" b="13927"/>
            <a:stretch/>
          </p:blipFill>
          <p:spPr bwMode="auto">
            <a:xfrm>
              <a:off x="9435801" y="3805970"/>
              <a:ext cx="1107757" cy="297656"/>
            </a:xfrm>
            <a:prstGeom prst="roundRect">
              <a:avLst>
                <a:gd name="adj" fmla="val 14496"/>
              </a:avLst>
            </a:prstGeom>
            <a:noFill/>
            <a:ln w="6350">
              <a:solidFill>
                <a:srgbClr val="E2AC00">
                  <a:lumMod val="50000"/>
                </a:srgbClr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pic>
          <p:nvPicPr>
            <p:cNvPr id="12" name="Picture 3"/>
            <p:cNvPicPr>
              <a:picLocks noChangeAspect="1" noChangeArrowheads="1"/>
            </p:cNvPicPr>
            <p:nvPr userDrawn="1"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004" t="23401" r="80712" b="21471"/>
            <a:stretch/>
          </p:blipFill>
          <p:spPr bwMode="auto">
            <a:xfrm>
              <a:off x="9505259" y="3832640"/>
              <a:ext cx="792088" cy="226219"/>
            </a:xfrm>
            <a:prstGeom prst="roundRect">
              <a:avLst>
                <a:gd name="adj" fmla="val 14496"/>
              </a:avLst>
            </a:prstGeom>
            <a:noFill/>
            <a:ln w="9525">
              <a:noFill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sp>
          <p:nvSpPr>
            <p:cNvPr id="13" name="Tekstvak 63"/>
            <p:cNvSpPr txBox="1"/>
            <p:nvPr userDrawn="1"/>
          </p:nvSpPr>
          <p:spPr>
            <a:xfrm>
              <a:off x="9518184" y="3833112"/>
              <a:ext cx="779350" cy="261928"/>
            </a:xfrm>
            <a:prstGeom prst="rect">
              <a:avLst/>
            </a:prstGeom>
            <a:noFill/>
          </p:spPr>
          <p:txBody>
            <a:bodyPr anchor="ctr">
              <a:sp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GB" sz="1100" b="1" kern="0" dirty="0">
                  <a:solidFill>
                    <a:srgbClr val="005634">
                      <a:lumMod val="25000"/>
                    </a:srgbClr>
                  </a:solidFill>
                  <a:effectLst>
                    <a:outerShdw blurRad="25400" algn="ctr" rotWithShape="0">
                      <a:prstClr val="white"/>
                    </a:outerShdw>
                  </a:effectLst>
                  <a:latin typeface="Arial"/>
                </a:rPr>
                <a:t>Insert</a:t>
              </a:r>
            </a:p>
          </p:txBody>
        </p:sp>
        <p:sp>
          <p:nvSpPr>
            <p:cNvPr id="14" name="Rechthoek 64"/>
            <p:cNvSpPr>
              <a:spLocks noChangeArrowheads="1"/>
            </p:cNvSpPr>
            <p:nvPr userDrawn="1"/>
          </p:nvSpPr>
          <p:spPr bwMode="auto">
            <a:xfrm>
              <a:off x="9234062" y="-92622"/>
              <a:ext cx="2772963" cy="3873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180000" rIns="180000"/>
            <a:lstStyle>
              <a:lvl1pPr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nl-NL" altLang="en-US" sz="1600" b="1" smtClean="0">
                  <a:solidFill>
                    <a:srgbClr val="3D7EDB"/>
                  </a:solidFill>
                </a:rPr>
                <a:t>INSERT PICTURE</a:t>
              </a:r>
            </a:p>
          </p:txBody>
        </p:sp>
        <p:cxnSp>
          <p:nvCxnSpPr>
            <p:cNvPr id="15" name="Rechte verbindingslijn 65"/>
            <p:cNvCxnSpPr>
              <a:cxnSpLocks noChangeShapeType="1"/>
            </p:cNvCxnSpPr>
            <p:nvPr userDrawn="1"/>
          </p:nvCxnSpPr>
          <p:spPr bwMode="auto">
            <a:xfrm>
              <a:off x="9407882" y="292364"/>
              <a:ext cx="2805488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6" name="Rechte verbindingslijn 66"/>
            <p:cNvCxnSpPr>
              <a:cxnSpLocks noChangeShapeType="1"/>
            </p:cNvCxnSpPr>
            <p:nvPr userDrawn="1"/>
          </p:nvCxnSpPr>
          <p:spPr bwMode="auto">
            <a:xfrm>
              <a:off x="9407882" y="2365810"/>
              <a:ext cx="2805488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" name="Rechte verbindingslijn 67"/>
            <p:cNvCxnSpPr>
              <a:cxnSpLocks noChangeShapeType="1"/>
            </p:cNvCxnSpPr>
            <p:nvPr userDrawn="1"/>
          </p:nvCxnSpPr>
          <p:spPr bwMode="auto">
            <a:xfrm>
              <a:off x="9408221" y="4238018"/>
              <a:ext cx="2805149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8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4914158"/>
              <a:ext cx="2141228" cy="4317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en-US" altLang="en-US" sz="1400" smtClean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Select the picture and select</a:t>
              </a:r>
              <a:r>
                <a:rPr lang="en-US" altLang="en-US" sz="1400" smtClean="0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 </a:t>
              </a:r>
              <a:r>
                <a:rPr lang="en-US" altLang="en-US" sz="1400" b="1" smtClean="0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‘Send to back’</a:t>
              </a:r>
            </a:p>
          </p:txBody>
        </p:sp>
        <p:sp>
          <p:nvSpPr>
            <p:cNvPr id="19" name="Ovaal 69"/>
            <p:cNvSpPr>
              <a:spLocks noChangeArrowheads="1"/>
            </p:cNvSpPr>
            <p:nvPr userDrawn="1"/>
          </p:nvSpPr>
          <p:spPr bwMode="auto">
            <a:xfrm>
              <a:off x="9395964" y="4426814"/>
              <a:ext cx="401580" cy="401622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 smtClean="0">
                  <a:solidFill>
                    <a:srgbClr val="FFFFFF"/>
                  </a:solidFill>
                </a:rPr>
                <a:t>3</a:t>
              </a:r>
            </a:p>
          </p:txBody>
        </p:sp>
        <p:pic>
          <p:nvPicPr>
            <p:cNvPr id="20" name="Picture 2"/>
            <p:cNvPicPr>
              <a:picLocks noChangeAspect="1" noChangeArrowheads="1"/>
            </p:cNvPicPr>
            <p:nvPr userDrawn="1"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12" b="9320"/>
            <a:stretch/>
          </p:blipFill>
          <p:spPr bwMode="auto">
            <a:xfrm>
              <a:off x="9435801" y="5462154"/>
              <a:ext cx="2287853" cy="363194"/>
            </a:xfrm>
            <a:prstGeom prst="roundRect">
              <a:avLst>
                <a:gd name="adj" fmla="val 8018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1" name="Afbeelding 71"/>
            <p:cNvPicPr>
              <a:picLocks noChangeAspect="1"/>
            </p:cNvPicPr>
            <p:nvPr userDrawn="1"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435801" y="1653232"/>
              <a:ext cx="610090" cy="6100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527765" y="820313"/>
            <a:ext cx="11103403" cy="219074"/>
          </a:xfrm>
        </p:spPr>
        <p:txBody>
          <a:bodyPr>
            <a:noAutofit/>
          </a:bodyPr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ijdelijke aanduiding voor tabel 7"/>
          <p:cNvSpPr>
            <a:spLocks noGrp="1"/>
          </p:cNvSpPr>
          <p:nvPr>
            <p:ph type="tbl" sz="quarter" idx="16"/>
          </p:nvPr>
        </p:nvSpPr>
        <p:spPr>
          <a:xfrm>
            <a:off x="540779" y="1210970"/>
            <a:ext cx="11088789" cy="4234254"/>
          </a:xfrm>
        </p:spPr>
        <p:txBody>
          <a:bodyPr anchor="ctr"/>
          <a:lstStyle>
            <a:lvl1pPr algn="ctr">
              <a:lnSpc>
                <a:spcPct val="150000"/>
              </a:lnSpc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 smtClean="0"/>
              <a:t>Click icon to add table</a:t>
            </a:r>
            <a:endParaRPr lang="en-US" noProof="0" dirty="0"/>
          </a:p>
        </p:txBody>
      </p:sp>
      <p:sp>
        <p:nvSpPr>
          <p:cNvPr id="23" name="Tijdelijke aanduiding voor dianummer 5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5452D9B6-0537-491A-B569-76F487D3EFE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1393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2490E313-9A0C-418E-81D2-C45D8B20482F}" type="datetime1">
              <a:rPr lang="en-GB" smtClean="0"/>
              <a:t>05/11/2019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06282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7" r:id="rId1"/>
    <p:sldLayoutId id="2147483828" r:id="rId2"/>
    <p:sldLayoutId id="2147483829" r:id="rId3"/>
    <p:sldLayoutId id="2147483830" r:id="rId4"/>
    <p:sldLayoutId id="2147483831" r:id="rId5"/>
    <p:sldLayoutId id="2147483832" r:id="rId6"/>
    <p:sldLayoutId id="2147483833" r:id="rId7"/>
    <p:sldLayoutId id="2147483834" r:id="rId8"/>
    <p:sldLayoutId id="2147483835" r:id="rId9"/>
    <p:sldLayoutId id="2147483836" r:id="rId10"/>
    <p:sldLayoutId id="2147483837" r:id="rId11"/>
    <p:sldLayoutId id="2147483838" r:id="rId12"/>
    <p:sldLayoutId id="2147483786" r:id="rId13"/>
    <p:sldLayoutId id="2147483744" r:id="rId14"/>
    <p:sldLayoutId id="2147483746" r:id="rId15"/>
    <p:sldLayoutId id="2147483747" r:id="rId16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LrhmHbDLM8o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orbes.com/sites/bernardmarr/2016/04/25/surprisingly-these-10-professional-jobs-are-under-threat-from-big-data/#21659fa47426" TargetMode="External"/><Relationship Id="rId2" Type="http://schemas.openxmlformats.org/officeDocument/2006/relationships/hyperlink" Target="https://www.cipd.co.uk/knowledge/work/skills/uk-skills-system-report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pwc.com/gx/en/ceo-agenda/ceosurvey/2017/gx.html" TargetMode="Externa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 changing shape of the Professions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3453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Essay Structure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Introduction - Set the scene - tell me what you’re going to tell me.</a:t>
            </a:r>
          </a:p>
          <a:p>
            <a:r>
              <a:rPr lang="en-GB" sz="2400" dirty="0" smtClean="0"/>
              <a:t>Main Body - Answer the question set out in the brief – tell me</a:t>
            </a:r>
          </a:p>
          <a:p>
            <a:r>
              <a:rPr lang="en-GB" sz="2400" dirty="0" smtClean="0"/>
              <a:t>Conclusion – Summarise your findings – tell me (ONLY) what you told me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892020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Titel 1"/>
          <p:cNvSpPr>
            <a:spLocks noGrp="1"/>
          </p:cNvSpPr>
          <p:nvPr>
            <p:ph type="title"/>
          </p:nvPr>
        </p:nvSpPr>
        <p:spPr>
          <a:xfrm>
            <a:off x="1919694" y="566058"/>
            <a:ext cx="8328025" cy="586108"/>
          </a:xfrm>
        </p:spPr>
        <p:txBody>
          <a:bodyPr>
            <a:noAutofit/>
          </a:bodyPr>
          <a:lstStyle/>
          <a:p>
            <a:pPr eaLnBrk="1" hangingPunct="1"/>
            <a:r>
              <a:rPr lang="en-US" altLang="en-US" sz="3200" dirty="0"/>
              <a:t>Session Overview</a:t>
            </a:r>
          </a:p>
        </p:txBody>
      </p:sp>
      <p:graphicFrame>
        <p:nvGraphicFramePr>
          <p:cNvPr id="7" name="Tijdelijke aanduiding voor tabel 6"/>
          <p:cNvGraphicFramePr>
            <a:graphicFrameLocks noGrp="1"/>
          </p:cNvGraphicFramePr>
          <p:nvPr>
            <p:ph type="tbl" sz="quarter" idx="16"/>
            <p:extLst>
              <p:ext uri="{D42A27DB-BD31-4B8C-83A1-F6EECF244321}">
                <p14:modId xmlns:p14="http://schemas.microsoft.com/office/powerpoint/2010/main" val="2839069351"/>
              </p:ext>
            </p:extLst>
          </p:nvPr>
        </p:nvGraphicFramePr>
        <p:xfrm>
          <a:off x="1928813" y="1455016"/>
          <a:ext cx="8310562" cy="348615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0713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40343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71538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smtClean="0">
                          <a:solidFill>
                            <a:schemeClr val="bg1"/>
                          </a:solidFill>
                        </a:rPr>
                        <a:t>1</a:t>
                      </a:r>
                      <a:endParaRPr lang="en-US" sz="2000" b="1" dirty="0">
                        <a:solidFill>
                          <a:schemeClr val="bg1"/>
                        </a:solidFill>
                      </a:endParaRPr>
                    </a:p>
                  </a:txBody>
                  <a:tcPr marL="91445" marR="91445" marT="45724" marB="4572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700" b="0" dirty="0" smtClean="0">
                          <a:solidFill>
                            <a:schemeClr val="tx1"/>
                          </a:solidFill>
                        </a:rPr>
                        <a:t>VUCA</a:t>
                      </a:r>
                    </a:p>
                  </a:txBody>
                  <a:tcPr marL="180010" marR="180010" marT="36003" marB="36003" anchor="ctr"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71538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smtClean="0">
                          <a:solidFill>
                            <a:schemeClr val="bg1"/>
                          </a:solidFill>
                        </a:rPr>
                        <a:t>2</a:t>
                      </a:r>
                      <a:endParaRPr lang="en-US" sz="2000" b="1" dirty="0">
                        <a:solidFill>
                          <a:schemeClr val="bg1"/>
                        </a:solidFill>
                      </a:endParaRPr>
                    </a:p>
                  </a:txBody>
                  <a:tcPr marL="91445" marR="91445" marT="45724" marB="4572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700" b="0" dirty="0" smtClean="0">
                          <a:solidFill>
                            <a:schemeClr val="tx1"/>
                          </a:solidFill>
                        </a:rPr>
                        <a:t>Megatrends contributing to</a:t>
                      </a:r>
                      <a:r>
                        <a:rPr lang="en-US" sz="1700" b="0" baseline="0" dirty="0" smtClean="0">
                          <a:solidFill>
                            <a:schemeClr val="tx1"/>
                          </a:solidFill>
                        </a:rPr>
                        <a:t> VUCA</a:t>
                      </a:r>
                      <a:endParaRPr lang="en-US" sz="1700" b="0" dirty="0" smtClean="0">
                        <a:solidFill>
                          <a:schemeClr val="tx1"/>
                        </a:solidFill>
                      </a:endParaRPr>
                    </a:p>
                  </a:txBody>
                  <a:tcPr marL="180010" marR="180010" marT="36003" marB="36003" anchor="ctr"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DB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71538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smtClean="0">
                          <a:solidFill>
                            <a:schemeClr val="bg1"/>
                          </a:solidFill>
                        </a:rPr>
                        <a:t>3</a:t>
                      </a:r>
                      <a:endParaRPr lang="en-US" sz="2000" b="1" dirty="0">
                        <a:solidFill>
                          <a:schemeClr val="bg1"/>
                        </a:solidFill>
                      </a:endParaRPr>
                    </a:p>
                  </a:txBody>
                  <a:tcPr marL="91445" marR="91445" marT="45724" marB="4572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700" dirty="0" smtClean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700" dirty="0" smtClean="0"/>
                        <a:t>What it means for</a:t>
                      </a:r>
                      <a:r>
                        <a:rPr lang="en-US" sz="1700" baseline="0" dirty="0" smtClean="0"/>
                        <a:t> the Professions</a:t>
                      </a:r>
                      <a:endParaRPr lang="en-US" sz="1700" dirty="0" smtClean="0"/>
                    </a:p>
                    <a:p>
                      <a:endParaRPr lang="en-US" sz="1700" dirty="0"/>
                    </a:p>
                  </a:txBody>
                  <a:tcPr marL="180010" marR="180010" marT="36003" marB="36003" anchor="ctr">
                    <a:lnL>
                      <a:noFill/>
                    </a:lnL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ADB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71538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smtClean="0">
                          <a:solidFill>
                            <a:schemeClr val="bg1"/>
                          </a:solidFill>
                        </a:rPr>
                        <a:t>4</a:t>
                      </a:r>
                      <a:endParaRPr lang="en-US" sz="2000" b="1" dirty="0">
                        <a:solidFill>
                          <a:schemeClr val="bg1"/>
                        </a:solidFill>
                      </a:endParaRPr>
                    </a:p>
                  </a:txBody>
                  <a:tcPr marL="91445" marR="91445" marT="45724" marB="4572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700" dirty="0" smtClean="0"/>
                        <a:t>Skills</a:t>
                      </a:r>
                      <a:r>
                        <a:rPr lang="en-US" sz="1700" baseline="0" dirty="0" smtClean="0"/>
                        <a:t> for the Future of Work </a:t>
                      </a:r>
                      <a:endParaRPr lang="en-US" sz="1700" dirty="0"/>
                    </a:p>
                  </a:txBody>
                  <a:tcPr marL="180010" marR="180010" marT="36003" marB="36003" anchor="ctr">
                    <a:lnL>
                      <a:noFill/>
                    </a:lnL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ADB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055344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VUCA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5564"/>
          <a:stretch/>
        </p:blipFill>
        <p:spPr>
          <a:xfrm>
            <a:off x="3161212" y="2242459"/>
            <a:ext cx="5520488" cy="4497733"/>
          </a:xfrm>
        </p:spPr>
      </p:pic>
      <p:sp>
        <p:nvSpPr>
          <p:cNvPr id="3" name="Rectangular Callout 2"/>
          <p:cNvSpPr/>
          <p:nvPr/>
        </p:nvSpPr>
        <p:spPr>
          <a:xfrm>
            <a:off x="9022080" y="2743200"/>
            <a:ext cx="2499360" cy="1201783"/>
          </a:xfrm>
          <a:prstGeom prst="wedgeRectCallout">
            <a:avLst>
              <a:gd name="adj1" fmla="val -60554"/>
              <a:gd name="adj2" fmla="val 11539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This is the environment within which your story is taking place.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2948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What’s driving the need to change?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400" dirty="0" smtClean="0"/>
              <a:t>External factors are driving the need for change:</a:t>
            </a:r>
          </a:p>
          <a:p>
            <a:r>
              <a:rPr lang="en-GB" sz="2400" dirty="0" smtClean="0"/>
              <a:t>Technology</a:t>
            </a:r>
          </a:p>
          <a:p>
            <a:r>
              <a:rPr lang="en-GB" sz="2400" dirty="0" smtClean="0"/>
              <a:t>Demographics</a:t>
            </a:r>
          </a:p>
          <a:p>
            <a:r>
              <a:rPr lang="en-GB" sz="2400" dirty="0" smtClean="0"/>
              <a:t>New Behaviours</a:t>
            </a:r>
          </a:p>
          <a:p>
            <a:r>
              <a:rPr lang="en-GB" sz="2400" dirty="0" smtClean="0"/>
              <a:t>Globalisation</a:t>
            </a:r>
          </a:p>
          <a:p>
            <a:r>
              <a:rPr lang="en-GB" sz="2400" dirty="0" smtClean="0"/>
              <a:t>Mobilisation</a:t>
            </a:r>
          </a:p>
          <a:p>
            <a:r>
              <a:rPr lang="en-GB" sz="2400" dirty="0" smtClean="0"/>
              <a:t>Climate change and scarce resources</a:t>
            </a:r>
          </a:p>
          <a:p>
            <a:endParaRPr lang="en-GB" sz="2400" dirty="0"/>
          </a:p>
        </p:txBody>
      </p:sp>
      <p:sp>
        <p:nvSpPr>
          <p:cNvPr id="5" name="Rectangular Callout 4"/>
          <p:cNvSpPr/>
          <p:nvPr/>
        </p:nvSpPr>
        <p:spPr>
          <a:xfrm>
            <a:off x="8602326" y="3396344"/>
            <a:ext cx="2717075" cy="1829878"/>
          </a:xfrm>
          <a:prstGeom prst="wedgeRectCallout">
            <a:avLst>
              <a:gd name="adj1" fmla="val -87724"/>
              <a:gd name="adj2" fmla="val 4344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What are the factors contributing to the VUCA environment?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0014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Megatrends</a:t>
            </a:r>
            <a:endParaRPr lang="en-GB" dirty="0"/>
          </a:p>
        </p:txBody>
      </p:sp>
      <p:pic>
        <p:nvPicPr>
          <p:cNvPr id="5" name="Picture 4">
            <a:hlinkClick r:id="rId3"/>
          </p:cNvPr>
          <p:cNvPicPr>
            <a:picLocks noChangeAspect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61738" y="2459100"/>
            <a:ext cx="5660107" cy="2022545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072324" y="4787162"/>
            <a:ext cx="574952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GB" sz="2400" dirty="0">
                <a:solidFill>
                  <a:prstClr val="black"/>
                </a:solidFill>
                <a:latin typeface="Calibri" panose="020F0502020204030204"/>
              </a:rPr>
              <a:t>Watch the clip and </a:t>
            </a:r>
            <a:r>
              <a:rPr lang="en-GB" sz="2400" dirty="0" smtClean="0">
                <a:solidFill>
                  <a:prstClr val="black"/>
                </a:solidFill>
                <a:latin typeface="Calibri" panose="020F0502020204030204"/>
              </a:rPr>
              <a:t>consider how each trend might affect your chosen profession in the future of work.</a:t>
            </a:r>
            <a:endParaRPr lang="en-GB" sz="2400" dirty="0">
              <a:solidFill>
                <a:prstClr val="black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146971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Organisations are changing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 smtClean="0"/>
              <a:t>Size - </a:t>
            </a:r>
            <a:r>
              <a:rPr lang="en-GB" dirty="0"/>
              <a:t>The introduction of digital technology means that many companies will get existing jobs done with fewer </a:t>
            </a:r>
            <a:r>
              <a:rPr lang="en-GB" dirty="0" smtClean="0"/>
              <a:t>people</a:t>
            </a:r>
          </a:p>
          <a:p>
            <a:r>
              <a:rPr lang="en-GB" sz="2400" dirty="0" smtClean="0"/>
              <a:t>Shape - </a:t>
            </a:r>
            <a:r>
              <a:rPr lang="en-GB" dirty="0"/>
              <a:t>Due to the increasing scarcity of higher order, critical skills and technology platforms that link talent to tasks, the internal workforce will become less important as we move towards a project-based model of organising </a:t>
            </a:r>
            <a:r>
              <a:rPr lang="en-GB" dirty="0" smtClean="0"/>
              <a:t>work</a:t>
            </a:r>
          </a:p>
          <a:p>
            <a:r>
              <a:rPr lang="en-GB" sz="2400" dirty="0" smtClean="0"/>
              <a:t>Skills - </a:t>
            </a:r>
            <a:r>
              <a:rPr lang="en-GB" dirty="0"/>
              <a:t>Predicting skills that will remain relevant in Workplace 4.0, requires consideration of how the advancement of technology will impact the human advantage; as it takes over the transactional tasks, humans will be required to differentiate not on technical </a:t>
            </a:r>
            <a:r>
              <a:rPr lang="en-GB" dirty="0" smtClean="0"/>
              <a:t>excellence, </a:t>
            </a:r>
            <a:r>
              <a:rPr lang="en-GB" dirty="0"/>
              <a:t>but on uniquely human skills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66701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What’s your target Job?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Discuss in your groups the types of roles you have considered looking for when you complete your degree.</a:t>
            </a:r>
          </a:p>
          <a:p>
            <a:r>
              <a:rPr lang="en-GB" dirty="0" smtClean="0"/>
              <a:t>Make a list on some flip chart based on your discussion.</a:t>
            </a:r>
          </a:p>
          <a:p>
            <a:r>
              <a:rPr lang="en-GB" dirty="0" smtClean="0"/>
              <a:t>Lets have a look what the future holds for some of these roles.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58714" y="4251959"/>
            <a:ext cx="3517589" cy="234276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647043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Does automation destroy or create jobs?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24891" y="2308722"/>
            <a:ext cx="7959635" cy="426926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514012" y="6061165"/>
            <a:ext cx="22729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(Source: WEF, 2016)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4814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Job for the future…or not?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31136" y="2261053"/>
            <a:ext cx="7863839" cy="505748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822038" y="6557554"/>
            <a:ext cx="22729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(Source: WEF, 2018)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6486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Pessimist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Process automation and A1 solutions such as autonomous vehicles will destroy jobs.</a:t>
            </a:r>
          </a:p>
          <a:p>
            <a:r>
              <a:rPr lang="en-GB" dirty="0" smtClean="0"/>
              <a:t>Not everyone displaced will be able to gain the necessary skills and experience to do the jobs created by AI.</a:t>
            </a:r>
          </a:p>
          <a:p>
            <a:r>
              <a:rPr lang="en-GB" dirty="0" smtClean="0"/>
              <a:t>Many entry level jobs will disappear making it difficult to get onto the career ladder in some professions.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8429898" y="6052457"/>
            <a:ext cx="3413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(Source: Evans-Greenwood, 2017)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5973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Optimist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Automation can and usually does create new jobs.</a:t>
            </a:r>
          </a:p>
          <a:p>
            <a:r>
              <a:rPr lang="en-GB" dirty="0" smtClean="0"/>
              <a:t>AI could reduce cost, lower prices and generate more demand – thus create more jobs.</a:t>
            </a:r>
          </a:p>
          <a:p>
            <a:r>
              <a:rPr lang="en-GB" dirty="0" smtClean="0"/>
              <a:t>Technology is not realising the productivity gains predicted.</a:t>
            </a:r>
          </a:p>
          <a:p>
            <a:r>
              <a:rPr lang="en-GB" dirty="0" smtClean="0"/>
              <a:t>Machines can’t think outside their algorithmic box.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8429898" y="6052457"/>
            <a:ext cx="3413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(Source: Evans-Greenwood, 2017)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36947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Third Way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Building jobs around problems not processes.</a:t>
            </a:r>
          </a:p>
          <a:p>
            <a:r>
              <a:rPr lang="en-GB" dirty="0" smtClean="0"/>
              <a:t>Reframing work and creating good jobs.</a:t>
            </a:r>
          </a:p>
          <a:p>
            <a:r>
              <a:rPr lang="en-GB" dirty="0" smtClean="0"/>
              <a:t>Human + machine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8429898" y="6052457"/>
            <a:ext cx="3413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(Source: Evans-Greenwood, 2017)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50864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Human Advantage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i="1" dirty="0" smtClean="0"/>
              <a:t>“Humans </a:t>
            </a:r>
            <a:r>
              <a:rPr lang="en-GB" i="1" dirty="0"/>
              <a:t>experience the world in all its </a:t>
            </a:r>
            <a:r>
              <a:rPr lang="en-GB" i="1" dirty="0" smtClean="0"/>
              <a:t>gloriously messy and poorly defined nature, where concepts are ill-defined and evolving relationships fluid. Humans are quite capable of </a:t>
            </a:r>
            <a:r>
              <a:rPr lang="en-GB" i="1" dirty="0"/>
              <a:t>operating in this confusing and noisy world; of reading between the lines; tapping into weak signals; observing the unusual and unnamed; and using their curiosity, understanding, and determine what someone actually meant or what is the most important thing to do</a:t>
            </a:r>
            <a:r>
              <a:rPr lang="en-GB" i="1" dirty="0" smtClean="0"/>
              <a:t>.”</a:t>
            </a:r>
            <a:endParaRPr lang="en-GB" i="1" dirty="0"/>
          </a:p>
        </p:txBody>
      </p:sp>
      <p:sp>
        <p:nvSpPr>
          <p:cNvPr id="4" name="TextBox 3"/>
          <p:cNvSpPr txBox="1"/>
          <p:nvPr/>
        </p:nvSpPr>
        <p:spPr>
          <a:xfrm>
            <a:off x="7863840" y="6052457"/>
            <a:ext cx="3979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(Source: Evans-Greenwood, 2017, p. 15)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8054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Diverse Experiences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As organisations face unprecedented people management challenges driven by major external trends such as automation and demographic changes, a breadth of experience is required to create innovative solutions.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8429898" y="6052457"/>
            <a:ext cx="3413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(Source: CIPD, 2018)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84263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Gig economy</a:t>
            </a:r>
            <a:endParaRPr lang="en-GB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 smtClean="0"/>
              <a:t>What impact will gigging have on the future of the professions?</a:t>
            </a:r>
          </a:p>
          <a:p>
            <a:endParaRPr lang="en-GB" dirty="0"/>
          </a:p>
          <a:p>
            <a:r>
              <a:rPr lang="en-GB" dirty="0" smtClean="0"/>
              <a:t>Will you be employed in a full-time job or will you ‘gig’ for different companies as and when your skills are required?</a:t>
            </a:r>
            <a:endParaRPr lang="en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4801" y="1561555"/>
            <a:ext cx="5284225" cy="338491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16788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Requirements of the profession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 smtClean="0"/>
              <a:t>Let’s do some research on the skills required by HR and other professions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7502" y="1925790"/>
            <a:ext cx="5112995" cy="324825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95176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73234" y="367504"/>
            <a:ext cx="6548846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>Skills for the Future of Work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33195" y="2265946"/>
            <a:ext cx="8318832" cy="3930559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In your group conduct on-line research to determine the top 3 skills for the future of work in your chosen profession.  You should compare and contrast several sources (at least 5) and come up with a list of those identified most frequently.</a:t>
            </a:r>
          </a:p>
          <a:p>
            <a:pPr marL="0" indent="0">
              <a:buNone/>
            </a:pPr>
            <a:r>
              <a:rPr lang="en-GB" dirty="0" smtClean="0"/>
              <a:t>Record in the online forum: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</a:t>
            </a:r>
            <a:r>
              <a:rPr lang="en-GB" dirty="0" smtClean="0"/>
              <a:t>The 3 skills identified.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Why the skills is important.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</a:t>
            </a:r>
            <a:r>
              <a:rPr lang="en-GB" dirty="0" smtClean="0"/>
              <a:t>The sources of information used to inform your list. </a:t>
            </a:r>
            <a:endParaRPr lang="en-GB" dirty="0"/>
          </a:p>
        </p:txBody>
      </p:sp>
      <p:sp>
        <p:nvSpPr>
          <p:cNvPr id="4" name="Vertical Text Placeholder 3"/>
          <p:cNvSpPr>
            <a:spLocks noGrp="1"/>
          </p:cNvSpPr>
          <p:nvPr>
            <p:ph type="body" orient="vert" idx="13"/>
          </p:nvPr>
        </p:nvSpPr>
        <p:spPr>
          <a:xfrm>
            <a:off x="1433757" y="1889316"/>
            <a:ext cx="8317230" cy="369741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Group Task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847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73531" y="304848"/>
            <a:ext cx="6322424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>Skills for the Future of Work</a:t>
            </a:r>
            <a:endParaRPr lang="en-GB" dirty="0"/>
          </a:p>
        </p:txBody>
      </p:sp>
      <p:sp>
        <p:nvSpPr>
          <p:cNvPr id="4" name="Vertical Text Placeholder 3"/>
          <p:cNvSpPr>
            <a:spLocks noGrp="1"/>
          </p:cNvSpPr>
          <p:nvPr>
            <p:ph type="body" orient="vert" idx="13"/>
          </p:nvPr>
        </p:nvSpPr>
        <p:spPr>
          <a:xfrm>
            <a:off x="1930146" y="1558390"/>
            <a:ext cx="8317230" cy="369741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The 3 C’s</a:t>
            </a:r>
            <a:endParaRPr lang="en-GB" dirty="0"/>
          </a:p>
        </p:txBody>
      </p:sp>
      <p:graphicFrame>
        <p:nvGraphicFramePr>
          <p:cNvPr id="6" name="Diagram 5"/>
          <p:cNvGraphicFramePr/>
          <p:nvPr>
            <p:extLst/>
          </p:nvPr>
        </p:nvGraphicFramePr>
        <p:xfrm>
          <a:off x="2899955" y="2110565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49173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Skills for the future of work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2238176"/>
            <a:ext cx="10515600" cy="352623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" name="TextBox 4"/>
          <p:cNvSpPr txBox="1"/>
          <p:nvPr/>
        </p:nvSpPr>
        <p:spPr>
          <a:xfrm>
            <a:off x="9570720" y="6052457"/>
            <a:ext cx="22729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(Source: WEF, 2018)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31247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i="1" dirty="0" smtClean="0"/>
              <a:t>“ As </a:t>
            </a:r>
            <a:r>
              <a:rPr lang="en-GB" sz="2800" i="1" dirty="0"/>
              <a:t>lives are affected by any number of looming challenges – climate crisis, automation in the workplace – humans are going to need creative thinking more than ever</a:t>
            </a:r>
            <a:r>
              <a:rPr lang="en-GB" sz="2800" i="1" dirty="0" smtClean="0"/>
              <a:t>.”</a:t>
            </a:r>
          </a:p>
          <a:p>
            <a:pPr marL="0" indent="0">
              <a:buNone/>
            </a:pPr>
            <a:endParaRPr lang="en-GB" sz="2800" i="1" dirty="0" smtClean="0"/>
          </a:p>
          <a:p>
            <a:pPr marL="0" indent="0">
              <a:buNone/>
            </a:pPr>
            <a:r>
              <a:rPr lang="en-GB" sz="2800" i="1" dirty="0" smtClean="0"/>
              <a:t>(The Guardian, 2018)</a:t>
            </a:r>
          </a:p>
        </p:txBody>
      </p:sp>
    </p:spTree>
    <p:extLst>
      <p:ext uri="{BB962C8B-B14F-4D97-AF65-F5344CB8AC3E}">
        <p14:creationId xmlns:p14="http://schemas.microsoft.com/office/powerpoint/2010/main" val="6927900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6302" y="215755"/>
            <a:ext cx="7729728" cy="69864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3598" y="1115351"/>
            <a:ext cx="11375136" cy="3101983"/>
          </a:xfrm>
        </p:spPr>
        <p:txBody>
          <a:bodyPr>
            <a:noAutofit/>
          </a:bodyPr>
          <a:lstStyle/>
          <a:p>
            <a:r>
              <a:rPr lang="en-GB" sz="1200" dirty="0" smtClean="0">
                <a:latin typeface="Calibri" panose="020F0502020204030204" pitchFamily="34" charset="0"/>
                <a:cs typeface="Calibri" panose="020F0502020204030204" pitchFamily="34" charset="0"/>
              </a:rPr>
              <a:t>Armstrong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 M. &amp; Taylor, S. (2017) Armstrong's Handbook of Human Resource Management Practice. 14 ed. London: Kogan Page</a:t>
            </a:r>
            <a:r>
              <a:rPr lang="en-GB" sz="1200" dirty="0" smtClean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Baczor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 L., 2018. The People Profession in 2018, London: CIPD</a:t>
            </a:r>
            <a:r>
              <a:rPr lang="en-GB" sz="1200" dirty="0" smtClean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r>
              <a:rPr lang="en-US" altLang="en-US" sz="12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Bersin, J., 2019. Artificial Intelligence In The Workplace: How AI Is Transforming Your Employee Experience. </a:t>
            </a:r>
            <a:r>
              <a:rPr lang="en-US" altLang="en-US" sz="1200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Forbes</a:t>
            </a:r>
            <a:r>
              <a:rPr lang="en-US" altLang="en-US" sz="12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29 May. </a:t>
            </a: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Christidis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 A., Kelly, S., Miller, A. &amp; Farley, P. (2017) Delivering the Workforce of the Future. Marsh &amp; McLennan Companies</a:t>
            </a:r>
            <a:r>
              <a:rPr lang="en-GB" sz="1200" dirty="0" smtClean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CIPD (2017) From ‘inadequate to outstanding’: making the UK’s skills system world class. Available at: 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https://</a:t>
            </a:r>
            <a:r>
              <a:rPr lang="en-GB" sz="1200" dirty="0" smtClean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www.cipd.co.uk/knowledge/work/skills/uk-skills-system-report</a:t>
            </a:r>
            <a:r>
              <a:rPr lang="en-GB" sz="1200" dirty="0" smtClean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200" dirty="0" smtClean="0">
                <a:latin typeface="Calibri" panose="020F0502020204030204" pitchFamily="34" charset="0"/>
                <a:cs typeface="Calibri" panose="020F0502020204030204" pitchFamily="34" charset="0"/>
              </a:rPr>
              <a:t>     [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Accessed </a:t>
            </a:r>
            <a:r>
              <a:rPr lang="en-GB" sz="1200" dirty="0" smtClean="0">
                <a:latin typeface="Calibri" panose="020F0502020204030204" pitchFamily="34" charset="0"/>
                <a:cs typeface="Calibri" panose="020F0502020204030204" pitchFamily="34" charset="0"/>
              </a:rPr>
              <a:t>11October 2019]</a:t>
            </a:r>
          </a:p>
          <a:p>
            <a:r>
              <a:rPr lang="en-GB" sz="1200" dirty="0" smtClean="0">
                <a:latin typeface="Calibri" panose="020F0502020204030204" pitchFamily="34" charset="0"/>
                <a:cs typeface="Calibri" panose="020F0502020204030204" pitchFamily="34" charset="0"/>
              </a:rPr>
              <a:t>Deloitte 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(2019) Global Human Capital Trends. Deloitte University Press</a:t>
            </a:r>
            <a:r>
              <a:rPr lang="en-GB" sz="1200" dirty="0" smtClean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200" dirty="0" smtClean="0">
                <a:latin typeface="Calibri" panose="020F0502020204030204" pitchFamily="34" charset="0"/>
                <a:cs typeface="Calibri" panose="020F0502020204030204" pitchFamily="34" charset="0"/>
              </a:rPr>
              <a:t>Deloitte 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(2018) Reimagining Human Resources: The future of the enterprise demands a new future of HR.  Deloitte Development LLC</a:t>
            </a:r>
            <a:r>
              <a:rPr lang="en-GB" sz="1200" dirty="0" smtClean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Farnham, D. (2015) Human Resource Management in Context. 4 ed. London: Kogan Page</a:t>
            </a:r>
            <a:r>
              <a:rPr lang="en-GB" sz="1200" dirty="0" smtClean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r>
              <a:rPr lang="en-US" altLang="en-US" sz="12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Frey, C. B. &amp; Osborne, M. A., 2017. The future of employment: how susceptible are jobs to </a:t>
            </a:r>
            <a:r>
              <a:rPr lang="en-US" altLang="en-US" sz="1200" dirty="0" err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computerisation</a:t>
            </a:r>
            <a:r>
              <a:rPr lang="en-US" altLang="en-US" sz="12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?. </a:t>
            </a:r>
            <a:r>
              <a:rPr lang="en-US" altLang="en-US" sz="1200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Technological forecasting and social change, </a:t>
            </a:r>
            <a:r>
              <a:rPr lang="en-US" altLang="en-US" sz="12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Volume 114, pp. 254-280</a:t>
            </a:r>
            <a:r>
              <a:rPr lang="en-US" altLang="en-US" sz="1200" dirty="0" smtClean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Griffiths, D. &amp; Inman, M. (2016) High Performance Workplaces: A practical approach to managing complexity and coping with change. South Wales Business Review, 6(4), pp. 18-20</a:t>
            </a:r>
            <a:r>
              <a:rPr lang="en-GB" sz="1200" dirty="0" smtClean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Marr, B. (2016). 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Surprisingly, These 10 Professional Jobs Are Under Threat From Big </a:t>
            </a:r>
            <a:r>
              <a:rPr lang="en-GB" sz="1200" i="1" dirty="0" smtClean="0">
                <a:latin typeface="Calibri" panose="020F0502020204030204" pitchFamily="34" charset="0"/>
                <a:cs typeface="Calibri" panose="020F0502020204030204" pitchFamily="34" charset="0"/>
              </a:rPr>
              <a:t>Data. </a:t>
            </a:r>
            <a:r>
              <a:rPr lang="en-GB" sz="1200" smtClean="0">
                <a:latin typeface="Calibri" panose="020F0502020204030204" pitchFamily="34" charset="0"/>
                <a:cs typeface="Calibri" panose="020F0502020204030204" pitchFamily="34" charset="0"/>
              </a:rPr>
              <a:t>Available 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at: </a:t>
            </a:r>
            <a:r>
              <a:rPr lang="en-GB" sz="1200" u="sng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https://www.forbes.com/sites/bernardmarr/2016/04/25/surprisingly-these-10-professional-jobs-are-under-threat-from-big-data</a:t>
            </a:r>
            <a:r>
              <a:rPr lang="en-GB" sz="1200" u="sng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/#</a:t>
            </a:r>
            <a:r>
              <a:rPr lang="en-GB" sz="1200" u="sng" smtClean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21659fa47426</a:t>
            </a:r>
            <a:r>
              <a:rPr lang="en-GB" sz="1200" u="sng" smtClean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/>
            </a:r>
            <a:b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[Accessed 29 June 2019</a:t>
            </a:r>
            <a:r>
              <a:rPr lang="en-GB" sz="1200" dirty="0" smtClean="0">
                <a:latin typeface="Calibri" panose="020F0502020204030204" pitchFamily="34" charset="0"/>
                <a:cs typeface="Calibri" panose="020F0502020204030204" pitchFamily="34" charset="0"/>
              </a:rPr>
              <a:t>].</a:t>
            </a:r>
          </a:p>
          <a:p>
            <a:r>
              <a:rPr lang="en-GB" sz="1200" dirty="0" smtClean="0">
                <a:latin typeface="Calibri" panose="020F0502020204030204" pitchFamily="34" charset="0"/>
                <a:cs typeface="Calibri" panose="020F0502020204030204" pitchFamily="34" charset="0"/>
              </a:rPr>
              <a:t>PWC 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(2017) The talent challenge: Harnessing the power of human skills in the machine age</a:t>
            </a:r>
            <a:r>
              <a:rPr lang="en-GB" sz="1200" dirty="0" smtClean="0">
                <a:latin typeface="Calibri" panose="020F0502020204030204" pitchFamily="34" charset="0"/>
                <a:cs typeface="Calibri" panose="020F0502020204030204" pitchFamily="34" charset="0"/>
              </a:rPr>
              <a:t>.  Available at: </a:t>
            </a:r>
            <a:r>
              <a:rPr lang="en-GB" sz="1200" dirty="0" smtClean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https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://</a:t>
            </a:r>
            <a:r>
              <a:rPr lang="en-GB" sz="1200" dirty="0" smtClean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www.pwc.com/gx/en/ceo-agenda/ceosurvey/2017/gx.html</a:t>
            </a:r>
            <a:r>
              <a:rPr lang="en-GB" sz="1200" dirty="0" smtClean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1200" dirty="0" smtClean="0">
                <a:latin typeface="Calibri" panose="020F0502020204030204" pitchFamily="34" charset="0"/>
                <a:cs typeface="Calibri" panose="020F0502020204030204" pitchFamily="34" charset="0"/>
              </a:rPr>
              <a:t>       [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Accessed 04 </a:t>
            </a:r>
            <a:r>
              <a:rPr lang="en-GB" sz="1200" dirty="0" smtClean="0">
                <a:latin typeface="Calibri" panose="020F0502020204030204" pitchFamily="34" charset="0"/>
                <a:cs typeface="Calibri" panose="020F0502020204030204" pitchFamily="34" charset="0"/>
              </a:rPr>
              <a:t>October 2019].</a:t>
            </a: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Suskind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 R. &amp; </a:t>
            </a: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Suskind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, D. (2015) The Future of the Professions: How Technology Will Transform the Work of Human Experts. Oxford: Oxford University Press</a:t>
            </a:r>
            <a:r>
              <a:rPr lang="en-GB" sz="1200" dirty="0" smtClean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  <a:endParaRPr lang="en-GB" sz="1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WEF (2018) Towards a Reskilling Revolution: A Future of Jobs for All, Geneva: World Economic Forum.</a:t>
            </a:r>
          </a:p>
        </p:txBody>
      </p:sp>
    </p:spTree>
    <p:extLst>
      <p:ext uri="{BB962C8B-B14F-4D97-AF65-F5344CB8AC3E}">
        <p14:creationId xmlns:p14="http://schemas.microsoft.com/office/powerpoint/2010/main" val="1171531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Further 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9303" y="2638044"/>
            <a:ext cx="11686903" cy="3101983"/>
          </a:xfrm>
        </p:spPr>
        <p:txBody>
          <a:bodyPr/>
          <a:lstStyle/>
          <a:p>
            <a:r>
              <a:rPr lang="en-GB" dirty="0" smtClean="0"/>
              <a:t>CIPD, 2018. The People Profession. London: CIPD</a:t>
            </a:r>
          </a:p>
          <a:p>
            <a:r>
              <a:rPr lang="en-GB" dirty="0" smtClean="0"/>
              <a:t>Evans-Greenwood</a:t>
            </a:r>
            <a:r>
              <a:rPr lang="en-GB" dirty="0"/>
              <a:t>, P., Lewis, H. and </a:t>
            </a:r>
            <a:r>
              <a:rPr lang="en-GB" dirty="0" err="1"/>
              <a:t>Guszcza</a:t>
            </a:r>
            <a:r>
              <a:rPr lang="en-GB" dirty="0"/>
              <a:t>, J., 2017. Reconstructing work: </a:t>
            </a:r>
            <a:r>
              <a:rPr lang="en-GB" dirty="0" smtClean="0"/>
              <a:t> Automation</a:t>
            </a:r>
            <a:r>
              <a:rPr lang="en-GB" dirty="0"/>
              <a:t>, artificial intelligence, and the essential role of humans. </a:t>
            </a:r>
            <a:r>
              <a:rPr lang="en-GB" i="1" dirty="0"/>
              <a:t>Deloitte Review</a:t>
            </a:r>
            <a:r>
              <a:rPr lang="en-GB" dirty="0"/>
              <a:t>, </a:t>
            </a:r>
            <a:r>
              <a:rPr lang="en-GB" i="1" dirty="0"/>
              <a:t>21</a:t>
            </a:r>
            <a:r>
              <a:rPr lang="en-GB" dirty="0" smtClean="0"/>
              <a:t>.</a:t>
            </a:r>
          </a:p>
          <a:p>
            <a:r>
              <a:rPr lang="en-GB" dirty="0" smtClean="0"/>
              <a:t>WEF, 2016. The Future of Jobs: Employment, Skills and the Workforce Strategy for the Fourth Industrial Revolution. Geneva: WEF</a:t>
            </a:r>
          </a:p>
          <a:p>
            <a:r>
              <a:rPr lang="en-GB" dirty="0" smtClean="0"/>
              <a:t>WEF, 2018. The Future of Jobs Report. Geneva: WEF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1215872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145</TotalTime>
  <Words>1238</Words>
  <Application>Microsoft Office PowerPoint</Application>
  <PresentationFormat>Widescreen</PresentationFormat>
  <Paragraphs>120</Paragraphs>
  <Slides>23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Arial</vt:lpstr>
      <vt:lpstr>Calibri</vt:lpstr>
      <vt:lpstr>Gill Sans MT</vt:lpstr>
      <vt:lpstr>Tahoma</vt:lpstr>
      <vt:lpstr>Wingdings</vt:lpstr>
      <vt:lpstr>Parcel</vt:lpstr>
      <vt:lpstr>The changing shape of the Professions</vt:lpstr>
      <vt:lpstr>Essay Structure</vt:lpstr>
      <vt:lpstr>Session Overview</vt:lpstr>
      <vt:lpstr>VUCA</vt:lpstr>
      <vt:lpstr>What’s driving the need to change?</vt:lpstr>
      <vt:lpstr>Megatrends</vt:lpstr>
      <vt:lpstr>Organisations are changing</vt:lpstr>
      <vt:lpstr>What’s your target Job?</vt:lpstr>
      <vt:lpstr>Does automation destroy or create jobs?</vt:lpstr>
      <vt:lpstr>A Job for the future…or not?</vt:lpstr>
      <vt:lpstr>The Pessimist</vt:lpstr>
      <vt:lpstr>The Optimist</vt:lpstr>
      <vt:lpstr>The Third Way</vt:lpstr>
      <vt:lpstr>The Human Advantage</vt:lpstr>
      <vt:lpstr>Diverse Experiences</vt:lpstr>
      <vt:lpstr>The Gig economy</vt:lpstr>
      <vt:lpstr>Requirements of the profession</vt:lpstr>
      <vt:lpstr>Skills for the Future of Work</vt:lpstr>
      <vt:lpstr>Skills for the Future of Work</vt:lpstr>
      <vt:lpstr>Skills for the future of work</vt:lpstr>
      <vt:lpstr>Creativity</vt:lpstr>
      <vt:lpstr>References</vt:lpstr>
      <vt:lpstr>Further 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changing shape of hrm</dc:title>
  <dc:creator>Julie Hayward</dc:creator>
  <cp:lastModifiedBy>Julie Hayward</cp:lastModifiedBy>
  <cp:revision>17</cp:revision>
  <dcterms:created xsi:type="dcterms:W3CDTF">2019-10-24T11:08:05Z</dcterms:created>
  <dcterms:modified xsi:type="dcterms:W3CDTF">2019-11-05T09:22:40Z</dcterms:modified>
</cp:coreProperties>
</file>