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6" r:id="rId3"/>
    <p:sldId id="264" r:id="rId4"/>
    <p:sldId id="257" r:id="rId5"/>
    <p:sldId id="258" r:id="rId6"/>
    <p:sldId id="259" r:id="rId7"/>
    <p:sldId id="265" r:id="rId8"/>
    <p:sldId id="261" r:id="rId9"/>
    <p:sldId id="262" r:id="rId10"/>
    <p:sldId id="263" r:id="rId11"/>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587" autoAdjust="0"/>
  </p:normalViewPr>
  <p:slideViewPr>
    <p:cSldViewPr>
      <p:cViewPr varScale="1">
        <p:scale>
          <a:sx n="57" d="100"/>
          <a:sy n="57" d="100"/>
        </p:scale>
        <p:origin x="154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653F10-D179-44FA-9018-03CBB7853DAD}" type="datetimeFigureOut">
              <a:rPr lang="bg-BG" smtClean="0"/>
              <a:t>30.10.2022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7C3B13-2F47-44BA-91D2-77694789ACF2}" type="slidenum">
              <a:rPr lang="bg-BG" smtClean="0"/>
              <a:t>‹#›</a:t>
            </a:fld>
            <a:endParaRPr lang="bg-BG"/>
          </a:p>
        </p:txBody>
      </p:sp>
    </p:spTree>
    <p:extLst>
      <p:ext uri="{BB962C8B-B14F-4D97-AF65-F5344CB8AC3E}">
        <p14:creationId xmlns:p14="http://schemas.microsoft.com/office/powerpoint/2010/main" val="93818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1890s were a period of change. As the century came to an end, the stern, moralistic Victorian Era began to disappear. Urban areas were growing, and new technologies—like the use of electricity in the production of clothing—led to a boom in the sector. </a:t>
            </a:r>
            <a:r>
              <a:rPr lang="en-US" dirty="0" err="1"/>
              <a:t>T.M.Lewin</a:t>
            </a:r>
            <a:r>
              <a:rPr lang="en-US" dirty="0"/>
              <a:t> was formed in 1898 by Thomas Mayes Lewin and Geoffrey James Lewin, who also opened the business' first store in London's Panton Street. Soon after, the firm moved, and </a:t>
            </a:r>
            <a:r>
              <a:rPr lang="en-US" dirty="0" err="1"/>
              <a:t>T.M.Lewin</a:t>
            </a:r>
            <a:r>
              <a:rPr lang="en-US" dirty="0"/>
              <a:t> established itself in Jermyn Street, the hub of English shirt manufacture, in 1903.</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3</a:t>
            </a:fld>
            <a:endParaRPr lang="bg-BG"/>
          </a:p>
        </p:txBody>
      </p:sp>
    </p:spTree>
    <p:extLst>
      <p:ext uri="{BB962C8B-B14F-4D97-AF65-F5344CB8AC3E}">
        <p14:creationId xmlns:p14="http://schemas.microsoft.com/office/powerpoint/2010/main" val="126770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Possession of the selling price</a:t>
            </a:r>
          </a:p>
          <a:p>
            <a:r>
              <a:rPr lang="en-US" dirty="0"/>
              <a:t>Managing operational costs </a:t>
            </a:r>
          </a:p>
          <a:p>
            <a:r>
              <a:rPr lang="en-US" dirty="0"/>
              <a:t>Analysis and steps for determining the best optimal pricing that doesn't harm </a:t>
            </a:r>
          </a:p>
          <a:p>
            <a:r>
              <a:rPr lang="en-US" dirty="0"/>
              <a:t>Creating both revenue and a healthy net profit for the business.</a:t>
            </a:r>
          </a:p>
          <a:p>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4</a:t>
            </a:fld>
            <a:endParaRPr lang="bg-BG"/>
          </a:p>
        </p:txBody>
      </p:sp>
    </p:spTree>
    <p:extLst>
      <p:ext uri="{BB962C8B-B14F-4D97-AF65-F5344CB8AC3E}">
        <p14:creationId xmlns:p14="http://schemas.microsoft.com/office/powerpoint/2010/main" val="3507618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variables: restrictions, shutdowns, </a:t>
            </a:r>
            <a:r>
              <a:rPr lang="en-US" dirty="0" err="1"/>
              <a:t>brexit</a:t>
            </a:r>
            <a:r>
              <a:rPr lang="en-US" dirty="0"/>
              <a:t>, import and </a:t>
            </a:r>
            <a:r>
              <a:rPr lang="en-US" dirty="0" err="1"/>
              <a:t>exportRegulations</a:t>
            </a:r>
            <a:r>
              <a:rPr lang="en-US" dirty="0"/>
              <a:t> and taxation. Economic factors include consumer spending, inflation, interest rates, and labor </a:t>
            </a:r>
            <a:r>
              <a:rPr lang="en-US" dirty="0" err="1"/>
              <a:t>costs.Social</a:t>
            </a:r>
            <a:r>
              <a:rPr lang="en-US" dirty="0"/>
              <a:t>: age demographics and population </a:t>
            </a:r>
            <a:r>
              <a:rPr lang="en-US" dirty="0" err="1"/>
              <a:t>risebarriers</a:t>
            </a:r>
            <a:r>
              <a:rPr lang="en-US" dirty="0"/>
              <a:t> of culture, consumer opinions, and manpower Developments technological, which includes brand-new techniques, innovations, and ways of manufacturing and dissemination. Regulations, employment legislation, consumer rights, and tax policies are examples of legal factors. environmental elements, such as the climate, CSR, and the accessibility of supplies.</a:t>
            </a:r>
          </a:p>
          <a:p>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5</a:t>
            </a:fld>
            <a:endParaRPr lang="bg-BG"/>
          </a:p>
        </p:txBody>
      </p:sp>
    </p:spTree>
    <p:extLst>
      <p:ext uri="{BB962C8B-B14F-4D97-AF65-F5344CB8AC3E}">
        <p14:creationId xmlns:p14="http://schemas.microsoft.com/office/powerpoint/2010/main" val="2180059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method of examination demonstrates that from a flourishing and excellent sustainable development business </a:t>
            </a:r>
            <a:r>
              <a:rPr lang="en-US" dirty="0" err="1"/>
              <a:t>T.M.Lewin</a:t>
            </a:r>
            <a:r>
              <a:rPr lang="en-US" dirty="0"/>
              <a:t> due to a lack of efficient and productive administration over the variables like rising prices, living costs, restricted consumer earnings, reducing revenue growth, and covid19 negative influence and all this result in significant loss in revenue, loss of existing clients, and significantly reducing of the operating profit due to the continuously growing expenditures and reducing sales figures. It is clear from the graphic above that each of the elements had a severe effect on the daily productivity of the company, which in turn had a restricted net profit.</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6</a:t>
            </a:fld>
            <a:endParaRPr lang="bg-BG"/>
          </a:p>
        </p:txBody>
      </p:sp>
    </p:spTree>
    <p:extLst>
      <p:ext uri="{BB962C8B-B14F-4D97-AF65-F5344CB8AC3E}">
        <p14:creationId xmlns:p14="http://schemas.microsoft.com/office/powerpoint/2010/main" val="31366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PMI for lowering the sales prices and keeping the business's high sales while making a smaller profit in order to preserve the typical </a:t>
            </a:r>
            <a:r>
              <a:rPr lang="en-US" dirty="0" err="1"/>
              <a:t>profitability.It</a:t>
            </a:r>
            <a:r>
              <a:rPr lang="en-US" dirty="0"/>
              <a:t> is evident from the positives and drawbacks that it is preferable to have a lower selling price but increased earnings and balance net profit when contrasting the choice of going out of business with the alternative of lowering the sale price in order to sustain the growing level of profits.</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7</a:t>
            </a:fld>
            <a:endParaRPr lang="bg-BG"/>
          </a:p>
        </p:txBody>
      </p:sp>
    </p:spTree>
    <p:extLst>
      <p:ext uri="{BB962C8B-B14F-4D97-AF65-F5344CB8AC3E}">
        <p14:creationId xmlns:p14="http://schemas.microsoft.com/office/powerpoint/2010/main" val="3520182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clear that T.M. Lewin has difficult times, particularly during the epidemic. Tough choices must be made when facing difficult situations. If the appropriate decisions are delayed, this will have a major negative impact on the business. To avoid having to close down every store in the market, management must make decisive moves that are both firm and wise.</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8</a:t>
            </a:fld>
            <a:endParaRPr lang="bg-BG"/>
          </a:p>
        </p:txBody>
      </p:sp>
    </p:spTree>
    <p:extLst>
      <p:ext uri="{BB962C8B-B14F-4D97-AF65-F5344CB8AC3E}">
        <p14:creationId xmlns:p14="http://schemas.microsoft.com/office/powerpoint/2010/main" val="3183839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CB7FC68C-AB4C-43DA-BBE0-84534C12C394}" type="datetimeFigureOut">
              <a:rPr lang="bg-BG" smtClean="0"/>
              <a:t>30.10.2022 г.</a:t>
            </a:fld>
            <a:endParaRPr lang="bg-BG"/>
          </a:p>
        </p:txBody>
      </p:sp>
      <p:sp>
        <p:nvSpPr>
          <p:cNvPr id="17" name="Footer Placeholder 16"/>
          <p:cNvSpPr>
            <a:spLocks noGrp="1"/>
          </p:cNvSpPr>
          <p:nvPr>
            <p:ph type="ftr" sz="quarter" idx="11"/>
          </p:nvPr>
        </p:nvSpPr>
        <p:spPr/>
        <p:txBody>
          <a:bodyPr/>
          <a:lstStyle/>
          <a:p>
            <a:endParaRPr lang="bg-BG"/>
          </a:p>
        </p:txBody>
      </p:sp>
      <p:sp>
        <p:nvSpPr>
          <p:cNvPr id="29" name="Slide Number Placeholder 28"/>
          <p:cNvSpPr>
            <a:spLocks noGrp="1"/>
          </p:cNvSpPr>
          <p:nvPr>
            <p:ph type="sldNum" sz="quarter" idx="12"/>
          </p:nvPr>
        </p:nvSpPr>
        <p:spPr/>
        <p:txBody>
          <a:bodyPr/>
          <a:lstStyle/>
          <a:p>
            <a:fld id="{BA4CF674-911B-40C0-82F5-52C05C8BC758}" type="slidenum">
              <a:rPr lang="bg-BG" smtClean="0"/>
              <a:t>‹#›</a:t>
            </a:fld>
            <a:endParaRPr lang="bg-BG"/>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a:xfrm>
            <a:off x="7924800" y="6416675"/>
            <a:ext cx="762000" cy="365125"/>
          </a:xfrm>
        </p:spPr>
        <p:txBody>
          <a:bodyPr/>
          <a:lstStyle/>
          <a:p>
            <a:fld id="{BA4CF674-911B-40C0-82F5-52C05C8BC758}" type="slidenum">
              <a:rPr lang="bg-BG" smtClean="0"/>
              <a:t>‹#›</a:t>
            </a:fld>
            <a:endParaRPr lang="bg-BG"/>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B7FC68C-AB4C-43DA-BBE0-84534C12C394}" type="datetimeFigureOut">
              <a:rPr lang="bg-BG" smtClean="0"/>
              <a:t>30.10.2022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B7FC68C-AB4C-43DA-BBE0-84534C12C394}" type="datetimeFigureOut">
              <a:rPr lang="bg-BG" smtClean="0"/>
              <a:t>30.10.2022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B7FC68C-AB4C-43DA-BBE0-84534C12C394}" type="datetimeFigureOut">
              <a:rPr lang="bg-BG" smtClean="0"/>
              <a:t>30.10.2022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FC68C-AB4C-43DA-BBE0-84534C12C394}" type="datetimeFigureOut">
              <a:rPr lang="bg-BG" smtClean="0"/>
              <a:t>30.10.2022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B7FC68C-AB4C-43DA-BBE0-84534C12C394}" type="datetimeFigureOut">
              <a:rPr lang="bg-BG" smtClean="0"/>
              <a:t>30.10.2022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B7FC68C-AB4C-43DA-BBE0-84534C12C394}" type="datetimeFigureOut">
              <a:rPr lang="bg-BG" smtClean="0"/>
              <a:t>30.10.2022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B7FC68C-AB4C-43DA-BBE0-84534C12C394}" type="datetimeFigureOut">
              <a:rPr lang="bg-BG" smtClean="0"/>
              <a:t>30.10.2022 г.</a:t>
            </a:fld>
            <a:endParaRPr lang="bg-BG"/>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bg-BG"/>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A4CF674-911B-40C0-82F5-52C05C8BC758}" type="slidenum">
              <a:rPr lang="bg-BG" smtClean="0"/>
              <a:t>‹#›</a:t>
            </a:fld>
            <a:endParaRPr lang="bg-BG"/>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213048"/>
            <a:ext cx="8229600" cy="1828800"/>
          </a:xfrm>
        </p:spPr>
        <p:txBody>
          <a:bodyPr>
            <a:normAutofit fontScale="90000"/>
          </a:bodyPr>
          <a:lstStyle/>
          <a:p>
            <a:r>
              <a:rPr lang="en-US" sz="3600" dirty="0">
                <a:solidFill>
                  <a:srgbClr val="002060"/>
                </a:solidFill>
              </a:rPr>
              <a:t>Problem Solving and</a:t>
            </a:r>
            <a:br>
              <a:rPr lang="en-US" sz="3600" dirty="0">
                <a:solidFill>
                  <a:srgbClr val="002060"/>
                </a:solidFill>
              </a:rPr>
            </a:br>
            <a:r>
              <a:rPr lang="en-US" sz="3600" dirty="0">
                <a:solidFill>
                  <a:srgbClr val="002060"/>
                </a:solidFill>
              </a:rPr>
              <a:t>Decision making</a:t>
            </a:r>
            <a:br>
              <a:rPr lang="en-US" sz="3600" dirty="0">
                <a:solidFill>
                  <a:srgbClr val="002060"/>
                </a:solidFill>
              </a:rPr>
            </a:br>
            <a:r>
              <a:rPr lang="en-US" sz="3600" dirty="0">
                <a:solidFill>
                  <a:srgbClr val="002060"/>
                </a:solidFill>
              </a:rPr>
              <a:t>Task 1 – Presentation</a:t>
            </a:r>
            <a:br>
              <a:rPr lang="en-US" dirty="0">
                <a:solidFill>
                  <a:srgbClr val="FF0000"/>
                </a:solidFill>
              </a:rPr>
            </a:br>
            <a:endParaRPr lang="bg-BG" dirty="0">
              <a:solidFill>
                <a:srgbClr val="FF0000"/>
              </a:solidFill>
            </a:endParaRPr>
          </a:p>
        </p:txBody>
      </p:sp>
      <p:sp>
        <p:nvSpPr>
          <p:cNvPr id="3" name="Subtitle 2"/>
          <p:cNvSpPr>
            <a:spLocks noGrp="1"/>
          </p:cNvSpPr>
          <p:nvPr>
            <p:ph type="subTitle" idx="1"/>
          </p:nvPr>
        </p:nvSpPr>
        <p:spPr>
          <a:xfrm>
            <a:off x="1691680" y="1484784"/>
            <a:ext cx="6400800" cy="1752600"/>
          </a:xfrm>
        </p:spPr>
        <p:txBody>
          <a:bodyPr>
            <a:normAutofit/>
          </a:bodyPr>
          <a:lstStyle/>
          <a:p>
            <a:pPr algn="l"/>
            <a:r>
              <a:rPr lang="en-US" sz="3600" b="1" dirty="0">
                <a:solidFill>
                  <a:schemeClr val="bg1"/>
                </a:solidFill>
              </a:rPr>
              <a:t>STUDENT ID: 2127550 </a:t>
            </a:r>
          </a:p>
          <a:p>
            <a:pPr algn="l"/>
            <a:r>
              <a:rPr lang="en-US" sz="3600" b="1" dirty="0">
                <a:solidFill>
                  <a:schemeClr val="bg1"/>
                </a:solidFill>
              </a:rPr>
              <a:t>Yanko Yankov</a:t>
            </a:r>
            <a:endParaRPr lang="bg-BG" sz="3600" b="1" dirty="0">
              <a:solidFill>
                <a:schemeClr val="bg1"/>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924944"/>
            <a:ext cx="8064896"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8459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Content</a:t>
            </a:r>
            <a:endParaRPr lang="bg-BG" dirty="0">
              <a:solidFill>
                <a:srgbClr val="FF0000"/>
              </a:solidFill>
            </a:endParaRPr>
          </a:p>
        </p:txBody>
      </p:sp>
      <p:sp>
        <p:nvSpPr>
          <p:cNvPr id="3" name="Content Placeholder 2"/>
          <p:cNvSpPr>
            <a:spLocks noGrp="1"/>
          </p:cNvSpPr>
          <p:nvPr>
            <p:ph idx="1"/>
          </p:nvPr>
        </p:nvSpPr>
        <p:spPr/>
        <p:txBody>
          <a:bodyPr/>
          <a:lstStyle/>
          <a:p>
            <a:r>
              <a:rPr lang="en-US" b="1" dirty="0">
                <a:solidFill>
                  <a:schemeClr val="bg1"/>
                </a:solidFill>
              </a:rPr>
              <a:t>Introduction slide 3</a:t>
            </a:r>
          </a:p>
          <a:p>
            <a:r>
              <a:rPr lang="en-US" b="1" dirty="0">
                <a:solidFill>
                  <a:schemeClr val="bg1"/>
                </a:solidFill>
              </a:rPr>
              <a:t>Research-informed discussion slide 4</a:t>
            </a:r>
          </a:p>
          <a:p>
            <a:r>
              <a:rPr lang="en-US" b="1" dirty="0">
                <a:solidFill>
                  <a:schemeClr val="bg1"/>
                </a:solidFill>
              </a:rPr>
              <a:t>PESTLE analysis of the macro-environmental factors slide 5</a:t>
            </a:r>
          </a:p>
          <a:p>
            <a:r>
              <a:rPr lang="en-US" b="1" dirty="0">
                <a:solidFill>
                  <a:schemeClr val="bg1"/>
                </a:solidFill>
              </a:rPr>
              <a:t>C</a:t>
            </a:r>
            <a:r>
              <a:rPr lang="en-US" b="1">
                <a:solidFill>
                  <a:schemeClr val="bg1"/>
                </a:solidFill>
              </a:rPr>
              <a:t>ause-and-effect </a:t>
            </a:r>
            <a:r>
              <a:rPr lang="en-US" b="1" dirty="0">
                <a:solidFill>
                  <a:schemeClr val="bg1"/>
                </a:solidFill>
              </a:rPr>
              <a:t>analysis slide 6</a:t>
            </a:r>
          </a:p>
          <a:p>
            <a:r>
              <a:rPr lang="en-US" b="1" dirty="0">
                <a:solidFill>
                  <a:schemeClr val="bg1"/>
                </a:solidFill>
              </a:rPr>
              <a:t>PMI discussion and analysis slide 7</a:t>
            </a:r>
          </a:p>
          <a:p>
            <a:r>
              <a:rPr lang="en-US" b="1" dirty="0">
                <a:solidFill>
                  <a:schemeClr val="bg1"/>
                </a:solidFill>
              </a:rPr>
              <a:t>Conclusion slide 8</a:t>
            </a:r>
          </a:p>
          <a:p>
            <a:r>
              <a:rPr lang="en-US" b="1" dirty="0">
                <a:solidFill>
                  <a:schemeClr val="bg1"/>
                </a:solidFill>
              </a:rPr>
              <a:t>Referencing list slide 9</a:t>
            </a:r>
          </a:p>
          <a:p>
            <a:r>
              <a:rPr lang="en-US" b="1" dirty="0">
                <a:solidFill>
                  <a:schemeClr val="bg1"/>
                </a:solidFill>
              </a:rPr>
              <a:t>Thank you slide 10</a:t>
            </a:r>
          </a:p>
          <a:p>
            <a:endParaRPr lang="en-US" dirty="0"/>
          </a:p>
          <a:p>
            <a:endParaRPr lang="en-US" dirty="0"/>
          </a:p>
          <a:p>
            <a:endParaRPr lang="en-US" dirty="0"/>
          </a:p>
          <a:p>
            <a:endParaRPr lang="bg-BG" dirty="0"/>
          </a:p>
        </p:txBody>
      </p:sp>
    </p:spTree>
    <p:extLst>
      <p:ext uri="{BB962C8B-B14F-4D97-AF65-F5344CB8AC3E}">
        <p14:creationId xmlns:p14="http://schemas.microsoft.com/office/powerpoint/2010/main" val="298765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solidFill>
                  <a:srgbClr val="FF0000"/>
                </a:solidFill>
              </a:rPr>
              <a:t>Introduction</a:t>
            </a:r>
            <a:endParaRPr lang="bg-BG" dirty="0">
              <a:solidFill>
                <a:srgbClr val="FF0000"/>
              </a:solidFill>
            </a:endParaRPr>
          </a:p>
        </p:txBody>
      </p:sp>
      <p:sp>
        <p:nvSpPr>
          <p:cNvPr id="4" name="TextBox 3"/>
          <p:cNvSpPr txBox="1"/>
          <p:nvPr/>
        </p:nvSpPr>
        <p:spPr>
          <a:xfrm>
            <a:off x="5148064" y="476672"/>
            <a:ext cx="3744416" cy="7201972"/>
          </a:xfrm>
          <a:prstGeom prst="rect">
            <a:avLst/>
          </a:prstGeom>
          <a:noFill/>
        </p:spPr>
        <p:txBody>
          <a:bodyPr wrap="square" rtlCol="0">
            <a:spAutoFit/>
          </a:bodyPr>
          <a:lstStyle/>
          <a:p>
            <a:endParaRPr lang="en-US" b="1" dirty="0">
              <a:solidFill>
                <a:schemeClr val="bg1"/>
              </a:solidFill>
            </a:endParaRPr>
          </a:p>
          <a:p>
            <a:endParaRPr lang="en-US" b="1" dirty="0">
              <a:solidFill>
                <a:schemeClr val="bg1"/>
              </a:solidFill>
            </a:endParaRPr>
          </a:p>
          <a:p>
            <a:endParaRPr lang="en-US" b="1" dirty="0">
              <a:solidFill>
                <a:schemeClr val="bg1"/>
              </a:solidFill>
            </a:endParaRPr>
          </a:p>
          <a:p>
            <a:pPr marL="285750" indent="-285750">
              <a:buFont typeface="Wingdings" panose="05000000000000000000" pitchFamily="2" charset="2"/>
              <a:buChar char="ü"/>
            </a:pPr>
            <a:r>
              <a:rPr lang="en-US" sz="2400" b="1" dirty="0">
                <a:solidFill>
                  <a:schemeClr val="bg1"/>
                </a:solidFill>
              </a:rPr>
              <a:t>T.M. LEWIN history since 1898</a:t>
            </a: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r>
              <a:rPr lang="en-US" sz="2400" b="1" dirty="0">
                <a:solidFill>
                  <a:schemeClr val="bg1"/>
                </a:solidFill>
              </a:rPr>
              <a:t>Following grow of the technologies</a:t>
            </a: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r>
              <a:rPr lang="en-US" sz="2400" b="1" dirty="0">
                <a:solidFill>
                  <a:schemeClr val="bg1"/>
                </a:solidFill>
              </a:rPr>
              <a:t>First store in London Paton Street</a:t>
            </a: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r>
              <a:rPr lang="en-US" sz="2400" b="1" dirty="0">
                <a:solidFill>
                  <a:schemeClr val="bg1"/>
                </a:solidFill>
              </a:rPr>
              <a:t>Moving to Jermyn Street in 1903</a:t>
            </a:r>
          </a:p>
          <a:p>
            <a:endParaRPr lang="en-US" b="1" dirty="0">
              <a:solidFill>
                <a:schemeClr val="bg1"/>
              </a:solidFill>
            </a:endParaRPr>
          </a:p>
          <a:p>
            <a:endParaRPr lang="en-US" b="1" dirty="0">
              <a:solidFill>
                <a:schemeClr val="bg1"/>
              </a:solidFill>
            </a:endParaRPr>
          </a:p>
          <a:p>
            <a:endParaRPr lang="en-US" b="1" dirty="0">
              <a:solidFill>
                <a:schemeClr val="bg1"/>
              </a:solidFill>
            </a:endParaRPr>
          </a:p>
          <a:p>
            <a:endParaRPr lang="bg-BG" b="1" dirty="0">
              <a:solidFill>
                <a:schemeClr val="bg1"/>
              </a:solidFill>
            </a:endParaRPr>
          </a:p>
        </p:txBody>
      </p:sp>
      <p:pic>
        <p:nvPicPr>
          <p:cNvPr id="1028"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1260426"/>
            <a:ext cx="4843772" cy="537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18191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FF0000"/>
                </a:solidFill>
              </a:rPr>
              <a:t>Research-informed discussion</a:t>
            </a:r>
            <a:endParaRPr lang="bg-BG" dirty="0">
              <a:solidFill>
                <a:srgbClr val="FF0000"/>
              </a:solidFill>
            </a:endParaRPr>
          </a:p>
        </p:txBody>
      </p:sp>
      <p:sp>
        <p:nvSpPr>
          <p:cNvPr id="3" name="Content Placeholder 2"/>
          <p:cNvSpPr>
            <a:spLocks noGrp="1"/>
          </p:cNvSpPr>
          <p:nvPr>
            <p:ph idx="1"/>
          </p:nvPr>
        </p:nvSpPr>
        <p:spPr>
          <a:xfrm>
            <a:off x="4572000" y="1556792"/>
            <a:ext cx="4330824" cy="4709160"/>
          </a:xfrm>
        </p:spPr>
        <p:txBody>
          <a:bodyPr>
            <a:normAutofit fontScale="92500"/>
          </a:bodyPr>
          <a:lstStyle/>
          <a:p>
            <a:r>
              <a:rPr lang="en-US" b="1" dirty="0">
                <a:solidFill>
                  <a:schemeClr val="bg1"/>
                </a:solidFill>
              </a:rPr>
              <a:t>Possession of the selling price</a:t>
            </a:r>
          </a:p>
          <a:p>
            <a:r>
              <a:rPr lang="en-US" b="1" dirty="0">
                <a:solidFill>
                  <a:schemeClr val="bg1"/>
                </a:solidFill>
              </a:rPr>
              <a:t>Managing operational costs </a:t>
            </a:r>
          </a:p>
          <a:p>
            <a:r>
              <a:rPr lang="en-US" b="1" dirty="0">
                <a:solidFill>
                  <a:schemeClr val="bg1"/>
                </a:solidFill>
              </a:rPr>
              <a:t>Analysis and steps for determining the best optimal pricing that doesn't harm </a:t>
            </a:r>
          </a:p>
          <a:p>
            <a:r>
              <a:rPr lang="en-US" b="1" dirty="0">
                <a:solidFill>
                  <a:schemeClr val="bg1"/>
                </a:solidFill>
              </a:rPr>
              <a:t>Creating both revenue and a healthy net profit for the business.</a:t>
            </a:r>
            <a:endParaRPr lang="bg-BG" b="1" dirty="0">
              <a:solidFill>
                <a:schemeClr val="bg1"/>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412776"/>
            <a:ext cx="4464496"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5626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t>
            </a:r>
            <a:r>
              <a:rPr lang="en-US" dirty="0">
                <a:solidFill>
                  <a:srgbClr val="FF0000"/>
                </a:solidFill>
              </a:rPr>
              <a:t>PESTLE analysis of the macro-environmental factors</a:t>
            </a:r>
            <a:endParaRPr lang="bg-BG" dirty="0">
              <a:solidFill>
                <a:srgbClr val="FF0000"/>
              </a:solidFill>
            </a:endParaRPr>
          </a:p>
        </p:txBody>
      </p:sp>
      <p:sp>
        <p:nvSpPr>
          <p:cNvPr id="4" name="TextBox 3"/>
          <p:cNvSpPr txBox="1"/>
          <p:nvPr/>
        </p:nvSpPr>
        <p:spPr>
          <a:xfrm>
            <a:off x="4572000" y="1556792"/>
            <a:ext cx="4176464" cy="5078313"/>
          </a:xfrm>
          <a:prstGeom prst="rect">
            <a:avLst/>
          </a:prstGeom>
          <a:noFill/>
        </p:spPr>
        <p:txBody>
          <a:bodyPr wrap="square" rtlCol="0">
            <a:spAutoFit/>
          </a:bodyPr>
          <a:lstStyle/>
          <a:p>
            <a:r>
              <a:rPr lang="en-US" b="1" dirty="0">
                <a:solidFill>
                  <a:schemeClr val="bg1"/>
                </a:solidFill>
              </a:rPr>
              <a:t>Political variables: restrictions, shutdowns, </a:t>
            </a:r>
            <a:r>
              <a:rPr lang="en-US" b="1" dirty="0" err="1">
                <a:solidFill>
                  <a:schemeClr val="bg1"/>
                </a:solidFill>
              </a:rPr>
              <a:t>brexit</a:t>
            </a:r>
            <a:r>
              <a:rPr lang="en-US" b="1" dirty="0">
                <a:solidFill>
                  <a:schemeClr val="bg1"/>
                </a:solidFill>
              </a:rPr>
              <a:t>, import and export Regulations and taxation. Economic factors include consumer spending, inflation, interest rates, and labor </a:t>
            </a:r>
            <a:r>
              <a:rPr lang="en-US" b="1" dirty="0" err="1">
                <a:solidFill>
                  <a:schemeClr val="bg1"/>
                </a:solidFill>
              </a:rPr>
              <a:t>costs.Social</a:t>
            </a:r>
            <a:r>
              <a:rPr lang="en-US" b="1" dirty="0">
                <a:solidFill>
                  <a:schemeClr val="bg1"/>
                </a:solidFill>
              </a:rPr>
              <a:t>: age demographics and population rise barriers of culture, consumer opinions, and manpower Developments technological, which includes brand-new techniques, innovations, and ways of manufacturing and dissemination. Regulations, employment legislation, consumer rights, and tax policies are examples of legal factors. environmental elements, such as the climate, CSR, and the accessibility of supplies.</a:t>
            </a:r>
          </a:p>
        </p:txBody>
      </p:sp>
      <p:pic>
        <p:nvPicPr>
          <p:cNvPr id="512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1556792"/>
            <a:ext cx="4248472"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8233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cause-and-effect analysis</a:t>
            </a:r>
            <a:endParaRPr lang="bg-BG" dirty="0">
              <a:solidFill>
                <a:srgbClr val="FF0000"/>
              </a:solidFill>
            </a:endParaRPr>
          </a:p>
        </p:txBody>
      </p:sp>
      <p:pic>
        <p:nvPicPr>
          <p:cNvPr id="2051"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340768"/>
            <a:ext cx="8229600"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6574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PMI discussion and analysis </a:t>
            </a:r>
            <a:endParaRPr lang="bg-BG" dirty="0">
              <a:solidFill>
                <a:srgbClr val="FF0000"/>
              </a:solidFill>
            </a:endParaRPr>
          </a:p>
        </p:txBody>
      </p:sp>
      <p:pic>
        <p:nvPicPr>
          <p:cNvPr id="6148" name="Picture 4"/>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412776"/>
            <a:ext cx="8496944"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2058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Conclusion</a:t>
            </a:r>
            <a:endParaRPr lang="bg-BG" dirty="0">
              <a:solidFill>
                <a:srgbClr val="FF0000"/>
              </a:solidFill>
            </a:endParaRPr>
          </a:p>
        </p:txBody>
      </p:sp>
      <p:sp>
        <p:nvSpPr>
          <p:cNvPr id="3" name="Content Placeholder 2"/>
          <p:cNvSpPr>
            <a:spLocks noGrp="1"/>
          </p:cNvSpPr>
          <p:nvPr>
            <p:ph idx="1"/>
          </p:nvPr>
        </p:nvSpPr>
        <p:spPr>
          <a:xfrm>
            <a:off x="395536" y="1268760"/>
            <a:ext cx="5112568" cy="4709160"/>
          </a:xfrm>
        </p:spPr>
        <p:txBody>
          <a:bodyPr>
            <a:noAutofit/>
          </a:bodyPr>
          <a:lstStyle/>
          <a:p>
            <a:r>
              <a:rPr lang="en-US" sz="2400" b="1" dirty="0">
                <a:solidFill>
                  <a:schemeClr val="bg1"/>
                </a:solidFill>
              </a:rPr>
              <a:t>It is clear that T.M. Lewin has difficult times, particularly during the epidemic. Tough choices must be made when facing difficult situations. If the appropriate decisions are delayed, this will have a major negative impact on the business. To avoid having to close down every store in the market, management must make decisive moves that are both firm and wise.</a:t>
            </a:r>
            <a:endParaRPr lang="bg-BG" sz="2400" b="1" dirty="0">
              <a:solidFill>
                <a:schemeClr val="bg1"/>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1688" y="1340768"/>
            <a:ext cx="2938784"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7540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Referencing list</a:t>
            </a:r>
            <a:endParaRPr lang="bg-BG" dirty="0">
              <a:solidFill>
                <a:srgbClr val="FF0000"/>
              </a:solidFill>
            </a:endParaRPr>
          </a:p>
        </p:txBody>
      </p:sp>
      <p:sp>
        <p:nvSpPr>
          <p:cNvPr id="3" name="Content Placeholder 2"/>
          <p:cNvSpPr>
            <a:spLocks noGrp="1"/>
          </p:cNvSpPr>
          <p:nvPr>
            <p:ph idx="1"/>
          </p:nvPr>
        </p:nvSpPr>
        <p:spPr/>
        <p:txBody>
          <a:bodyPr>
            <a:normAutofit fontScale="62500" lnSpcReduction="20000"/>
          </a:bodyPr>
          <a:lstStyle/>
          <a:p>
            <a:r>
              <a:rPr lang="en-US" dirty="0" err="1">
                <a:solidFill>
                  <a:schemeClr val="bg1"/>
                </a:solidFill>
              </a:rPr>
              <a:t>Kachela</a:t>
            </a:r>
            <a:r>
              <a:rPr lang="en-US" dirty="0">
                <a:solidFill>
                  <a:schemeClr val="bg1"/>
                </a:solidFill>
              </a:rPr>
              <a:t>, K., </a:t>
            </a:r>
            <a:r>
              <a:rPr lang="en-US" dirty="0" err="1">
                <a:solidFill>
                  <a:schemeClr val="bg1"/>
                </a:solidFill>
              </a:rPr>
              <a:t>Lodh</a:t>
            </a:r>
            <a:r>
              <a:rPr lang="en-US" dirty="0">
                <a:solidFill>
                  <a:schemeClr val="bg1"/>
                </a:solidFill>
              </a:rPr>
              <a:t>, S. and </a:t>
            </a:r>
            <a:r>
              <a:rPr lang="en-US" dirty="0" err="1">
                <a:solidFill>
                  <a:schemeClr val="bg1"/>
                </a:solidFill>
              </a:rPr>
              <a:t>Nandy</a:t>
            </a:r>
            <a:r>
              <a:rPr lang="en-US" dirty="0">
                <a:solidFill>
                  <a:schemeClr val="bg1"/>
                </a:solidFill>
              </a:rPr>
              <a:t>, M., 2021. Post-Pandemic Sustainable Business Solution. Journal of Business and Management Studies, 3(1), pp.47-57.</a:t>
            </a:r>
          </a:p>
          <a:p>
            <a:r>
              <a:rPr lang="en-US" dirty="0">
                <a:solidFill>
                  <a:schemeClr val="bg1"/>
                </a:solidFill>
              </a:rPr>
              <a:t>de Bogotá, C.D.C., 2021. The State of Fashion 2021.</a:t>
            </a:r>
          </a:p>
          <a:p>
            <a:r>
              <a:rPr lang="en-US" dirty="0" err="1">
                <a:solidFill>
                  <a:schemeClr val="bg1"/>
                </a:solidFill>
              </a:rPr>
              <a:t>Lehto</a:t>
            </a:r>
            <a:r>
              <a:rPr lang="en-US" dirty="0">
                <a:solidFill>
                  <a:schemeClr val="bg1"/>
                </a:solidFill>
              </a:rPr>
              <a:t>, M.R., Nanda, G. and Nanda, G., 2021. Decision‐making models, decision support, and problem solving. Handbook of human factors and ergonomics, pp.159-202.</a:t>
            </a:r>
          </a:p>
          <a:p>
            <a:r>
              <a:rPr lang="en-US" dirty="0" err="1">
                <a:solidFill>
                  <a:schemeClr val="bg1"/>
                </a:solidFill>
              </a:rPr>
              <a:t>Mahrinasari</a:t>
            </a:r>
            <a:r>
              <a:rPr lang="en-US" dirty="0">
                <a:solidFill>
                  <a:schemeClr val="bg1"/>
                </a:solidFill>
              </a:rPr>
              <a:t>, M.S., Hussain, S., </a:t>
            </a:r>
            <a:r>
              <a:rPr lang="en-US" dirty="0" err="1">
                <a:solidFill>
                  <a:schemeClr val="bg1"/>
                </a:solidFill>
              </a:rPr>
              <a:t>Yapanto</a:t>
            </a:r>
            <a:r>
              <a:rPr lang="en-US" dirty="0">
                <a:solidFill>
                  <a:schemeClr val="bg1"/>
                </a:solidFill>
              </a:rPr>
              <a:t>, L.M., Esquivel-</a:t>
            </a:r>
            <a:r>
              <a:rPr lang="en-US" dirty="0" err="1">
                <a:solidFill>
                  <a:schemeClr val="bg1"/>
                </a:solidFill>
              </a:rPr>
              <a:t>Infantes</a:t>
            </a:r>
            <a:r>
              <a:rPr lang="en-US" dirty="0">
                <a:solidFill>
                  <a:schemeClr val="bg1"/>
                </a:solidFill>
              </a:rPr>
              <a:t>, S.M., </a:t>
            </a:r>
            <a:r>
              <a:rPr lang="en-US" dirty="0" err="1">
                <a:solidFill>
                  <a:schemeClr val="bg1"/>
                </a:solidFill>
              </a:rPr>
              <a:t>Untari</a:t>
            </a:r>
            <a:r>
              <a:rPr lang="en-US" dirty="0">
                <a:solidFill>
                  <a:schemeClr val="bg1"/>
                </a:solidFill>
              </a:rPr>
              <a:t>, D.T., </a:t>
            </a:r>
            <a:r>
              <a:rPr lang="en-US" dirty="0" err="1">
                <a:solidFill>
                  <a:schemeClr val="bg1"/>
                </a:solidFill>
              </a:rPr>
              <a:t>Yusriadi</a:t>
            </a:r>
            <a:r>
              <a:rPr lang="en-US" dirty="0">
                <a:solidFill>
                  <a:schemeClr val="bg1"/>
                </a:solidFill>
              </a:rPr>
              <a:t>, Y. and </a:t>
            </a:r>
            <a:r>
              <a:rPr lang="en-US" dirty="0" err="1">
                <a:solidFill>
                  <a:schemeClr val="bg1"/>
                </a:solidFill>
              </a:rPr>
              <a:t>Diah</a:t>
            </a:r>
            <a:r>
              <a:rPr lang="en-US" dirty="0">
                <a:solidFill>
                  <a:schemeClr val="bg1"/>
                </a:solidFill>
              </a:rPr>
              <a:t>, A., 2021. The impact of decision-making models and knowledge management practices on performance. Academy of Strategic Management Journal, 20, pp.1-13.</a:t>
            </a:r>
          </a:p>
          <a:p>
            <a:r>
              <a:rPr lang="en-US" dirty="0">
                <a:solidFill>
                  <a:schemeClr val="bg1"/>
                </a:solidFill>
              </a:rPr>
              <a:t>Zhang, H., </a:t>
            </a:r>
            <a:r>
              <a:rPr lang="en-US" dirty="0" err="1">
                <a:solidFill>
                  <a:schemeClr val="bg1"/>
                </a:solidFill>
              </a:rPr>
              <a:t>Veltri</a:t>
            </a:r>
            <a:r>
              <a:rPr lang="en-US" dirty="0">
                <a:solidFill>
                  <a:schemeClr val="bg1"/>
                </a:solidFill>
              </a:rPr>
              <a:t>, A., </a:t>
            </a:r>
            <a:r>
              <a:rPr lang="en-US" dirty="0" err="1">
                <a:solidFill>
                  <a:schemeClr val="bg1"/>
                </a:solidFill>
              </a:rPr>
              <a:t>Calvo-Amodio</a:t>
            </a:r>
            <a:r>
              <a:rPr lang="en-US" dirty="0">
                <a:solidFill>
                  <a:schemeClr val="bg1"/>
                </a:solidFill>
              </a:rPr>
              <a:t>, J. and </a:t>
            </a:r>
            <a:r>
              <a:rPr lang="en-US" dirty="0" err="1">
                <a:solidFill>
                  <a:schemeClr val="bg1"/>
                </a:solidFill>
              </a:rPr>
              <a:t>Haapala</a:t>
            </a:r>
            <a:r>
              <a:rPr lang="en-US" dirty="0">
                <a:solidFill>
                  <a:schemeClr val="bg1"/>
                </a:solidFill>
              </a:rPr>
              <a:t>, K.R., 2021. Making the business case for sustainable manufacturing in small and medium-sized manufacturing enterprises: A systems decision making approach. Journal of Cleaner Production, 287, p.125038.</a:t>
            </a:r>
          </a:p>
          <a:p>
            <a:r>
              <a:rPr lang="en-US" dirty="0" err="1">
                <a:solidFill>
                  <a:schemeClr val="bg1"/>
                </a:solidFill>
              </a:rPr>
              <a:t>Sulich</a:t>
            </a:r>
            <a:r>
              <a:rPr lang="en-US" dirty="0">
                <a:solidFill>
                  <a:schemeClr val="bg1"/>
                </a:solidFill>
              </a:rPr>
              <a:t>, A., </a:t>
            </a:r>
            <a:r>
              <a:rPr lang="en-US" dirty="0" err="1">
                <a:solidFill>
                  <a:schemeClr val="bg1"/>
                </a:solidFill>
              </a:rPr>
              <a:t>Sołoducho-Pelc</a:t>
            </a:r>
            <a:r>
              <a:rPr lang="en-US" dirty="0">
                <a:solidFill>
                  <a:schemeClr val="bg1"/>
                </a:solidFill>
              </a:rPr>
              <a:t>, L. and </a:t>
            </a:r>
            <a:r>
              <a:rPr lang="en-US" dirty="0" err="1">
                <a:solidFill>
                  <a:schemeClr val="bg1"/>
                </a:solidFill>
              </a:rPr>
              <a:t>Ferasso</a:t>
            </a:r>
            <a:r>
              <a:rPr lang="en-US" dirty="0">
                <a:solidFill>
                  <a:schemeClr val="bg1"/>
                </a:solidFill>
              </a:rPr>
              <a:t>, M., 2021. Management styles and decision-making: Pro-ecological strategy approach. Sustainability, 13(4), p.1604.</a:t>
            </a:r>
            <a:endParaRPr lang="bg-BG" dirty="0">
              <a:solidFill>
                <a:schemeClr val="bg1"/>
              </a:solidFill>
            </a:endParaRPr>
          </a:p>
        </p:txBody>
      </p:sp>
    </p:spTree>
    <p:extLst>
      <p:ext uri="{BB962C8B-B14F-4D97-AF65-F5344CB8AC3E}">
        <p14:creationId xmlns:p14="http://schemas.microsoft.com/office/powerpoint/2010/main" val="1076395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a:p>
        </p:txBody>
      </p:sp>
      <p:pic>
        <p:nvPicPr>
          <p:cNvPr id="3075"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480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25811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10408</TotalTime>
  <Words>1046</Words>
  <Application>Microsoft Office PowerPoint</Application>
  <PresentationFormat>On-screen Show (4:3)</PresentationFormat>
  <Paragraphs>63</Paragraphs>
  <Slides>10</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Book Antiqua</vt:lpstr>
      <vt:lpstr>Calibri</vt:lpstr>
      <vt:lpstr>Lucida Sans</vt:lpstr>
      <vt:lpstr>Times New Roman</vt:lpstr>
      <vt:lpstr>Wingdings</vt:lpstr>
      <vt:lpstr>Wingdings 2</vt:lpstr>
      <vt:lpstr>Wingdings 3</vt:lpstr>
      <vt:lpstr>Apex</vt:lpstr>
      <vt:lpstr>Problem Solving and Decision making Task 1 – Presentation </vt:lpstr>
      <vt:lpstr>Content</vt:lpstr>
      <vt:lpstr>Introduction</vt:lpstr>
      <vt:lpstr>Research-informed discussion</vt:lpstr>
      <vt:lpstr> PESTLE analysis of the macro-environmental factors</vt:lpstr>
      <vt:lpstr>cause-and-effect analysis</vt:lpstr>
      <vt:lpstr>PMI discussion and analysis </vt:lpstr>
      <vt:lpstr>Conclusion</vt:lpstr>
      <vt:lpstr>Referencing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Yanko Yankov (2127550)</dc:creator>
  <cp:lastModifiedBy>Yanko Yankov (2127550)</cp:lastModifiedBy>
  <cp:revision>49</cp:revision>
  <dcterms:created xsi:type="dcterms:W3CDTF">2022-10-23T11:32:59Z</dcterms:created>
  <dcterms:modified xsi:type="dcterms:W3CDTF">2022-10-30T20:08:06Z</dcterms:modified>
</cp:coreProperties>
</file>