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sldIdLst>
    <p:sldId id="256" r:id="rId5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ADD3D2-D4CA-417A-8754-AA38E6836AAA}" v="3" dt="2026-06-22T21:48:28.4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5" d="100"/>
          <a:sy n="95" d="100"/>
        </p:scale>
        <p:origin x="17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865972-41C3-40BE-A666-77C50C9384B9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CE9248-BAA3-4AF7-9082-25B906174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516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What is the Service?</a:t>
            </a: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24/7 NHS emergency care and transport.  </a:t>
            </a:r>
          </a:p>
          <a:p>
            <a:endParaRPr lang="en-GB" b="1">
              <a:solidFill>
                <a:schemeClr val="tx2">
                  <a:lumMod val="60000"/>
                  <a:lumOff val="40000"/>
                </a:schemeClr>
              </a:solidFill>
              <a:highlight>
                <a:srgbClr val="0000FF"/>
              </a:highlight>
            </a:endParaRP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History</a:t>
            </a: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</a:rPr>
              <a:t>From horse-drawn ambulance to modern paramedics</a:t>
            </a:r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  <a:highlight>
                  <a:srgbClr val="0000FF"/>
                </a:highlight>
              </a:rPr>
              <a:t>. </a:t>
            </a:r>
          </a:p>
          <a:p>
            <a:endParaRPr lang="en-GB" b="1">
              <a:solidFill>
                <a:schemeClr val="tx2">
                  <a:lumMod val="60000"/>
                  <a:lumOff val="40000"/>
                </a:schemeClr>
              </a:solidFill>
              <a:highlight>
                <a:srgbClr val="0000FF"/>
              </a:highlight>
            </a:endParaRP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  <a:highlight>
                  <a:srgbClr val="0000FF"/>
                </a:highlight>
              </a:rPr>
              <a:t>Challenges</a:t>
            </a:r>
          </a:p>
          <a:p>
            <a:r>
              <a:rPr lang="en-GB" b="1">
                <a:solidFill>
                  <a:schemeClr val="tx2">
                    <a:lumMod val="60000"/>
                    <a:lumOff val="40000"/>
                  </a:schemeClr>
                </a:solidFill>
                <a:highlight>
                  <a:srgbClr val="0000FF"/>
                </a:highlight>
              </a:rPr>
              <a:t>High demand and hospital delays. </a:t>
            </a:r>
          </a:p>
          <a:p>
            <a:endParaRPr lang="en-GB" b="1">
              <a:solidFill>
                <a:srgbClr val="00B0F0"/>
              </a:solidFill>
              <a:highlight>
                <a:srgbClr val="0000FF"/>
              </a:highlight>
            </a:endParaRPr>
          </a:p>
          <a:p>
            <a:r>
              <a:rPr lang="en-GB" b="1">
                <a:solidFill>
                  <a:srgbClr val="00B0F0"/>
                </a:solidFill>
                <a:highlight>
                  <a:srgbClr val="0000FF"/>
                </a:highlight>
              </a:rPr>
              <a:t>Partnership Working </a:t>
            </a:r>
          </a:p>
          <a:p>
            <a:r>
              <a:rPr lang="en-GB" b="1">
                <a:solidFill>
                  <a:srgbClr val="00B0F0"/>
                </a:solidFill>
                <a:highlight>
                  <a:srgbClr val="0000FF"/>
                </a:highlight>
              </a:rPr>
              <a:t>Works with hospitals, police and fire services.</a:t>
            </a:r>
          </a:p>
          <a:p>
            <a:endParaRPr lang="en-GB" sz="1200" b="1" kern="1200">
              <a:solidFill>
                <a:schemeClr val="tx1"/>
              </a:solidFill>
              <a:effectLst/>
              <a:highlight>
                <a:srgbClr val="0000FF"/>
              </a:highlight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highlight>
                  <a:srgbClr val="0000FF"/>
                </a:highlight>
                <a:latin typeface="+mn-lt"/>
                <a:ea typeface="+mn-ea"/>
                <a:cs typeface="+mn-cs"/>
              </a:rPr>
              <a:t>Introduction to Health and Social Care</a:t>
            </a:r>
          </a:p>
          <a:p>
            <a:r>
              <a:rPr lang="en-GB" b="1">
                <a:solidFill>
                  <a:srgbClr val="00B0F0"/>
                </a:solidFill>
                <a:highlight>
                  <a:srgbClr val="0000FF"/>
                </a:highlight>
              </a:rPr>
              <a:t>2522889@student.uwtsd.ac.uk 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highlight>
                  <a:srgbClr val="0000FF"/>
                </a:highlight>
                <a:latin typeface="+mn-lt"/>
                <a:ea typeface="+mn-ea"/>
                <a:cs typeface="+mn-cs"/>
              </a:rPr>
              <a:t>Module code:</a:t>
            </a:r>
            <a:endParaRPr lang="en-GB" sz="1200" kern="1200">
              <a:solidFill>
                <a:schemeClr val="tx1"/>
              </a:solidFill>
              <a:effectLst/>
              <a:highlight>
                <a:srgbClr val="0000FF"/>
              </a:highlight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highlight>
                  <a:srgbClr val="0000FF"/>
                </a:highlight>
                <a:latin typeface="+mn-lt"/>
                <a:ea typeface="+mn-ea"/>
                <a:cs typeface="+mn-cs"/>
              </a:rPr>
              <a:t>LCHS4003</a:t>
            </a:r>
            <a:endParaRPr lang="en-GB" sz="1200" kern="1200">
              <a:solidFill>
                <a:schemeClr val="tx1"/>
              </a:solidFill>
              <a:effectLst/>
              <a:highlight>
                <a:srgbClr val="0000FF"/>
              </a:highlight>
              <a:latin typeface="+mn-lt"/>
              <a:ea typeface="+mn-ea"/>
              <a:cs typeface="+mn-cs"/>
            </a:endParaRPr>
          </a:p>
          <a:p>
            <a:endParaRPr lang="en-GB" b="1">
              <a:solidFill>
                <a:srgbClr val="00B0F0"/>
              </a:solidFill>
              <a:highlight>
                <a:srgbClr val="0000FF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CE9248-BAA3-4AF7-9082-25B90617479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686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00400" y="91440"/>
            <a:ext cx="54864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/>
            </a:pPr>
            <a:r>
              <a:t>AMBULANCE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31920" y="502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SAVING LIVES, EVERY SECOND COUNTS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82880" y="1371600"/>
            <a:ext cx="3840480" cy="100584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1. EXPLANATION OF THE SERVICE</a:t>
            </a:r>
          </a:p>
          <a:p>
            <a:r>
              <a:t>Click to  this section.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82880" y="2468880"/>
            <a:ext cx="3840480" cy="100584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2. BRIEF HISTORY OF AMBULANCE SERVICES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82880" y="3657600"/>
            <a:ext cx="3840480" cy="9144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3. HOW THE SERVICE WORKS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206240" y="1371600"/>
            <a:ext cx="3931920" cy="146304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4. CHALLENGES FACED BY THE SERVICE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42106" y="2926080"/>
            <a:ext cx="3931920" cy="13716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5. PARTNERSHIP WORKING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321040" y="1371600"/>
            <a:ext cx="3566160" cy="18288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6. HOW THE SERVICE COMMUNICATES ITS MESSAGE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-137580" y="4754880"/>
            <a:ext cx="4160940" cy="118872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7. WHY AMBULANCE SERVICES ARE IMPORTANT</a:t>
            </a:r>
          </a:p>
          <a:p>
            <a:r>
              <a:t>Click to edit this section.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06240" y="4754880"/>
            <a:ext cx="3931920" cy="118872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8. COMMON REASONS FOR AMBULANCE CALLS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4389120"/>
            <a:ext cx="3566160" cy="9144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CONCLUSION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321040" y="5394960"/>
            <a:ext cx="3566160" cy="914400"/>
          </a:xfrm>
          <a:prstGeom prst="roundRect">
            <a:avLst/>
          </a:prstGeom>
          <a:solidFill>
            <a:srgbClr val="DCEBF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REFERENCES</a:t>
            </a:r>
          </a:p>
          <a:p>
            <a:endParaRPr/>
          </a:p>
          <a:p>
            <a:r>
              <a:t>Click to edit this section.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82880" y="9144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601200" y="9144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743200" y="137160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486400" y="4480560"/>
            <a:ext cx="2011680" cy="10058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INSERT IMAGE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CEAC265-BF1C-CDB5-087E-19C3345AD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8301" y="4294306"/>
            <a:ext cx="4032449" cy="255123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CF967CA-82A2-8FA2-747F-53376E2FAC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6240" y="4892041"/>
            <a:ext cx="3959226" cy="1964976"/>
          </a:xfrm>
          <a:prstGeom prst="rect">
            <a:avLst/>
          </a:prstGeom>
        </p:spPr>
      </p:pic>
      <p:pic>
        <p:nvPicPr>
          <p:cNvPr id="22" name="Picture 21" descr="Ambulance services are crucial in the UK for emergency medical aid, providing life-saving treatment and transportation for those in need.&#10;&#10;AI-generated content may be incorrect.">
            <a:extLst>
              <a:ext uri="{FF2B5EF4-FFF2-40B4-BE49-F238E27FC236}">
                <a16:creationId xmlns:a16="http://schemas.microsoft.com/office/drawing/2014/main" id="{9112A33B-F7F3-7DAD-A561-27C930C0D4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91440" y="-34766"/>
            <a:ext cx="12188826" cy="1371600"/>
          </a:xfrm>
          <a:prstGeom prst="rect">
            <a:avLst/>
          </a:prstGeom>
        </p:spPr>
      </p:pic>
      <p:pic>
        <p:nvPicPr>
          <p:cNvPr id="24" name="Picture 23" descr="The image depicts an ambulance crew responding to an emergency call, highlighting their roles in providing immediate medical assistance and transportation.">
            <a:extLst>
              <a:ext uri="{FF2B5EF4-FFF2-40B4-BE49-F238E27FC236}">
                <a16:creationId xmlns:a16="http://schemas.microsoft.com/office/drawing/2014/main" id="{6CD24729-BAD4-6396-DC4F-BD88466038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96200" y="1280161"/>
            <a:ext cx="4302440" cy="1920240"/>
          </a:xfrm>
          <a:prstGeom prst="rect">
            <a:avLst/>
          </a:prstGeom>
        </p:spPr>
      </p:pic>
      <p:pic>
        <p:nvPicPr>
          <p:cNvPr id="26" name="Picture 25" descr="The evolution of ambulance services from the 11th century to the present, starting with the Knights of St John's care during the Crusades, through the introduction of horse-drawn and motorized vehicles, to the integration of advanced medical technology and highly trained paramedics in the modern NHS.">
            <a:extLst>
              <a:ext uri="{FF2B5EF4-FFF2-40B4-BE49-F238E27FC236}">
                <a16:creationId xmlns:a16="http://schemas.microsoft.com/office/drawing/2014/main" id="{B7EEDEC6-C86E-FDDC-08DB-6901787C09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91440" y="3200399"/>
            <a:ext cx="4160940" cy="1974100"/>
          </a:xfrm>
          <a:prstGeom prst="rect">
            <a:avLst/>
          </a:prstGeom>
        </p:spPr>
      </p:pic>
      <p:pic>
        <p:nvPicPr>
          <p:cNvPr id="28" name="Picture 27" descr="Ambulance services struggle with high demand, hospital handovers, and increasing wait times, affecting response efficiency.&#10;&#10;AI-generated content may be incorrect.">
            <a:extLst>
              <a:ext uri="{FF2B5EF4-FFF2-40B4-BE49-F238E27FC236}">
                <a16:creationId xmlns:a16="http://schemas.microsoft.com/office/drawing/2014/main" id="{ED4F0F9F-7D7F-504A-1E9C-53B0BB7804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14800" y="1280161"/>
            <a:ext cx="4251540" cy="2009576"/>
          </a:xfrm>
          <a:prstGeom prst="rect">
            <a:avLst/>
          </a:prstGeom>
        </p:spPr>
      </p:pic>
      <p:pic>
        <p:nvPicPr>
          <p:cNvPr id="30" name="Picture 29" descr="Emergency services collaborate with various organizations to provide comprehensive care, including medical assistance, disaster response, and support for vulnerable individuals.">
            <a:extLst>
              <a:ext uri="{FF2B5EF4-FFF2-40B4-BE49-F238E27FC236}">
                <a16:creationId xmlns:a16="http://schemas.microsoft.com/office/drawing/2014/main" id="{0869F88C-308A-82DF-242D-B7809335F7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04526" y="3199417"/>
            <a:ext cx="4206240" cy="1725286"/>
          </a:xfrm>
          <a:prstGeom prst="rect">
            <a:avLst/>
          </a:prstGeom>
        </p:spPr>
      </p:pic>
      <p:pic>
        <p:nvPicPr>
          <p:cNvPr id="34" name="Picture 33" descr="The image illustrates various communication channels the NHS uses to inform the public about health services, including the emergency number, social media, public campaigns, and educational events.">
            <a:extLst>
              <a:ext uri="{FF2B5EF4-FFF2-40B4-BE49-F238E27FC236}">
                <a16:creationId xmlns:a16="http://schemas.microsoft.com/office/drawing/2014/main" id="{BD5FF8F3-D889-F618-852F-7068DD6B7E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02206" y="1280161"/>
            <a:ext cx="3886619" cy="1920240"/>
          </a:xfrm>
          <a:prstGeom prst="rect">
            <a:avLst/>
          </a:prstGeom>
        </p:spPr>
      </p:pic>
      <p:pic>
        <p:nvPicPr>
          <p:cNvPr id="36" name="Picture 35" descr="The diagram illustrates the process of a medical emergency call, starting from the dialing of the emergency number (999), followed by the dispatcher, treatment, transportation, and finally, the arrival of paramedics at the scene and hospital.">
            <a:extLst>
              <a:ext uri="{FF2B5EF4-FFF2-40B4-BE49-F238E27FC236}">
                <a16:creationId xmlns:a16="http://schemas.microsoft.com/office/drawing/2014/main" id="{553B41A6-E600-E070-D649-C5CE008A703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91440" y="5174499"/>
            <a:ext cx="4302441" cy="1725287"/>
          </a:xfrm>
          <a:prstGeom prst="rect">
            <a:avLst/>
          </a:prstGeom>
        </p:spPr>
      </p:pic>
      <p:pic>
        <p:nvPicPr>
          <p:cNvPr id="38" name="Picture 37" descr="Ambulance services are crucial for saving lives, providing immediate care, reducing pressure on the NHS, and ensuring public safety during emergencies.">
            <a:extLst>
              <a:ext uri="{FF2B5EF4-FFF2-40B4-BE49-F238E27FC236}">
                <a16:creationId xmlns:a16="http://schemas.microsoft.com/office/drawing/2014/main" id="{C23C324A-39B6-F010-B5D7-C0DD95DFEE3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65466" y="3149670"/>
            <a:ext cx="4028120" cy="1188720"/>
          </a:xfrm>
          <a:prstGeom prst="rect">
            <a:avLst/>
          </a:prstGeom>
        </p:spPr>
      </p:pic>
      <p:pic>
        <p:nvPicPr>
          <p:cNvPr id="42" name="Picture 41" descr="Prifysgol Cymru, Y Drindod Dewi Sant, and Trinity Saint David University of Wales.&#10;&#10;AI-generated content may be incorrect.">
            <a:extLst>
              <a:ext uri="{FF2B5EF4-FFF2-40B4-BE49-F238E27FC236}">
                <a16:creationId xmlns:a16="http://schemas.microsoft.com/office/drawing/2014/main" id="{8304550F-6859-EBC5-BBBE-88FB4E80600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6199" y="-62595"/>
            <a:ext cx="1284919" cy="702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45db0b02d3bae4a87ff8170fbec90cce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6dac9bd1e1675733203c97c9b5790a35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5D83D5B8-303A-4909-ABB5-6CCF37E6CA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0318BA3-9D76-44A3-A6E2-6F92C82496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2A219C-851A-4CA9-AB0E-7697D0DA3C20}">
  <ds:schemaRefs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21f98238-5914-40fc-b2db-49ce196065c9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187</Words>
  <Application>Microsoft Office PowerPoint</Application>
  <PresentationFormat>Custom</PresentationFormat>
  <Paragraphs>51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Keeran Wahid</dc:creator>
  <cp:keywords/>
  <dc:description>generated using python-pptx</dc:description>
  <cp:lastModifiedBy>Keeran Wahid</cp:lastModifiedBy>
  <cp:revision>2</cp:revision>
  <dcterms:created xsi:type="dcterms:W3CDTF">2013-01-27T09:14:16Z</dcterms:created>
  <dcterms:modified xsi:type="dcterms:W3CDTF">2026-06-22T21:48:28Z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