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7" r:id="rId3"/>
    <p:sldId id="261" r:id="rId4"/>
    <p:sldId id="263" r:id="rId5"/>
    <p:sldId id="267" r:id="rId6"/>
    <p:sldId id="258" r:id="rId7"/>
    <p:sldId id="264" r:id="rId8"/>
    <p:sldId id="262"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60" d="100"/>
          <a:sy n="60" d="100"/>
        </p:scale>
        <p:origin x="444"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61147FBA-885E-4EEB-BEAA-11E293E7D132}" type="datetimeFigureOut">
              <a:rPr lang="en-GB" smtClean="0"/>
              <a:t>17/01/2018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3DFD3C-AAE7-4F50-95D3-A4FBF649B142}" type="slidenum">
              <a:rPr lang="en-GB" smtClean="0"/>
              <a:t>‹#›</a:t>
            </a:fld>
            <a:endParaRPr lang="en-GB"/>
          </a:p>
        </p:txBody>
      </p:sp>
    </p:spTree>
    <p:extLst>
      <p:ext uri="{BB962C8B-B14F-4D97-AF65-F5344CB8AC3E}">
        <p14:creationId xmlns:p14="http://schemas.microsoft.com/office/powerpoint/2010/main" val="139572934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147FBA-885E-4EEB-BEAA-11E293E7D132}" type="datetimeFigureOut">
              <a:rPr lang="en-GB" smtClean="0"/>
              <a:t>17/01/2018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3DFD3C-AAE7-4F50-95D3-A4FBF649B142}" type="slidenum">
              <a:rPr lang="en-GB" smtClean="0"/>
              <a:t>‹#›</a:t>
            </a:fld>
            <a:endParaRPr lang="en-GB"/>
          </a:p>
        </p:txBody>
      </p:sp>
    </p:spTree>
    <p:extLst>
      <p:ext uri="{BB962C8B-B14F-4D97-AF65-F5344CB8AC3E}">
        <p14:creationId xmlns:p14="http://schemas.microsoft.com/office/powerpoint/2010/main" val="2477957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61147FBA-885E-4EEB-BEAA-11E293E7D132}" type="datetimeFigureOut">
              <a:rPr lang="en-GB" smtClean="0"/>
              <a:t>17/01/2018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3DFD3C-AAE7-4F50-95D3-A4FBF649B142}" type="slidenum">
              <a:rPr lang="en-GB" smtClean="0"/>
              <a:t>‹#›</a:t>
            </a:fld>
            <a:endParaRPr lang="en-GB"/>
          </a:p>
        </p:txBody>
      </p:sp>
    </p:spTree>
    <p:extLst>
      <p:ext uri="{BB962C8B-B14F-4D97-AF65-F5344CB8AC3E}">
        <p14:creationId xmlns:p14="http://schemas.microsoft.com/office/powerpoint/2010/main" val="9097933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61147FBA-885E-4EEB-BEAA-11E293E7D132}" type="datetimeFigureOut">
              <a:rPr lang="en-GB" smtClean="0"/>
              <a:t>17/01/2018</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193DFD3C-AAE7-4F50-95D3-A4FBF649B142}" type="slidenum">
              <a:rPr lang="en-GB" smtClean="0"/>
              <a:t>‹#›</a:t>
            </a:fld>
            <a:endParaRPr lang="en-GB"/>
          </a:p>
        </p:txBody>
      </p:sp>
    </p:spTree>
    <p:extLst>
      <p:ext uri="{BB962C8B-B14F-4D97-AF65-F5344CB8AC3E}">
        <p14:creationId xmlns:p14="http://schemas.microsoft.com/office/powerpoint/2010/main" val="2555390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61147FBA-885E-4EEB-BEAA-11E293E7D132}" type="datetimeFigureOut">
              <a:rPr lang="en-GB" smtClean="0"/>
              <a:t>17/01/2018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3DFD3C-AAE7-4F50-95D3-A4FBF649B142}"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849098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1147FBA-885E-4EEB-BEAA-11E293E7D132}" type="datetimeFigureOut">
              <a:rPr lang="en-GB" smtClean="0"/>
              <a:t>17/01/2018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3DFD3C-AAE7-4F50-95D3-A4FBF649B142}" type="slidenum">
              <a:rPr lang="en-GB" smtClean="0"/>
              <a:t>‹#›</a:t>
            </a:fld>
            <a:endParaRPr lang="en-GB"/>
          </a:p>
        </p:txBody>
      </p:sp>
    </p:spTree>
    <p:extLst>
      <p:ext uri="{BB962C8B-B14F-4D97-AF65-F5344CB8AC3E}">
        <p14:creationId xmlns:p14="http://schemas.microsoft.com/office/powerpoint/2010/main" val="1167424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147FBA-885E-4EEB-BEAA-11E293E7D132}" type="datetimeFigureOut">
              <a:rPr lang="en-GB" smtClean="0"/>
              <a:t>17/01/2018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93DFD3C-AAE7-4F50-95D3-A4FBF649B142}" type="slidenum">
              <a:rPr lang="en-GB" smtClean="0"/>
              <a:t>‹#›</a:t>
            </a:fld>
            <a:endParaRPr lang="en-GB"/>
          </a:p>
        </p:txBody>
      </p:sp>
    </p:spTree>
    <p:extLst>
      <p:ext uri="{BB962C8B-B14F-4D97-AF65-F5344CB8AC3E}">
        <p14:creationId xmlns:p14="http://schemas.microsoft.com/office/powerpoint/2010/main" val="3474299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61147FBA-885E-4EEB-BEAA-11E293E7D132}" type="datetimeFigureOut">
              <a:rPr lang="en-GB" smtClean="0"/>
              <a:t>17/01/2018</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193DFD3C-AAE7-4F50-95D3-A4FBF649B142}" type="slidenum">
              <a:rPr lang="en-GB" smtClean="0"/>
              <a:t>‹#›</a:t>
            </a:fld>
            <a:endParaRPr lang="en-GB"/>
          </a:p>
        </p:txBody>
      </p:sp>
    </p:spTree>
    <p:extLst>
      <p:ext uri="{BB962C8B-B14F-4D97-AF65-F5344CB8AC3E}">
        <p14:creationId xmlns:p14="http://schemas.microsoft.com/office/powerpoint/2010/main" val="19556559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61147FBA-885E-4EEB-BEAA-11E293E7D132}" type="datetimeFigureOut">
              <a:rPr lang="en-GB" smtClean="0"/>
              <a:t>17/01/2018</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193DFD3C-AAE7-4F50-95D3-A4FBF649B142}" type="slidenum">
              <a:rPr lang="en-GB" smtClean="0"/>
              <a:t>‹#›</a:t>
            </a:fld>
            <a:endParaRPr lang="en-GB"/>
          </a:p>
        </p:txBody>
      </p:sp>
    </p:spTree>
    <p:extLst>
      <p:ext uri="{BB962C8B-B14F-4D97-AF65-F5344CB8AC3E}">
        <p14:creationId xmlns:p14="http://schemas.microsoft.com/office/powerpoint/2010/main" val="1081605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147FBA-885E-4EEB-BEAA-11E293E7D132}"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D3C-AAE7-4F50-95D3-A4FBF649B142}" type="slidenum">
              <a:rPr lang="en-GB" smtClean="0"/>
              <a:t>‹#›</a:t>
            </a:fld>
            <a:endParaRPr lang="en-GB"/>
          </a:p>
        </p:txBody>
      </p:sp>
    </p:spTree>
    <p:extLst>
      <p:ext uri="{BB962C8B-B14F-4D97-AF65-F5344CB8AC3E}">
        <p14:creationId xmlns:p14="http://schemas.microsoft.com/office/powerpoint/2010/main" val="1258401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147FBA-885E-4EEB-BEAA-11E293E7D132}"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D3C-AAE7-4F50-95D3-A4FBF649B142}" type="slidenum">
              <a:rPr lang="en-GB" smtClean="0"/>
              <a:t>‹#›</a:t>
            </a:fld>
            <a:endParaRPr lang="en-GB"/>
          </a:p>
        </p:txBody>
      </p:sp>
    </p:spTree>
    <p:extLst>
      <p:ext uri="{BB962C8B-B14F-4D97-AF65-F5344CB8AC3E}">
        <p14:creationId xmlns:p14="http://schemas.microsoft.com/office/powerpoint/2010/main" val="3650473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61147FBA-885E-4EEB-BEAA-11E293E7D132}" type="datetimeFigureOut">
              <a:rPr lang="en-GB" smtClean="0"/>
              <a:t>17/01/2018</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193DFD3C-AAE7-4F50-95D3-A4FBF649B142}" type="slidenum">
              <a:rPr lang="en-GB" smtClean="0"/>
              <a:t>‹#›</a:t>
            </a:fld>
            <a:endParaRPr lang="en-GB"/>
          </a:p>
        </p:txBody>
      </p:sp>
    </p:spTree>
    <p:extLst>
      <p:ext uri="{BB962C8B-B14F-4D97-AF65-F5344CB8AC3E}">
        <p14:creationId xmlns:p14="http://schemas.microsoft.com/office/powerpoint/2010/main" val="339158984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D6BD6-FD25-4FE8-9A25-7D8068C332A0}"/>
              </a:ext>
            </a:extLst>
          </p:cNvPr>
          <p:cNvSpPr>
            <a:spLocks noGrp="1"/>
          </p:cNvSpPr>
          <p:nvPr>
            <p:ph type="ctrTitle"/>
          </p:nvPr>
        </p:nvSpPr>
        <p:spPr>
          <a:xfrm>
            <a:off x="1600200" y="1547446"/>
            <a:ext cx="8991600" cy="2485218"/>
          </a:xfrm>
        </p:spPr>
        <p:txBody>
          <a:bodyPr>
            <a:noAutofit/>
          </a:bodyPr>
          <a:lstStyle/>
          <a:p>
            <a:r>
              <a:rPr lang="en-GB" sz="3200" dirty="0"/>
              <a:t>Explore barriers to wellbeing and inclusion for informal carers. Refer to theory, policy and practice.</a:t>
            </a:r>
          </a:p>
        </p:txBody>
      </p:sp>
      <p:sp>
        <p:nvSpPr>
          <p:cNvPr id="3" name="Subtitle 2">
            <a:extLst>
              <a:ext uri="{FF2B5EF4-FFF2-40B4-BE49-F238E27FC236}">
                <a16:creationId xmlns:a16="http://schemas.microsoft.com/office/drawing/2014/main" id="{22A0E008-C514-4210-9E23-A7680E9933F3}"/>
              </a:ext>
            </a:extLst>
          </p:cNvPr>
          <p:cNvSpPr>
            <a:spLocks noGrp="1"/>
          </p:cNvSpPr>
          <p:nvPr>
            <p:ph type="subTitle" idx="1"/>
          </p:nvPr>
        </p:nvSpPr>
        <p:spPr/>
        <p:txBody>
          <a:bodyPr/>
          <a:lstStyle/>
          <a:p>
            <a:r>
              <a:rPr lang="en-GB" dirty="0"/>
              <a:t>Holly Roberts</a:t>
            </a:r>
          </a:p>
        </p:txBody>
      </p:sp>
    </p:spTree>
    <p:extLst>
      <p:ext uri="{BB962C8B-B14F-4D97-AF65-F5344CB8AC3E}">
        <p14:creationId xmlns:p14="http://schemas.microsoft.com/office/powerpoint/2010/main" val="3726591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F1E23-8A02-49FA-84CE-AE5E84C60557}"/>
              </a:ext>
            </a:extLst>
          </p:cNvPr>
          <p:cNvSpPr>
            <a:spLocks noGrp="1"/>
          </p:cNvSpPr>
          <p:nvPr>
            <p:ph type="title"/>
          </p:nvPr>
        </p:nvSpPr>
        <p:spPr>
          <a:xfrm>
            <a:off x="2231136" y="2933113"/>
            <a:ext cx="7729728" cy="1188720"/>
          </a:xfrm>
        </p:spPr>
        <p:txBody>
          <a:bodyPr/>
          <a:lstStyle/>
          <a:p>
            <a:r>
              <a:rPr lang="en-GB" dirty="0"/>
              <a:t>Informal Carer</a:t>
            </a:r>
          </a:p>
        </p:txBody>
      </p:sp>
      <p:sp>
        <p:nvSpPr>
          <p:cNvPr id="3" name="Content Placeholder 2">
            <a:extLst>
              <a:ext uri="{FF2B5EF4-FFF2-40B4-BE49-F238E27FC236}">
                <a16:creationId xmlns:a16="http://schemas.microsoft.com/office/drawing/2014/main" id="{84549908-B764-4268-ADB4-710ECD8F70A2}"/>
              </a:ext>
            </a:extLst>
          </p:cNvPr>
          <p:cNvSpPr>
            <a:spLocks noGrp="1"/>
          </p:cNvSpPr>
          <p:nvPr>
            <p:ph idx="1"/>
          </p:nvPr>
        </p:nvSpPr>
        <p:spPr>
          <a:xfrm>
            <a:off x="4473525" y="1888561"/>
            <a:ext cx="2968284" cy="597933"/>
          </a:xfrm>
        </p:spPr>
        <p:txBody>
          <a:bodyPr/>
          <a:lstStyle/>
          <a:p>
            <a:r>
              <a:rPr lang="en-GB" dirty="0"/>
              <a:t>What is an informal carer?</a:t>
            </a:r>
          </a:p>
        </p:txBody>
      </p:sp>
      <p:cxnSp>
        <p:nvCxnSpPr>
          <p:cNvPr id="5" name="Straight Arrow Connector 4">
            <a:extLst>
              <a:ext uri="{FF2B5EF4-FFF2-40B4-BE49-F238E27FC236}">
                <a16:creationId xmlns:a16="http://schemas.microsoft.com/office/drawing/2014/main" id="{63BCC0F6-A738-4819-8C63-58EDC5557849}"/>
              </a:ext>
            </a:extLst>
          </p:cNvPr>
          <p:cNvCxnSpPr>
            <a:cxnSpLocks/>
          </p:cNvCxnSpPr>
          <p:nvPr/>
        </p:nvCxnSpPr>
        <p:spPr>
          <a:xfrm flipV="1">
            <a:off x="5957667" y="2222695"/>
            <a:ext cx="0" cy="67525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85033B74-140A-42FC-A7FE-FF75D0EF774A}"/>
              </a:ext>
            </a:extLst>
          </p:cNvPr>
          <p:cNvCxnSpPr>
            <a:cxnSpLocks/>
          </p:cNvCxnSpPr>
          <p:nvPr/>
        </p:nvCxnSpPr>
        <p:spPr>
          <a:xfrm flipV="1">
            <a:off x="5584874" y="1290628"/>
            <a:ext cx="511126" cy="59793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ABC5BB39-5DB8-4963-8663-62B34BCB2865}"/>
              </a:ext>
            </a:extLst>
          </p:cNvPr>
          <p:cNvSpPr txBox="1"/>
          <p:nvPr/>
        </p:nvSpPr>
        <p:spPr>
          <a:xfrm>
            <a:off x="6096000" y="134235"/>
            <a:ext cx="5575495" cy="1477328"/>
          </a:xfrm>
          <a:prstGeom prst="rect">
            <a:avLst/>
          </a:prstGeom>
          <a:noFill/>
        </p:spPr>
        <p:txBody>
          <a:bodyPr wrap="square" rtlCol="0">
            <a:spAutoFit/>
          </a:bodyPr>
          <a:lstStyle/>
          <a:p>
            <a:r>
              <a:rPr lang="en-GB" dirty="0"/>
              <a:t>‘An informal carer includes any person, such as a family member, friend or neighbour, who is giving regular, ongoing assistance to another person without payment for the care given’. Meteor Metadata Online Registry, 2014)</a:t>
            </a:r>
          </a:p>
        </p:txBody>
      </p:sp>
      <p:pic>
        <p:nvPicPr>
          <p:cNvPr id="12" name="Picture 11">
            <a:extLst>
              <a:ext uri="{FF2B5EF4-FFF2-40B4-BE49-F238E27FC236}">
                <a16:creationId xmlns:a16="http://schemas.microsoft.com/office/drawing/2014/main" id="{4D5FF84B-DC5B-4C63-BCBF-A0BFDDBA91A5}"/>
              </a:ext>
            </a:extLst>
          </p:cNvPr>
          <p:cNvPicPr>
            <a:picLocks noChangeAspect="1"/>
          </p:cNvPicPr>
          <p:nvPr/>
        </p:nvPicPr>
        <p:blipFill>
          <a:blip r:embed="rId2"/>
          <a:stretch>
            <a:fillRect/>
          </a:stretch>
        </p:blipFill>
        <p:spPr>
          <a:xfrm>
            <a:off x="2655176" y="4753471"/>
            <a:ext cx="4055114" cy="1627802"/>
          </a:xfrm>
          <a:prstGeom prst="rect">
            <a:avLst/>
          </a:prstGeom>
        </p:spPr>
      </p:pic>
      <p:sp>
        <p:nvSpPr>
          <p:cNvPr id="13" name="Rectangle 12">
            <a:extLst>
              <a:ext uri="{FF2B5EF4-FFF2-40B4-BE49-F238E27FC236}">
                <a16:creationId xmlns:a16="http://schemas.microsoft.com/office/drawing/2014/main" id="{C92C0158-AD62-415A-88EA-72AC6B38C86E}"/>
              </a:ext>
            </a:extLst>
          </p:cNvPr>
          <p:cNvSpPr/>
          <p:nvPr/>
        </p:nvSpPr>
        <p:spPr>
          <a:xfrm>
            <a:off x="358124" y="4908005"/>
            <a:ext cx="6096000" cy="923330"/>
          </a:xfrm>
          <a:prstGeom prst="rect">
            <a:avLst/>
          </a:prstGeom>
        </p:spPr>
        <p:txBody>
          <a:bodyPr>
            <a:spAutoFit/>
          </a:bodyPr>
          <a:lstStyle/>
          <a:p>
            <a:r>
              <a:rPr lang="en-GB" dirty="0"/>
              <a:t>‘play a critical role in community services provision, especially in caring for frail aged and younger people with disability within the community.’  (Health Knowledge, 2007)</a:t>
            </a:r>
          </a:p>
        </p:txBody>
      </p:sp>
      <p:cxnSp>
        <p:nvCxnSpPr>
          <p:cNvPr id="15" name="Straight Arrow Connector 14">
            <a:extLst>
              <a:ext uri="{FF2B5EF4-FFF2-40B4-BE49-F238E27FC236}">
                <a16:creationId xmlns:a16="http://schemas.microsoft.com/office/drawing/2014/main" id="{5879706F-6F08-4C07-844A-1309EEE15C42}"/>
              </a:ext>
            </a:extLst>
          </p:cNvPr>
          <p:cNvCxnSpPr>
            <a:cxnSpLocks/>
          </p:cNvCxnSpPr>
          <p:nvPr/>
        </p:nvCxnSpPr>
        <p:spPr>
          <a:xfrm>
            <a:off x="2655176" y="4121833"/>
            <a:ext cx="0" cy="63163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212A9B9C-9562-4261-B24E-8CE3D93BA04E}"/>
              </a:ext>
            </a:extLst>
          </p:cNvPr>
          <p:cNvSpPr txBox="1"/>
          <p:nvPr/>
        </p:nvSpPr>
        <p:spPr>
          <a:xfrm>
            <a:off x="6710290" y="4354007"/>
            <a:ext cx="5123586" cy="1754326"/>
          </a:xfrm>
          <a:prstGeom prst="rect">
            <a:avLst/>
          </a:prstGeom>
          <a:noFill/>
        </p:spPr>
        <p:txBody>
          <a:bodyPr wrap="square" rtlCol="0">
            <a:spAutoFit/>
          </a:bodyPr>
          <a:lstStyle/>
          <a:p>
            <a:r>
              <a:rPr lang="en-GB" dirty="0"/>
              <a:t>‘Those who are carers often don’t think of themselves as carers, because they consider it as natural to take care of their child with special needs, their spouse, who has been involved in an accident, their frail, elderly parent or neighbour.’ (Smart Care, 2017)</a:t>
            </a:r>
          </a:p>
        </p:txBody>
      </p:sp>
      <p:cxnSp>
        <p:nvCxnSpPr>
          <p:cNvPr id="20" name="Straight Arrow Connector 19">
            <a:extLst>
              <a:ext uri="{FF2B5EF4-FFF2-40B4-BE49-F238E27FC236}">
                <a16:creationId xmlns:a16="http://schemas.microsoft.com/office/drawing/2014/main" id="{B6109324-6DAC-498D-B4F7-504AAA113309}"/>
              </a:ext>
            </a:extLst>
          </p:cNvPr>
          <p:cNvCxnSpPr/>
          <p:nvPr/>
        </p:nvCxnSpPr>
        <p:spPr>
          <a:xfrm>
            <a:off x="9960864" y="3756074"/>
            <a:ext cx="730582" cy="59084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97AC32A3-0AC2-4EA2-B046-C1C55A932D15}"/>
              </a:ext>
            </a:extLst>
          </p:cNvPr>
          <p:cNvCxnSpPr>
            <a:cxnSpLocks/>
          </p:cNvCxnSpPr>
          <p:nvPr/>
        </p:nvCxnSpPr>
        <p:spPr>
          <a:xfrm flipH="1" flipV="1">
            <a:off x="2476551" y="1815078"/>
            <a:ext cx="651165" cy="112456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030EDE16-0966-4E6F-AD79-AFBCDBA4E441}"/>
              </a:ext>
            </a:extLst>
          </p:cNvPr>
          <p:cNvSpPr txBox="1"/>
          <p:nvPr/>
        </p:nvSpPr>
        <p:spPr>
          <a:xfrm>
            <a:off x="395104" y="69821"/>
            <a:ext cx="3336350" cy="1477328"/>
          </a:xfrm>
          <a:prstGeom prst="rect">
            <a:avLst/>
          </a:prstGeom>
          <a:noFill/>
        </p:spPr>
        <p:txBody>
          <a:bodyPr wrap="square" rtlCol="0">
            <a:spAutoFit/>
          </a:bodyPr>
          <a:lstStyle/>
          <a:p>
            <a:r>
              <a:rPr lang="en-GB" dirty="0"/>
              <a:t>Everyone is entitled to care and everybody has a responsibility to look after their own well being but some people need help.</a:t>
            </a:r>
          </a:p>
          <a:p>
            <a:r>
              <a:rPr lang="en-GB" dirty="0"/>
              <a:t> (Francis , 2018)</a:t>
            </a:r>
          </a:p>
        </p:txBody>
      </p:sp>
    </p:spTree>
    <p:extLst>
      <p:ext uri="{BB962C8B-B14F-4D97-AF65-F5344CB8AC3E}">
        <p14:creationId xmlns:p14="http://schemas.microsoft.com/office/powerpoint/2010/main" val="3514298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F48E8-C436-45D6-92DF-42B52E744940}"/>
              </a:ext>
            </a:extLst>
          </p:cNvPr>
          <p:cNvSpPr>
            <a:spLocks noGrp="1"/>
          </p:cNvSpPr>
          <p:nvPr>
            <p:ph type="title"/>
          </p:nvPr>
        </p:nvSpPr>
        <p:spPr>
          <a:xfrm>
            <a:off x="3585410" y="2758631"/>
            <a:ext cx="4740444" cy="1188720"/>
          </a:xfrm>
        </p:spPr>
        <p:txBody>
          <a:bodyPr/>
          <a:lstStyle/>
          <a:p>
            <a:r>
              <a:rPr lang="en-GB" dirty="0"/>
              <a:t>Informal Carers for the elderly</a:t>
            </a:r>
          </a:p>
        </p:txBody>
      </p:sp>
      <p:sp>
        <p:nvSpPr>
          <p:cNvPr id="3" name="Content Placeholder 2">
            <a:extLst>
              <a:ext uri="{FF2B5EF4-FFF2-40B4-BE49-F238E27FC236}">
                <a16:creationId xmlns:a16="http://schemas.microsoft.com/office/drawing/2014/main" id="{57A51881-492B-4291-AAAC-E86EF5AE32E1}"/>
              </a:ext>
            </a:extLst>
          </p:cNvPr>
          <p:cNvSpPr>
            <a:spLocks noGrp="1"/>
          </p:cNvSpPr>
          <p:nvPr>
            <p:ph idx="1"/>
          </p:nvPr>
        </p:nvSpPr>
        <p:spPr>
          <a:xfrm>
            <a:off x="3625149" y="162201"/>
            <a:ext cx="3856843" cy="2596430"/>
          </a:xfrm>
        </p:spPr>
        <p:txBody>
          <a:bodyPr>
            <a:normAutofit/>
          </a:bodyPr>
          <a:lstStyle/>
          <a:p>
            <a:pPr marL="0" indent="0">
              <a:buNone/>
            </a:pPr>
            <a:r>
              <a:rPr lang="en-GB" sz="1600" dirty="0"/>
              <a:t>Non-profitable organisations like these, will help the informal carer about the wellbeing of the elderly person and to include them to know they are not on their own.</a:t>
            </a:r>
          </a:p>
          <a:p>
            <a:r>
              <a:rPr lang="en-GB" sz="1600" dirty="0"/>
              <a:t>Age UK</a:t>
            </a:r>
          </a:p>
          <a:p>
            <a:r>
              <a:rPr lang="en-GB" sz="1600" dirty="0"/>
              <a:t>Counsel and Care</a:t>
            </a:r>
          </a:p>
          <a:p>
            <a:pPr marL="0" indent="0">
              <a:buNone/>
            </a:pPr>
            <a:r>
              <a:rPr lang="en-GB" sz="1600" dirty="0"/>
              <a:t>(Care For Carers, 2016)</a:t>
            </a:r>
          </a:p>
        </p:txBody>
      </p:sp>
      <p:sp>
        <p:nvSpPr>
          <p:cNvPr id="5" name="TextBox 4">
            <a:extLst>
              <a:ext uri="{FF2B5EF4-FFF2-40B4-BE49-F238E27FC236}">
                <a16:creationId xmlns:a16="http://schemas.microsoft.com/office/drawing/2014/main" id="{3E417343-D41B-48EF-A718-2CC868E35AF4}"/>
              </a:ext>
            </a:extLst>
          </p:cNvPr>
          <p:cNvSpPr txBox="1"/>
          <p:nvPr/>
        </p:nvSpPr>
        <p:spPr>
          <a:xfrm>
            <a:off x="8365593" y="1982450"/>
            <a:ext cx="3729234" cy="2893100"/>
          </a:xfrm>
          <a:prstGeom prst="rect">
            <a:avLst/>
          </a:prstGeom>
          <a:noFill/>
        </p:spPr>
        <p:txBody>
          <a:bodyPr wrap="square" rtlCol="0">
            <a:spAutoFit/>
          </a:bodyPr>
          <a:lstStyle/>
          <a:p>
            <a:r>
              <a:rPr lang="en-GB" sz="1400" dirty="0"/>
              <a:t>In the year 2000, there were around ‘5.8 million carers in England, of whom</a:t>
            </a:r>
          </a:p>
          <a:p>
            <a:r>
              <a:rPr lang="en-GB" sz="1400" dirty="0"/>
              <a:t>between 3.4 million and 4 million were providing care to those aged 65 and over.’</a:t>
            </a:r>
          </a:p>
          <a:p>
            <a:r>
              <a:rPr lang="en-GB" sz="1400" dirty="0"/>
              <a:t>(Kings Fund, 2017)</a:t>
            </a:r>
          </a:p>
          <a:p>
            <a:endParaRPr lang="en-GB" sz="1400" dirty="0"/>
          </a:p>
          <a:p>
            <a:endParaRPr lang="en-GB" sz="1400" dirty="0"/>
          </a:p>
          <a:p>
            <a:endParaRPr lang="en-GB" sz="1400" dirty="0"/>
          </a:p>
          <a:p>
            <a:endParaRPr lang="en-GB" sz="1400" dirty="0"/>
          </a:p>
          <a:p>
            <a:r>
              <a:rPr lang="en-GB" sz="1400" dirty="0"/>
              <a:t>One-fifth of carers who are living with the care recipient provide care for 100 or more hours a week. ‘</a:t>
            </a:r>
          </a:p>
          <a:p>
            <a:r>
              <a:rPr lang="en-GB" sz="1400" dirty="0"/>
              <a:t>(Kings Fund, 2017)</a:t>
            </a:r>
          </a:p>
        </p:txBody>
      </p:sp>
      <p:sp>
        <p:nvSpPr>
          <p:cNvPr id="6" name="TextBox 5">
            <a:extLst>
              <a:ext uri="{FF2B5EF4-FFF2-40B4-BE49-F238E27FC236}">
                <a16:creationId xmlns:a16="http://schemas.microsoft.com/office/drawing/2014/main" id="{B11C8976-D410-4850-A406-4440298736D1}"/>
              </a:ext>
            </a:extLst>
          </p:cNvPr>
          <p:cNvSpPr txBox="1"/>
          <p:nvPr/>
        </p:nvSpPr>
        <p:spPr>
          <a:xfrm>
            <a:off x="330148" y="1874728"/>
            <a:ext cx="2593162" cy="2893100"/>
          </a:xfrm>
          <a:prstGeom prst="rect">
            <a:avLst/>
          </a:prstGeom>
          <a:noFill/>
        </p:spPr>
        <p:txBody>
          <a:bodyPr wrap="square" rtlCol="0">
            <a:spAutoFit/>
          </a:bodyPr>
          <a:lstStyle/>
          <a:p>
            <a:r>
              <a:rPr lang="en-GB" sz="1400" dirty="0"/>
              <a:t>Informal carers have inclusion to make decisions and provide personal care and monitor medication, but they generally devote most time to practical care tasks, such as shopping and laundry. Large numbers of carers also see a key role as providing company and ‘keeping an eye’ on the older person, particularly if the care recipient is cognitively impaired.</a:t>
            </a:r>
          </a:p>
          <a:p>
            <a:r>
              <a:rPr lang="en-GB" sz="1400" dirty="0"/>
              <a:t>(Kings Fund, 2017)</a:t>
            </a:r>
          </a:p>
        </p:txBody>
      </p:sp>
      <p:sp>
        <p:nvSpPr>
          <p:cNvPr id="7" name="TextBox 6">
            <a:extLst>
              <a:ext uri="{FF2B5EF4-FFF2-40B4-BE49-F238E27FC236}">
                <a16:creationId xmlns:a16="http://schemas.microsoft.com/office/drawing/2014/main" id="{2883D5AD-FE30-413D-A3F1-0C9C2F8B8982}"/>
              </a:ext>
            </a:extLst>
          </p:cNvPr>
          <p:cNvSpPr txBox="1"/>
          <p:nvPr/>
        </p:nvSpPr>
        <p:spPr>
          <a:xfrm>
            <a:off x="3308684" y="3624095"/>
            <a:ext cx="5293895" cy="369332"/>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5C5BEAA1-5A35-405F-A71E-83C3928E3458}"/>
              </a:ext>
            </a:extLst>
          </p:cNvPr>
          <p:cNvSpPr txBox="1"/>
          <p:nvPr/>
        </p:nvSpPr>
        <p:spPr>
          <a:xfrm>
            <a:off x="3485788" y="4542092"/>
            <a:ext cx="4939685" cy="1600438"/>
          </a:xfrm>
          <a:prstGeom prst="rect">
            <a:avLst/>
          </a:prstGeom>
          <a:noFill/>
        </p:spPr>
        <p:txBody>
          <a:bodyPr wrap="square" rtlCol="0">
            <a:spAutoFit/>
          </a:bodyPr>
          <a:lstStyle/>
          <a:p>
            <a:r>
              <a:rPr lang="en-GB" sz="1400" dirty="0"/>
              <a:t>‘The main self-reported problems experienced by carers which have been attributed to</a:t>
            </a:r>
          </a:p>
          <a:p>
            <a:r>
              <a:rPr lang="en-GB" sz="1400" dirty="0"/>
              <a:t>some extent to caring responsibilities include (from Maher and Green 2002)’:  20% of informal carers are feeling tired and stressed, 17% are being short-tempered without trying, 14% of informal carers have the lack of sleep and are feeling depressed.</a:t>
            </a:r>
          </a:p>
          <a:p>
            <a:r>
              <a:rPr lang="en-GB" sz="1400" dirty="0"/>
              <a:t>(Kings Fund, 2017)</a:t>
            </a:r>
          </a:p>
        </p:txBody>
      </p:sp>
    </p:spTree>
    <p:extLst>
      <p:ext uri="{BB962C8B-B14F-4D97-AF65-F5344CB8AC3E}">
        <p14:creationId xmlns:p14="http://schemas.microsoft.com/office/powerpoint/2010/main" val="1588502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5DD15-B9A5-4D62-9DFD-CD51A740EEC7}"/>
              </a:ext>
            </a:extLst>
          </p:cNvPr>
          <p:cNvSpPr>
            <a:spLocks noGrp="1"/>
          </p:cNvSpPr>
          <p:nvPr>
            <p:ph type="title"/>
          </p:nvPr>
        </p:nvSpPr>
        <p:spPr>
          <a:xfrm>
            <a:off x="3649581" y="3005488"/>
            <a:ext cx="4566705" cy="847023"/>
          </a:xfrm>
        </p:spPr>
        <p:txBody>
          <a:bodyPr>
            <a:normAutofit fontScale="90000"/>
          </a:bodyPr>
          <a:lstStyle/>
          <a:p>
            <a:r>
              <a:rPr lang="en-GB" dirty="0"/>
              <a:t>Policies and Practice</a:t>
            </a:r>
          </a:p>
        </p:txBody>
      </p:sp>
      <p:sp>
        <p:nvSpPr>
          <p:cNvPr id="4" name="TextBox 3">
            <a:extLst>
              <a:ext uri="{FF2B5EF4-FFF2-40B4-BE49-F238E27FC236}">
                <a16:creationId xmlns:a16="http://schemas.microsoft.com/office/drawing/2014/main" id="{35C72264-0A30-4309-80D8-AD6C4B2B186A}"/>
              </a:ext>
            </a:extLst>
          </p:cNvPr>
          <p:cNvSpPr txBox="1"/>
          <p:nvPr/>
        </p:nvSpPr>
        <p:spPr>
          <a:xfrm>
            <a:off x="6095999" y="591621"/>
            <a:ext cx="3453064" cy="1600438"/>
          </a:xfrm>
          <a:prstGeom prst="rect">
            <a:avLst/>
          </a:prstGeom>
          <a:noFill/>
        </p:spPr>
        <p:txBody>
          <a:bodyPr wrap="square" rtlCol="0">
            <a:spAutoFit/>
          </a:bodyPr>
          <a:lstStyle/>
          <a:p>
            <a:r>
              <a:rPr lang="en-GB" sz="1600" dirty="0"/>
              <a:t>The Care Act 2014 has five parts and each part promotes different importance's within the act. For Example the first part is about Care And Support. </a:t>
            </a:r>
          </a:p>
          <a:p>
            <a:r>
              <a:rPr lang="en-GB" dirty="0"/>
              <a:t>(Legislation.gov.uk, 2014)</a:t>
            </a:r>
          </a:p>
        </p:txBody>
      </p:sp>
      <p:sp>
        <p:nvSpPr>
          <p:cNvPr id="5" name="TextBox 4">
            <a:extLst>
              <a:ext uri="{FF2B5EF4-FFF2-40B4-BE49-F238E27FC236}">
                <a16:creationId xmlns:a16="http://schemas.microsoft.com/office/drawing/2014/main" id="{0347470E-3C42-43C0-871D-A0C11F9D7892}"/>
              </a:ext>
            </a:extLst>
          </p:cNvPr>
          <p:cNvSpPr txBox="1"/>
          <p:nvPr/>
        </p:nvSpPr>
        <p:spPr>
          <a:xfrm>
            <a:off x="8482707" y="2684502"/>
            <a:ext cx="3453063" cy="1569660"/>
          </a:xfrm>
          <a:prstGeom prst="rect">
            <a:avLst/>
          </a:prstGeom>
          <a:noFill/>
        </p:spPr>
        <p:txBody>
          <a:bodyPr wrap="square" rtlCol="0">
            <a:spAutoFit/>
          </a:bodyPr>
          <a:lstStyle/>
          <a:p>
            <a:r>
              <a:rPr lang="en-GB" sz="1600" dirty="0"/>
              <a:t>Not only does this act concentrate on the individual in need of care but for the carer. Part one, Care and Support, states that it ensures that a ‘carer’s needs for support’ are met. </a:t>
            </a:r>
          </a:p>
          <a:p>
            <a:r>
              <a:rPr lang="en-GB" sz="1600" dirty="0"/>
              <a:t>(Legislation.gov.uk, 2014)</a:t>
            </a:r>
          </a:p>
        </p:txBody>
      </p:sp>
      <p:sp>
        <p:nvSpPr>
          <p:cNvPr id="6" name="TextBox 5">
            <a:extLst>
              <a:ext uri="{FF2B5EF4-FFF2-40B4-BE49-F238E27FC236}">
                <a16:creationId xmlns:a16="http://schemas.microsoft.com/office/drawing/2014/main" id="{ABEC6A39-013D-456E-BE78-212212DFBCB0}"/>
              </a:ext>
            </a:extLst>
          </p:cNvPr>
          <p:cNvSpPr txBox="1"/>
          <p:nvPr/>
        </p:nvSpPr>
        <p:spPr>
          <a:xfrm>
            <a:off x="452097" y="2309854"/>
            <a:ext cx="2931063" cy="3754874"/>
          </a:xfrm>
          <a:prstGeom prst="rect">
            <a:avLst/>
          </a:prstGeom>
          <a:noFill/>
        </p:spPr>
        <p:txBody>
          <a:bodyPr wrap="square" rtlCol="0">
            <a:spAutoFit/>
          </a:bodyPr>
          <a:lstStyle/>
          <a:p>
            <a:r>
              <a:rPr lang="en-GB" sz="1400" dirty="0"/>
              <a:t>The district nurses found that carers are a diverse group and that they would need an assessment to tailor their needs.</a:t>
            </a:r>
          </a:p>
          <a:p>
            <a:r>
              <a:rPr lang="en-GB" sz="1400" dirty="0"/>
              <a:t>The identification of carers can be difficult when visiting the GP for example. If the carers are not registered with the same practice or if the carers did not view themselves as a carer which is an informal carer.  Lack of time and resources were seen as a significant barrier to improving care. District nurses are aware of ‘6 million’ informal carers in the UK, that annually save ‘£3.4 billion of public money’. </a:t>
            </a:r>
          </a:p>
          <a:p>
            <a:r>
              <a:rPr lang="en-GB" sz="1400" dirty="0"/>
              <a:t>(Simon, Kumar, Kendrick 2002)</a:t>
            </a:r>
          </a:p>
        </p:txBody>
      </p:sp>
      <p:sp>
        <p:nvSpPr>
          <p:cNvPr id="8" name="TextBox 7">
            <a:extLst>
              <a:ext uri="{FF2B5EF4-FFF2-40B4-BE49-F238E27FC236}">
                <a16:creationId xmlns:a16="http://schemas.microsoft.com/office/drawing/2014/main" id="{6654BFC1-9096-4825-80B1-675F2EFB0326}"/>
              </a:ext>
            </a:extLst>
          </p:cNvPr>
          <p:cNvSpPr txBox="1"/>
          <p:nvPr/>
        </p:nvSpPr>
        <p:spPr>
          <a:xfrm>
            <a:off x="537411" y="668969"/>
            <a:ext cx="4824297" cy="1169551"/>
          </a:xfrm>
          <a:prstGeom prst="rect">
            <a:avLst/>
          </a:prstGeom>
          <a:noFill/>
        </p:spPr>
        <p:txBody>
          <a:bodyPr wrap="square" rtlCol="0">
            <a:spAutoFit/>
          </a:bodyPr>
          <a:lstStyle/>
          <a:p>
            <a:r>
              <a:rPr lang="en-GB" sz="1400" dirty="0"/>
              <a:t>GPs are aware of carer’s issues and are ‘embarrassed that they are unable to do more’. Nurses have ‘holistic training compared to medical training’ and this is encouraging District Nurses in practice to help informal carers better their wellbeing.</a:t>
            </a:r>
          </a:p>
          <a:p>
            <a:r>
              <a:rPr lang="en-GB" sz="1400" dirty="0"/>
              <a:t>(Simon, Kumar, Kendrick 2002)</a:t>
            </a:r>
          </a:p>
        </p:txBody>
      </p:sp>
      <p:sp>
        <p:nvSpPr>
          <p:cNvPr id="7" name="TextBox 6">
            <a:extLst>
              <a:ext uri="{FF2B5EF4-FFF2-40B4-BE49-F238E27FC236}">
                <a16:creationId xmlns:a16="http://schemas.microsoft.com/office/drawing/2014/main" id="{075138E8-50CB-44E2-8E0A-0925C707B258}"/>
              </a:ext>
            </a:extLst>
          </p:cNvPr>
          <p:cNvSpPr txBox="1"/>
          <p:nvPr/>
        </p:nvSpPr>
        <p:spPr>
          <a:xfrm>
            <a:off x="3630429" y="4543528"/>
            <a:ext cx="5123535" cy="1815882"/>
          </a:xfrm>
          <a:prstGeom prst="rect">
            <a:avLst/>
          </a:prstGeom>
          <a:noFill/>
        </p:spPr>
        <p:txBody>
          <a:bodyPr wrap="square" rtlCol="0">
            <a:spAutoFit/>
          </a:bodyPr>
          <a:lstStyle/>
          <a:p>
            <a:r>
              <a:rPr lang="en-GB" sz="1400" dirty="0"/>
              <a:t>Well-being is about ‘supporting people to achieve their own well-being and measuring the success of care and support.’ The Social Services and Well-being Act 2014 supports improving the well-being of people who are in need of care. This also stands for carers who need support. This is helping transform social services within Wales. The policy aims to address issues and giving people  freedom to decide which services they need. </a:t>
            </a:r>
          </a:p>
          <a:p>
            <a:r>
              <a:rPr lang="en-GB" sz="1400" dirty="0"/>
              <a:t>(Information And Learning Hub, 2017) </a:t>
            </a:r>
          </a:p>
        </p:txBody>
      </p:sp>
    </p:spTree>
    <p:extLst>
      <p:ext uri="{BB962C8B-B14F-4D97-AF65-F5344CB8AC3E}">
        <p14:creationId xmlns:p14="http://schemas.microsoft.com/office/powerpoint/2010/main" val="1844662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886A4-8266-4D5C-9B28-737414124C80}"/>
              </a:ext>
            </a:extLst>
          </p:cNvPr>
          <p:cNvSpPr>
            <a:spLocks noGrp="1"/>
          </p:cNvSpPr>
          <p:nvPr>
            <p:ph type="title"/>
          </p:nvPr>
        </p:nvSpPr>
        <p:spPr>
          <a:xfrm>
            <a:off x="4461164" y="494608"/>
            <a:ext cx="2839628" cy="1188720"/>
          </a:xfrm>
        </p:spPr>
        <p:txBody>
          <a:bodyPr/>
          <a:lstStyle/>
          <a:p>
            <a:r>
              <a:rPr lang="en-GB" dirty="0"/>
              <a:t>Wellbeing</a:t>
            </a:r>
          </a:p>
        </p:txBody>
      </p:sp>
      <p:sp>
        <p:nvSpPr>
          <p:cNvPr id="3" name="Content Placeholder 2">
            <a:extLst>
              <a:ext uri="{FF2B5EF4-FFF2-40B4-BE49-F238E27FC236}">
                <a16:creationId xmlns:a16="http://schemas.microsoft.com/office/drawing/2014/main" id="{26DBEEA0-FD3C-4090-A103-9F60522CECE4}"/>
              </a:ext>
            </a:extLst>
          </p:cNvPr>
          <p:cNvSpPr>
            <a:spLocks noGrp="1"/>
          </p:cNvSpPr>
          <p:nvPr>
            <p:ph idx="1"/>
          </p:nvPr>
        </p:nvSpPr>
        <p:spPr>
          <a:xfrm>
            <a:off x="276539" y="2042299"/>
            <a:ext cx="11970326" cy="4321093"/>
          </a:xfrm>
        </p:spPr>
        <p:txBody>
          <a:bodyPr>
            <a:normAutofit/>
          </a:bodyPr>
          <a:lstStyle/>
          <a:p>
            <a:r>
              <a:rPr lang="en-GB" sz="2000" dirty="0"/>
              <a:t>The Well-Being Act defines ‘well-being’ into eight parts in relation to people who need caring and carers. </a:t>
            </a:r>
          </a:p>
          <a:p>
            <a:pPr marL="0" indent="0" algn="ctr">
              <a:buNone/>
            </a:pPr>
            <a:r>
              <a:rPr lang="en-GB" sz="2000" dirty="0"/>
              <a:t>-physical and mental health</a:t>
            </a:r>
          </a:p>
          <a:p>
            <a:pPr marL="0" indent="0" algn="ctr">
              <a:buNone/>
            </a:pPr>
            <a:r>
              <a:rPr lang="en-GB" sz="2000" dirty="0"/>
              <a:t>-protection from abuse and neglect</a:t>
            </a:r>
          </a:p>
          <a:p>
            <a:pPr marL="0" indent="0" algn="ctr">
              <a:buNone/>
            </a:pPr>
            <a:r>
              <a:rPr lang="en-GB" sz="2000" dirty="0"/>
              <a:t>-recreation, education and training</a:t>
            </a:r>
          </a:p>
          <a:p>
            <a:pPr marL="0" indent="0" algn="ctr">
              <a:buNone/>
            </a:pPr>
            <a:r>
              <a:rPr lang="en-GB" sz="2000" dirty="0"/>
              <a:t>-domestic, friend and family relationships</a:t>
            </a:r>
          </a:p>
          <a:p>
            <a:pPr marL="0" indent="0" algn="ctr">
              <a:buNone/>
            </a:pPr>
            <a:r>
              <a:rPr lang="en-GB" sz="2000" dirty="0"/>
              <a:t>-contribution to society</a:t>
            </a:r>
          </a:p>
          <a:p>
            <a:pPr marL="0" indent="0" algn="ctr">
              <a:buNone/>
            </a:pPr>
            <a:r>
              <a:rPr lang="en-GB" sz="2000" dirty="0"/>
              <a:t>-rights and entitlements</a:t>
            </a:r>
          </a:p>
          <a:p>
            <a:pPr marL="0" indent="0" algn="ctr">
              <a:buNone/>
            </a:pPr>
            <a:r>
              <a:rPr lang="en-GB" sz="2000" dirty="0"/>
              <a:t>-social and economic well-being</a:t>
            </a:r>
          </a:p>
          <a:p>
            <a:pPr marL="0" indent="0" algn="ctr">
              <a:buNone/>
            </a:pPr>
            <a:r>
              <a:rPr lang="en-GB" sz="2000" dirty="0"/>
              <a:t>-suitability of living accommodation.</a:t>
            </a:r>
          </a:p>
          <a:p>
            <a:pPr marL="0" indent="0">
              <a:buNone/>
            </a:pPr>
            <a:r>
              <a:rPr lang="en-GB" sz="1400" dirty="0"/>
              <a:t>(Francis , 2018)</a:t>
            </a:r>
          </a:p>
        </p:txBody>
      </p:sp>
    </p:spTree>
    <p:extLst>
      <p:ext uri="{BB962C8B-B14F-4D97-AF65-F5344CB8AC3E}">
        <p14:creationId xmlns:p14="http://schemas.microsoft.com/office/powerpoint/2010/main" val="1035250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27C17-F047-4178-983D-7427B0A25E8B}"/>
              </a:ext>
            </a:extLst>
          </p:cNvPr>
          <p:cNvSpPr>
            <a:spLocks noGrp="1"/>
          </p:cNvSpPr>
          <p:nvPr>
            <p:ph type="title"/>
          </p:nvPr>
        </p:nvSpPr>
        <p:spPr>
          <a:xfrm>
            <a:off x="3906618" y="2715768"/>
            <a:ext cx="3864864" cy="1188720"/>
          </a:xfrm>
        </p:spPr>
        <p:txBody>
          <a:bodyPr/>
          <a:lstStyle/>
          <a:p>
            <a:r>
              <a:rPr lang="en-GB" dirty="0"/>
              <a:t>Maslow’s Theory</a:t>
            </a:r>
          </a:p>
        </p:txBody>
      </p:sp>
      <p:sp>
        <p:nvSpPr>
          <p:cNvPr id="3" name="Content Placeholder 2">
            <a:extLst>
              <a:ext uri="{FF2B5EF4-FFF2-40B4-BE49-F238E27FC236}">
                <a16:creationId xmlns:a16="http://schemas.microsoft.com/office/drawing/2014/main" id="{705A33C8-40BB-434F-8135-22EA66F00599}"/>
              </a:ext>
            </a:extLst>
          </p:cNvPr>
          <p:cNvSpPr>
            <a:spLocks noGrp="1"/>
          </p:cNvSpPr>
          <p:nvPr>
            <p:ph idx="1"/>
          </p:nvPr>
        </p:nvSpPr>
        <p:spPr>
          <a:xfrm>
            <a:off x="7370254" y="399301"/>
            <a:ext cx="2797887" cy="1542376"/>
          </a:xfrm>
        </p:spPr>
        <p:txBody>
          <a:bodyPr>
            <a:normAutofit/>
          </a:bodyPr>
          <a:lstStyle/>
          <a:p>
            <a:pPr marL="0" indent="0">
              <a:buNone/>
            </a:pPr>
            <a:r>
              <a:rPr lang="en-GB" sz="1600" dirty="0"/>
              <a:t>Maslow’s hierarchy of needs was written back in 1943. and is about understanding personal development.</a:t>
            </a:r>
          </a:p>
          <a:p>
            <a:pPr marL="0" indent="0">
              <a:buNone/>
            </a:pPr>
            <a:r>
              <a:rPr lang="en-GB" sz="1600" dirty="0"/>
              <a:t>(Business Balls, 2017)</a:t>
            </a:r>
          </a:p>
        </p:txBody>
      </p:sp>
      <p:cxnSp>
        <p:nvCxnSpPr>
          <p:cNvPr id="6" name="Straight Arrow Connector 5">
            <a:extLst>
              <a:ext uri="{FF2B5EF4-FFF2-40B4-BE49-F238E27FC236}">
                <a16:creationId xmlns:a16="http://schemas.microsoft.com/office/drawing/2014/main" id="{BB9AD99B-1B24-4CDF-8671-B223C57DEA13}"/>
              </a:ext>
            </a:extLst>
          </p:cNvPr>
          <p:cNvCxnSpPr>
            <a:cxnSpLocks/>
          </p:cNvCxnSpPr>
          <p:nvPr/>
        </p:nvCxnSpPr>
        <p:spPr>
          <a:xfrm flipV="1">
            <a:off x="7190509" y="1941677"/>
            <a:ext cx="499084" cy="77409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28881C3-8545-4A06-B416-532248E541CB}"/>
              </a:ext>
            </a:extLst>
          </p:cNvPr>
          <p:cNvSpPr txBox="1"/>
          <p:nvPr/>
        </p:nvSpPr>
        <p:spPr>
          <a:xfrm>
            <a:off x="2382618" y="661545"/>
            <a:ext cx="3463636" cy="1200329"/>
          </a:xfrm>
          <a:prstGeom prst="rect">
            <a:avLst/>
          </a:prstGeom>
          <a:noFill/>
        </p:spPr>
        <p:txBody>
          <a:bodyPr wrap="square" rtlCol="0">
            <a:spAutoFit/>
          </a:bodyPr>
          <a:lstStyle/>
          <a:p>
            <a:r>
              <a:rPr lang="en-GB" sz="1600" dirty="0"/>
              <a:t>‘</a:t>
            </a:r>
            <a:r>
              <a:rPr lang="en-GB" sz="1400" dirty="0"/>
              <a:t>Abraham Maslow proposed that healthy human beings have a certain number of needs, and that these needs are arranged in a hierarchy, with some needs’</a:t>
            </a:r>
          </a:p>
          <a:p>
            <a:r>
              <a:rPr lang="en-GB" sz="1400" dirty="0"/>
              <a:t>(Psychology Today, 2012)</a:t>
            </a:r>
          </a:p>
        </p:txBody>
      </p:sp>
      <p:cxnSp>
        <p:nvCxnSpPr>
          <p:cNvPr id="7" name="Straight Arrow Connector 6">
            <a:extLst>
              <a:ext uri="{FF2B5EF4-FFF2-40B4-BE49-F238E27FC236}">
                <a16:creationId xmlns:a16="http://schemas.microsoft.com/office/drawing/2014/main" id="{5FD75D23-BCF8-43B9-8B8D-7F16D8BFD8AE}"/>
              </a:ext>
            </a:extLst>
          </p:cNvPr>
          <p:cNvCxnSpPr>
            <a:endCxn id="4" idx="2"/>
          </p:cNvCxnSpPr>
          <p:nvPr/>
        </p:nvCxnSpPr>
        <p:spPr>
          <a:xfrm flipV="1">
            <a:off x="4114436" y="1861874"/>
            <a:ext cx="0" cy="83739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284A9A25-AFBD-4B6C-BD9A-0E21395BBA07}"/>
              </a:ext>
            </a:extLst>
          </p:cNvPr>
          <p:cNvSpPr txBox="1"/>
          <p:nvPr/>
        </p:nvSpPr>
        <p:spPr>
          <a:xfrm>
            <a:off x="361272" y="2715768"/>
            <a:ext cx="2798616" cy="3046988"/>
          </a:xfrm>
          <a:prstGeom prst="rect">
            <a:avLst/>
          </a:prstGeom>
          <a:noFill/>
        </p:spPr>
        <p:txBody>
          <a:bodyPr wrap="square" rtlCol="0">
            <a:spAutoFit/>
          </a:bodyPr>
          <a:lstStyle/>
          <a:p>
            <a:r>
              <a:rPr lang="en-GB" sz="1600" dirty="0"/>
              <a:t>The hierarchy of needs is presented as a pyramid. This is for the basic needs for a human are at the bottom as you must start at the bottom to reach the top.</a:t>
            </a:r>
          </a:p>
          <a:p>
            <a:endParaRPr lang="en-GB" sz="1600" dirty="0"/>
          </a:p>
          <a:p>
            <a:r>
              <a:rPr lang="en-GB" sz="1600" dirty="0"/>
              <a:t>An informal carer will ensure the adult who needs care have the ‘deficiency needs’ met for the first four pyramids. </a:t>
            </a:r>
          </a:p>
          <a:p>
            <a:r>
              <a:rPr lang="en-GB" sz="1600" dirty="0"/>
              <a:t>(Psychology Today, 2012)</a:t>
            </a:r>
          </a:p>
        </p:txBody>
      </p:sp>
      <p:sp>
        <p:nvSpPr>
          <p:cNvPr id="12" name="TextBox 11">
            <a:extLst>
              <a:ext uri="{FF2B5EF4-FFF2-40B4-BE49-F238E27FC236}">
                <a16:creationId xmlns:a16="http://schemas.microsoft.com/office/drawing/2014/main" id="{07ACB03A-3BE9-411C-89A4-B669146F2114}"/>
              </a:ext>
            </a:extLst>
          </p:cNvPr>
          <p:cNvSpPr txBox="1"/>
          <p:nvPr/>
        </p:nvSpPr>
        <p:spPr>
          <a:xfrm>
            <a:off x="7872663" y="3245109"/>
            <a:ext cx="4319337" cy="2893100"/>
          </a:xfrm>
          <a:prstGeom prst="rect">
            <a:avLst/>
          </a:prstGeom>
          <a:noFill/>
        </p:spPr>
        <p:txBody>
          <a:bodyPr wrap="square" rtlCol="0">
            <a:spAutoFit/>
          </a:bodyPr>
          <a:lstStyle/>
          <a:p>
            <a:r>
              <a:rPr lang="en-GB" sz="1400" dirty="0"/>
              <a:t>But do these meet the needs of informal carer? As we saw on slide 2: 20% of informal carers are feeling tired and stressed, 17% are being short-tempered without trying, 14% of informal carers have the lack of sleep and are feeling depressed.</a:t>
            </a:r>
          </a:p>
          <a:p>
            <a:endParaRPr lang="en-GB" sz="1400" dirty="0"/>
          </a:p>
          <a:p>
            <a:r>
              <a:rPr lang="en-GB" sz="1400" dirty="0"/>
              <a:t>Not only can it cause these problems, it can include anxiety, and ‘psychiatric illness, lowered</a:t>
            </a:r>
          </a:p>
          <a:p>
            <a:r>
              <a:rPr lang="en-GB" sz="1400" dirty="0"/>
              <a:t>social functioning, increased susceptibility to physical illness, increased rates of chronic</a:t>
            </a:r>
          </a:p>
          <a:p>
            <a:r>
              <a:rPr lang="en-GB" sz="1400" dirty="0"/>
              <a:t>Diseases.’</a:t>
            </a:r>
          </a:p>
          <a:p>
            <a:r>
              <a:rPr lang="en-GB" sz="1400" dirty="0"/>
              <a:t> (Kings Fund, 2017)</a:t>
            </a:r>
          </a:p>
          <a:p>
            <a:endParaRPr lang="en-GB" sz="1400" dirty="0"/>
          </a:p>
        </p:txBody>
      </p:sp>
      <p:cxnSp>
        <p:nvCxnSpPr>
          <p:cNvPr id="14" name="Straight Arrow Connector 13">
            <a:extLst>
              <a:ext uri="{FF2B5EF4-FFF2-40B4-BE49-F238E27FC236}">
                <a16:creationId xmlns:a16="http://schemas.microsoft.com/office/drawing/2014/main" id="{F054469A-1611-4E6B-A6D3-776E82B15DA7}"/>
              </a:ext>
            </a:extLst>
          </p:cNvPr>
          <p:cNvCxnSpPr/>
          <p:nvPr/>
        </p:nvCxnSpPr>
        <p:spPr>
          <a:xfrm>
            <a:off x="7276918" y="3904488"/>
            <a:ext cx="595745" cy="101183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37B1F43A-D7B9-40E3-BF41-2A874BEEA919}"/>
              </a:ext>
            </a:extLst>
          </p:cNvPr>
          <p:cNvPicPr>
            <a:picLocks noChangeAspect="1"/>
          </p:cNvPicPr>
          <p:nvPr/>
        </p:nvPicPr>
        <p:blipFill>
          <a:blip r:embed="rId2"/>
          <a:stretch>
            <a:fillRect/>
          </a:stretch>
        </p:blipFill>
        <p:spPr>
          <a:xfrm rot="4727060">
            <a:off x="3157385" y="3503301"/>
            <a:ext cx="676715" cy="963093"/>
          </a:xfrm>
          <a:prstGeom prst="rect">
            <a:avLst/>
          </a:prstGeom>
        </p:spPr>
      </p:pic>
    </p:spTree>
    <p:extLst>
      <p:ext uri="{BB962C8B-B14F-4D97-AF65-F5344CB8AC3E}">
        <p14:creationId xmlns:p14="http://schemas.microsoft.com/office/powerpoint/2010/main" val="3039497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D21F62A-53E4-4927-8B01-FC54234DD0E0}"/>
              </a:ext>
            </a:extLst>
          </p:cNvPr>
          <p:cNvPicPr>
            <a:picLocks noChangeAspect="1"/>
          </p:cNvPicPr>
          <p:nvPr/>
        </p:nvPicPr>
        <p:blipFill>
          <a:blip r:embed="rId2"/>
          <a:stretch>
            <a:fillRect/>
          </a:stretch>
        </p:blipFill>
        <p:spPr>
          <a:xfrm>
            <a:off x="297657" y="1133475"/>
            <a:ext cx="4948742" cy="4591050"/>
          </a:xfrm>
          <a:prstGeom prst="rect">
            <a:avLst/>
          </a:prstGeom>
        </p:spPr>
      </p:pic>
      <p:sp>
        <p:nvSpPr>
          <p:cNvPr id="5" name="TextBox 4">
            <a:extLst>
              <a:ext uri="{FF2B5EF4-FFF2-40B4-BE49-F238E27FC236}">
                <a16:creationId xmlns:a16="http://schemas.microsoft.com/office/drawing/2014/main" id="{A0D91C23-20AA-424C-A2F8-6B1F88E510CA}"/>
              </a:ext>
            </a:extLst>
          </p:cNvPr>
          <p:cNvSpPr txBox="1"/>
          <p:nvPr/>
        </p:nvSpPr>
        <p:spPr>
          <a:xfrm>
            <a:off x="429491" y="1133475"/>
            <a:ext cx="3477491" cy="307777"/>
          </a:xfrm>
          <a:prstGeom prst="rect">
            <a:avLst/>
          </a:prstGeom>
          <a:noFill/>
        </p:spPr>
        <p:txBody>
          <a:bodyPr wrap="square" rtlCol="0">
            <a:spAutoFit/>
          </a:bodyPr>
          <a:lstStyle/>
          <a:p>
            <a:r>
              <a:rPr lang="en-GB" sz="1400"/>
              <a:t>(Neel Burton, 2012)</a:t>
            </a:r>
            <a:endParaRPr lang="en-GB" sz="1400" dirty="0"/>
          </a:p>
        </p:txBody>
      </p:sp>
      <p:sp>
        <p:nvSpPr>
          <p:cNvPr id="6" name="TextBox 5">
            <a:extLst>
              <a:ext uri="{FF2B5EF4-FFF2-40B4-BE49-F238E27FC236}">
                <a16:creationId xmlns:a16="http://schemas.microsoft.com/office/drawing/2014/main" id="{1A98C21C-C948-4350-A843-5C6975A85677}"/>
              </a:ext>
            </a:extLst>
          </p:cNvPr>
          <p:cNvSpPr txBox="1"/>
          <p:nvPr/>
        </p:nvSpPr>
        <p:spPr>
          <a:xfrm>
            <a:off x="5527964" y="179368"/>
            <a:ext cx="6234545" cy="1477328"/>
          </a:xfrm>
          <a:prstGeom prst="rect">
            <a:avLst/>
          </a:prstGeom>
          <a:noFill/>
        </p:spPr>
        <p:txBody>
          <a:bodyPr wrap="square" rtlCol="0">
            <a:spAutoFit/>
          </a:bodyPr>
          <a:lstStyle/>
          <a:p>
            <a:r>
              <a:rPr lang="en-GB" dirty="0"/>
              <a:t>The first four are what the informal carers are providing for the person their caring for. </a:t>
            </a:r>
          </a:p>
          <a:p>
            <a:endParaRPr lang="en-GB" dirty="0"/>
          </a:p>
          <a:p>
            <a:r>
              <a:rPr lang="en-GB" dirty="0"/>
              <a:t>But for the informal carer, are they ensuring the human needs are being met?</a:t>
            </a:r>
          </a:p>
        </p:txBody>
      </p:sp>
      <p:cxnSp>
        <p:nvCxnSpPr>
          <p:cNvPr id="8" name="Straight Arrow Connector 7">
            <a:extLst>
              <a:ext uri="{FF2B5EF4-FFF2-40B4-BE49-F238E27FC236}">
                <a16:creationId xmlns:a16="http://schemas.microsoft.com/office/drawing/2014/main" id="{F94C7238-7A4E-4FF0-9B9D-97C53DEB3324}"/>
              </a:ext>
            </a:extLst>
          </p:cNvPr>
          <p:cNvCxnSpPr/>
          <p:nvPr/>
        </p:nvCxnSpPr>
        <p:spPr>
          <a:xfrm flipH="1">
            <a:off x="4516582" y="3837709"/>
            <a:ext cx="2189018" cy="47105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47A2D1FE-293D-4094-AD3C-55A0A4354A4C}"/>
              </a:ext>
            </a:extLst>
          </p:cNvPr>
          <p:cNvSpPr txBox="1"/>
          <p:nvPr/>
        </p:nvSpPr>
        <p:spPr>
          <a:xfrm>
            <a:off x="6705600" y="2462104"/>
            <a:ext cx="5056909" cy="3693319"/>
          </a:xfrm>
          <a:prstGeom prst="rect">
            <a:avLst/>
          </a:prstGeom>
          <a:noFill/>
        </p:spPr>
        <p:txBody>
          <a:bodyPr wrap="square" rtlCol="0">
            <a:spAutoFit/>
          </a:bodyPr>
          <a:lstStyle/>
          <a:p>
            <a:r>
              <a:rPr lang="en-GB" dirty="0"/>
              <a:t>Although the informal carer is included in all of the needs of their ‘patient’.  Caring for individual all the time may cause a lack of time to spend on themselves and their families.  Carers UK is an organisation in the UK that helps carers for them to know that ‘no-one has to care alone’. This helps the carer to bring carers together, not only for them to feel included but bringing ‘carers together to have a voice and deliver lasting change’.  They ensure that carers will get supported for the best change, so that they do not feel dis-included and feel a belonging and importance.</a:t>
            </a:r>
          </a:p>
          <a:p>
            <a:r>
              <a:rPr lang="en-GB" dirty="0"/>
              <a:t>(Carers </a:t>
            </a:r>
            <a:r>
              <a:rPr lang="en-GB" dirty="0" err="1"/>
              <a:t>Uk</a:t>
            </a:r>
            <a:r>
              <a:rPr lang="en-GB" dirty="0"/>
              <a:t>, 2014) </a:t>
            </a:r>
          </a:p>
        </p:txBody>
      </p:sp>
    </p:spTree>
    <p:extLst>
      <p:ext uri="{BB962C8B-B14F-4D97-AF65-F5344CB8AC3E}">
        <p14:creationId xmlns:p14="http://schemas.microsoft.com/office/powerpoint/2010/main" val="433114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7FB3A-B6D9-46BC-8C25-D179C6F838E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B9BD7F5-761D-4B3A-AC4E-B4133AB94A56}"/>
              </a:ext>
            </a:extLst>
          </p:cNvPr>
          <p:cNvSpPr>
            <a:spLocks noGrp="1"/>
          </p:cNvSpPr>
          <p:nvPr>
            <p:ph idx="1"/>
          </p:nvPr>
        </p:nvSpPr>
        <p:spPr>
          <a:xfrm>
            <a:off x="447174" y="2513353"/>
            <a:ext cx="11297652" cy="3702598"/>
          </a:xfrm>
        </p:spPr>
        <p:txBody>
          <a:bodyPr>
            <a:normAutofit/>
          </a:bodyPr>
          <a:lstStyle/>
          <a:p>
            <a:pPr marL="0" indent="0">
              <a:buNone/>
            </a:pPr>
            <a:r>
              <a:rPr lang="en-GB" dirty="0"/>
              <a:t>Informal (and unpaid) care plays a crucial role in the support of not only older people but poorly people, including children.  A large number of people are providing care and are not getting paid.  The main question is: Should we continue to rely on informal care? </a:t>
            </a:r>
          </a:p>
          <a:p>
            <a:pPr marL="0" indent="0">
              <a:buNone/>
            </a:pPr>
            <a:r>
              <a:rPr lang="en-GB" dirty="0"/>
              <a:t>Informal Carers are saving money annually across the UK and although they are supported within the Care Act 2014. Some argue that they are not having their basic needs met.  In addition to this the Social services and Well-being Act 2014 can help the informal carers.</a:t>
            </a:r>
          </a:p>
          <a:p>
            <a:pPr marL="0" indent="0">
              <a:buNone/>
            </a:pPr>
            <a:r>
              <a:rPr lang="en-GB" dirty="0"/>
              <a:t>Maslow’s theory, as we’ve seen in the page before, is in a pyramid shape as you have to meet the basic needs before meeting the self-actualisation, which is at the top.  But for carers they could find it difficult to feel like they can praise themselves for the work they do because they might not feel like they have a belonging or feel included within a society. Therefore, Carers UK are here to help carers, like informal carers, feel included and accepted for the work they do. My conclusion is that informal carers should have more recognition for the work they are providing and more help like Carers UK should be there to support their well-being and inclusion.</a:t>
            </a:r>
          </a:p>
        </p:txBody>
      </p:sp>
    </p:spTree>
    <p:extLst>
      <p:ext uri="{BB962C8B-B14F-4D97-AF65-F5344CB8AC3E}">
        <p14:creationId xmlns:p14="http://schemas.microsoft.com/office/powerpoint/2010/main" val="237676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41EF5-9245-4C1E-95EF-71CF1183C72B}"/>
              </a:ext>
            </a:extLst>
          </p:cNvPr>
          <p:cNvSpPr>
            <a:spLocks noGrp="1"/>
          </p:cNvSpPr>
          <p:nvPr>
            <p:ph type="title"/>
          </p:nvPr>
        </p:nvSpPr>
        <p:spPr>
          <a:xfrm>
            <a:off x="2231136" y="2585674"/>
            <a:ext cx="7729728" cy="1188720"/>
          </a:xfrm>
        </p:spPr>
        <p:txBody>
          <a:bodyPr/>
          <a:lstStyle/>
          <a:p>
            <a:r>
              <a:rPr lang="en-GB" dirty="0"/>
              <a:t>Thank you for listening.</a:t>
            </a:r>
          </a:p>
        </p:txBody>
      </p:sp>
    </p:spTree>
    <p:extLst>
      <p:ext uri="{BB962C8B-B14F-4D97-AF65-F5344CB8AC3E}">
        <p14:creationId xmlns:p14="http://schemas.microsoft.com/office/powerpoint/2010/main" val="2332647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FB2DD-FD99-40FA-8C8A-3833885E58D0}"/>
              </a:ext>
            </a:extLst>
          </p:cNvPr>
          <p:cNvSpPr>
            <a:spLocks noGrp="1"/>
          </p:cNvSpPr>
          <p:nvPr>
            <p:ph type="title"/>
          </p:nvPr>
        </p:nvSpPr>
        <p:spPr>
          <a:xfrm>
            <a:off x="2231136" y="531555"/>
            <a:ext cx="7729728" cy="1188720"/>
          </a:xfrm>
        </p:spPr>
        <p:txBody>
          <a:bodyPr/>
          <a:lstStyle/>
          <a:p>
            <a:r>
              <a:rPr lang="en-GB" dirty="0"/>
              <a:t>Reference list</a:t>
            </a:r>
          </a:p>
        </p:txBody>
      </p:sp>
      <p:sp>
        <p:nvSpPr>
          <p:cNvPr id="3" name="Content Placeholder 2">
            <a:extLst>
              <a:ext uri="{FF2B5EF4-FFF2-40B4-BE49-F238E27FC236}">
                <a16:creationId xmlns:a16="http://schemas.microsoft.com/office/drawing/2014/main" id="{49E548C0-FD18-4545-9977-75E2B3F4B382}"/>
              </a:ext>
            </a:extLst>
          </p:cNvPr>
          <p:cNvSpPr>
            <a:spLocks noGrp="1"/>
          </p:cNvSpPr>
          <p:nvPr>
            <p:ph idx="1"/>
          </p:nvPr>
        </p:nvSpPr>
        <p:spPr>
          <a:xfrm>
            <a:off x="0" y="1720275"/>
            <a:ext cx="12143873" cy="4981073"/>
          </a:xfrm>
        </p:spPr>
        <p:txBody>
          <a:bodyPr>
            <a:normAutofit fontScale="70000" lnSpcReduction="20000"/>
          </a:bodyPr>
          <a:lstStyle/>
          <a:p>
            <a:endParaRPr lang="en-GB" dirty="0"/>
          </a:p>
          <a:p>
            <a:r>
              <a:rPr lang="en-GB" dirty="0"/>
              <a:t>Business Balls (2017) Maslow’s Hierarchy Of Needs [online] Available at &lt;https://www.businessballs.com/self-awareness/maslows-hierarchy-of-needs-2026/&gt; [Accessed 18 January 2018].</a:t>
            </a:r>
          </a:p>
          <a:p>
            <a:r>
              <a:rPr lang="en-GB" dirty="0"/>
              <a:t>Care For Carers (2016) Caring Organisations [online] Available at &lt;www.careforcarers.org.uk/support-info/national/caring-organisations&gt; [Accessed 18 January 2018].</a:t>
            </a:r>
          </a:p>
          <a:p>
            <a:r>
              <a:rPr lang="en-GB" dirty="0"/>
              <a:t>Carers </a:t>
            </a:r>
            <a:r>
              <a:rPr lang="en-GB" dirty="0" err="1"/>
              <a:t>Uk</a:t>
            </a:r>
            <a:r>
              <a:rPr lang="en-GB" dirty="0"/>
              <a:t> (2014) What We Do [online] Available at &lt;https://www.carersuk.org/about-us/what-we-do&gt; [Accessed 18 January 2018].</a:t>
            </a:r>
          </a:p>
          <a:p>
            <a:r>
              <a:rPr lang="en-GB" dirty="0"/>
              <a:t>Francis , A. (2018) Information For Staff Social Services And Well-being Act Neath Port Talbot [Email] to Holly Roberts. [Accessed 15 January 2018].</a:t>
            </a:r>
          </a:p>
          <a:p>
            <a:r>
              <a:rPr lang="en-GB" dirty="0"/>
              <a:t>Health Knowledge (2007) The Role Of Informal Carers In Community [online] Available at &lt;https://www.healthknowledge.org.uk/public-health-textbook/medical-sociology-policy-economics/4b-health-care/section9&gt; [Accessed 18 January 2018].</a:t>
            </a:r>
          </a:p>
          <a:p>
            <a:r>
              <a:rPr lang="en-GB" dirty="0"/>
              <a:t>Information And Learning Hub (2017) Social Services And Well-being (Wales) Act 2014 [online] Available at &lt;https://socialcare.wales/hub/sswbact&gt; [Accessed 18 January 2018].</a:t>
            </a:r>
          </a:p>
          <a:p>
            <a:r>
              <a:rPr lang="en-GB" dirty="0"/>
              <a:t>Kings Fund (2017) Informal Care [online] Available at &lt;https://www.kingsfund.org.uk/sites/default/files/Securing_Good_Care_Chapter_8.pdf&gt; [Accessed 18 January 2018].</a:t>
            </a:r>
          </a:p>
          <a:p>
            <a:r>
              <a:rPr lang="en-GB" dirty="0"/>
              <a:t>Legislation.gov.uk (2014) Care Act 2014 [online] Available at &lt;www.legislation.gov.uk/ukpga/2014/23/contents/entacted&gt; [Accessed 18 January 2018].</a:t>
            </a:r>
          </a:p>
          <a:p>
            <a:r>
              <a:rPr lang="en-GB" dirty="0"/>
              <a:t>Meteor Metadata Online Registry (2014) Object Class Attributes- Informal Carer [online] Available at &lt;meteor.aihw.gov.au/content/index.phtml/</a:t>
            </a:r>
            <a:r>
              <a:rPr lang="en-GB" dirty="0" err="1"/>
              <a:t>itemld</a:t>
            </a:r>
            <a:r>
              <a:rPr lang="en-GB" dirty="0"/>
              <a:t>/269485&gt; [Accessed 18 January 2018].</a:t>
            </a:r>
          </a:p>
          <a:p>
            <a:r>
              <a:rPr lang="en-GB" dirty="0"/>
              <a:t>Neel Burton. (2012) Maslow’s Hierarchy Of Needs [online] 2012. Available at &lt;https://cdn.psychologytoday.com/sites/default/files/styles/image-article_inline_full_caption/public/field_blog_entry_images/2017-09/maslowhh_0.png?itok=ZW0E6oJV&gt; [Accessed 18 January 2018].</a:t>
            </a:r>
          </a:p>
          <a:p>
            <a:r>
              <a:rPr lang="en-GB" dirty="0"/>
              <a:t>Psychology Today (2012) Our Hierarchy Of Needs [online] Available at &lt;www.psychologytoday.com/blog/hide-and-seek/201205/or-hierarchy-needs&gt; [Accessed 18 January 2018].</a:t>
            </a:r>
          </a:p>
          <a:p>
            <a:r>
              <a:rPr lang="en-GB" dirty="0"/>
              <a:t>Simon, C; Kumar, S; Kendrick, T. (2002) Who Cares For Carers? The District Nurse Perspective [online]. Oxford Academic: Oxford Academic. Available at http://https://academic.oup.com/fampra/article/19/1/29/555557 [Accessed 18 January 2018].</a:t>
            </a:r>
          </a:p>
          <a:p>
            <a:r>
              <a:rPr lang="en-GB" dirty="0"/>
              <a:t>Smart Care (2017) Informal Carers [online] Available at &lt;Pilotsmartcare.eu/topics/service-requirements/informal-carers.html&gt; [Accessed 5 January 2018].</a:t>
            </a:r>
          </a:p>
          <a:p>
            <a:endParaRPr lang="en-GB" dirty="0"/>
          </a:p>
        </p:txBody>
      </p:sp>
    </p:spTree>
    <p:extLst>
      <p:ext uri="{BB962C8B-B14F-4D97-AF65-F5344CB8AC3E}">
        <p14:creationId xmlns:p14="http://schemas.microsoft.com/office/powerpoint/2010/main" val="102139183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4103</TotalTime>
  <Words>1981</Words>
  <Application>Microsoft Office PowerPoint</Application>
  <PresentationFormat>Widescreen</PresentationFormat>
  <Paragraphs>92</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Gill Sans MT</vt:lpstr>
      <vt:lpstr>Parcel</vt:lpstr>
      <vt:lpstr>Explore barriers to wellbeing and inclusion for informal carers. Refer to theory, policy and practice.</vt:lpstr>
      <vt:lpstr>Informal Carer</vt:lpstr>
      <vt:lpstr>Informal Carers for the elderly</vt:lpstr>
      <vt:lpstr>Policies and Practice</vt:lpstr>
      <vt:lpstr>Wellbeing</vt:lpstr>
      <vt:lpstr>Maslow’s Theory</vt:lpstr>
      <vt:lpstr>PowerPoint Presentation</vt:lpstr>
      <vt:lpstr>conclusion</vt:lpstr>
      <vt:lpstr>Thank you for listening.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Explore barriers to wellbeing and inclusion for informal carers. Refer to theory, policy and practice.</dc:title>
  <dc:creator>teresa</dc:creator>
  <cp:lastModifiedBy>teresa</cp:lastModifiedBy>
  <cp:revision>49</cp:revision>
  <dcterms:created xsi:type="dcterms:W3CDTF">2018-01-15T12:45:26Z</dcterms:created>
  <dcterms:modified xsi:type="dcterms:W3CDTF">2018-01-18T13:05:55Z</dcterms:modified>
</cp:coreProperties>
</file>