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9" r:id="rId3"/>
    <p:sldId id="257" r:id="rId4"/>
    <p:sldId id="258"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 id="280" r:id="rId25"/>
    <p:sldId id="281" r:id="rId26"/>
    <p:sldId id="282" r:id="rId27"/>
    <p:sldId id="283" r:id="rId28"/>
    <p:sldId id="284" r:id="rId29"/>
    <p:sldId id="285" r:id="rId30"/>
    <p:sldId id="286" r:id="rId31"/>
    <p:sldId id="287" r:id="rId32"/>
    <p:sldId id="288" r:id="rId33"/>
    <p:sldId id="289" r:id="rId34"/>
    <p:sldId id="290" r:id="rId35"/>
    <p:sldId id="291" r:id="rId36"/>
    <p:sldId id="292" r:id="rId37"/>
    <p:sldId id="293" r:id="rId38"/>
    <p:sldId id="294" r:id="rId3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loop="1" showNarration="1">
    <p:kiosk/>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2" d="100"/>
          <a:sy n="82" d="100"/>
        </p:scale>
        <p:origin x="1242" y="8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15DFAB69-A0BD-4021-BFB4-F461E5265FD8}" type="datetimeFigureOut">
              <a:rPr lang="en-GB" smtClean="0"/>
              <a:t>07/03/2018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06A84F-F0C6-4D7F-8CAE-76803943F6BC}" type="slidenum">
              <a:rPr lang="en-GB" smtClean="0"/>
              <a:t>‹#›</a:t>
            </a:fld>
            <a:endParaRPr lang="en-GB"/>
          </a:p>
        </p:txBody>
      </p:sp>
    </p:spTree>
  </p:cSld>
  <p:clrMapOvr>
    <a:masterClrMapping/>
  </p:clrMapOvr>
  <p:transition advClick="0" advTm="6000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5DFAB69-A0BD-4021-BFB4-F461E5265FD8}" type="datetimeFigureOut">
              <a:rPr lang="en-GB" smtClean="0"/>
              <a:t>07/03/2018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06A84F-F0C6-4D7F-8CAE-76803943F6BC}" type="slidenum">
              <a:rPr lang="en-GB" smtClean="0"/>
              <a:t>‹#›</a:t>
            </a:fld>
            <a:endParaRPr lang="en-GB"/>
          </a:p>
        </p:txBody>
      </p:sp>
    </p:spTree>
  </p:cSld>
  <p:clrMapOvr>
    <a:masterClrMapping/>
  </p:clrMapOvr>
  <p:transition advClick="0" advTm="6000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5DFAB69-A0BD-4021-BFB4-F461E5265FD8}" type="datetimeFigureOut">
              <a:rPr lang="en-GB" smtClean="0"/>
              <a:t>07/03/2018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06A84F-F0C6-4D7F-8CAE-76803943F6BC}" type="slidenum">
              <a:rPr lang="en-GB" smtClean="0"/>
              <a:t>‹#›</a:t>
            </a:fld>
            <a:endParaRPr lang="en-GB"/>
          </a:p>
        </p:txBody>
      </p:sp>
    </p:spTree>
  </p:cSld>
  <p:clrMapOvr>
    <a:masterClrMapping/>
  </p:clrMapOvr>
  <p:transition advClick="0" advTm="6000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15DFAB69-A0BD-4021-BFB4-F461E5265FD8}" type="datetimeFigureOut">
              <a:rPr lang="en-GB" smtClean="0"/>
              <a:t>07/03/2018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F06A84F-F0C6-4D7F-8CAE-76803943F6BC}" type="slidenum">
              <a:rPr lang="en-GB" smtClean="0"/>
              <a:t>‹#›</a:t>
            </a:fld>
            <a:endParaRPr lang="en-GB"/>
          </a:p>
        </p:txBody>
      </p:sp>
    </p:spTree>
  </p:cSld>
  <p:clrMapOvr>
    <a:masterClrMapping/>
  </p:clrMapOvr>
  <p:transition advClick="0" advTm="6000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15DFAB69-A0BD-4021-BFB4-F461E5265FD8}" type="datetimeFigureOut">
              <a:rPr lang="en-GB" smtClean="0"/>
              <a:t>07/03/2018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F06A84F-F0C6-4D7F-8CAE-76803943F6BC}" type="slidenum">
              <a:rPr lang="en-GB" smtClean="0"/>
              <a:t>‹#›</a:t>
            </a:fld>
            <a:endParaRPr lang="en-GB"/>
          </a:p>
        </p:txBody>
      </p:sp>
    </p:spTree>
  </p:cSld>
  <p:clrMapOvr>
    <a:masterClrMapping/>
  </p:clrMapOvr>
  <p:transition advClick="0" advTm="6000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15DFAB69-A0BD-4021-BFB4-F461E5265FD8}" type="datetimeFigureOut">
              <a:rPr lang="en-GB" smtClean="0"/>
              <a:t>07/03/2018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F06A84F-F0C6-4D7F-8CAE-76803943F6BC}" type="slidenum">
              <a:rPr lang="en-GB" smtClean="0"/>
              <a:t>‹#›</a:t>
            </a:fld>
            <a:endParaRPr lang="en-GB"/>
          </a:p>
        </p:txBody>
      </p:sp>
    </p:spTree>
  </p:cSld>
  <p:clrMapOvr>
    <a:masterClrMapping/>
  </p:clrMapOvr>
  <p:transition advClick="0" advTm="6000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5DFAB69-A0BD-4021-BFB4-F461E5265FD8}" type="datetimeFigureOut">
              <a:rPr lang="en-GB" smtClean="0"/>
              <a:t>07/03/2018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F06A84F-F0C6-4D7F-8CAE-76803943F6BC}" type="slidenum">
              <a:rPr lang="en-GB" smtClean="0"/>
              <a:t>‹#›</a:t>
            </a:fld>
            <a:endParaRPr lang="en-GB"/>
          </a:p>
        </p:txBody>
      </p:sp>
    </p:spTree>
  </p:cSld>
  <p:clrMapOvr>
    <a:masterClrMapping/>
  </p:clrMapOvr>
  <p:transition advClick="0" advTm="6000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5DFAB69-A0BD-4021-BFB4-F461E5265FD8}" type="datetimeFigureOut">
              <a:rPr lang="en-GB" smtClean="0"/>
              <a:t>07/03/2018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F06A84F-F0C6-4D7F-8CAE-76803943F6BC}" type="slidenum">
              <a:rPr lang="en-GB" smtClean="0"/>
              <a:t>‹#›</a:t>
            </a:fld>
            <a:endParaRPr lang="en-GB"/>
          </a:p>
        </p:txBody>
      </p:sp>
    </p:spTree>
  </p:cSld>
  <p:clrMapOvr>
    <a:masterClrMapping/>
  </p:clrMapOvr>
  <p:transition advClick="0" advTm="6000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5DFAB69-A0BD-4021-BFB4-F461E5265FD8}" type="datetimeFigureOut">
              <a:rPr lang="en-GB" smtClean="0"/>
              <a:t>07/03/2018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F06A84F-F0C6-4D7F-8CAE-76803943F6BC}" type="slidenum">
              <a:rPr lang="en-GB" smtClean="0"/>
              <a:t>‹#›</a:t>
            </a:fld>
            <a:endParaRPr lang="en-GB"/>
          </a:p>
        </p:txBody>
      </p:sp>
    </p:spTree>
  </p:cSld>
  <p:clrMapOvr>
    <a:masterClrMapping/>
  </p:clrMapOvr>
  <p:transition advClick="0" advTm="6000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5DFAB69-A0BD-4021-BFB4-F461E5265FD8}" type="datetimeFigureOut">
              <a:rPr lang="en-GB" smtClean="0"/>
              <a:t>07/03/2018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06A84F-F0C6-4D7F-8CAE-76803943F6BC}" type="slidenum">
              <a:rPr lang="en-GB" smtClean="0"/>
              <a:t>‹#›</a:t>
            </a:fld>
            <a:endParaRPr lang="en-GB"/>
          </a:p>
        </p:txBody>
      </p:sp>
    </p:spTree>
  </p:cSld>
  <p:clrMapOvr>
    <a:masterClrMapping/>
  </p:clrMapOvr>
  <p:transition advClick="0" advTm="6000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5DFAB69-A0BD-4021-BFB4-F461E5265FD8}" type="datetimeFigureOut">
              <a:rPr lang="en-GB" smtClean="0"/>
              <a:t>07/03/2018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06A84F-F0C6-4D7F-8CAE-76803943F6BC}" type="slidenum">
              <a:rPr lang="en-GB" smtClean="0"/>
              <a:t>‹#›</a:t>
            </a:fld>
            <a:endParaRPr lang="en-GB"/>
          </a:p>
        </p:txBody>
      </p:sp>
    </p:spTree>
  </p:cSld>
  <p:clrMapOvr>
    <a:masterClrMapping/>
  </p:clrMapOvr>
  <p:transition advClick="0" advTm="6000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5DFAB69-A0BD-4021-BFB4-F461E5265FD8}" type="datetimeFigureOut">
              <a:rPr lang="en-GB" smtClean="0"/>
              <a:t>07/03/2018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F06A84F-F0C6-4D7F-8CAE-76803943F6BC}"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advClick="0" advTm="6000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HUSK4001</a:t>
            </a:r>
            <a:endParaRPr lang="en-GB" dirty="0"/>
          </a:p>
        </p:txBody>
      </p:sp>
      <p:sp>
        <p:nvSpPr>
          <p:cNvPr id="3" name="Subtitle 2"/>
          <p:cNvSpPr>
            <a:spLocks noGrp="1"/>
          </p:cNvSpPr>
          <p:nvPr>
            <p:ph type="subTitle" idx="1"/>
          </p:nvPr>
        </p:nvSpPr>
        <p:spPr/>
        <p:txBody>
          <a:bodyPr/>
          <a:lstStyle/>
          <a:p>
            <a:r>
              <a:rPr lang="en-GB" dirty="0" smtClean="0"/>
              <a:t>Common Proofreading Errors</a:t>
            </a:r>
            <a:endParaRPr lang="en-GB" dirty="0"/>
          </a:p>
        </p:txBody>
      </p:sp>
      <p:sp>
        <p:nvSpPr>
          <p:cNvPr id="4" name="TextBox 3"/>
          <p:cNvSpPr txBox="1"/>
          <p:nvPr/>
        </p:nvSpPr>
        <p:spPr>
          <a:xfrm>
            <a:off x="539552" y="5301208"/>
            <a:ext cx="8707897" cy="369332"/>
          </a:xfrm>
          <a:prstGeom prst="rect">
            <a:avLst/>
          </a:prstGeom>
          <a:noFill/>
        </p:spPr>
        <p:txBody>
          <a:bodyPr wrap="none" rtlCol="0">
            <a:spAutoFit/>
          </a:bodyPr>
          <a:lstStyle/>
          <a:p>
            <a:r>
              <a:rPr lang="en-GB" dirty="0" smtClean="0"/>
              <a:t>All examples  are from: http://www.indiana.edu/~wts/pamphlets/proofing_grammar.shtml</a:t>
            </a:r>
            <a:endParaRPr lang="en-GB" dirty="0"/>
          </a:p>
        </p:txBody>
      </p:sp>
    </p:spTree>
  </p:cSld>
  <p:clrMapOvr>
    <a:masterClrMapping/>
  </p:clrMapOvr>
  <p:transition advClick="0" advTm="60000"/>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Proofreading</a:t>
            </a:r>
            <a:endParaRPr lang="en-GB" dirty="0"/>
          </a:p>
        </p:txBody>
      </p:sp>
      <p:sp>
        <p:nvSpPr>
          <p:cNvPr id="5" name="Content Placeholder 4"/>
          <p:cNvSpPr>
            <a:spLocks noGrp="1"/>
          </p:cNvSpPr>
          <p:nvPr>
            <p:ph idx="1"/>
          </p:nvPr>
        </p:nvSpPr>
        <p:spPr/>
        <p:txBody>
          <a:bodyPr/>
          <a:lstStyle/>
          <a:p>
            <a:r>
              <a:rPr lang="en-GB" dirty="0" smtClean="0"/>
              <a:t>Proofreading is an extremely important part of your work.</a:t>
            </a:r>
          </a:p>
          <a:p>
            <a:r>
              <a:rPr lang="en-GB" dirty="0" smtClean="0"/>
              <a:t>If your essay is full of spelling and grammatical mistakes, your ideas will not come through intelligently. </a:t>
            </a:r>
          </a:p>
          <a:p>
            <a:r>
              <a:rPr lang="en-GB" dirty="0" smtClean="0"/>
              <a:t>Lack of proofreading shows a lack of effort and professionalism.</a:t>
            </a:r>
            <a:endParaRPr lang="en-GB" dirty="0"/>
          </a:p>
        </p:txBody>
      </p:sp>
    </p:spTree>
  </p:cSld>
  <p:clrMapOvr>
    <a:masterClrMapping/>
  </p:clrMapOvr>
  <p:transition advClick="0" advTm="60000"/>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Spelling</a:t>
            </a:r>
          </a:p>
        </p:txBody>
      </p:sp>
      <p:sp>
        <p:nvSpPr>
          <p:cNvPr id="5" name="Text Placeholder 4"/>
          <p:cNvSpPr>
            <a:spLocks noGrp="1"/>
          </p:cNvSpPr>
          <p:nvPr>
            <p:ph type="body" idx="1"/>
          </p:nvPr>
        </p:nvSpPr>
        <p:spPr/>
        <p:txBody>
          <a:bodyPr/>
          <a:lstStyle/>
          <a:p>
            <a:endParaRPr lang="en-GB"/>
          </a:p>
        </p:txBody>
      </p:sp>
    </p:spTree>
  </p:cSld>
  <p:clrMapOvr>
    <a:masterClrMapping/>
  </p:clrMapOvr>
  <p:transition advClick="0" advTm="60000"/>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Their/There/They’re</a:t>
            </a:r>
            <a:endParaRPr lang="en-GB" dirty="0"/>
          </a:p>
        </p:txBody>
      </p:sp>
      <p:sp>
        <p:nvSpPr>
          <p:cNvPr id="5" name="Content Placeholder 4"/>
          <p:cNvSpPr>
            <a:spLocks noGrp="1"/>
          </p:cNvSpPr>
          <p:nvPr>
            <p:ph idx="1"/>
          </p:nvPr>
        </p:nvSpPr>
        <p:spPr/>
        <p:txBody>
          <a:bodyPr>
            <a:normAutofit/>
          </a:bodyPr>
          <a:lstStyle/>
          <a:p>
            <a:r>
              <a:rPr lang="en-GB" sz="4000" b="1" dirty="0" smtClean="0"/>
              <a:t>their</a:t>
            </a:r>
            <a:r>
              <a:rPr lang="en-GB" sz="4000" dirty="0" smtClean="0"/>
              <a:t> (possessive form of </a:t>
            </a:r>
            <a:r>
              <a:rPr lang="en-GB" sz="4000" i="1" dirty="0" smtClean="0"/>
              <a:t>they</a:t>
            </a:r>
            <a:r>
              <a:rPr lang="en-GB" sz="4000" dirty="0" smtClean="0"/>
              <a:t>) </a:t>
            </a:r>
          </a:p>
          <a:p>
            <a:pPr lvl="1"/>
            <a:r>
              <a:rPr lang="en-GB" dirty="0" smtClean="0"/>
              <a:t>Their dog ate the cat.</a:t>
            </a:r>
          </a:p>
          <a:p>
            <a:r>
              <a:rPr lang="en-GB" sz="4000" b="1" dirty="0" smtClean="0"/>
              <a:t>there </a:t>
            </a:r>
            <a:r>
              <a:rPr lang="en-GB" sz="4000" dirty="0" smtClean="0"/>
              <a:t>(</a:t>
            </a:r>
            <a:r>
              <a:rPr lang="en-GB" sz="4000" i="1" dirty="0" smtClean="0"/>
              <a:t>in that place</a:t>
            </a:r>
            <a:r>
              <a:rPr lang="en-GB" sz="4000" dirty="0" smtClean="0"/>
              <a:t>) </a:t>
            </a:r>
          </a:p>
          <a:p>
            <a:pPr lvl="1"/>
            <a:r>
              <a:rPr lang="en-GB" sz="3600" dirty="0" smtClean="0"/>
              <a:t>Their dog ate the cat there, under the tree</a:t>
            </a:r>
          </a:p>
          <a:p>
            <a:r>
              <a:rPr lang="en-GB" sz="4000" b="1" dirty="0" smtClean="0"/>
              <a:t>they’re</a:t>
            </a:r>
            <a:r>
              <a:rPr lang="en-GB" sz="4000" dirty="0" smtClean="0"/>
              <a:t> (contraction of </a:t>
            </a:r>
            <a:r>
              <a:rPr lang="en-GB" sz="4000" i="1" dirty="0" smtClean="0"/>
              <a:t>they are</a:t>
            </a:r>
            <a:r>
              <a:rPr lang="en-GB" sz="4000" dirty="0" smtClean="0"/>
              <a:t>). Should not be used in an essay!</a:t>
            </a:r>
          </a:p>
          <a:p>
            <a:endParaRPr lang="en-GB" dirty="0"/>
          </a:p>
        </p:txBody>
      </p:sp>
    </p:spTree>
  </p:cSld>
  <p:clrMapOvr>
    <a:masterClrMapping/>
  </p:clrMapOvr>
  <p:transition advClick="0" advTm="60000"/>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Accept/Except</a:t>
            </a:r>
            <a:endParaRPr lang="en-GB" dirty="0"/>
          </a:p>
        </p:txBody>
      </p:sp>
      <p:sp>
        <p:nvSpPr>
          <p:cNvPr id="3" name="Content Placeholder 2"/>
          <p:cNvSpPr>
            <a:spLocks noGrp="1"/>
          </p:cNvSpPr>
          <p:nvPr>
            <p:ph idx="1"/>
          </p:nvPr>
        </p:nvSpPr>
        <p:spPr/>
        <p:txBody>
          <a:bodyPr/>
          <a:lstStyle/>
          <a:p>
            <a:r>
              <a:rPr lang="en-GB" b="1" dirty="0" smtClean="0"/>
              <a:t>accept</a:t>
            </a:r>
            <a:r>
              <a:rPr lang="en-GB" dirty="0" smtClean="0"/>
              <a:t> (a verb, meaning </a:t>
            </a:r>
            <a:r>
              <a:rPr lang="en-GB" i="1" dirty="0" smtClean="0"/>
              <a:t>to receive</a:t>
            </a:r>
            <a:r>
              <a:rPr lang="en-GB" dirty="0" smtClean="0"/>
              <a:t> or </a:t>
            </a:r>
            <a:r>
              <a:rPr lang="en-GB" i="1" dirty="0" smtClean="0"/>
              <a:t>to admit to a group</a:t>
            </a:r>
            <a:r>
              <a:rPr lang="en-GB" dirty="0" smtClean="0"/>
              <a:t>) </a:t>
            </a:r>
          </a:p>
          <a:p>
            <a:pPr lvl="1"/>
            <a:r>
              <a:rPr lang="en-GB" dirty="0" smtClean="0"/>
              <a:t>He did not accept my apology</a:t>
            </a:r>
          </a:p>
          <a:p>
            <a:r>
              <a:rPr lang="en-GB" b="1" dirty="0" smtClean="0"/>
              <a:t>except </a:t>
            </a:r>
            <a:r>
              <a:rPr lang="en-GB" dirty="0" smtClean="0"/>
              <a:t>(usually a preposition, meaning </a:t>
            </a:r>
            <a:r>
              <a:rPr lang="en-GB" i="1" dirty="0" smtClean="0"/>
              <a:t>but</a:t>
            </a:r>
            <a:r>
              <a:rPr lang="en-GB" dirty="0" smtClean="0"/>
              <a:t> or </a:t>
            </a:r>
            <a:r>
              <a:rPr lang="en-GB" i="1" dirty="0" smtClean="0"/>
              <a:t>only</a:t>
            </a:r>
            <a:r>
              <a:rPr lang="en-GB" dirty="0" smtClean="0"/>
              <a:t>) </a:t>
            </a:r>
          </a:p>
          <a:p>
            <a:pPr lvl="1"/>
            <a:r>
              <a:rPr lang="en-GB" dirty="0" smtClean="0"/>
              <a:t>I like vegetables except for aubergines</a:t>
            </a:r>
          </a:p>
          <a:p>
            <a:endParaRPr lang="en-GB" dirty="0"/>
          </a:p>
        </p:txBody>
      </p:sp>
    </p:spTree>
  </p:cSld>
  <p:clrMapOvr>
    <a:masterClrMapping/>
  </p:clrMapOvr>
  <p:transition advClick="0" advTm="60000"/>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Who’s / Whose</a:t>
            </a:r>
            <a:endParaRPr lang="en-GB" dirty="0"/>
          </a:p>
        </p:txBody>
      </p:sp>
      <p:sp>
        <p:nvSpPr>
          <p:cNvPr id="3" name="Content Placeholder 2"/>
          <p:cNvSpPr>
            <a:spLocks noGrp="1"/>
          </p:cNvSpPr>
          <p:nvPr>
            <p:ph idx="1"/>
          </p:nvPr>
        </p:nvSpPr>
        <p:spPr/>
        <p:txBody>
          <a:bodyPr/>
          <a:lstStyle/>
          <a:p>
            <a:r>
              <a:rPr lang="en-GB" b="1" dirty="0" smtClean="0"/>
              <a:t>who’s </a:t>
            </a:r>
            <a:r>
              <a:rPr lang="en-GB" dirty="0" smtClean="0"/>
              <a:t>(contraction of </a:t>
            </a:r>
            <a:r>
              <a:rPr lang="en-GB" i="1" dirty="0" smtClean="0"/>
              <a:t>who is</a:t>
            </a:r>
            <a:r>
              <a:rPr lang="en-GB" dirty="0" smtClean="0"/>
              <a:t> or </a:t>
            </a:r>
            <a:r>
              <a:rPr lang="en-GB" i="1" dirty="0" smtClean="0"/>
              <a:t>who has</a:t>
            </a:r>
            <a:r>
              <a:rPr lang="en-GB" dirty="0" smtClean="0"/>
              <a:t>). Not to be used in essays</a:t>
            </a:r>
          </a:p>
          <a:p>
            <a:pPr lvl="1"/>
            <a:r>
              <a:rPr lang="en-GB" dirty="0" smtClean="0"/>
              <a:t>Who is (who’s) that?</a:t>
            </a:r>
          </a:p>
          <a:p>
            <a:r>
              <a:rPr lang="en-GB" b="1" dirty="0" smtClean="0"/>
              <a:t>whose </a:t>
            </a:r>
            <a:r>
              <a:rPr lang="en-GB" dirty="0" smtClean="0"/>
              <a:t>(possessive form of who) </a:t>
            </a:r>
          </a:p>
          <a:p>
            <a:pPr lvl="1"/>
            <a:r>
              <a:rPr lang="en-GB" dirty="0" smtClean="0"/>
              <a:t>Whose dog is that?</a:t>
            </a:r>
          </a:p>
          <a:p>
            <a:endParaRPr lang="en-GB" dirty="0"/>
          </a:p>
        </p:txBody>
      </p:sp>
    </p:spTree>
  </p:cSld>
  <p:clrMapOvr>
    <a:masterClrMapping/>
  </p:clrMapOvr>
  <p:transition advClick="0" advTm="60000"/>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Its/ It’s</a:t>
            </a:r>
            <a:endParaRPr lang="en-GB" dirty="0"/>
          </a:p>
        </p:txBody>
      </p:sp>
      <p:sp>
        <p:nvSpPr>
          <p:cNvPr id="3" name="Content Placeholder 2"/>
          <p:cNvSpPr>
            <a:spLocks noGrp="1"/>
          </p:cNvSpPr>
          <p:nvPr>
            <p:ph idx="1"/>
          </p:nvPr>
        </p:nvSpPr>
        <p:spPr/>
        <p:txBody>
          <a:bodyPr/>
          <a:lstStyle/>
          <a:p>
            <a:r>
              <a:rPr lang="en-GB" b="1" dirty="0" smtClean="0"/>
              <a:t>its </a:t>
            </a:r>
            <a:r>
              <a:rPr lang="en-GB" dirty="0" smtClean="0"/>
              <a:t>(possessive form of </a:t>
            </a:r>
            <a:r>
              <a:rPr lang="en-GB" i="1" dirty="0" smtClean="0"/>
              <a:t>it</a:t>
            </a:r>
            <a:r>
              <a:rPr lang="en-GB" dirty="0" smtClean="0"/>
              <a:t>) </a:t>
            </a:r>
          </a:p>
          <a:p>
            <a:pPr lvl="1"/>
            <a:r>
              <a:rPr lang="en-GB" dirty="0" smtClean="0"/>
              <a:t>Athens and its allies went to war with Sparta and its allies.</a:t>
            </a:r>
          </a:p>
          <a:p>
            <a:r>
              <a:rPr lang="en-GB" b="1" dirty="0" smtClean="0"/>
              <a:t>it’s </a:t>
            </a:r>
            <a:r>
              <a:rPr lang="en-GB" dirty="0" smtClean="0"/>
              <a:t>(contraction of </a:t>
            </a:r>
            <a:r>
              <a:rPr lang="en-GB" i="1" dirty="0" smtClean="0"/>
              <a:t>it is</a:t>
            </a:r>
            <a:r>
              <a:rPr lang="en-GB" dirty="0" smtClean="0"/>
              <a:t> or </a:t>
            </a:r>
            <a:r>
              <a:rPr lang="en-GB" i="1" dirty="0" smtClean="0"/>
              <a:t>it has</a:t>
            </a:r>
            <a:r>
              <a:rPr lang="en-GB" dirty="0" smtClean="0"/>
              <a:t>). You should not use contractions in essays!</a:t>
            </a:r>
          </a:p>
          <a:p>
            <a:pPr lvl="1"/>
            <a:r>
              <a:rPr lang="en-GB" dirty="0" smtClean="0"/>
              <a:t>It is (it’s) a nice day.</a:t>
            </a:r>
          </a:p>
          <a:p>
            <a:endParaRPr lang="en-GB" dirty="0" smtClean="0"/>
          </a:p>
          <a:p>
            <a:endParaRPr lang="en-GB" dirty="0"/>
          </a:p>
        </p:txBody>
      </p:sp>
    </p:spTree>
  </p:cSld>
  <p:clrMapOvr>
    <a:masterClrMapping/>
  </p:clrMapOvr>
  <p:transition advClick="0" advTm="60000"/>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Your/You’re</a:t>
            </a:r>
            <a:endParaRPr lang="en-GB" dirty="0"/>
          </a:p>
        </p:txBody>
      </p:sp>
      <p:sp>
        <p:nvSpPr>
          <p:cNvPr id="3" name="Content Placeholder 2"/>
          <p:cNvSpPr>
            <a:spLocks noGrp="1"/>
          </p:cNvSpPr>
          <p:nvPr>
            <p:ph idx="1"/>
          </p:nvPr>
        </p:nvSpPr>
        <p:spPr/>
        <p:txBody>
          <a:bodyPr/>
          <a:lstStyle/>
          <a:p>
            <a:r>
              <a:rPr lang="en-GB" b="1" dirty="0" smtClean="0"/>
              <a:t>your</a:t>
            </a:r>
            <a:r>
              <a:rPr lang="en-GB" dirty="0" smtClean="0"/>
              <a:t> (possessive form of </a:t>
            </a:r>
            <a:r>
              <a:rPr lang="en-GB" i="1" dirty="0" smtClean="0"/>
              <a:t>you</a:t>
            </a:r>
            <a:r>
              <a:rPr lang="en-GB" dirty="0" smtClean="0"/>
              <a:t>) </a:t>
            </a:r>
          </a:p>
          <a:p>
            <a:pPr lvl="1"/>
            <a:r>
              <a:rPr lang="en-GB" dirty="0" smtClean="0"/>
              <a:t>Your clothes are wet</a:t>
            </a:r>
          </a:p>
          <a:p>
            <a:r>
              <a:rPr lang="en-GB" b="1" dirty="0" smtClean="0"/>
              <a:t>you’re </a:t>
            </a:r>
            <a:r>
              <a:rPr lang="en-GB" dirty="0" smtClean="0"/>
              <a:t>(contraction of </a:t>
            </a:r>
            <a:r>
              <a:rPr lang="en-GB" i="1" dirty="0" smtClean="0"/>
              <a:t>you are</a:t>
            </a:r>
            <a:r>
              <a:rPr lang="en-GB" dirty="0" smtClean="0"/>
              <a:t>). Contractions should not be used in essays.</a:t>
            </a:r>
          </a:p>
          <a:p>
            <a:pPr lvl="1"/>
            <a:r>
              <a:rPr lang="en-GB" dirty="0" smtClean="0"/>
              <a:t>You are (you’re) a good student.</a:t>
            </a:r>
          </a:p>
          <a:p>
            <a:endParaRPr lang="en-GB" dirty="0"/>
          </a:p>
        </p:txBody>
      </p:sp>
    </p:spTree>
  </p:cSld>
  <p:clrMapOvr>
    <a:masterClrMapping/>
  </p:clrMapOvr>
  <p:transition advClick="0" advTm="60000"/>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Affect/effect</a:t>
            </a:r>
            <a:endParaRPr lang="en-GB" dirty="0"/>
          </a:p>
        </p:txBody>
      </p:sp>
      <p:sp>
        <p:nvSpPr>
          <p:cNvPr id="3" name="Content Placeholder 2"/>
          <p:cNvSpPr>
            <a:spLocks noGrp="1"/>
          </p:cNvSpPr>
          <p:nvPr>
            <p:ph idx="1"/>
          </p:nvPr>
        </p:nvSpPr>
        <p:spPr/>
        <p:txBody>
          <a:bodyPr/>
          <a:lstStyle/>
          <a:p>
            <a:r>
              <a:rPr lang="en-GB" b="1" dirty="0" smtClean="0"/>
              <a:t>affect </a:t>
            </a:r>
            <a:r>
              <a:rPr lang="en-GB" dirty="0" smtClean="0"/>
              <a:t>(usually a verb, meaning </a:t>
            </a:r>
            <a:r>
              <a:rPr lang="en-GB" i="1" dirty="0" smtClean="0"/>
              <a:t>to influence</a:t>
            </a:r>
            <a:r>
              <a:rPr lang="en-GB" dirty="0" smtClean="0"/>
              <a:t>) </a:t>
            </a:r>
          </a:p>
          <a:p>
            <a:pPr lvl="1"/>
            <a:r>
              <a:rPr lang="en-GB" dirty="0" smtClean="0"/>
              <a:t>The involvement of Persia affected the course of the Peloponnesian War </a:t>
            </a:r>
          </a:p>
          <a:p>
            <a:r>
              <a:rPr lang="en-GB" b="1" dirty="0" smtClean="0"/>
              <a:t>effect </a:t>
            </a:r>
            <a:r>
              <a:rPr lang="en-GB" dirty="0" smtClean="0"/>
              <a:t>(usually a noun, meaning result) </a:t>
            </a:r>
          </a:p>
          <a:p>
            <a:pPr lvl="1"/>
            <a:r>
              <a:rPr lang="en-GB" dirty="0" smtClean="0"/>
              <a:t>The involvement of Persia had a great effect on the course of the Peloponnesian War </a:t>
            </a:r>
          </a:p>
          <a:p>
            <a:endParaRPr lang="en-GB" dirty="0"/>
          </a:p>
        </p:txBody>
      </p:sp>
    </p:spTree>
  </p:cSld>
  <p:clrMapOvr>
    <a:masterClrMapping/>
  </p:clrMapOvr>
  <p:transition advClick="0" advTm="60000"/>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Than/then</a:t>
            </a:r>
            <a:endParaRPr lang="en-GB" dirty="0"/>
          </a:p>
        </p:txBody>
      </p:sp>
      <p:sp>
        <p:nvSpPr>
          <p:cNvPr id="3" name="Content Placeholder 2"/>
          <p:cNvSpPr>
            <a:spLocks noGrp="1"/>
          </p:cNvSpPr>
          <p:nvPr>
            <p:ph idx="1"/>
          </p:nvPr>
        </p:nvSpPr>
        <p:spPr/>
        <p:txBody>
          <a:bodyPr/>
          <a:lstStyle/>
          <a:p>
            <a:r>
              <a:rPr lang="en-GB" b="1" dirty="0" smtClean="0"/>
              <a:t>than </a:t>
            </a:r>
            <a:r>
              <a:rPr lang="en-GB" dirty="0" smtClean="0"/>
              <a:t>(used in comparison)</a:t>
            </a:r>
          </a:p>
          <a:p>
            <a:pPr lvl="1"/>
            <a:r>
              <a:rPr lang="en-GB" dirty="0" smtClean="0"/>
              <a:t>I like tomatoes more than peppers. </a:t>
            </a:r>
          </a:p>
          <a:p>
            <a:r>
              <a:rPr lang="en-GB" b="1" dirty="0" smtClean="0"/>
              <a:t>then</a:t>
            </a:r>
            <a:r>
              <a:rPr lang="en-GB" dirty="0" smtClean="0"/>
              <a:t> (refers to a time in the past)</a:t>
            </a:r>
          </a:p>
          <a:p>
            <a:pPr lvl="1"/>
            <a:r>
              <a:rPr lang="en-GB" dirty="0" smtClean="0"/>
              <a:t>I went to work and then I went to the pub. </a:t>
            </a:r>
          </a:p>
          <a:p>
            <a:endParaRPr lang="en-GB" dirty="0"/>
          </a:p>
        </p:txBody>
      </p:sp>
    </p:spTree>
  </p:cSld>
  <p:clrMapOvr>
    <a:masterClrMapping/>
  </p:clrMapOvr>
  <p:transition advClick="0" advTm="60000"/>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Were/we’re/where</a:t>
            </a:r>
            <a:endParaRPr lang="en-GB" dirty="0"/>
          </a:p>
        </p:txBody>
      </p:sp>
      <p:sp>
        <p:nvSpPr>
          <p:cNvPr id="3" name="Content Placeholder 2"/>
          <p:cNvSpPr>
            <a:spLocks noGrp="1"/>
          </p:cNvSpPr>
          <p:nvPr>
            <p:ph idx="1"/>
          </p:nvPr>
        </p:nvSpPr>
        <p:spPr/>
        <p:txBody>
          <a:bodyPr>
            <a:normAutofit lnSpcReduction="10000"/>
          </a:bodyPr>
          <a:lstStyle/>
          <a:p>
            <a:r>
              <a:rPr lang="en-GB" b="1" dirty="0" smtClean="0"/>
              <a:t>were</a:t>
            </a:r>
            <a:r>
              <a:rPr lang="en-GB" dirty="0" smtClean="0"/>
              <a:t> (form of the verb </a:t>
            </a:r>
            <a:r>
              <a:rPr lang="en-GB" i="1" dirty="0" smtClean="0"/>
              <a:t>to be</a:t>
            </a:r>
            <a:r>
              <a:rPr lang="en-GB" dirty="0" smtClean="0"/>
              <a:t>) </a:t>
            </a:r>
          </a:p>
          <a:p>
            <a:pPr lvl="1"/>
            <a:r>
              <a:rPr lang="en-GB" dirty="0" smtClean="0"/>
              <a:t>We were going to the beach when the rain started.</a:t>
            </a:r>
          </a:p>
          <a:p>
            <a:r>
              <a:rPr lang="en-GB" b="1" dirty="0" smtClean="0"/>
              <a:t>we’re </a:t>
            </a:r>
            <a:r>
              <a:rPr lang="en-GB" dirty="0" smtClean="0"/>
              <a:t>(contraction of </a:t>
            </a:r>
            <a:r>
              <a:rPr lang="en-GB" i="1" dirty="0" smtClean="0"/>
              <a:t>we are</a:t>
            </a:r>
            <a:r>
              <a:rPr lang="en-GB" dirty="0" smtClean="0"/>
              <a:t>) Contractions should not be used in essays.</a:t>
            </a:r>
          </a:p>
          <a:p>
            <a:pPr lvl="1"/>
            <a:r>
              <a:rPr lang="en-GB" dirty="0" smtClean="0"/>
              <a:t>We are going to the beach. Do you want to come with us?</a:t>
            </a:r>
          </a:p>
          <a:p>
            <a:r>
              <a:rPr lang="en-GB" b="1" dirty="0" smtClean="0"/>
              <a:t>where </a:t>
            </a:r>
            <a:r>
              <a:rPr lang="en-GB" dirty="0" smtClean="0"/>
              <a:t>(related to location or place) </a:t>
            </a:r>
          </a:p>
          <a:p>
            <a:pPr lvl="1"/>
            <a:r>
              <a:rPr lang="en-GB" dirty="0" smtClean="0"/>
              <a:t>Where are you going?</a:t>
            </a:r>
          </a:p>
          <a:p>
            <a:endParaRPr lang="en-GB" dirty="0"/>
          </a:p>
        </p:txBody>
      </p:sp>
    </p:spTree>
  </p:cSld>
  <p:clrMapOvr>
    <a:masterClrMapping/>
  </p:clrMapOvr>
  <p:transition advClick="0" advTm="60000"/>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Punctuation</a:t>
            </a:r>
          </a:p>
        </p:txBody>
      </p:sp>
      <p:sp>
        <p:nvSpPr>
          <p:cNvPr id="5" name="Text Placeholder 4"/>
          <p:cNvSpPr>
            <a:spLocks noGrp="1"/>
          </p:cNvSpPr>
          <p:nvPr>
            <p:ph type="body" idx="1"/>
          </p:nvPr>
        </p:nvSpPr>
        <p:spPr/>
        <p:txBody>
          <a:bodyPr/>
          <a:lstStyle/>
          <a:p>
            <a:r>
              <a:rPr lang="en-GB" b="1" dirty="0" smtClean="0"/>
              <a:t>Commas</a:t>
            </a:r>
          </a:p>
          <a:p>
            <a:endParaRPr lang="en-GB" dirty="0"/>
          </a:p>
        </p:txBody>
      </p:sp>
    </p:spTree>
  </p:cSld>
  <p:clrMapOvr>
    <a:masterClrMapping/>
  </p:clrMapOvr>
  <p:transition advClick="0" advTm="60000"/>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Commas I</a:t>
            </a:r>
            <a:endParaRPr lang="en-GB" dirty="0"/>
          </a:p>
        </p:txBody>
      </p:sp>
      <p:sp>
        <p:nvSpPr>
          <p:cNvPr id="5" name="Content Placeholder 4"/>
          <p:cNvSpPr>
            <a:spLocks noGrp="1"/>
          </p:cNvSpPr>
          <p:nvPr>
            <p:ph idx="1"/>
          </p:nvPr>
        </p:nvSpPr>
        <p:spPr/>
        <p:txBody>
          <a:bodyPr/>
          <a:lstStyle/>
          <a:p>
            <a:r>
              <a:rPr lang="en-GB" dirty="0" smtClean="0"/>
              <a:t>Use a comma to signal a pause between the </a:t>
            </a:r>
            <a:r>
              <a:rPr lang="en-GB" b="1" dirty="0" smtClean="0"/>
              <a:t>introductory element</a:t>
            </a:r>
            <a:r>
              <a:rPr lang="en-GB" dirty="0" smtClean="0"/>
              <a:t> of a sentence and the main part of the sentence.</a:t>
            </a:r>
          </a:p>
          <a:p>
            <a:pPr lvl="1"/>
            <a:r>
              <a:rPr lang="en-GB" b="1" dirty="0" smtClean="0"/>
              <a:t>Frankly,</a:t>
            </a:r>
            <a:r>
              <a:rPr lang="en-GB" dirty="0" smtClean="0"/>
              <a:t> the committee’s decision baffled us. </a:t>
            </a:r>
          </a:p>
          <a:p>
            <a:pPr lvl="1"/>
            <a:r>
              <a:rPr lang="en-GB" b="1" dirty="0" smtClean="0"/>
              <a:t>Though I gave him detailed advice for revising,</a:t>
            </a:r>
            <a:r>
              <a:rPr lang="en-GB" dirty="0" smtClean="0"/>
              <a:t> his draft only became worse. </a:t>
            </a:r>
          </a:p>
          <a:p>
            <a:endParaRPr lang="en-GB" dirty="0"/>
          </a:p>
        </p:txBody>
      </p:sp>
    </p:spTree>
  </p:cSld>
  <p:clrMapOvr>
    <a:masterClrMapping/>
  </p:clrMapOvr>
  <p:transition advClick="0" advTm="60000"/>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Commas II</a:t>
            </a:r>
            <a:endParaRPr lang="en-GB" dirty="0"/>
          </a:p>
        </p:txBody>
      </p:sp>
      <p:sp>
        <p:nvSpPr>
          <p:cNvPr id="3" name="Content Placeholder 2"/>
          <p:cNvSpPr>
            <a:spLocks noGrp="1"/>
          </p:cNvSpPr>
          <p:nvPr>
            <p:ph idx="1"/>
          </p:nvPr>
        </p:nvSpPr>
        <p:spPr/>
        <p:txBody>
          <a:bodyPr/>
          <a:lstStyle/>
          <a:p>
            <a:r>
              <a:rPr lang="en-GB" dirty="0" smtClean="0"/>
              <a:t>Use a comma when you join two independent sentences with a </a:t>
            </a:r>
            <a:r>
              <a:rPr lang="en-GB" b="1" dirty="0" smtClean="0"/>
              <a:t>conjunction</a:t>
            </a:r>
            <a:r>
              <a:rPr lang="en-GB" dirty="0" smtClean="0"/>
              <a:t> (</a:t>
            </a:r>
            <a:r>
              <a:rPr lang="en-GB" i="1" dirty="0" smtClean="0"/>
              <a:t>for</a:t>
            </a:r>
            <a:r>
              <a:rPr lang="en-GB" dirty="0" smtClean="0"/>
              <a:t>, </a:t>
            </a:r>
            <a:r>
              <a:rPr lang="en-GB" i="1" dirty="0" smtClean="0"/>
              <a:t>and</a:t>
            </a:r>
            <a:r>
              <a:rPr lang="en-GB" dirty="0" smtClean="0"/>
              <a:t>, </a:t>
            </a:r>
            <a:r>
              <a:rPr lang="en-GB" i="1" dirty="0" smtClean="0"/>
              <a:t>nor</a:t>
            </a:r>
            <a:r>
              <a:rPr lang="en-GB" dirty="0" smtClean="0"/>
              <a:t>, </a:t>
            </a:r>
            <a:r>
              <a:rPr lang="en-GB" i="1" dirty="0" smtClean="0"/>
              <a:t>but</a:t>
            </a:r>
            <a:r>
              <a:rPr lang="en-GB" dirty="0" smtClean="0"/>
              <a:t>, </a:t>
            </a:r>
            <a:r>
              <a:rPr lang="en-GB" i="1" dirty="0" smtClean="0"/>
              <a:t>or</a:t>
            </a:r>
            <a:r>
              <a:rPr lang="en-GB" dirty="0" smtClean="0"/>
              <a:t>, </a:t>
            </a:r>
            <a:r>
              <a:rPr lang="en-GB" i="1" dirty="0" smtClean="0"/>
              <a:t>yet</a:t>
            </a:r>
            <a:r>
              <a:rPr lang="en-GB" dirty="0" smtClean="0"/>
              <a:t>, </a:t>
            </a:r>
            <a:r>
              <a:rPr lang="en-GB" i="1" dirty="0" smtClean="0"/>
              <a:t>so</a:t>
            </a:r>
            <a:r>
              <a:rPr lang="en-GB" dirty="0" smtClean="0"/>
              <a:t>).</a:t>
            </a:r>
          </a:p>
          <a:p>
            <a:pPr lvl="1"/>
            <a:r>
              <a:rPr lang="en-GB" dirty="0" smtClean="0"/>
              <a:t>Meredith wore jeans to the hotel</a:t>
            </a:r>
            <a:r>
              <a:rPr lang="en-GB" b="1" dirty="0" smtClean="0"/>
              <a:t>, but</a:t>
            </a:r>
            <a:r>
              <a:rPr lang="en-GB" dirty="0" smtClean="0"/>
              <a:t> she changed before the wedding. </a:t>
            </a:r>
            <a:endParaRPr lang="en-GB" dirty="0"/>
          </a:p>
        </p:txBody>
      </p:sp>
    </p:spTree>
  </p:cSld>
  <p:clrMapOvr>
    <a:masterClrMapping/>
  </p:clrMapOvr>
  <p:transition advClick="0" advTm="60000"/>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Commas III</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Use a comma to signal the presence of a </a:t>
            </a:r>
            <a:r>
              <a:rPr lang="en-GB" b="1" dirty="0" err="1" smtClean="0"/>
              <a:t>nonrestrictive</a:t>
            </a:r>
            <a:r>
              <a:rPr lang="en-GB" b="1" dirty="0" smtClean="0"/>
              <a:t> element</a:t>
            </a:r>
            <a:r>
              <a:rPr lang="en-GB" dirty="0" smtClean="0"/>
              <a:t>, that is, a word, phrase, or clause that gives additional information about the preceding part of the sentence, but which can be deleted without changing the basic meaning of the sentence. If the element is in the middle of the sentence, use a comma before and after the element.</a:t>
            </a:r>
          </a:p>
          <a:p>
            <a:pPr lvl="1"/>
            <a:r>
              <a:rPr lang="en-GB" dirty="0" smtClean="0"/>
              <a:t>Marina</a:t>
            </a:r>
            <a:r>
              <a:rPr lang="en-GB" b="1" dirty="0" smtClean="0"/>
              <a:t>, who was the president of the club,</a:t>
            </a:r>
            <a:r>
              <a:rPr lang="en-GB" dirty="0" smtClean="0"/>
              <a:t> was the first to speak. </a:t>
            </a:r>
          </a:p>
          <a:p>
            <a:pPr lvl="1"/>
            <a:r>
              <a:rPr lang="en-GB" dirty="0" smtClean="0"/>
              <a:t>Puerto Rico was a Spanish colony until 1898, </a:t>
            </a:r>
            <a:r>
              <a:rPr lang="en-GB" b="1" dirty="0" smtClean="0"/>
              <a:t>when it was ceded to the U.S.</a:t>
            </a:r>
            <a:r>
              <a:rPr lang="en-GB" dirty="0" smtClean="0"/>
              <a:t> </a:t>
            </a:r>
          </a:p>
          <a:p>
            <a:endParaRPr lang="en-GB" dirty="0"/>
          </a:p>
        </p:txBody>
      </p:sp>
    </p:spTree>
  </p:cSld>
  <p:clrMapOvr>
    <a:masterClrMapping/>
  </p:clrMapOvr>
  <p:transition advClick="0" advTm="60000"/>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normAutofit fontScale="90000"/>
          </a:bodyPr>
          <a:lstStyle/>
          <a:p>
            <a:r>
              <a:rPr lang="en-GB" dirty="0" smtClean="0"/>
              <a:t>Commas IV</a:t>
            </a:r>
            <a:endParaRPr lang="en-GB" dirty="0"/>
          </a:p>
        </p:txBody>
      </p:sp>
      <p:sp>
        <p:nvSpPr>
          <p:cNvPr id="3" name="Content Placeholder 2"/>
          <p:cNvSpPr>
            <a:spLocks noGrp="1"/>
          </p:cNvSpPr>
          <p:nvPr>
            <p:ph idx="1"/>
          </p:nvPr>
        </p:nvSpPr>
        <p:spPr>
          <a:xfrm>
            <a:off x="457200" y="980728"/>
            <a:ext cx="8229600" cy="5688632"/>
          </a:xfrm>
        </p:spPr>
        <p:txBody>
          <a:bodyPr>
            <a:normAutofit fontScale="77500" lnSpcReduction="20000"/>
          </a:bodyPr>
          <a:lstStyle/>
          <a:p>
            <a:r>
              <a:rPr lang="en-GB" dirty="0" smtClean="0"/>
              <a:t>Do NOT use a comma with a </a:t>
            </a:r>
            <a:r>
              <a:rPr lang="en-GB" b="1" dirty="0" smtClean="0"/>
              <a:t>restrictive element</a:t>
            </a:r>
            <a:r>
              <a:rPr lang="en-GB" dirty="0" smtClean="0"/>
              <a:t>, that is, a word, phrase, or clause that restricts the meaning of the word or phrase it modifies. A restrictive element cannot be deleted without changing the sentence’s basic meaning.</a:t>
            </a:r>
          </a:p>
          <a:p>
            <a:pPr lvl="1"/>
            <a:r>
              <a:rPr lang="en-GB" dirty="0" smtClean="0"/>
              <a:t>Wrong: I’ll return the sweater, that I borrowed, after I wear it tonight</a:t>
            </a:r>
            <a:br>
              <a:rPr lang="en-GB" dirty="0" smtClean="0"/>
            </a:br>
            <a:r>
              <a:rPr lang="en-GB" dirty="0" smtClean="0"/>
              <a:t>Right: I’ll return the sweater </a:t>
            </a:r>
            <a:r>
              <a:rPr lang="en-GB" b="1" dirty="0" smtClean="0"/>
              <a:t>that I borrowed</a:t>
            </a:r>
            <a:r>
              <a:rPr lang="en-GB" dirty="0" smtClean="0"/>
              <a:t> after I wear it tonight.</a:t>
            </a:r>
          </a:p>
          <a:p>
            <a:pPr lvl="1"/>
            <a:r>
              <a:rPr lang="en-GB" dirty="0" smtClean="0"/>
              <a:t>Wrong: The people, who vandalized the school, were never caught.</a:t>
            </a:r>
            <a:br>
              <a:rPr lang="en-GB" dirty="0" smtClean="0"/>
            </a:br>
            <a:r>
              <a:rPr lang="en-GB" dirty="0" smtClean="0"/>
              <a:t>Right: The people </a:t>
            </a:r>
            <a:r>
              <a:rPr lang="en-GB" b="1" dirty="0" smtClean="0"/>
              <a:t>who vandalized the school</a:t>
            </a:r>
            <a:r>
              <a:rPr lang="en-GB" dirty="0" smtClean="0"/>
              <a:t> were never caught.</a:t>
            </a:r>
          </a:p>
          <a:p>
            <a:r>
              <a:rPr lang="en-GB" dirty="0" smtClean="0"/>
              <a:t>To see why these are restrictive elements, try eliminating them from the sentence. Once you do so, you see that the first sentence implies that there is only one sweater, while the second implies that all the people were never caught.</a:t>
            </a:r>
          </a:p>
          <a:p>
            <a:endParaRPr lang="en-GB" dirty="0" smtClean="0"/>
          </a:p>
          <a:p>
            <a:endParaRPr lang="en-GB" dirty="0"/>
          </a:p>
        </p:txBody>
      </p:sp>
    </p:spTree>
  </p:cSld>
  <p:clrMapOvr>
    <a:masterClrMapping/>
  </p:clrMapOvr>
  <p:transition advClick="0" advTm="60000"/>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Commas V</a:t>
            </a:r>
            <a:endParaRPr lang="en-GB" dirty="0"/>
          </a:p>
        </p:txBody>
      </p:sp>
      <p:sp>
        <p:nvSpPr>
          <p:cNvPr id="3" name="Content Placeholder 2"/>
          <p:cNvSpPr>
            <a:spLocks noGrp="1"/>
          </p:cNvSpPr>
          <p:nvPr>
            <p:ph idx="1"/>
          </p:nvPr>
        </p:nvSpPr>
        <p:spPr/>
        <p:txBody>
          <a:bodyPr>
            <a:normAutofit/>
          </a:bodyPr>
          <a:lstStyle/>
          <a:p>
            <a:r>
              <a:rPr lang="en-GB" dirty="0" smtClean="0"/>
              <a:t>Traditionally, commas separate all the </a:t>
            </a:r>
            <a:r>
              <a:rPr lang="en-GB" b="1" dirty="0" smtClean="0"/>
              <a:t>items in a series</a:t>
            </a:r>
            <a:r>
              <a:rPr lang="en-GB" dirty="0" smtClean="0"/>
              <a:t> (three or more words, phrases, or clauses that appear consecutively in a sentence). Some instructors don’t require a comma before the </a:t>
            </a:r>
            <a:r>
              <a:rPr lang="en-GB" i="1" dirty="0" smtClean="0"/>
              <a:t>and</a:t>
            </a:r>
            <a:r>
              <a:rPr lang="en-GB" dirty="0" smtClean="0"/>
              <a:t> or </a:t>
            </a:r>
            <a:r>
              <a:rPr lang="en-GB" i="1" dirty="0" err="1" smtClean="0"/>
              <a:t>or</a:t>
            </a:r>
            <a:r>
              <a:rPr lang="en-GB" dirty="0" smtClean="0"/>
              <a:t> between the last two items. Check your teacher’s preference, and be consistent in either using or omitting this comma.</a:t>
            </a:r>
          </a:p>
          <a:p>
            <a:pPr lvl="1"/>
            <a:r>
              <a:rPr lang="en-GB" dirty="0" smtClean="0"/>
              <a:t>Sharks eat </a:t>
            </a:r>
            <a:r>
              <a:rPr lang="en-GB" b="1" dirty="0" smtClean="0"/>
              <a:t>squid, shrimp, crabs, and fish.</a:t>
            </a:r>
            <a:r>
              <a:rPr lang="en-GB" dirty="0" smtClean="0"/>
              <a:t> </a:t>
            </a:r>
          </a:p>
          <a:p>
            <a:endParaRPr lang="en-GB" dirty="0"/>
          </a:p>
        </p:txBody>
      </p:sp>
    </p:spTree>
  </p:cSld>
  <p:clrMapOvr>
    <a:masterClrMapping/>
  </p:clrMapOvr>
  <p:transition advClick="0" advTm="60000"/>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punctuation</a:t>
            </a:r>
            <a:endParaRPr lang="en-GB" dirty="0"/>
          </a:p>
        </p:txBody>
      </p:sp>
      <p:sp>
        <p:nvSpPr>
          <p:cNvPr id="5" name="Text Placeholder 4"/>
          <p:cNvSpPr>
            <a:spLocks noGrp="1"/>
          </p:cNvSpPr>
          <p:nvPr>
            <p:ph type="body" idx="1"/>
          </p:nvPr>
        </p:nvSpPr>
        <p:spPr/>
        <p:txBody>
          <a:bodyPr/>
          <a:lstStyle/>
          <a:p>
            <a:r>
              <a:rPr lang="en-GB" b="1" dirty="0" smtClean="0"/>
              <a:t>Apostrophes</a:t>
            </a:r>
            <a:endParaRPr lang="en-GB" dirty="0"/>
          </a:p>
        </p:txBody>
      </p:sp>
    </p:spTree>
  </p:cSld>
  <p:clrMapOvr>
    <a:masterClrMapping/>
  </p:clrMapOvr>
  <p:transition advClick="0" advTm="60000"/>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Apostrophes I</a:t>
            </a:r>
            <a:endParaRPr lang="en-GB" dirty="0"/>
          </a:p>
        </p:txBody>
      </p:sp>
      <p:sp>
        <p:nvSpPr>
          <p:cNvPr id="5" name="Content Placeholder 4"/>
          <p:cNvSpPr>
            <a:spLocks noGrp="1"/>
          </p:cNvSpPr>
          <p:nvPr>
            <p:ph idx="1"/>
          </p:nvPr>
        </p:nvSpPr>
        <p:spPr/>
        <p:txBody>
          <a:bodyPr>
            <a:normAutofit fontScale="85000" lnSpcReduction="20000"/>
          </a:bodyPr>
          <a:lstStyle/>
          <a:p>
            <a:r>
              <a:rPr lang="en-GB" dirty="0" smtClean="0"/>
              <a:t>To show that one thing belongs to another, either an apostrophe and an </a:t>
            </a:r>
            <a:r>
              <a:rPr lang="en-GB" i="1" dirty="0" err="1" smtClean="0"/>
              <a:t>s</a:t>
            </a:r>
            <a:r>
              <a:rPr lang="en-GB" dirty="0" smtClean="0"/>
              <a:t> or an apostrophe alone is added to the word representing the thing that possesses the other. An apostrophe and an </a:t>
            </a:r>
            <a:r>
              <a:rPr lang="en-GB" i="1" dirty="0" err="1" smtClean="0"/>
              <a:t>s</a:t>
            </a:r>
            <a:r>
              <a:rPr lang="en-GB" dirty="0" smtClean="0"/>
              <a:t> are used for </a:t>
            </a:r>
            <a:r>
              <a:rPr lang="en-GB" b="1" dirty="0" smtClean="0"/>
              <a:t>singular nouns, indefinite pronouns</a:t>
            </a:r>
            <a:r>
              <a:rPr lang="en-GB" dirty="0" smtClean="0"/>
              <a:t> </a:t>
            </a:r>
            <a:r>
              <a:rPr lang="en-GB" i="1" dirty="0" smtClean="0"/>
              <a:t>(anybody, everyone, nobody, somebody)</a:t>
            </a:r>
            <a:r>
              <a:rPr lang="en-GB" dirty="0" smtClean="0"/>
              <a:t>, and for plural nouns that do not end in </a:t>
            </a:r>
            <a:r>
              <a:rPr lang="en-GB" i="1" dirty="0" err="1" smtClean="0"/>
              <a:t>s</a:t>
            </a:r>
            <a:r>
              <a:rPr lang="en-GB" dirty="0" smtClean="0"/>
              <a:t>. When </a:t>
            </a:r>
            <a:r>
              <a:rPr lang="en-GB" b="1" dirty="0" smtClean="0"/>
              <a:t>plural nouns end in </a:t>
            </a:r>
            <a:r>
              <a:rPr lang="en-GB" b="1" i="1" dirty="0" err="1" smtClean="0"/>
              <a:t>s</a:t>
            </a:r>
            <a:r>
              <a:rPr lang="en-GB" dirty="0" smtClean="0"/>
              <a:t> only the apostrophe is used.</a:t>
            </a:r>
          </a:p>
          <a:p>
            <a:pPr lvl="1"/>
            <a:r>
              <a:rPr lang="en-GB" dirty="0" smtClean="0"/>
              <a:t>Overambitious parents can be harmful to a </a:t>
            </a:r>
            <a:r>
              <a:rPr lang="en-GB" b="1" dirty="0" smtClean="0"/>
              <a:t>child’s</a:t>
            </a:r>
            <a:r>
              <a:rPr lang="en-GB" dirty="0" smtClean="0"/>
              <a:t> well-being. </a:t>
            </a:r>
          </a:p>
          <a:p>
            <a:pPr lvl="1"/>
            <a:r>
              <a:rPr lang="en-GB" dirty="0" smtClean="0"/>
              <a:t>The accident was </a:t>
            </a:r>
            <a:r>
              <a:rPr lang="en-GB" b="1" dirty="0" smtClean="0"/>
              <a:t>nobody’s</a:t>
            </a:r>
            <a:r>
              <a:rPr lang="en-GB" dirty="0" smtClean="0"/>
              <a:t> fault. </a:t>
            </a:r>
          </a:p>
          <a:p>
            <a:pPr lvl="1"/>
            <a:r>
              <a:rPr lang="en-GB" dirty="0" smtClean="0"/>
              <a:t>Both </a:t>
            </a:r>
            <a:r>
              <a:rPr lang="en-GB" b="1" dirty="0" smtClean="0"/>
              <a:t>drivers’</a:t>
            </a:r>
            <a:r>
              <a:rPr lang="en-GB" dirty="0" smtClean="0"/>
              <a:t> cars were damaged in the accident. </a:t>
            </a:r>
          </a:p>
          <a:p>
            <a:endParaRPr lang="en-GB" dirty="0"/>
          </a:p>
        </p:txBody>
      </p:sp>
    </p:spTree>
  </p:cSld>
  <p:clrMapOvr>
    <a:masterClrMapping/>
  </p:clrMapOvr>
  <p:transition advClick="0" advTm="60000"/>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Apostrophes II</a:t>
            </a:r>
            <a:endParaRPr lang="en-GB" dirty="0"/>
          </a:p>
        </p:txBody>
      </p:sp>
      <p:sp>
        <p:nvSpPr>
          <p:cNvPr id="3" name="Content Placeholder 2"/>
          <p:cNvSpPr>
            <a:spLocks noGrp="1"/>
          </p:cNvSpPr>
          <p:nvPr>
            <p:ph idx="1"/>
          </p:nvPr>
        </p:nvSpPr>
        <p:spPr/>
        <p:txBody>
          <a:bodyPr>
            <a:normAutofit lnSpcReduction="10000"/>
          </a:bodyPr>
          <a:lstStyle/>
          <a:p>
            <a:r>
              <a:rPr lang="en-GB" dirty="0" smtClean="0"/>
              <a:t>The word </a:t>
            </a:r>
            <a:r>
              <a:rPr lang="en-GB" b="1" i="1" dirty="0" smtClean="0"/>
              <a:t>its</a:t>
            </a:r>
            <a:r>
              <a:rPr lang="en-GB" dirty="0" smtClean="0"/>
              <a:t>, spelled without an apostrophe, is the possessive form of </a:t>
            </a:r>
            <a:r>
              <a:rPr lang="en-GB" i="1" dirty="0" smtClean="0"/>
              <a:t>it</a:t>
            </a:r>
            <a:r>
              <a:rPr lang="en-GB" dirty="0" smtClean="0"/>
              <a:t>, meaning of</a:t>
            </a:r>
            <a:r>
              <a:rPr lang="en-GB" b="1" i="1" dirty="0" smtClean="0"/>
              <a:t> it</a:t>
            </a:r>
            <a:r>
              <a:rPr lang="en-GB" dirty="0" smtClean="0"/>
              <a:t> or </a:t>
            </a:r>
            <a:r>
              <a:rPr lang="en-GB" b="1" i="1" dirty="0" smtClean="0"/>
              <a:t>belonging to it.</a:t>
            </a:r>
            <a:r>
              <a:rPr lang="en-GB" dirty="0" smtClean="0"/>
              <a:t> The word </a:t>
            </a:r>
            <a:r>
              <a:rPr lang="en-GB" b="1" i="1" dirty="0" smtClean="0"/>
              <a:t>it’s</a:t>
            </a:r>
            <a:r>
              <a:rPr lang="en-GB" dirty="0" smtClean="0"/>
              <a:t>, spelled with an apostrophe, is a contraction of </a:t>
            </a:r>
            <a:r>
              <a:rPr lang="en-GB" b="1" i="1" dirty="0" smtClean="0"/>
              <a:t>it is</a:t>
            </a:r>
            <a:r>
              <a:rPr lang="en-GB" dirty="0" smtClean="0"/>
              <a:t> or </a:t>
            </a:r>
            <a:r>
              <a:rPr lang="en-GB" b="1" i="1" dirty="0" smtClean="0"/>
              <a:t>it has</a:t>
            </a:r>
            <a:r>
              <a:rPr lang="en-GB" dirty="0" smtClean="0"/>
              <a:t>. Even though with nouns an apostrophe usually indicates possessive form, the possessive in this case is the one without the apostrophe.</a:t>
            </a:r>
          </a:p>
          <a:p>
            <a:pPr lvl="1"/>
            <a:r>
              <a:rPr lang="en-GB" dirty="0" smtClean="0"/>
              <a:t>The car is lying on </a:t>
            </a:r>
            <a:r>
              <a:rPr lang="en-GB" b="1" dirty="0" smtClean="0"/>
              <a:t>its</a:t>
            </a:r>
            <a:r>
              <a:rPr lang="en-GB" dirty="0" smtClean="0"/>
              <a:t> side in the ditch. </a:t>
            </a:r>
            <a:r>
              <a:rPr lang="en-GB" b="1" dirty="0" smtClean="0"/>
              <a:t>It’s</a:t>
            </a:r>
            <a:r>
              <a:rPr lang="en-GB" dirty="0" smtClean="0"/>
              <a:t> a white 1986 Buick. </a:t>
            </a:r>
          </a:p>
          <a:p>
            <a:endParaRPr lang="en-GB" dirty="0"/>
          </a:p>
        </p:txBody>
      </p:sp>
    </p:spTree>
  </p:cSld>
  <p:clrMapOvr>
    <a:masterClrMapping/>
  </p:clrMapOvr>
  <p:transition advClick="0" advTm="60000"/>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punctuation</a:t>
            </a:r>
            <a:endParaRPr lang="en-GB" dirty="0"/>
          </a:p>
        </p:txBody>
      </p:sp>
      <p:sp>
        <p:nvSpPr>
          <p:cNvPr id="5" name="Text Placeholder 4"/>
          <p:cNvSpPr>
            <a:spLocks noGrp="1"/>
          </p:cNvSpPr>
          <p:nvPr>
            <p:ph type="body" idx="1"/>
          </p:nvPr>
        </p:nvSpPr>
        <p:spPr/>
        <p:txBody>
          <a:bodyPr/>
          <a:lstStyle/>
          <a:p>
            <a:r>
              <a:rPr lang="en-GB" b="1" dirty="0" smtClean="0"/>
              <a:t>Periods</a:t>
            </a:r>
            <a:endParaRPr lang="en-GB" dirty="0"/>
          </a:p>
        </p:txBody>
      </p:sp>
    </p:spTree>
  </p:cSld>
  <p:clrMapOvr>
    <a:masterClrMapping/>
  </p:clrMapOvr>
  <p:transition advClick="0" advTm="60000"/>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457200" y="404664"/>
            <a:ext cx="8229600" cy="5721499"/>
          </a:xfrm>
        </p:spPr>
        <p:txBody>
          <a:bodyPr>
            <a:normAutofit fontScale="92500" lnSpcReduction="10000"/>
          </a:bodyPr>
          <a:lstStyle/>
          <a:p>
            <a:r>
              <a:rPr lang="en-GB" dirty="0" smtClean="0"/>
              <a:t>A </a:t>
            </a:r>
            <a:r>
              <a:rPr lang="en-GB" b="1" dirty="0" smtClean="0"/>
              <a:t>comma splice</a:t>
            </a:r>
            <a:r>
              <a:rPr lang="en-GB" dirty="0" smtClean="0"/>
              <a:t> occurs when two or more clauses that could each stand alone as a sentence are written with only a comma between them. To correct this error, </a:t>
            </a:r>
            <a:r>
              <a:rPr lang="en-GB" b="1" dirty="0" smtClean="0"/>
              <a:t>separate the clauses with a period or semicolon, connect the clauses with a word like </a:t>
            </a:r>
            <a:r>
              <a:rPr lang="en-GB" b="1" i="1" dirty="0" smtClean="0"/>
              <a:t>and, for, because, </a:t>
            </a:r>
            <a:r>
              <a:rPr lang="en-GB" b="1" dirty="0" smtClean="0"/>
              <a:t>or</a:t>
            </a:r>
            <a:r>
              <a:rPr lang="en-GB" b="1" i="1" dirty="0" smtClean="0"/>
              <a:t> although</a:t>
            </a:r>
            <a:r>
              <a:rPr lang="en-GB" b="1" dirty="0" smtClean="0"/>
              <a:t>, or combine them into one clause.</a:t>
            </a:r>
            <a:endParaRPr lang="en-GB" dirty="0" smtClean="0"/>
          </a:p>
          <a:p>
            <a:pPr lvl="1"/>
            <a:r>
              <a:rPr lang="en-GB" dirty="0" smtClean="0"/>
              <a:t>Wrong: The ship was huge</a:t>
            </a:r>
            <a:r>
              <a:rPr lang="en-GB" b="1" dirty="0" smtClean="0"/>
              <a:t>,</a:t>
            </a:r>
            <a:r>
              <a:rPr lang="en-GB" dirty="0" smtClean="0"/>
              <a:t> its mast stood thirty feet high.</a:t>
            </a:r>
            <a:br>
              <a:rPr lang="en-GB" dirty="0" smtClean="0"/>
            </a:br>
            <a:r>
              <a:rPr lang="en-GB" dirty="0" smtClean="0"/>
              <a:t>Right: The ship was huge</a:t>
            </a:r>
            <a:r>
              <a:rPr lang="en-GB" b="1" dirty="0" smtClean="0"/>
              <a:t>; its</a:t>
            </a:r>
            <a:r>
              <a:rPr lang="en-GB" dirty="0" smtClean="0"/>
              <a:t> mast stood thirty feet high.</a:t>
            </a:r>
            <a:br>
              <a:rPr lang="en-GB" dirty="0" smtClean="0"/>
            </a:br>
            <a:r>
              <a:rPr lang="en-GB" dirty="0" smtClean="0"/>
              <a:t>Right: The ship was huge</a:t>
            </a:r>
            <a:r>
              <a:rPr lang="en-GB" b="1" dirty="0" smtClean="0"/>
              <a:t>, and its</a:t>
            </a:r>
            <a:r>
              <a:rPr lang="en-GB" dirty="0" smtClean="0"/>
              <a:t> mast stood thirty feet high.</a:t>
            </a:r>
            <a:br>
              <a:rPr lang="en-GB" dirty="0" smtClean="0"/>
            </a:br>
            <a:r>
              <a:rPr lang="en-GB" dirty="0" smtClean="0"/>
              <a:t>Right: The mast of the huge ship stood thirty feet high.</a:t>
            </a:r>
          </a:p>
          <a:p>
            <a:endParaRPr lang="en-GB" dirty="0"/>
          </a:p>
        </p:txBody>
      </p:sp>
    </p:spTree>
  </p:cSld>
  <p:clrMapOvr>
    <a:masterClrMapping/>
  </p:clrMapOvr>
  <p:transition advClick="0" advTm="60000"/>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332656"/>
            <a:ext cx="8229600" cy="5793507"/>
          </a:xfrm>
        </p:spPr>
        <p:txBody>
          <a:bodyPr>
            <a:normAutofit fontScale="92500"/>
          </a:bodyPr>
          <a:lstStyle/>
          <a:p>
            <a:r>
              <a:rPr lang="en-GB" b="1" dirty="0" smtClean="0"/>
              <a:t>Fused sentences</a:t>
            </a:r>
            <a:r>
              <a:rPr lang="en-GB" dirty="0" smtClean="0"/>
              <a:t> are created when two or more groups of words that could each be written as an independent sentence are written without any punctuation between them. To eliminate a fused sentence, </a:t>
            </a:r>
            <a:r>
              <a:rPr lang="en-GB" b="1" dirty="0" smtClean="0"/>
              <a:t>divide the groups of words into separate sentences, or join them in a way that shows their relationship.</a:t>
            </a:r>
            <a:endParaRPr lang="en-GB" dirty="0" smtClean="0"/>
          </a:p>
          <a:p>
            <a:pPr lvl="1"/>
            <a:r>
              <a:rPr lang="en-GB" dirty="0" smtClean="0"/>
              <a:t>Wrong: Our fiscal policy is not well defined it confuses many people.</a:t>
            </a:r>
            <a:br>
              <a:rPr lang="en-GB" dirty="0" smtClean="0"/>
            </a:br>
            <a:r>
              <a:rPr lang="en-GB" dirty="0" smtClean="0"/>
              <a:t>Right: Our fiscal policy is not well defined</a:t>
            </a:r>
            <a:r>
              <a:rPr lang="en-GB" b="1" dirty="0" smtClean="0"/>
              <a:t>. It</a:t>
            </a:r>
            <a:r>
              <a:rPr lang="en-GB" dirty="0" smtClean="0"/>
              <a:t> confuses many people.</a:t>
            </a:r>
            <a:br>
              <a:rPr lang="en-GB" dirty="0" smtClean="0"/>
            </a:br>
            <a:r>
              <a:rPr lang="en-GB" dirty="0" smtClean="0"/>
              <a:t>Right: Our fiscal policy is not well defined</a:t>
            </a:r>
            <a:r>
              <a:rPr lang="en-GB" b="1" dirty="0" smtClean="0"/>
              <a:t>, and it</a:t>
            </a:r>
            <a:r>
              <a:rPr lang="en-GB" dirty="0" smtClean="0"/>
              <a:t> confuses many people.</a:t>
            </a:r>
          </a:p>
          <a:p>
            <a:endParaRPr lang="en-GB" dirty="0"/>
          </a:p>
        </p:txBody>
      </p:sp>
    </p:spTree>
  </p:cSld>
  <p:clrMapOvr>
    <a:masterClrMapping/>
  </p:clrMapOvr>
  <p:transition advClick="0" advTm="60000"/>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Verbs</a:t>
            </a:r>
          </a:p>
        </p:txBody>
      </p:sp>
      <p:sp>
        <p:nvSpPr>
          <p:cNvPr id="5" name="Text Placeholder 4"/>
          <p:cNvSpPr>
            <a:spLocks noGrp="1"/>
          </p:cNvSpPr>
          <p:nvPr>
            <p:ph type="body" idx="1"/>
          </p:nvPr>
        </p:nvSpPr>
        <p:spPr/>
        <p:txBody>
          <a:bodyPr/>
          <a:lstStyle/>
          <a:p>
            <a:r>
              <a:rPr lang="en-GB" b="1" dirty="0" smtClean="0"/>
              <a:t>Active and Passive Verbs</a:t>
            </a:r>
            <a:endParaRPr lang="en-GB" dirty="0" smtClean="0"/>
          </a:p>
          <a:p>
            <a:endParaRPr lang="en-GB" dirty="0"/>
          </a:p>
        </p:txBody>
      </p:sp>
    </p:spTree>
  </p:cSld>
  <p:clrMapOvr>
    <a:masterClrMapping/>
  </p:clrMapOvr>
  <p:transition advClick="0" advTm="60000"/>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457200" y="332656"/>
            <a:ext cx="8229600" cy="5793507"/>
          </a:xfrm>
        </p:spPr>
        <p:txBody>
          <a:bodyPr>
            <a:normAutofit fontScale="92500" lnSpcReduction="20000"/>
          </a:bodyPr>
          <a:lstStyle/>
          <a:p>
            <a:r>
              <a:rPr lang="en-GB" dirty="0" smtClean="0"/>
              <a:t>Verbs can be in either active or passive voice. In active voice, the subject of the sentence </a:t>
            </a:r>
            <a:r>
              <a:rPr lang="en-GB" b="1" dirty="0" smtClean="0"/>
              <a:t>performs</a:t>
            </a:r>
            <a:r>
              <a:rPr lang="en-GB" dirty="0" smtClean="0"/>
              <a:t> the action of the verb; in passive voice, the subject </a:t>
            </a:r>
            <a:r>
              <a:rPr lang="en-GB" b="1" dirty="0" smtClean="0"/>
              <a:t>receives</a:t>
            </a:r>
            <a:r>
              <a:rPr lang="en-GB" dirty="0" smtClean="0"/>
              <a:t> the action of the verb. Readers typically find active voice sentences more vigorous and clearer; for these reasons, writers usually prefer active voice.</a:t>
            </a:r>
          </a:p>
          <a:p>
            <a:pPr lvl="1"/>
            <a:r>
              <a:rPr lang="en-GB" dirty="0" smtClean="0"/>
              <a:t>Passive: </a:t>
            </a:r>
            <a:r>
              <a:rPr lang="en-GB" b="1" dirty="0" smtClean="0"/>
              <a:t>The ball </a:t>
            </a:r>
            <a:r>
              <a:rPr lang="en-GB" b="1" i="1" dirty="0" smtClean="0"/>
              <a:t>was kicked by</a:t>
            </a:r>
            <a:r>
              <a:rPr lang="en-GB" dirty="0" smtClean="0"/>
              <a:t> the boy.</a:t>
            </a:r>
            <a:br>
              <a:rPr lang="en-GB" dirty="0" smtClean="0"/>
            </a:br>
            <a:r>
              <a:rPr lang="en-GB" dirty="0" smtClean="0"/>
              <a:t>Active: </a:t>
            </a:r>
            <a:r>
              <a:rPr lang="en-GB" b="1" dirty="0" smtClean="0"/>
              <a:t>The boy </a:t>
            </a:r>
            <a:r>
              <a:rPr lang="en-GB" b="1" i="1" dirty="0" smtClean="0"/>
              <a:t>kicked</a:t>
            </a:r>
            <a:r>
              <a:rPr lang="en-GB" dirty="0" smtClean="0"/>
              <a:t> the ball.</a:t>
            </a:r>
          </a:p>
          <a:p>
            <a:pPr lvl="1"/>
            <a:r>
              <a:rPr lang="en-GB" dirty="0" smtClean="0"/>
              <a:t>Passive: </a:t>
            </a:r>
            <a:r>
              <a:rPr lang="en-GB" b="1" dirty="0" smtClean="0"/>
              <a:t>A decision </a:t>
            </a:r>
            <a:r>
              <a:rPr lang="en-GB" b="1" i="1" dirty="0" smtClean="0"/>
              <a:t>was reached</a:t>
            </a:r>
            <a:r>
              <a:rPr lang="en-GB" dirty="0" smtClean="0"/>
              <a:t> by the committee.</a:t>
            </a:r>
            <a:br>
              <a:rPr lang="en-GB" dirty="0" smtClean="0"/>
            </a:br>
            <a:r>
              <a:rPr lang="en-GB" dirty="0" smtClean="0"/>
              <a:t>Active: </a:t>
            </a:r>
            <a:r>
              <a:rPr lang="en-GB" b="1" dirty="0" smtClean="0"/>
              <a:t>The committee </a:t>
            </a:r>
            <a:r>
              <a:rPr lang="en-GB" b="1" i="1" dirty="0" smtClean="0"/>
              <a:t>reached</a:t>
            </a:r>
            <a:r>
              <a:rPr lang="en-GB" dirty="0" smtClean="0"/>
              <a:t> a decision.</a:t>
            </a:r>
          </a:p>
          <a:p>
            <a:pPr lvl="1"/>
            <a:r>
              <a:rPr lang="en-GB" dirty="0" smtClean="0"/>
              <a:t>Passive: </a:t>
            </a:r>
            <a:r>
              <a:rPr lang="en-GB" b="1" dirty="0" smtClean="0"/>
              <a:t>Many arguments </a:t>
            </a:r>
            <a:r>
              <a:rPr lang="en-GB" b="1" i="1" dirty="0" smtClean="0"/>
              <a:t>are offered</a:t>
            </a:r>
            <a:r>
              <a:rPr lang="en-GB" dirty="0" smtClean="0"/>
              <a:t> against abortion.</a:t>
            </a:r>
            <a:br>
              <a:rPr lang="en-GB" dirty="0" smtClean="0"/>
            </a:br>
            <a:r>
              <a:rPr lang="en-GB" dirty="0" smtClean="0"/>
              <a:t>Active: </a:t>
            </a:r>
            <a:r>
              <a:rPr lang="en-GB" b="1" dirty="0" smtClean="0"/>
              <a:t>Religious leaders </a:t>
            </a:r>
            <a:r>
              <a:rPr lang="en-GB" b="1" i="1" dirty="0" smtClean="0"/>
              <a:t>offer</a:t>
            </a:r>
            <a:r>
              <a:rPr lang="en-GB" i="1" dirty="0" smtClean="0"/>
              <a:t> </a:t>
            </a:r>
            <a:r>
              <a:rPr lang="en-GB" dirty="0" smtClean="0"/>
              <a:t>many arguments against abortion.</a:t>
            </a:r>
          </a:p>
          <a:p>
            <a:endParaRPr lang="en-GB" dirty="0"/>
          </a:p>
        </p:txBody>
      </p:sp>
    </p:spTree>
  </p:cSld>
  <p:clrMapOvr>
    <a:masterClrMapping/>
  </p:clrMapOvr>
  <p:transition advClick="0" advTm="60000"/>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04664"/>
            <a:ext cx="8229600" cy="6192688"/>
          </a:xfrm>
        </p:spPr>
        <p:txBody>
          <a:bodyPr>
            <a:normAutofit fontScale="92500" lnSpcReduction="20000"/>
          </a:bodyPr>
          <a:lstStyle/>
          <a:p>
            <a:r>
              <a:rPr lang="en-GB" dirty="0" smtClean="0"/>
              <a:t>On some occasions, however, you might have a good reason for choosing a passive construction; for example, you might choose the passive if you want to emphasize the receiver of the action or minimize the importance of the actor.</a:t>
            </a:r>
          </a:p>
          <a:p>
            <a:pPr lvl="1"/>
            <a:r>
              <a:rPr lang="en-GB" dirty="0" smtClean="0"/>
              <a:t>Appropriate passive: The medical records were destroyed in the fire.</a:t>
            </a:r>
            <a:br>
              <a:rPr lang="en-GB" dirty="0" smtClean="0"/>
            </a:br>
            <a:r>
              <a:rPr lang="en-GB" dirty="0" smtClean="0"/>
              <a:t>Appropriate passive: The experiment was performed successfully.</a:t>
            </a:r>
          </a:p>
          <a:p>
            <a:r>
              <a:rPr lang="en-GB" dirty="0" smtClean="0"/>
              <a:t>Passive voice verbs always include a form of the verb </a:t>
            </a:r>
            <a:r>
              <a:rPr lang="en-GB" i="1" dirty="0" smtClean="0"/>
              <a:t>to be</a:t>
            </a:r>
            <a:r>
              <a:rPr lang="en-GB" dirty="0" smtClean="0"/>
              <a:t>, such as </a:t>
            </a:r>
            <a:r>
              <a:rPr lang="en-GB" i="1" dirty="0" smtClean="0"/>
              <a:t>am</a:t>
            </a:r>
            <a:r>
              <a:rPr lang="en-GB" dirty="0" smtClean="0"/>
              <a:t>, </a:t>
            </a:r>
            <a:r>
              <a:rPr lang="en-GB" i="1" dirty="0" smtClean="0"/>
              <a:t>are</a:t>
            </a:r>
            <a:r>
              <a:rPr lang="en-GB" dirty="0" smtClean="0"/>
              <a:t>, </a:t>
            </a:r>
            <a:r>
              <a:rPr lang="en-GB" i="1" dirty="0" smtClean="0"/>
              <a:t>was</a:t>
            </a:r>
            <a:r>
              <a:rPr lang="en-GB" dirty="0" smtClean="0"/>
              <a:t>, </a:t>
            </a:r>
            <a:r>
              <a:rPr lang="en-GB" i="1" dirty="0" smtClean="0"/>
              <a:t>is being</a:t>
            </a:r>
            <a:r>
              <a:rPr lang="en-GB" dirty="0" smtClean="0"/>
              <a:t>, and so on. To check for active versus passive voice, look for sentences that contain a form of this verb, and see whether in these sentences the subject of the sentence performs the action of the verb.</a:t>
            </a:r>
          </a:p>
          <a:p>
            <a:endParaRPr lang="en-GB" dirty="0"/>
          </a:p>
        </p:txBody>
      </p:sp>
    </p:spTree>
  </p:cSld>
  <p:clrMapOvr>
    <a:masterClrMapping/>
  </p:clrMapOvr>
  <p:transition advClick="0" advTm="60000"/>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verbs</a:t>
            </a:r>
            <a:endParaRPr lang="en-GB" dirty="0"/>
          </a:p>
        </p:txBody>
      </p:sp>
      <p:sp>
        <p:nvSpPr>
          <p:cNvPr id="5" name="Text Placeholder 4"/>
          <p:cNvSpPr>
            <a:spLocks noGrp="1"/>
          </p:cNvSpPr>
          <p:nvPr>
            <p:ph type="body" idx="1"/>
          </p:nvPr>
        </p:nvSpPr>
        <p:spPr/>
        <p:txBody>
          <a:bodyPr/>
          <a:lstStyle/>
          <a:p>
            <a:r>
              <a:rPr lang="en-GB" b="1" dirty="0" smtClean="0"/>
              <a:t>Shifting Verb Tense</a:t>
            </a:r>
            <a:endParaRPr lang="en-GB" dirty="0" smtClean="0"/>
          </a:p>
          <a:p>
            <a:endParaRPr lang="en-GB" dirty="0"/>
          </a:p>
        </p:txBody>
      </p:sp>
    </p:spTree>
  </p:cSld>
  <p:clrMapOvr>
    <a:masterClrMapping/>
  </p:clrMapOvr>
  <p:transition advClick="0" advTm="60000"/>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457200" y="404664"/>
            <a:ext cx="8229600" cy="6264696"/>
          </a:xfrm>
        </p:spPr>
        <p:txBody>
          <a:bodyPr>
            <a:normAutofit/>
          </a:bodyPr>
          <a:lstStyle/>
          <a:p>
            <a:r>
              <a:rPr lang="en-GB" dirty="0" smtClean="0"/>
              <a:t>If you shift verb tense (for example, from past to present tense) in a sentence or passage without a good reason, you may confuse your reader.</a:t>
            </a:r>
          </a:p>
          <a:p>
            <a:pPr lvl="1"/>
            <a:r>
              <a:rPr lang="en-GB" dirty="0" smtClean="0"/>
              <a:t>Wrong: After he </a:t>
            </a:r>
            <a:r>
              <a:rPr lang="en-GB" b="1" dirty="0" smtClean="0"/>
              <a:t>joined</a:t>
            </a:r>
            <a:r>
              <a:rPr lang="en-GB" dirty="0" smtClean="0"/>
              <a:t> the union, Sam </a:t>
            </a:r>
            <a:r>
              <a:rPr lang="en-GB" b="1" dirty="0" smtClean="0"/>
              <a:t>appears</a:t>
            </a:r>
            <a:r>
              <a:rPr lang="en-GB" dirty="0" smtClean="0"/>
              <a:t> at a rally and </a:t>
            </a:r>
            <a:r>
              <a:rPr lang="en-GB" b="1" dirty="0" smtClean="0"/>
              <a:t>makes</a:t>
            </a:r>
            <a:r>
              <a:rPr lang="en-GB" dirty="0" smtClean="0"/>
              <a:t> a speech.</a:t>
            </a:r>
            <a:br>
              <a:rPr lang="en-GB" dirty="0" smtClean="0"/>
            </a:br>
            <a:r>
              <a:rPr lang="en-GB" dirty="0" smtClean="0"/>
              <a:t>Right: After he </a:t>
            </a:r>
            <a:r>
              <a:rPr lang="en-GB" b="1" dirty="0" smtClean="0"/>
              <a:t>joined</a:t>
            </a:r>
            <a:r>
              <a:rPr lang="en-GB" dirty="0" smtClean="0"/>
              <a:t> the union, Sam </a:t>
            </a:r>
            <a:r>
              <a:rPr lang="en-GB" b="1" dirty="0" smtClean="0"/>
              <a:t>appeared</a:t>
            </a:r>
            <a:r>
              <a:rPr lang="en-GB" dirty="0" smtClean="0"/>
              <a:t> at a rally and </a:t>
            </a:r>
            <a:r>
              <a:rPr lang="en-GB" b="1" dirty="0" smtClean="0"/>
              <a:t>made</a:t>
            </a:r>
            <a:r>
              <a:rPr lang="en-GB" dirty="0" smtClean="0"/>
              <a:t> a speech.</a:t>
            </a:r>
          </a:p>
          <a:p>
            <a:r>
              <a:rPr lang="en-GB" dirty="0" smtClean="0"/>
              <a:t>To proofread for verb tense errors, circle all verbs in your writing. Look at the verbs in sequence and check that you haven’t changed tense unintentionally.</a:t>
            </a:r>
          </a:p>
          <a:p>
            <a:endParaRPr lang="en-GB" dirty="0"/>
          </a:p>
        </p:txBody>
      </p:sp>
    </p:spTree>
  </p:cSld>
  <p:clrMapOvr>
    <a:masterClrMapping/>
  </p:clrMapOvr>
  <p:transition advClick="0" advTm="60000"/>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verbs</a:t>
            </a:r>
            <a:endParaRPr lang="en-GB" dirty="0"/>
          </a:p>
        </p:txBody>
      </p:sp>
      <p:sp>
        <p:nvSpPr>
          <p:cNvPr id="5" name="Text Placeholder 4"/>
          <p:cNvSpPr>
            <a:spLocks noGrp="1"/>
          </p:cNvSpPr>
          <p:nvPr>
            <p:ph type="body" idx="1"/>
          </p:nvPr>
        </p:nvSpPr>
        <p:spPr/>
        <p:txBody>
          <a:bodyPr/>
          <a:lstStyle/>
          <a:p>
            <a:r>
              <a:rPr lang="en-GB" b="1" dirty="0" smtClean="0"/>
              <a:t>Subject-Verb Agreement</a:t>
            </a:r>
          </a:p>
          <a:p>
            <a:endParaRPr lang="en-GB" dirty="0"/>
          </a:p>
        </p:txBody>
      </p:sp>
    </p:spTree>
  </p:cSld>
  <p:clrMapOvr>
    <a:masterClrMapping/>
  </p:clrMapOvr>
  <p:transition advClick="0" advTm="60000"/>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457200" y="332656"/>
            <a:ext cx="8229600" cy="5793507"/>
          </a:xfrm>
        </p:spPr>
        <p:txBody>
          <a:bodyPr>
            <a:normAutofit fontScale="92500" lnSpcReduction="20000"/>
          </a:bodyPr>
          <a:lstStyle/>
          <a:p>
            <a:r>
              <a:rPr lang="en-GB" dirty="0" smtClean="0"/>
              <a:t>Make sure that the </a:t>
            </a:r>
            <a:r>
              <a:rPr lang="en-GB" b="1" dirty="0" smtClean="0"/>
              <a:t>subject</a:t>
            </a:r>
            <a:r>
              <a:rPr lang="en-GB" dirty="0" smtClean="0"/>
              <a:t> and </a:t>
            </a:r>
            <a:r>
              <a:rPr lang="en-GB" b="1" dirty="0" smtClean="0"/>
              <a:t>verb </a:t>
            </a:r>
            <a:r>
              <a:rPr lang="en-GB" dirty="0" smtClean="0"/>
              <a:t>of each clause or sentence agree—that is, that a singular subject has a singular verb, and a plural subject a plural verb. When other words come between subject and verb, you may mistake the noun nearest to the verb—before or after—for the verb’s real subject.</a:t>
            </a:r>
          </a:p>
          <a:p>
            <a:pPr lvl="1"/>
            <a:r>
              <a:rPr lang="en-GB" dirty="0" smtClean="0"/>
              <a:t>Wrong: A central </a:t>
            </a:r>
            <a:r>
              <a:rPr lang="en-GB" b="1" dirty="0" smtClean="0"/>
              <a:t>part</a:t>
            </a:r>
            <a:r>
              <a:rPr lang="en-GB" dirty="0" smtClean="0"/>
              <a:t> of my life goals </a:t>
            </a:r>
            <a:r>
              <a:rPr lang="en-GB" b="1" dirty="0" smtClean="0"/>
              <a:t>have been</a:t>
            </a:r>
            <a:r>
              <a:rPr lang="en-GB" dirty="0" smtClean="0"/>
              <a:t> to go to law school.</a:t>
            </a:r>
            <a:br>
              <a:rPr lang="en-GB" dirty="0" smtClean="0"/>
            </a:br>
            <a:r>
              <a:rPr lang="en-GB" dirty="0" smtClean="0"/>
              <a:t>Right: A central </a:t>
            </a:r>
            <a:r>
              <a:rPr lang="en-GB" b="1" dirty="0" smtClean="0"/>
              <a:t>part</a:t>
            </a:r>
            <a:r>
              <a:rPr lang="en-GB" dirty="0" smtClean="0"/>
              <a:t> of my life goals </a:t>
            </a:r>
            <a:r>
              <a:rPr lang="en-GB" b="1" dirty="0" smtClean="0"/>
              <a:t>has been</a:t>
            </a:r>
            <a:r>
              <a:rPr lang="en-GB" dirty="0" smtClean="0"/>
              <a:t> to go to law school.</a:t>
            </a:r>
          </a:p>
          <a:p>
            <a:pPr lvl="1"/>
            <a:r>
              <a:rPr lang="en-GB" dirty="0" smtClean="0"/>
              <a:t>Wrong: The </a:t>
            </a:r>
            <a:r>
              <a:rPr lang="en-GB" b="1" dirty="0" smtClean="0"/>
              <a:t>profits</a:t>
            </a:r>
            <a:r>
              <a:rPr lang="en-GB" dirty="0" smtClean="0"/>
              <a:t> earned by the cosmetic industry </a:t>
            </a:r>
            <a:r>
              <a:rPr lang="en-GB" b="1" dirty="0" smtClean="0"/>
              <a:t>is</a:t>
            </a:r>
            <a:r>
              <a:rPr lang="en-GB" dirty="0" smtClean="0"/>
              <a:t> not high enough.</a:t>
            </a:r>
            <a:br>
              <a:rPr lang="en-GB" dirty="0" smtClean="0"/>
            </a:br>
            <a:r>
              <a:rPr lang="en-GB" dirty="0" smtClean="0"/>
              <a:t>Right: The </a:t>
            </a:r>
            <a:r>
              <a:rPr lang="en-GB" b="1" dirty="0" smtClean="0"/>
              <a:t>profits</a:t>
            </a:r>
            <a:r>
              <a:rPr lang="en-GB" dirty="0" smtClean="0"/>
              <a:t> earned by the cosmetic industry </a:t>
            </a:r>
            <a:r>
              <a:rPr lang="en-GB" b="1" dirty="0" smtClean="0"/>
              <a:t>are</a:t>
            </a:r>
            <a:r>
              <a:rPr lang="en-GB" dirty="0" smtClean="0"/>
              <a:t> not high enough.</a:t>
            </a:r>
          </a:p>
          <a:p>
            <a:endParaRPr lang="en-GB" dirty="0"/>
          </a:p>
        </p:txBody>
      </p:sp>
    </p:spTree>
  </p:cSld>
  <p:clrMapOvr>
    <a:masterClrMapping/>
  </p:clrMapOvr>
  <p:transition advClick="0" advTm="60000"/>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332656"/>
            <a:ext cx="8229600" cy="6525344"/>
          </a:xfrm>
        </p:spPr>
        <p:txBody>
          <a:bodyPr>
            <a:noAutofit/>
          </a:bodyPr>
          <a:lstStyle/>
          <a:p>
            <a:r>
              <a:rPr lang="en-GB" sz="2400" dirty="0" smtClean="0"/>
              <a:t>Be particularly careful that your </a:t>
            </a:r>
            <a:r>
              <a:rPr lang="en-GB" sz="2400" b="1" dirty="0" smtClean="0"/>
              <a:t>subject </a:t>
            </a:r>
            <a:r>
              <a:rPr lang="en-GB" sz="2400" dirty="0" smtClean="0"/>
              <a:t>and </a:t>
            </a:r>
            <a:r>
              <a:rPr lang="en-GB" sz="2400" b="1" dirty="0" smtClean="0"/>
              <a:t>verb</a:t>
            </a:r>
            <a:r>
              <a:rPr lang="en-GB" sz="2400" dirty="0" smtClean="0"/>
              <a:t> agree when your subject is made up of two or more parts joined by </a:t>
            </a:r>
            <a:r>
              <a:rPr lang="en-GB" sz="2400" i="1" dirty="0" smtClean="0"/>
              <a:t>and</a:t>
            </a:r>
            <a:r>
              <a:rPr lang="en-GB" sz="2400" dirty="0" smtClean="0"/>
              <a:t> or </a:t>
            </a:r>
            <a:r>
              <a:rPr lang="en-GB" sz="2400" i="1" dirty="0" err="1" smtClean="0"/>
              <a:t>or</a:t>
            </a:r>
            <a:r>
              <a:rPr lang="en-GB" sz="2400" dirty="0" smtClean="0"/>
              <a:t>; when your subject is a word like </a:t>
            </a:r>
            <a:r>
              <a:rPr lang="en-GB" sz="2400" i="1" dirty="0" smtClean="0"/>
              <a:t>committee</a:t>
            </a:r>
            <a:r>
              <a:rPr lang="en-GB" sz="2400" dirty="0" smtClean="0"/>
              <a:t> or </a:t>
            </a:r>
            <a:r>
              <a:rPr lang="en-GB" sz="2400" i="1" dirty="0" smtClean="0"/>
              <a:t>jury</a:t>
            </a:r>
            <a:r>
              <a:rPr lang="en-GB" sz="2400" dirty="0" smtClean="0"/>
              <a:t>, which can take either a singular or a plural verb depending on whether it is treated as a unit or as a group of individuals; or when your subject is a word like </a:t>
            </a:r>
            <a:r>
              <a:rPr lang="en-GB" sz="2400" i="1" dirty="0" smtClean="0"/>
              <a:t>mathematics</a:t>
            </a:r>
            <a:r>
              <a:rPr lang="en-GB" sz="2400" dirty="0" smtClean="0"/>
              <a:t> or </a:t>
            </a:r>
            <a:r>
              <a:rPr lang="en-GB" sz="2400" i="1" dirty="0" smtClean="0"/>
              <a:t>measles</a:t>
            </a:r>
            <a:r>
              <a:rPr lang="en-GB" sz="2400" dirty="0" smtClean="0"/>
              <a:t>, which looks plural but is singular in meaning.</a:t>
            </a:r>
          </a:p>
          <a:p>
            <a:pPr lvl="1"/>
            <a:r>
              <a:rPr lang="en-GB" sz="2000" dirty="0" smtClean="0"/>
              <a:t>Wrong: My </a:t>
            </a:r>
            <a:r>
              <a:rPr lang="en-GB" sz="2000" b="1" dirty="0" smtClean="0"/>
              <a:t>brother</a:t>
            </a:r>
            <a:r>
              <a:rPr lang="en-GB" sz="2000" dirty="0" smtClean="0"/>
              <a:t> and his </a:t>
            </a:r>
            <a:r>
              <a:rPr lang="en-GB" sz="2000" b="1" dirty="0" smtClean="0"/>
              <a:t>friend </a:t>
            </a:r>
            <a:r>
              <a:rPr lang="en-GB" sz="2000" b="1" i="1" dirty="0" smtClean="0"/>
              <a:t>commutes</a:t>
            </a:r>
            <a:r>
              <a:rPr lang="en-GB" sz="2000" dirty="0" smtClean="0"/>
              <a:t> every day from Louisville.</a:t>
            </a:r>
            <a:br>
              <a:rPr lang="en-GB" sz="2000" dirty="0" smtClean="0"/>
            </a:br>
            <a:r>
              <a:rPr lang="en-GB" sz="2000" dirty="0" smtClean="0"/>
              <a:t>Right: My </a:t>
            </a:r>
            <a:r>
              <a:rPr lang="en-GB" sz="2000" b="1" dirty="0" smtClean="0"/>
              <a:t>brother</a:t>
            </a:r>
            <a:r>
              <a:rPr lang="en-GB" sz="2000" dirty="0" smtClean="0"/>
              <a:t> and his </a:t>
            </a:r>
            <a:r>
              <a:rPr lang="en-GB" sz="2000" b="1" dirty="0" smtClean="0"/>
              <a:t>friend </a:t>
            </a:r>
            <a:r>
              <a:rPr lang="en-GB" sz="2000" b="1" i="1" dirty="0" smtClean="0"/>
              <a:t>commute</a:t>
            </a:r>
            <a:r>
              <a:rPr lang="en-GB" sz="2000" dirty="0" smtClean="0"/>
              <a:t> every day from Louisville.</a:t>
            </a:r>
          </a:p>
          <a:p>
            <a:pPr lvl="1"/>
            <a:r>
              <a:rPr lang="en-GB" sz="2000" dirty="0" smtClean="0"/>
              <a:t>Wrong: The </a:t>
            </a:r>
            <a:r>
              <a:rPr lang="en-GB" sz="2000" b="1" dirty="0" smtClean="0"/>
              <a:t>committee </a:t>
            </a:r>
            <a:r>
              <a:rPr lang="en-GB" sz="2000" b="1" i="1" dirty="0" smtClean="0"/>
              <a:t>was taking</a:t>
            </a:r>
            <a:r>
              <a:rPr lang="en-GB" sz="2000" dirty="0" smtClean="0"/>
              <a:t> all the responsibility themselves.</a:t>
            </a:r>
            <a:br>
              <a:rPr lang="en-GB" sz="2000" dirty="0" smtClean="0"/>
            </a:br>
            <a:r>
              <a:rPr lang="en-GB" sz="2000" dirty="0" smtClean="0"/>
              <a:t>Right: The </a:t>
            </a:r>
            <a:r>
              <a:rPr lang="en-GB" sz="2000" b="1" dirty="0" smtClean="0"/>
              <a:t>committee </a:t>
            </a:r>
            <a:r>
              <a:rPr lang="en-GB" sz="2000" b="1" i="1" dirty="0" smtClean="0"/>
              <a:t>were taking</a:t>
            </a:r>
            <a:r>
              <a:rPr lang="en-GB" sz="2000" dirty="0" smtClean="0"/>
              <a:t> all the responsibility themselves.</a:t>
            </a:r>
            <a:br>
              <a:rPr lang="en-GB" sz="2000" dirty="0" smtClean="0"/>
            </a:br>
            <a:r>
              <a:rPr lang="en-GB" sz="2000" dirty="0" smtClean="0"/>
              <a:t>(Note that the use of the word </a:t>
            </a:r>
            <a:r>
              <a:rPr lang="en-GB" sz="2000" i="1" dirty="0" smtClean="0"/>
              <a:t>themselves</a:t>
            </a:r>
            <a:r>
              <a:rPr lang="en-GB" sz="2000" dirty="0" smtClean="0"/>
              <a:t> shows that </a:t>
            </a:r>
            <a:r>
              <a:rPr lang="en-GB" sz="2000" i="1" dirty="0" smtClean="0"/>
              <a:t>committee</a:t>
            </a:r>
            <a:r>
              <a:rPr lang="en-GB" sz="2000" dirty="0" smtClean="0"/>
              <a:t> is being treated as a group of individuals, not as a unit.)</a:t>
            </a:r>
          </a:p>
          <a:p>
            <a:pPr lvl="1"/>
            <a:r>
              <a:rPr lang="en-GB" sz="2000" dirty="0" smtClean="0"/>
              <a:t>Wrong: </a:t>
            </a:r>
            <a:r>
              <a:rPr lang="en-GB" sz="2000" b="1" dirty="0" smtClean="0"/>
              <a:t>Measles </a:t>
            </a:r>
            <a:r>
              <a:rPr lang="en-GB" sz="2000" b="1" i="1" dirty="0" smtClean="0"/>
              <a:t>have become</a:t>
            </a:r>
            <a:r>
              <a:rPr lang="en-GB" sz="2000" dirty="0" smtClean="0"/>
              <a:t> less common in the United States.</a:t>
            </a:r>
            <a:br>
              <a:rPr lang="en-GB" sz="2000" dirty="0" smtClean="0"/>
            </a:br>
            <a:r>
              <a:rPr lang="en-GB" sz="2000" dirty="0" smtClean="0"/>
              <a:t>Right: </a:t>
            </a:r>
            <a:r>
              <a:rPr lang="en-GB" sz="2000" b="1" dirty="0" smtClean="0"/>
              <a:t>Measles </a:t>
            </a:r>
            <a:r>
              <a:rPr lang="en-GB" sz="2000" b="1" i="1" dirty="0" smtClean="0"/>
              <a:t>has become</a:t>
            </a:r>
            <a:r>
              <a:rPr lang="en-GB" sz="2000" dirty="0" smtClean="0"/>
              <a:t> less common in the United States.</a:t>
            </a:r>
          </a:p>
          <a:p>
            <a:r>
              <a:rPr lang="en-GB" sz="2000" dirty="0" smtClean="0"/>
              <a:t>To proofread for subject-verb agreement, circle the subject and verb in each sentence and be sure they agree.</a:t>
            </a:r>
          </a:p>
          <a:p>
            <a:endParaRPr lang="en-GB" sz="2000" dirty="0"/>
          </a:p>
        </p:txBody>
      </p:sp>
    </p:spTree>
  </p:cSld>
  <p:clrMapOvr>
    <a:masterClrMapping/>
  </p:clrMapOvr>
  <p:transition advClick="0" advTm="60000"/>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Pronouns</a:t>
            </a:r>
          </a:p>
        </p:txBody>
      </p:sp>
      <p:sp>
        <p:nvSpPr>
          <p:cNvPr id="5" name="Text Placeholder 4"/>
          <p:cNvSpPr>
            <a:spLocks noGrp="1"/>
          </p:cNvSpPr>
          <p:nvPr>
            <p:ph type="body" idx="1"/>
          </p:nvPr>
        </p:nvSpPr>
        <p:spPr/>
        <p:txBody>
          <a:bodyPr/>
          <a:lstStyle/>
          <a:p>
            <a:endParaRPr lang="en-GB"/>
          </a:p>
        </p:txBody>
      </p:sp>
    </p:spTree>
  </p:cSld>
  <p:clrMapOvr>
    <a:masterClrMapping/>
  </p:clrMapOvr>
  <p:transition advClick="0" advTm="60000"/>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457200" y="260648"/>
            <a:ext cx="8229600" cy="6336704"/>
          </a:xfrm>
        </p:spPr>
        <p:txBody>
          <a:bodyPr>
            <a:normAutofit fontScale="70000" lnSpcReduction="20000"/>
          </a:bodyPr>
          <a:lstStyle/>
          <a:p>
            <a:r>
              <a:rPr lang="en-GB" dirty="0" smtClean="0"/>
              <a:t>A pronoun (like </a:t>
            </a:r>
            <a:r>
              <a:rPr lang="en-GB" i="1" dirty="0" smtClean="0"/>
              <a:t>I</a:t>
            </a:r>
            <a:r>
              <a:rPr lang="en-GB" dirty="0" smtClean="0"/>
              <a:t>, </a:t>
            </a:r>
            <a:r>
              <a:rPr lang="en-GB" i="1" dirty="0" smtClean="0"/>
              <a:t>it</a:t>
            </a:r>
            <a:r>
              <a:rPr lang="en-GB" dirty="0" smtClean="0"/>
              <a:t>, </a:t>
            </a:r>
            <a:r>
              <a:rPr lang="en-GB" i="1" dirty="0" smtClean="0"/>
              <a:t>you</a:t>
            </a:r>
            <a:r>
              <a:rPr lang="en-GB" dirty="0" smtClean="0"/>
              <a:t>, </a:t>
            </a:r>
            <a:r>
              <a:rPr lang="en-GB" i="1" dirty="0" smtClean="0"/>
              <a:t>him</a:t>
            </a:r>
            <a:r>
              <a:rPr lang="en-GB" dirty="0" smtClean="0"/>
              <a:t>, </a:t>
            </a:r>
            <a:r>
              <a:rPr lang="en-GB" i="1" dirty="0" smtClean="0"/>
              <a:t>her</a:t>
            </a:r>
            <a:r>
              <a:rPr lang="en-GB" dirty="0" smtClean="0"/>
              <a:t>, </a:t>
            </a:r>
            <a:r>
              <a:rPr lang="en-GB" i="1" dirty="0" smtClean="0"/>
              <a:t>this</a:t>
            </a:r>
            <a:r>
              <a:rPr lang="en-GB" dirty="0" smtClean="0"/>
              <a:t>, </a:t>
            </a:r>
            <a:r>
              <a:rPr lang="en-GB" i="1" dirty="0" smtClean="0"/>
              <a:t>themselves</a:t>
            </a:r>
            <a:r>
              <a:rPr lang="en-GB" dirty="0" smtClean="0"/>
              <a:t>, </a:t>
            </a:r>
            <a:r>
              <a:rPr lang="en-GB" i="1" dirty="0" smtClean="0"/>
              <a:t>someone</a:t>
            </a:r>
            <a:r>
              <a:rPr lang="en-GB" dirty="0" smtClean="0"/>
              <a:t>, </a:t>
            </a:r>
            <a:r>
              <a:rPr lang="en-GB" i="1" dirty="0" smtClean="0"/>
              <a:t>who</a:t>
            </a:r>
            <a:r>
              <a:rPr lang="en-GB" dirty="0" smtClean="0"/>
              <a:t>, </a:t>
            </a:r>
            <a:r>
              <a:rPr lang="en-GB" i="1" dirty="0" smtClean="0"/>
              <a:t>which</a:t>
            </a:r>
            <a:r>
              <a:rPr lang="en-GB" dirty="0" smtClean="0"/>
              <a:t>) is used to replace another word—its antecedent—so the antecedent does not have to be </a:t>
            </a:r>
            <a:r>
              <a:rPr lang="en-GB" dirty="0" err="1" smtClean="0"/>
              <a:t>repeated.Check</a:t>
            </a:r>
            <a:r>
              <a:rPr lang="en-GB" dirty="0" smtClean="0"/>
              <a:t> each </a:t>
            </a:r>
            <a:r>
              <a:rPr lang="en-GB" b="1" dirty="0" smtClean="0"/>
              <a:t>pronoun</a:t>
            </a:r>
            <a:r>
              <a:rPr lang="en-GB" dirty="0" smtClean="0"/>
              <a:t> to make sure that it agrees with its </a:t>
            </a:r>
            <a:r>
              <a:rPr lang="en-GB" b="1" dirty="0" smtClean="0"/>
              <a:t>antecedent</a:t>
            </a:r>
            <a:r>
              <a:rPr lang="en-GB" dirty="0" smtClean="0"/>
              <a:t> in gender and number. Remember that words like </a:t>
            </a:r>
            <a:r>
              <a:rPr lang="en-GB" i="1" dirty="0" smtClean="0"/>
              <a:t>each</a:t>
            </a:r>
            <a:r>
              <a:rPr lang="en-GB" dirty="0" smtClean="0"/>
              <a:t>, </a:t>
            </a:r>
            <a:r>
              <a:rPr lang="en-GB" i="1" dirty="0" smtClean="0"/>
              <a:t>either</a:t>
            </a:r>
            <a:r>
              <a:rPr lang="en-GB" dirty="0" smtClean="0"/>
              <a:t>, </a:t>
            </a:r>
            <a:r>
              <a:rPr lang="en-GB" i="1" dirty="0" smtClean="0"/>
              <a:t>neither</a:t>
            </a:r>
            <a:r>
              <a:rPr lang="en-GB" dirty="0" smtClean="0"/>
              <a:t>, and </a:t>
            </a:r>
            <a:r>
              <a:rPr lang="en-GB" i="1" dirty="0" smtClean="0"/>
              <a:t>one</a:t>
            </a:r>
            <a:r>
              <a:rPr lang="en-GB" dirty="0" smtClean="0"/>
              <a:t> are singular; when they are used as antecedents, they take singular pronouns. Antecedents made up of two or more parts joined by </a:t>
            </a:r>
            <a:r>
              <a:rPr lang="en-GB" i="1" dirty="0" smtClean="0"/>
              <a:t>or</a:t>
            </a:r>
            <a:r>
              <a:rPr lang="en-GB" dirty="0" smtClean="0"/>
              <a:t> </a:t>
            </a:r>
            <a:r>
              <a:rPr lang="en-GB" dirty="0" err="1" smtClean="0"/>
              <a:t>or</a:t>
            </a:r>
            <a:r>
              <a:rPr lang="en-GB" dirty="0" smtClean="0"/>
              <a:t> </a:t>
            </a:r>
            <a:r>
              <a:rPr lang="en-GB" i="1" dirty="0" smtClean="0"/>
              <a:t>nor</a:t>
            </a:r>
            <a:r>
              <a:rPr lang="en-GB" dirty="0" smtClean="0"/>
              <a:t> take pronouns that agree with the nearest antecedent. Collective-noun antecedents (audience, team) can be singular or plural depending on whether they refer to a single unit or a group of individuals.</a:t>
            </a:r>
          </a:p>
          <a:p>
            <a:pPr lvl="1"/>
            <a:r>
              <a:rPr lang="en-GB" dirty="0" smtClean="0"/>
              <a:t>Wrong: Every</a:t>
            </a:r>
            <a:r>
              <a:rPr lang="en-GB" b="1" dirty="0" smtClean="0"/>
              <a:t> one</a:t>
            </a:r>
            <a:r>
              <a:rPr lang="en-GB" dirty="0" smtClean="0"/>
              <a:t> of the puppies thrived in </a:t>
            </a:r>
            <a:r>
              <a:rPr lang="en-GB" b="1" dirty="0" smtClean="0"/>
              <a:t>their</a:t>
            </a:r>
            <a:r>
              <a:rPr lang="en-GB" dirty="0" smtClean="0"/>
              <a:t> new home.</a:t>
            </a:r>
            <a:br>
              <a:rPr lang="en-GB" dirty="0" smtClean="0"/>
            </a:br>
            <a:r>
              <a:rPr lang="en-GB" dirty="0" smtClean="0"/>
              <a:t>Right: Every </a:t>
            </a:r>
            <a:r>
              <a:rPr lang="en-GB" b="1" dirty="0" smtClean="0"/>
              <a:t>one</a:t>
            </a:r>
            <a:r>
              <a:rPr lang="en-GB" dirty="0" smtClean="0"/>
              <a:t> of the puppies thrived in </a:t>
            </a:r>
            <a:r>
              <a:rPr lang="en-GB" b="1" dirty="0" smtClean="0"/>
              <a:t>its</a:t>
            </a:r>
            <a:r>
              <a:rPr lang="en-GB" dirty="0" smtClean="0"/>
              <a:t> new home.</a:t>
            </a:r>
          </a:p>
          <a:p>
            <a:pPr lvl="1"/>
            <a:r>
              <a:rPr lang="en-GB" dirty="0" smtClean="0"/>
              <a:t>Wrong: </a:t>
            </a:r>
            <a:r>
              <a:rPr lang="en-GB" b="1" dirty="0" smtClean="0"/>
              <a:t>Neither Jane nor Susan</a:t>
            </a:r>
            <a:r>
              <a:rPr lang="en-GB" dirty="0" smtClean="0"/>
              <a:t> felt that </a:t>
            </a:r>
            <a:r>
              <a:rPr lang="en-GB" b="1" dirty="0" smtClean="0"/>
              <a:t>they </a:t>
            </a:r>
            <a:r>
              <a:rPr lang="en-GB" dirty="0" smtClean="0"/>
              <a:t>had been treated fairly.</a:t>
            </a:r>
            <a:br>
              <a:rPr lang="en-GB" dirty="0" smtClean="0"/>
            </a:br>
            <a:r>
              <a:rPr lang="en-GB" dirty="0" smtClean="0"/>
              <a:t>Right: </a:t>
            </a:r>
            <a:r>
              <a:rPr lang="en-GB" b="1" dirty="0" smtClean="0"/>
              <a:t>Neither Jane nor Susan</a:t>
            </a:r>
            <a:r>
              <a:rPr lang="en-GB" dirty="0" smtClean="0"/>
              <a:t> felt that </a:t>
            </a:r>
            <a:r>
              <a:rPr lang="en-GB" b="1" dirty="0" smtClean="0"/>
              <a:t>she</a:t>
            </a:r>
            <a:r>
              <a:rPr lang="en-GB" dirty="0" smtClean="0"/>
              <a:t> had been treated fairly.</a:t>
            </a:r>
          </a:p>
          <a:p>
            <a:pPr lvl="1"/>
            <a:r>
              <a:rPr lang="en-GB" dirty="0" smtClean="0"/>
              <a:t>Wrong: The </a:t>
            </a:r>
            <a:r>
              <a:rPr lang="en-GB" b="1" dirty="0" smtClean="0"/>
              <a:t>team</a:t>
            </a:r>
            <a:r>
              <a:rPr lang="en-GB" dirty="0" smtClean="0"/>
              <a:t> frequently changed </a:t>
            </a:r>
            <a:r>
              <a:rPr lang="en-GB" b="1" dirty="0" smtClean="0"/>
              <a:t>its</a:t>
            </a:r>
            <a:r>
              <a:rPr lang="en-GB" dirty="0" smtClean="0"/>
              <a:t> positions to get varied experience.</a:t>
            </a:r>
            <a:br>
              <a:rPr lang="en-GB" dirty="0" smtClean="0"/>
            </a:br>
            <a:r>
              <a:rPr lang="en-GB" dirty="0" smtClean="0"/>
              <a:t>Right: The </a:t>
            </a:r>
            <a:r>
              <a:rPr lang="en-GB" b="1" dirty="0" smtClean="0"/>
              <a:t>team</a:t>
            </a:r>
            <a:r>
              <a:rPr lang="en-GB" dirty="0" smtClean="0"/>
              <a:t> frequently changed </a:t>
            </a:r>
            <a:r>
              <a:rPr lang="en-GB" b="1" dirty="0" smtClean="0"/>
              <a:t>their</a:t>
            </a:r>
            <a:r>
              <a:rPr lang="en-GB" dirty="0" smtClean="0"/>
              <a:t> positions to get varied experience.</a:t>
            </a:r>
          </a:p>
          <a:p>
            <a:endParaRPr lang="en-GB" dirty="0"/>
          </a:p>
        </p:txBody>
      </p:sp>
    </p:spTree>
  </p:cSld>
  <p:clrMapOvr>
    <a:masterClrMapping/>
  </p:clrMapOvr>
  <p:transition advClick="0" advTm="60000"/>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332656"/>
            <a:ext cx="8229600" cy="6525344"/>
          </a:xfrm>
        </p:spPr>
        <p:txBody>
          <a:bodyPr>
            <a:normAutofit fontScale="92500"/>
          </a:bodyPr>
          <a:lstStyle/>
          <a:p>
            <a:r>
              <a:rPr lang="en-GB" dirty="0" smtClean="0"/>
              <a:t>most indefinite pronouns (like </a:t>
            </a:r>
            <a:r>
              <a:rPr lang="en-GB" i="1" dirty="0" smtClean="0"/>
              <a:t>each</a:t>
            </a:r>
            <a:r>
              <a:rPr lang="en-GB" dirty="0" smtClean="0"/>
              <a:t>, </a:t>
            </a:r>
            <a:r>
              <a:rPr lang="en-GB" i="1" dirty="0" smtClean="0"/>
              <a:t>either</a:t>
            </a:r>
            <a:r>
              <a:rPr lang="en-GB" dirty="0" smtClean="0"/>
              <a:t>, </a:t>
            </a:r>
            <a:r>
              <a:rPr lang="en-GB" i="1" dirty="0" smtClean="0"/>
              <a:t>neither</a:t>
            </a:r>
            <a:r>
              <a:rPr lang="en-GB" dirty="0" smtClean="0"/>
              <a:t>, or </a:t>
            </a:r>
            <a:r>
              <a:rPr lang="en-GB" i="1" dirty="0" smtClean="0"/>
              <a:t>one</a:t>
            </a:r>
            <a:r>
              <a:rPr lang="en-GB" dirty="0" smtClean="0"/>
              <a:t>) are singular; therefore, they take singular verbs. A relative pronoun, like </a:t>
            </a:r>
            <a:r>
              <a:rPr lang="en-GB" i="1" dirty="0" smtClean="0"/>
              <a:t>who</a:t>
            </a:r>
            <a:r>
              <a:rPr lang="en-GB" dirty="0" smtClean="0"/>
              <a:t>, </a:t>
            </a:r>
            <a:r>
              <a:rPr lang="en-GB" i="1" dirty="0" smtClean="0"/>
              <a:t>which</a:t>
            </a:r>
            <a:r>
              <a:rPr lang="en-GB" dirty="0" smtClean="0"/>
              <a:t>, or </a:t>
            </a:r>
            <a:r>
              <a:rPr lang="en-GB" i="1" dirty="0" smtClean="0"/>
              <a:t>that</a:t>
            </a:r>
            <a:r>
              <a:rPr lang="en-GB" dirty="0" smtClean="0"/>
              <a:t>, takes a verb that agrees with the pronoun’s antecedent.</a:t>
            </a:r>
          </a:p>
          <a:p>
            <a:pPr lvl="1"/>
            <a:r>
              <a:rPr lang="en-GB" dirty="0" smtClean="0"/>
              <a:t>Wrong: </a:t>
            </a:r>
            <a:r>
              <a:rPr lang="en-GB" b="1" dirty="0" smtClean="0"/>
              <a:t>Each</a:t>
            </a:r>
            <a:r>
              <a:rPr lang="en-GB" dirty="0" smtClean="0"/>
              <a:t> of the items in these designs </a:t>
            </a:r>
            <a:r>
              <a:rPr lang="en-GB" b="1" dirty="0" smtClean="0"/>
              <a:t>coordinate</a:t>
            </a:r>
            <a:r>
              <a:rPr lang="en-GB" dirty="0" smtClean="0"/>
              <a:t> with the others.</a:t>
            </a:r>
            <a:br>
              <a:rPr lang="en-GB" dirty="0" smtClean="0"/>
            </a:br>
            <a:r>
              <a:rPr lang="en-GB" dirty="0" smtClean="0"/>
              <a:t>Right: </a:t>
            </a:r>
            <a:r>
              <a:rPr lang="en-GB" b="1" dirty="0" smtClean="0"/>
              <a:t>Each</a:t>
            </a:r>
            <a:r>
              <a:rPr lang="en-GB" dirty="0" smtClean="0"/>
              <a:t> of the items in these designs </a:t>
            </a:r>
            <a:r>
              <a:rPr lang="en-GB" b="1" dirty="0" smtClean="0"/>
              <a:t>coordinates</a:t>
            </a:r>
            <a:r>
              <a:rPr lang="en-GB" dirty="0" smtClean="0"/>
              <a:t> with the others.</a:t>
            </a:r>
          </a:p>
          <a:p>
            <a:pPr lvl="1"/>
            <a:r>
              <a:rPr lang="en-GB" dirty="0" smtClean="0"/>
              <a:t>Wrong: He is one of the </a:t>
            </a:r>
            <a:r>
              <a:rPr lang="en-GB" b="1" dirty="0" smtClean="0"/>
              <a:t>employees</a:t>
            </a:r>
            <a:r>
              <a:rPr lang="en-GB" dirty="0" smtClean="0"/>
              <a:t> who </a:t>
            </a:r>
            <a:r>
              <a:rPr lang="en-GB" b="1" dirty="0" smtClean="0"/>
              <a:t>works </a:t>
            </a:r>
            <a:r>
              <a:rPr lang="en-GB" dirty="0" smtClean="0"/>
              <a:t>overtime regularly.</a:t>
            </a:r>
            <a:br>
              <a:rPr lang="en-GB" dirty="0" smtClean="0"/>
            </a:br>
            <a:r>
              <a:rPr lang="en-GB" dirty="0" smtClean="0"/>
              <a:t>Right: He is one of the </a:t>
            </a:r>
            <a:r>
              <a:rPr lang="en-GB" b="1" dirty="0" smtClean="0"/>
              <a:t>employees</a:t>
            </a:r>
            <a:r>
              <a:rPr lang="en-GB" dirty="0" smtClean="0"/>
              <a:t> who </a:t>
            </a:r>
            <a:r>
              <a:rPr lang="en-GB" b="1" dirty="0" smtClean="0"/>
              <a:t>work</a:t>
            </a:r>
            <a:r>
              <a:rPr lang="en-GB" dirty="0" smtClean="0"/>
              <a:t> overtime regularly.</a:t>
            </a:r>
            <a:br>
              <a:rPr lang="en-GB" dirty="0" smtClean="0"/>
            </a:br>
            <a:r>
              <a:rPr lang="en-GB" dirty="0" smtClean="0"/>
              <a:t>(In this example, the antecedent of </a:t>
            </a:r>
            <a:r>
              <a:rPr lang="en-GB" i="1" dirty="0" smtClean="0"/>
              <a:t>who</a:t>
            </a:r>
            <a:r>
              <a:rPr lang="en-GB" dirty="0" smtClean="0"/>
              <a:t> is </a:t>
            </a:r>
            <a:r>
              <a:rPr lang="en-GB" i="1" dirty="0" smtClean="0"/>
              <a:t>employees</a:t>
            </a:r>
            <a:r>
              <a:rPr lang="en-GB" dirty="0" smtClean="0"/>
              <a:t>, and therefore the verb should be plural.)</a:t>
            </a:r>
          </a:p>
          <a:p>
            <a:endParaRPr lang="en-GB" dirty="0"/>
          </a:p>
        </p:txBody>
      </p:sp>
    </p:spTree>
  </p:cSld>
  <p:clrMapOvr>
    <a:masterClrMapping/>
  </p:clrMapOvr>
  <p:transition advClick="0" advTm="60000"/>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260648"/>
            <a:ext cx="8229600" cy="6336704"/>
          </a:xfrm>
        </p:spPr>
        <p:txBody>
          <a:bodyPr>
            <a:normAutofit fontScale="92500" lnSpcReduction="20000"/>
          </a:bodyPr>
          <a:lstStyle/>
          <a:p>
            <a:r>
              <a:rPr lang="en-GB" dirty="0" smtClean="0"/>
              <a:t>A vague pronoun reference occurs when readers cannot be sure of a pronoun’s antecedent. If a </a:t>
            </a:r>
            <a:r>
              <a:rPr lang="en-GB" b="1" dirty="0" smtClean="0"/>
              <a:t>pronoun</a:t>
            </a:r>
            <a:r>
              <a:rPr lang="en-GB" dirty="0" smtClean="0"/>
              <a:t> could refer to more than one </a:t>
            </a:r>
            <a:r>
              <a:rPr lang="en-GB" b="1" dirty="0" smtClean="0"/>
              <a:t>antecedent</a:t>
            </a:r>
            <a:r>
              <a:rPr lang="en-GB" dirty="0" smtClean="0"/>
              <a:t>, or if the antecedent is implied but not explicitly stated, revise the sentence to make the antecedent clear.</a:t>
            </a:r>
          </a:p>
          <a:p>
            <a:pPr lvl="1"/>
            <a:r>
              <a:rPr lang="en-GB" dirty="0" smtClean="0"/>
              <a:t>Wrong: Before Mary assaulted Mrs. Turpin, </a:t>
            </a:r>
            <a:r>
              <a:rPr lang="en-GB" b="1" dirty="0" smtClean="0"/>
              <a:t>she</a:t>
            </a:r>
            <a:r>
              <a:rPr lang="en-GB" dirty="0" smtClean="0"/>
              <a:t> was a judgmental woman.</a:t>
            </a:r>
            <a:br>
              <a:rPr lang="en-GB" dirty="0" smtClean="0"/>
            </a:br>
            <a:r>
              <a:rPr lang="en-GB" dirty="0" smtClean="0"/>
              <a:t>Right: Before Mary assaulted Mrs. Turpin, </a:t>
            </a:r>
            <a:r>
              <a:rPr lang="en-GB" b="1" dirty="0" smtClean="0"/>
              <a:t>the latter</a:t>
            </a:r>
            <a:r>
              <a:rPr lang="en-GB" dirty="0" smtClean="0"/>
              <a:t> was a judgmental woman.</a:t>
            </a:r>
            <a:br>
              <a:rPr lang="en-GB" dirty="0" smtClean="0"/>
            </a:br>
            <a:r>
              <a:rPr lang="en-GB" dirty="0" smtClean="0"/>
              <a:t>(In the first sentence, </a:t>
            </a:r>
            <a:r>
              <a:rPr lang="en-GB" i="1" dirty="0" smtClean="0"/>
              <a:t>she</a:t>
            </a:r>
            <a:r>
              <a:rPr lang="en-GB" dirty="0" smtClean="0"/>
              <a:t> could refer to either Mary or Mrs. Turpin.)</a:t>
            </a:r>
          </a:p>
          <a:p>
            <a:pPr lvl="1"/>
            <a:r>
              <a:rPr lang="en-GB" dirty="0" smtClean="0"/>
              <a:t>Wrong: They believe that an egg is as important as a human being, but </a:t>
            </a:r>
            <a:r>
              <a:rPr lang="en-GB" b="1" dirty="0" smtClean="0"/>
              <a:t>it</a:t>
            </a:r>
            <a:r>
              <a:rPr lang="en-GB" dirty="0" smtClean="0"/>
              <a:t> can’t be proved.</a:t>
            </a:r>
            <a:br>
              <a:rPr lang="en-GB" dirty="0" smtClean="0"/>
            </a:br>
            <a:r>
              <a:rPr lang="en-GB" dirty="0" smtClean="0"/>
              <a:t>Right: They believe that an egg is as important as a human being, but </a:t>
            </a:r>
            <a:r>
              <a:rPr lang="en-GB" b="1" dirty="0" smtClean="0"/>
              <a:t>such an assertion </a:t>
            </a:r>
            <a:r>
              <a:rPr lang="en-GB" dirty="0" smtClean="0"/>
              <a:t>can’t be proved.</a:t>
            </a:r>
            <a:br>
              <a:rPr lang="en-GB" dirty="0" smtClean="0"/>
            </a:br>
            <a:r>
              <a:rPr lang="en-GB" dirty="0" smtClean="0"/>
              <a:t>(In the first sentence, the antecedent of</a:t>
            </a:r>
            <a:r>
              <a:rPr lang="en-GB" i="1" dirty="0" smtClean="0"/>
              <a:t> it </a:t>
            </a:r>
            <a:r>
              <a:rPr lang="en-GB" dirty="0" smtClean="0"/>
              <a:t>is unclear.)</a:t>
            </a:r>
          </a:p>
          <a:p>
            <a:endParaRPr lang="en-GB" dirty="0"/>
          </a:p>
        </p:txBody>
      </p:sp>
    </p:spTree>
  </p:cSld>
  <p:clrMapOvr>
    <a:masterClrMapping/>
  </p:clrMapOvr>
  <p:transition advClick="0" advTm="60000"/>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other</a:t>
            </a:r>
            <a:endParaRPr lang="en-GB" dirty="0"/>
          </a:p>
        </p:txBody>
      </p:sp>
      <p:sp>
        <p:nvSpPr>
          <p:cNvPr id="5" name="Text Placeholder 4"/>
          <p:cNvSpPr>
            <a:spLocks noGrp="1"/>
          </p:cNvSpPr>
          <p:nvPr>
            <p:ph type="body" idx="1"/>
          </p:nvPr>
        </p:nvSpPr>
        <p:spPr/>
        <p:txBody>
          <a:bodyPr/>
          <a:lstStyle/>
          <a:p>
            <a:endParaRPr lang="en-GB"/>
          </a:p>
        </p:txBody>
      </p:sp>
    </p:spTree>
  </p:cSld>
  <p:clrMapOvr>
    <a:masterClrMapping/>
  </p:clrMapOvr>
  <p:transition advClick="0" advTm="60000"/>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b="1" dirty="0" smtClean="0"/>
              <a:t>Sentence Fragments</a:t>
            </a:r>
            <a:endParaRPr lang="en-GB" dirty="0"/>
          </a:p>
        </p:txBody>
      </p:sp>
      <p:sp>
        <p:nvSpPr>
          <p:cNvPr id="5" name="Content Placeholder 4"/>
          <p:cNvSpPr>
            <a:spLocks noGrp="1"/>
          </p:cNvSpPr>
          <p:nvPr>
            <p:ph idx="1"/>
          </p:nvPr>
        </p:nvSpPr>
        <p:spPr>
          <a:xfrm>
            <a:off x="457200" y="1600200"/>
            <a:ext cx="8229600" cy="5257800"/>
          </a:xfrm>
        </p:spPr>
        <p:txBody>
          <a:bodyPr>
            <a:normAutofit fontScale="77500" lnSpcReduction="20000"/>
          </a:bodyPr>
          <a:lstStyle/>
          <a:p>
            <a:r>
              <a:rPr lang="en-GB" dirty="0" smtClean="0"/>
              <a:t>The sentence fragment is an incomplete sentence punctuated as a sentence. To make it a complete sentence, </a:t>
            </a:r>
            <a:r>
              <a:rPr lang="en-GB" b="1" dirty="0" smtClean="0"/>
              <a:t>join it to the main clause or rewrite it.</a:t>
            </a:r>
            <a:endParaRPr lang="en-GB" dirty="0" smtClean="0"/>
          </a:p>
          <a:p>
            <a:pPr lvl="1"/>
            <a:r>
              <a:rPr lang="en-GB" dirty="0" smtClean="0"/>
              <a:t>Wrong: She is a good friend. A person whom I trust and admire.</a:t>
            </a:r>
            <a:br>
              <a:rPr lang="en-GB" dirty="0" smtClean="0"/>
            </a:br>
            <a:r>
              <a:rPr lang="en-GB" dirty="0" smtClean="0"/>
              <a:t>Right: She is a good friend, </a:t>
            </a:r>
            <a:r>
              <a:rPr lang="en-GB" b="1" dirty="0" smtClean="0"/>
              <a:t>a</a:t>
            </a:r>
            <a:r>
              <a:rPr lang="en-GB" dirty="0" smtClean="0"/>
              <a:t> person whom I trust and admire.</a:t>
            </a:r>
          </a:p>
          <a:p>
            <a:pPr lvl="1"/>
            <a:r>
              <a:rPr lang="en-GB" dirty="0" smtClean="0"/>
              <a:t>Wrong: In the workshop, we learned the value of discipline. Also how to take good notes.</a:t>
            </a:r>
            <a:br>
              <a:rPr lang="en-GB" dirty="0" smtClean="0"/>
            </a:br>
            <a:r>
              <a:rPr lang="en-GB" dirty="0" smtClean="0"/>
              <a:t>Right: In the workshop, we learned the value of discipline. We </a:t>
            </a:r>
            <a:r>
              <a:rPr lang="en-GB" b="1" dirty="0" smtClean="0"/>
              <a:t>also learned</a:t>
            </a:r>
            <a:r>
              <a:rPr lang="en-GB" dirty="0" smtClean="0"/>
              <a:t> how to take good notes.</a:t>
            </a:r>
          </a:p>
          <a:p>
            <a:pPr lvl="1"/>
            <a:r>
              <a:rPr lang="en-GB" dirty="0" smtClean="0"/>
              <a:t>Wrong: The old </a:t>
            </a:r>
            <a:r>
              <a:rPr lang="en-GB" dirty="0" err="1" smtClean="0"/>
              <a:t>aluminum</a:t>
            </a:r>
            <a:r>
              <a:rPr lang="en-GB" dirty="0" smtClean="0"/>
              <a:t> boat sitting on its trailer.</a:t>
            </a:r>
            <a:br>
              <a:rPr lang="en-GB" dirty="0" smtClean="0"/>
            </a:br>
            <a:r>
              <a:rPr lang="en-GB" dirty="0" smtClean="0"/>
              <a:t>Right: The old </a:t>
            </a:r>
            <a:r>
              <a:rPr lang="en-GB" dirty="0" err="1" smtClean="0"/>
              <a:t>aluminum</a:t>
            </a:r>
            <a:r>
              <a:rPr lang="en-GB" dirty="0" smtClean="0"/>
              <a:t> boat </a:t>
            </a:r>
            <a:r>
              <a:rPr lang="en-GB" b="1" dirty="0" smtClean="0"/>
              <a:t>was sitting</a:t>
            </a:r>
            <a:r>
              <a:rPr lang="en-GB" dirty="0" smtClean="0"/>
              <a:t> on its trailer.</a:t>
            </a:r>
          </a:p>
          <a:p>
            <a:r>
              <a:rPr lang="en-GB" dirty="0" smtClean="0"/>
              <a:t>To proofread for sentence fragments, check all sentences for a subject, a verb, and at least one clause that does not begin with a subordinating word like </a:t>
            </a:r>
            <a:r>
              <a:rPr lang="en-GB" i="1" dirty="0" smtClean="0"/>
              <a:t>as</a:t>
            </a:r>
            <a:r>
              <a:rPr lang="en-GB" dirty="0" smtClean="0"/>
              <a:t>, </a:t>
            </a:r>
            <a:r>
              <a:rPr lang="en-GB" i="1" dirty="0" smtClean="0"/>
              <a:t>although</a:t>
            </a:r>
            <a:r>
              <a:rPr lang="en-GB" dirty="0" smtClean="0"/>
              <a:t>, </a:t>
            </a:r>
            <a:r>
              <a:rPr lang="en-GB" i="1" dirty="0" smtClean="0"/>
              <a:t>if</a:t>
            </a:r>
            <a:r>
              <a:rPr lang="en-GB" dirty="0" smtClean="0"/>
              <a:t>, </a:t>
            </a:r>
            <a:r>
              <a:rPr lang="en-GB" i="1" dirty="0" smtClean="0"/>
              <a:t>when</a:t>
            </a:r>
            <a:r>
              <a:rPr lang="en-GB" dirty="0" smtClean="0"/>
              <a:t>, </a:t>
            </a:r>
            <a:r>
              <a:rPr lang="en-GB" i="1" dirty="0" smtClean="0"/>
              <a:t>that</a:t>
            </a:r>
            <a:r>
              <a:rPr lang="en-GB" dirty="0" smtClean="0"/>
              <a:t>, </a:t>
            </a:r>
            <a:r>
              <a:rPr lang="en-GB" i="1" dirty="0" smtClean="0"/>
              <a:t>since</a:t>
            </a:r>
            <a:r>
              <a:rPr lang="en-GB" dirty="0" smtClean="0"/>
              <a:t>, or </a:t>
            </a:r>
            <a:r>
              <a:rPr lang="en-GB" i="1" dirty="0" smtClean="0"/>
              <a:t>who</a:t>
            </a:r>
            <a:r>
              <a:rPr lang="en-GB" dirty="0" smtClean="0"/>
              <a:t>.</a:t>
            </a:r>
          </a:p>
          <a:p>
            <a:endParaRPr lang="en-GB" dirty="0"/>
          </a:p>
        </p:txBody>
      </p:sp>
    </p:spTree>
  </p:cSld>
  <p:clrMapOvr>
    <a:masterClrMapping/>
  </p:clrMapOvr>
  <p:transition advClick="0" advTm="60000"/>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2074"/>
          </a:xfrm>
        </p:spPr>
        <p:txBody>
          <a:bodyPr>
            <a:normAutofit fontScale="90000"/>
          </a:bodyPr>
          <a:lstStyle/>
          <a:p>
            <a:r>
              <a:rPr lang="en-GB" b="1" dirty="0" smtClean="0"/>
              <a:t>Misplaced or Dangling Modifiers</a:t>
            </a:r>
            <a:endParaRPr lang="en-GB" dirty="0"/>
          </a:p>
        </p:txBody>
      </p:sp>
      <p:sp>
        <p:nvSpPr>
          <p:cNvPr id="3" name="Content Placeholder 2"/>
          <p:cNvSpPr>
            <a:spLocks noGrp="1"/>
          </p:cNvSpPr>
          <p:nvPr>
            <p:ph idx="1"/>
          </p:nvPr>
        </p:nvSpPr>
        <p:spPr>
          <a:xfrm>
            <a:off x="457200" y="836712"/>
            <a:ext cx="8229600" cy="5904656"/>
          </a:xfrm>
        </p:spPr>
        <p:txBody>
          <a:bodyPr>
            <a:normAutofit fontScale="70000" lnSpcReduction="20000"/>
          </a:bodyPr>
          <a:lstStyle/>
          <a:p>
            <a:r>
              <a:rPr lang="en-GB" dirty="0" smtClean="0"/>
              <a:t>Misplaced or dangling modifiers are words, phrases, or clauses not clearly connected to the word they modify. Move a misplaced modifier closer to the word it describes, or revise a sentence to give a dangling modifier a word to modify.</a:t>
            </a:r>
          </a:p>
          <a:p>
            <a:pPr lvl="1"/>
            <a:r>
              <a:rPr lang="en-GB" dirty="0" smtClean="0"/>
              <a:t>Wrong: </a:t>
            </a:r>
            <a:r>
              <a:rPr lang="en-GB" b="1" dirty="0" smtClean="0"/>
              <a:t>They </a:t>
            </a:r>
            <a:r>
              <a:rPr lang="en-GB" dirty="0" smtClean="0"/>
              <a:t>could see the eagles swooping and diving </a:t>
            </a:r>
            <a:r>
              <a:rPr lang="en-GB" b="1" dirty="0" smtClean="0"/>
              <a:t>with binoculars</a:t>
            </a:r>
            <a:r>
              <a:rPr lang="en-GB" dirty="0" smtClean="0"/>
              <a:t>.</a:t>
            </a:r>
            <a:br>
              <a:rPr lang="en-GB" dirty="0" smtClean="0"/>
            </a:br>
            <a:r>
              <a:rPr lang="en-GB" dirty="0" smtClean="0"/>
              <a:t>Right: </a:t>
            </a:r>
            <a:r>
              <a:rPr lang="en-GB" b="1" dirty="0" smtClean="0"/>
              <a:t>With binoculars, they</a:t>
            </a:r>
            <a:r>
              <a:rPr lang="en-GB" dirty="0" smtClean="0"/>
              <a:t> could see the eagles swooping and diving.</a:t>
            </a:r>
          </a:p>
          <a:p>
            <a:pPr lvl="1"/>
            <a:r>
              <a:rPr lang="en-GB" dirty="0" smtClean="0"/>
              <a:t>Wrong: </a:t>
            </a:r>
            <a:r>
              <a:rPr lang="en-GB" b="1" dirty="0" smtClean="0"/>
              <a:t>Nixon</a:t>
            </a:r>
            <a:r>
              <a:rPr lang="en-GB" dirty="0" smtClean="0"/>
              <a:t> told reporters that he planned to get out of politics </a:t>
            </a:r>
            <a:r>
              <a:rPr lang="en-GB" b="1" dirty="0" smtClean="0"/>
              <a:t>after he lost the 1962 gubernatorial race.</a:t>
            </a:r>
            <a:r>
              <a:rPr lang="en-GB" dirty="0" smtClean="0"/>
              <a:t/>
            </a:r>
            <a:br>
              <a:rPr lang="en-GB" dirty="0" smtClean="0"/>
            </a:br>
            <a:r>
              <a:rPr lang="en-GB" dirty="0" smtClean="0"/>
              <a:t>Right: </a:t>
            </a:r>
            <a:r>
              <a:rPr lang="en-GB" b="1" dirty="0" smtClean="0"/>
              <a:t>After he lost the 1962 gubernatorial race, Nixon</a:t>
            </a:r>
            <a:r>
              <a:rPr lang="en-GB" dirty="0" smtClean="0"/>
              <a:t> told reporters that he planned to get out of politics.</a:t>
            </a:r>
          </a:p>
          <a:p>
            <a:pPr lvl="1"/>
            <a:r>
              <a:rPr lang="en-GB" dirty="0" smtClean="0"/>
              <a:t>Wrong: A rabbit’s teeth are never used for </a:t>
            </a:r>
            <a:r>
              <a:rPr lang="en-GB" dirty="0" err="1" smtClean="0"/>
              <a:t>defense</a:t>
            </a:r>
            <a:r>
              <a:rPr lang="en-GB" dirty="0" smtClean="0"/>
              <a:t> even </a:t>
            </a:r>
            <a:r>
              <a:rPr lang="en-GB" b="1" dirty="0" smtClean="0"/>
              <a:t>when cornered.</a:t>
            </a:r>
            <a:r>
              <a:rPr lang="en-GB" dirty="0" smtClean="0"/>
              <a:t/>
            </a:r>
            <a:br>
              <a:rPr lang="en-GB" dirty="0" smtClean="0"/>
            </a:br>
            <a:r>
              <a:rPr lang="en-GB" dirty="0" smtClean="0"/>
              <a:t>Right: </a:t>
            </a:r>
            <a:r>
              <a:rPr lang="en-GB" b="1" dirty="0" smtClean="0"/>
              <a:t>Even when cornered, a rabbit</a:t>
            </a:r>
            <a:r>
              <a:rPr lang="en-GB" dirty="0" smtClean="0"/>
              <a:t> never uses its teeth for </a:t>
            </a:r>
            <a:r>
              <a:rPr lang="en-GB" dirty="0" err="1" smtClean="0"/>
              <a:t>defense</a:t>
            </a:r>
            <a:r>
              <a:rPr lang="en-GB" dirty="0" smtClean="0"/>
              <a:t>.</a:t>
            </a:r>
          </a:p>
          <a:p>
            <a:pPr lvl="1"/>
            <a:r>
              <a:rPr lang="en-GB" dirty="0" smtClean="0"/>
              <a:t>Wrong: </a:t>
            </a:r>
            <a:r>
              <a:rPr lang="en-GB" b="1" dirty="0" smtClean="0"/>
              <a:t>As a young boy</a:t>
            </a:r>
            <a:r>
              <a:rPr lang="en-GB" dirty="0" smtClean="0"/>
              <a:t>, his grandmother told stories of her years as a country schoolteacher.</a:t>
            </a:r>
            <a:br>
              <a:rPr lang="en-GB" dirty="0" smtClean="0"/>
            </a:br>
            <a:r>
              <a:rPr lang="en-GB" dirty="0" smtClean="0"/>
              <a:t>Right: </a:t>
            </a:r>
            <a:r>
              <a:rPr lang="en-GB" b="1" dirty="0" smtClean="0"/>
              <a:t>As a young boy, he</a:t>
            </a:r>
            <a:r>
              <a:rPr lang="en-GB" dirty="0" smtClean="0"/>
              <a:t> heard his grandmother tell stories of her years as a country schoolteacher.</a:t>
            </a:r>
          </a:p>
          <a:p>
            <a:r>
              <a:rPr lang="en-GB" dirty="0" smtClean="0"/>
              <a:t>To proofread for misplaced or dangling modifiers, circle all modifiers and draw a line to the word they describe; be sure they can’t mistakenly modify some other word.</a:t>
            </a:r>
          </a:p>
          <a:p>
            <a:endParaRPr lang="en-GB" dirty="0"/>
          </a:p>
        </p:txBody>
      </p:sp>
    </p:spTree>
  </p:cSld>
  <p:clrMapOvr>
    <a:masterClrMapping/>
  </p:clrMapOvr>
  <p:transition advClick="0" advTm="60000"/>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40</TotalTime>
  <Words>1814</Words>
  <Application>Microsoft Office PowerPoint</Application>
  <PresentationFormat>On-screen Show (4:3)</PresentationFormat>
  <Paragraphs>137</Paragraphs>
  <Slides>38</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38</vt:i4>
      </vt:variant>
    </vt:vector>
  </HeadingPairs>
  <TitlesOfParts>
    <vt:vector size="41" baseType="lpstr">
      <vt:lpstr>Arial</vt:lpstr>
      <vt:lpstr>Calibri</vt:lpstr>
      <vt:lpstr>Office Theme</vt:lpstr>
      <vt:lpstr>HUSK4001</vt:lpstr>
      <vt:lpstr>Proofreading</vt:lpstr>
      <vt:lpstr>Spelling</vt:lpstr>
      <vt:lpstr>Their/There/They’re</vt:lpstr>
      <vt:lpstr>Accept/Except</vt:lpstr>
      <vt:lpstr>Who’s / Whose</vt:lpstr>
      <vt:lpstr>Its/ It’s</vt:lpstr>
      <vt:lpstr>Your/You’re</vt:lpstr>
      <vt:lpstr>Affect/effect</vt:lpstr>
      <vt:lpstr>Than/then</vt:lpstr>
      <vt:lpstr>Were/we’re/where</vt:lpstr>
      <vt:lpstr>Punctuation</vt:lpstr>
      <vt:lpstr>Commas I</vt:lpstr>
      <vt:lpstr>Commas II</vt:lpstr>
      <vt:lpstr>Commas III</vt:lpstr>
      <vt:lpstr>Commas IV</vt:lpstr>
      <vt:lpstr>Commas V</vt:lpstr>
      <vt:lpstr>punctuation</vt:lpstr>
      <vt:lpstr>Apostrophes I</vt:lpstr>
      <vt:lpstr>Apostrophes II</vt:lpstr>
      <vt:lpstr>punctuation</vt:lpstr>
      <vt:lpstr>PowerPoint Presentation</vt:lpstr>
      <vt:lpstr>PowerPoint Presentation</vt:lpstr>
      <vt:lpstr>Verbs</vt:lpstr>
      <vt:lpstr>PowerPoint Presentation</vt:lpstr>
      <vt:lpstr>PowerPoint Presentation</vt:lpstr>
      <vt:lpstr>verbs</vt:lpstr>
      <vt:lpstr>PowerPoint Presentation</vt:lpstr>
      <vt:lpstr>verbs</vt:lpstr>
      <vt:lpstr>PowerPoint Presentation</vt:lpstr>
      <vt:lpstr>PowerPoint Presentation</vt:lpstr>
      <vt:lpstr>Pronouns</vt:lpstr>
      <vt:lpstr>PowerPoint Presentation</vt:lpstr>
      <vt:lpstr>PowerPoint Presentation</vt:lpstr>
      <vt:lpstr>PowerPoint Presentation</vt:lpstr>
      <vt:lpstr>other</vt:lpstr>
      <vt:lpstr>Sentence Fragments</vt:lpstr>
      <vt:lpstr>Misplaced or Dangling Modifiers</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HUSK4001</dc:title>
  <dc:creator>Errietta Bissa</dc:creator>
  <cp:lastModifiedBy>Errietta Bissa</cp:lastModifiedBy>
  <cp:revision>22</cp:revision>
  <dcterms:created xsi:type="dcterms:W3CDTF">2012-10-23T12:44:57Z</dcterms:created>
  <dcterms:modified xsi:type="dcterms:W3CDTF">2018-03-07T09:35:52Z</dcterms:modified>
</cp:coreProperties>
</file>