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58" r:id="rId5"/>
    <p:sldId id="260"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3" autoAdjust="0"/>
    <p:restoredTop sz="94660"/>
  </p:normalViewPr>
  <p:slideViewPr>
    <p:cSldViewPr snapToGrid="0">
      <p:cViewPr varScale="1">
        <p:scale>
          <a:sx n="101" d="100"/>
          <a:sy n="101" d="100"/>
        </p:scale>
        <p:origin x="252"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5950F000-BCEE-4429-8746-EF1DD72B875A}" type="datetimeFigureOut">
              <a:rPr lang="en-GB" smtClean="0"/>
              <a:t>24/01/2025</a:t>
            </a:fld>
            <a:endParaRPr lang="en-GB"/>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BABAACB4-23AD-4614-9709-F33665FF67E7}" type="slidenum">
              <a:rPr lang="en-GB" smtClean="0"/>
              <a:t>‹#›</a:t>
            </a:fld>
            <a:endParaRPr lang="en-GB"/>
          </a:p>
        </p:txBody>
      </p:sp>
    </p:spTree>
    <p:extLst>
      <p:ext uri="{BB962C8B-B14F-4D97-AF65-F5344CB8AC3E}">
        <p14:creationId xmlns:p14="http://schemas.microsoft.com/office/powerpoint/2010/main" val="21121552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950F000-BCEE-4429-8746-EF1DD72B875A}" type="datetimeFigureOut">
              <a:rPr lang="en-GB" smtClean="0"/>
              <a:t>24/01/2025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558300" y="5956137"/>
            <a:ext cx="1052508" cy="365125"/>
          </a:xfrm>
        </p:spPr>
        <p:txBody>
          <a:bodyPr/>
          <a:lstStyle/>
          <a:p>
            <a:fld id="{BABAACB4-23AD-4614-9709-F33665FF67E7}" type="slidenum">
              <a:rPr lang="en-GB" smtClean="0"/>
              <a:t>‹#›</a:t>
            </a:fld>
            <a:endParaRPr lang="en-GB"/>
          </a:p>
        </p:txBody>
      </p:sp>
    </p:spTree>
    <p:extLst>
      <p:ext uri="{BB962C8B-B14F-4D97-AF65-F5344CB8AC3E}">
        <p14:creationId xmlns:p14="http://schemas.microsoft.com/office/powerpoint/2010/main" val="18146163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5950F000-BCEE-4429-8746-EF1DD72B875A}" type="datetimeFigureOut">
              <a:rPr lang="en-GB" smtClean="0"/>
              <a:t>24/01/2025</a:t>
            </a:fld>
            <a:endParaRPr lang="en-GB"/>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BABAACB4-23AD-4614-9709-F33665FF67E7}" type="slidenum">
              <a:rPr lang="en-GB" smtClean="0"/>
              <a:t>‹#›</a:t>
            </a:fld>
            <a:endParaRPr lang="en-GB"/>
          </a:p>
        </p:txBody>
      </p:sp>
    </p:spTree>
    <p:extLst>
      <p:ext uri="{BB962C8B-B14F-4D97-AF65-F5344CB8AC3E}">
        <p14:creationId xmlns:p14="http://schemas.microsoft.com/office/powerpoint/2010/main" val="40645332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950F000-BCEE-4429-8746-EF1DD72B875A}" type="datetimeFigureOut">
              <a:rPr lang="en-GB" smtClean="0"/>
              <a:t>24/01/2025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BAACB4-23AD-4614-9709-F33665FF67E7}" type="slidenum">
              <a:rPr lang="en-GB" smtClean="0"/>
              <a:t>‹#›</a:t>
            </a:fld>
            <a:endParaRPr lang="en-GB"/>
          </a:p>
        </p:txBody>
      </p:sp>
    </p:spTree>
    <p:extLst>
      <p:ext uri="{BB962C8B-B14F-4D97-AF65-F5344CB8AC3E}">
        <p14:creationId xmlns:p14="http://schemas.microsoft.com/office/powerpoint/2010/main" val="3845109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950F000-BCEE-4429-8746-EF1DD72B875A}" type="datetimeFigureOut">
              <a:rPr lang="en-GB" smtClean="0"/>
              <a:t>24/01/2025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ABAACB4-23AD-4614-9709-F33665FF67E7}" type="slidenum">
              <a:rPr lang="en-GB" smtClean="0"/>
              <a:t>‹#›</a:t>
            </a:fld>
            <a:endParaRPr lang="en-GB"/>
          </a:p>
        </p:txBody>
      </p:sp>
    </p:spTree>
    <p:extLst>
      <p:ext uri="{BB962C8B-B14F-4D97-AF65-F5344CB8AC3E}">
        <p14:creationId xmlns:p14="http://schemas.microsoft.com/office/powerpoint/2010/main" val="34641555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950F000-BCEE-4429-8746-EF1DD72B875A}" type="datetimeFigureOut">
              <a:rPr lang="en-GB" smtClean="0"/>
              <a:t>24/01/2025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ABAACB4-23AD-4614-9709-F33665FF67E7}" type="slidenum">
              <a:rPr lang="en-GB" smtClean="0"/>
              <a:t>‹#›</a:t>
            </a:fld>
            <a:endParaRPr lang="en-GB"/>
          </a:p>
        </p:txBody>
      </p:sp>
    </p:spTree>
    <p:extLst>
      <p:ext uri="{BB962C8B-B14F-4D97-AF65-F5344CB8AC3E}">
        <p14:creationId xmlns:p14="http://schemas.microsoft.com/office/powerpoint/2010/main" val="34047676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950F000-BCEE-4429-8746-EF1DD72B875A}" type="datetimeFigureOut">
              <a:rPr lang="en-GB" smtClean="0"/>
              <a:t>24/01/2025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ABAACB4-23AD-4614-9709-F33665FF67E7}" type="slidenum">
              <a:rPr lang="en-GB" smtClean="0"/>
              <a:t>‹#›</a:t>
            </a:fld>
            <a:endParaRPr lang="en-GB"/>
          </a:p>
        </p:txBody>
      </p:sp>
    </p:spTree>
    <p:extLst>
      <p:ext uri="{BB962C8B-B14F-4D97-AF65-F5344CB8AC3E}">
        <p14:creationId xmlns:p14="http://schemas.microsoft.com/office/powerpoint/2010/main" val="4363984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5950F000-BCEE-4429-8746-EF1DD72B875A}" type="datetimeFigureOut">
              <a:rPr lang="en-GB" smtClean="0"/>
              <a:t>24/01/2025</a:t>
            </a:fld>
            <a:endParaRPr lang="en-GB"/>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BABAACB4-23AD-4614-9709-F33665FF67E7}" type="slidenum">
              <a:rPr lang="en-GB" smtClean="0"/>
              <a:t>‹#›</a:t>
            </a:fld>
            <a:endParaRPr lang="en-GB"/>
          </a:p>
        </p:txBody>
      </p:sp>
    </p:spTree>
    <p:extLst>
      <p:ext uri="{BB962C8B-B14F-4D97-AF65-F5344CB8AC3E}">
        <p14:creationId xmlns:p14="http://schemas.microsoft.com/office/powerpoint/2010/main" val="991570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950F000-BCEE-4429-8746-EF1DD72B875A}" type="datetimeFigureOut">
              <a:rPr lang="en-GB" smtClean="0"/>
              <a:t>24/01/2025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BAACB4-23AD-4614-9709-F33665FF67E7}" type="slidenum">
              <a:rPr lang="en-GB" smtClean="0"/>
              <a:t>‹#›</a:t>
            </a:fld>
            <a:endParaRPr lang="en-GB"/>
          </a:p>
        </p:txBody>
      </p:sp>
    </p:spTree>
    <p:extLst>
      <p:ext uri="{BB962C8B-B14F-4D97-AF65-F5344CB8AC3E}">
        <p14:creationId xmlns:p14="http://schemas.microsoft.com/office/powerpoint/2010/main" val="38362084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950F000-BCEE-4429-8746-EF1DD72B875A}" type="datetimeFigureOut">
              <a:rPr lang="en-GB" smtClean="0"/>
              <a:t>24/01/2025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BAACB4-23AD-4614-9709-F33665FF67E7}" type="slidenum">
              <a:rPr lang="en-GB" smtClean="0"/>
              <a:t>‹#›</a:t>
            </a:fld>
            <a:endParaRPr lang="en-GB"/>
          </a:p>
        </p:txBody>
      </p:sp>
    </p:spTree>
    <p:extLst>
      <p:ext uri="{BB962C8B-B14F-4D97-AF65-F5344CB8AC3E}">
        <p14:creationId xmlns:p14="http://schemas.microsoft.com/office/powerpoint/2010/main" val="16808823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5950F000-BCEE-4429-8746-EF1DD72B875A}" type="datetimeFigureOut">
              <a:rPr lang="en-GB" smtClean="0"/>
              <a:t>24/01/2025</a:t>
            </a:fld>
            <a:endParaRPr lang="en-GB"/>
          </a:p>
        </p:txBody>
      </p:sp>
      <p:sp>
        <p:nvSpPr>
          <p:cNvPr id="5" name="Footer Placeholder 4"/>
          <p:cNvSpPr>
            <a:spLocks noGrp="1"/>
          </p:cNvSpPr>
          <p:nvPr>
            <p:ph type="ftr" sz="quarter" idx="11"/>
          </p:nvPr>
        </p:nvSpPr>
        <p:spPr>
          <a:xfrm>
            <a:off x="774923" y="5951811"/>
            <a:ext cx="7896279" cy="365125"/>
          </a:xfrm>
        </p:spPr>
        <p:txBody>
          <a:bodyPr/>
          <a:lstStyle/>
          <a:p>
            <a:endParaRPr lang="en-GB"/>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BABAACB4-23AD-4614-9709-F33665FF67E7}" type="slidenum">
              <a:rPr lang="en-GB" smtClean="0"/>
              <a:t>‹#›</a:t>
            </a:fld>
            <a:endParaRPr lang="en-GB"/>
          </a:p>
        </p:txBody>
      </p:sp>
    </p:spTree>
    <p:extLst>
      <p:ext uri="{BB962C8B-B14F-4D97-AF65-F5344CB8AC3E}">
        <p14:creationId xmlns:p14="http://schemas.microsoft.com/office/powerpoint/2010/main" val="4255795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5950F000-BCEE-4429-8746-EF1DD72B875A}" type="datetimeFigureOut">
              <a:rPr lang="en-GB" smtClean="0"/>
              <a:t>24/01/2025</a:t>
            </a:fld>
            <a:endParaRPr lang="en-GB"/>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GB"/>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BABAACB4-23AD-4614-9709-F33665FF67E7}" type="slidenum">
              <a:rPr lang="en-GB" smtClean="0"/>
              <a:t>‹#›</a:t>
            </a:fld>
            <a:endParaRPr lang="en-GB"/>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97378978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econlib.org/library/Enc/IndustrialRevolutionandtheStandardofLiving.html" TargetMode="External"/><Relationship Id="rId2" Type="http://schemas.openxmlformats.org/officeDocument/2006/relationships/hyperlink" Target="https://doi.org/10.1111/j.1468-0289.1983.tb01415.x" TargetMode="External"/><Relationship Id="rId1" Type="http://schemas.openxmlformats.org/officeDocument/2006/relationships/slideLayout" Target="../slideLayouts/slideLayout2.xml"/><Relationship Id="rId6" Type="http://schemas.openxmlformats.org/officeDocument/2006/relationships/hyperlink" Target="https://www.history.com/topics/industrial-revolution/industrial-revolution" TargetMode="External"/><Relationship Id="rId5" Type="http://schemas.openxmlformats.org/officeDocument/2006/relationships/hyperlink" Target="https://coflein.gov.uk/en/site/92882/" TargetMode="External"/><Relationship Id="rId4" Type="http://schemas.openxmlformats.org/officeDocument/2006/relationships/hyperlink" Target="https://llanellistandard.com/the-rise-of-llanelli-through-the-industrial-perio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F3D65BA-1C65-40FB-92EF-83951BDC1D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8175"/>
            <a:ext cx="12191999" cy="62198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769B790-F9F5-7BAA-D331-9E7692E277AB}"/>
              </a:ext>
            </a:extLst>
          </p:cNvPr>
          <p:cNvPicPr>
            <a:picLocks noChangeAspect="1"/>
          </p:cNvPicPr>
          <p:nvPr/>
        </p:nvPicPr>
        <p:blipFill>
          <a:blip r:embed="rId2"/>
          <a:stretch>
            <a:fillRect/>
          </a:stretch>
        </p:blipFill>
        <p:spPr>
          <a:xfrm>
            <a:off x="771440" y="1217435"/>
            <a:ext cx="6834511" cy="4690845"/>
          </a:xfrm>
          <a:prstGeom prst="rect">
            <a:avLst/>
          </a:prstGeom>
        </p:spPr>
      </p:pic>
      <p:sp>
        <p:nvSpPr>
          <p:cNvPr id="21" name="Rectangle 20">
            <a:extLst>
              <a:ext uri="{FF2B5EF4-FFF2-40B4-BE49-F238E27FC236}">
                <a16:creationId xmlns:a16="http://schemas.microsoft.com/office/drawing/2014/main" id="{ADF52CCA-FCDD-49A0-BFFC-3BD41F1B82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723899"/>
            <a:ext cx="3703320" cy="566666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53C2F9A-4A16-9E7B-51AE-629676354B94}"/>
              </a:ext>
            </a:extLst>
          </p:cNvPr>
          <p:cNvSpPr>
            <a:spLocks noGrp="1"/>
          </p:cNvSpPr>
          <p:nvPr>
            <p:ph type="ctrTitle"/>
          </p:nvPr>
        </p:nvSpPr>
        <p:spPr>
          <a:xfrm>
            <a:off x="8296275" y="1419225"/>
            <a:ext cx="3081576" cy="2085869"/>
          </a:xfrm>
        </p:spPr>
        <p:txBody>
          <a:bodyPr>
            <a:normAutofit/>
          </a:bodyPr>
          <a:lstStyle/>
          <a:p>
            <a:pPr>
              <a:lnSpc>
                <a:spcPct val="90000"/>
              </a:lnSpc>
            </a:pPr>
            <a:r>
              <a:rPr lang="en-GB" sz="2400" dirty="0">
                <a:solidFill>
                  <a:srgbClr val="FFFFFF"/>
                </a:solidFill>
                <a:latin typeface="Arial Black" panose="020B0A04020102020204" pitchFamily="34" charset="0"/>
              </a:rPr>
              <a:t>Industrial Revolution: Economic, Social, and Demographic Perspectives</a:t>
            </a:r>
          </a:p>
        </p:txBody>
      </p:sp>
      <p:sp>
        <p:nvSpPr>
          <p:cNvPr id="3" name="Subtitle 2">
            <a:extLst>
              <a:ext uri="{FF2B5EF4-FFF2-40B4-BE49-F238E27FC236}">
                <a16:creationId xmlns:a16="http://schemas.microsoft.com/office/drawing/2014/main" id="{E7A8D45B-BEB3-BBF2-A629-3E35F84B6899}"/>
              </a:ext>
            </a:extLst>
          </p:cNvPr>
          <p:cNvSpPr>
            <a:spLocks noGrp="1"/>
          </p:cNvSpPr>
          <p:nvPr>
            <p:ph type="subTitle" idx="1"/>
          </p:nvPr>
        </p:nvSpPr>
        <p:spPr>
          <a:xfrm>
            <a:off x="8151232" y="5825780"/>
            <a:ext cx="3081576" cy="480428"/>
          </a:xfrm>
        </p:spPr>
        <p:txBody>
          <a:bodyPr>
            <a:normAutofit/>
          </a:bodyPr>
          <a:lstStyle/>
          <a:p>
            <a:r>
              <a:rPr lang="en-US" dirty="0">
                <a:solidFill>
                  <a:srgbClr val="EBEBEB"/>
                </a:solidFill>
                <a:latin typeface="Arial Black" panose="020B0A04020102020204" pitchFamily="34" charset="0"/>
              </a:rPr>
              <a:t>Valentina Gureanu </a:t>
            </a:r>
            <a:endParaRPr lang="en-GB" dirty="0">
              <a:solidFill>
                <a:srgbClr val="EBEBEB"/>
              </a:solidFill>
              <a:latin typeface="Arial Black" panose="020B0A04020102020204" pitchFamily="34" charset="0"/>
            </a:endParaRPr>
          </a:p>
        </p:txBody>
      </p:sp>
    </p:spTree>
    <p:extLst>
      <p:ext uri="{BB962C8B-B14F-4D97-AF65-F5344CB8AC3E}">
        <p14:creationId xmlns:p14="http://schemas.microsoft.com/office/powerpoint/2010/main" val="22333930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AA9FD28-F4CB-4CEA-AF10-ACE769CD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C078DCE-9DF4-4A5F-8FD2-75C4D7A5A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BB446CA6-F088-40E6-B34C-F1C2291D5A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534" y="453643"/>
            <a:ext cx="11298933" cy="98554"/>
            <a:chOff x="446534" y="453643"/>
            <a:chExt cx="11298933" cy="98554"/>
          </a:xfrm>
        </p:grpSpPr>
        <p:sp>
          <p:nvSpPr>
            <p:cNvPr id="16" name="Rectangle 15">
              <a:extLst>
                <a:ext uri="{FF2B5EF4-FFF2-40B4-BE49-F238E27FC236}">
                  <a16:creationId xmlns:a16="http://schemas.microsoft.com/office/drawing/2014/main" id="{B316B592-6A0F-49E4-836A-D6DB3CEC8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9E007620-930E-48FB-BE61-0BEE94358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5BCAF3C4-1A72-429C-8DFA-417423A6D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0" name="Rectangle 19">
            <a:extLst>
              <a:ext uri="{FF2B5EF4-FFF2-40B4-BE49-F238E27FC236}">
                <a16:creationId xmlns:a16="http://schemas.microsoft.com/office/drawing/2014/main" id="{585EC825-CF99-4B62-ADD8-3E5B47A824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2285" y="619432"/>
            <a:ext cx="3697570" cy="577113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6B7341-3EAF-0C4C-B229-81462AFD1B4F}"/>
              </a:ext>
            </a:extLst>
          </p:cNvPr>
          <p:cNvSpPr>
            <a:spLocks noGrp="1"/>
          </p:cNvSpPr>
          <p:nvPr>
            <p:ph type="title"/>
          </p:nvPr>
        </p:nvSpPr>
        <p:spPr>
          <a:xfrm>
            <a:off x="621276" y="619432"/>
            <a:ext cx="3433547" cy="1590668"/>
          </a:xfrm>
        </p:spPr>
        <p:txBody>
          <a:bodyPr>
            <a:normAutofit/>
          </a:bodyPr>
          <a:lstStyle/>
          <a:p>
            <a:pPr>
              <a:lnSpc>
                <a:spcPct val="90000"/>
              </a:lnSpc>
            </a:pPr>
            <a:r>
              <a:rPr lang="en-US" sz="2000" dirty="0">
                <a:solidFill>
                  <a:srgbClr val="FFFFFF"/>
                </a:solidFill>
                <a:latin typeface="Arial Black" panose="020B0A04020102020204" pitchFamily="34" charset="0"/>
              </a:rPr>
              <a:t>Industrial Revolution in Britain: A Historical Overview</a:t>
            </a:r>
            <a:endParaRPr lang="en-GB" sz="2000" dirty="0">
              <a:solidFill>
                <a:srgbClr val="FFFFFF"/>
              </a:solidFill>
              <a:latin typeface="Arial Black" panose="020B0A04020102020204" pitchFamily="34" charset="0"/>
            </a:endParaRPr>
          </a:p>
        </p:txBody>
      </p:sp>
      <p:sp>
        <p:nvSpPr>
          <p:cNvPr id="3" name="Content Placeholder 2">
            <a:extLst>
              <a:ext uri="{FF2B5EF4-FFF2-40B4-BE49-F238E27FC236}">
                <a16:creationId xmlns:a16="http://schemas.microsoft.com/office/drawing/2014/main" id="{A71620EF-9A78-6711-E56C-0457950948E3}"/>
              </a:ext>
            </a:extLst>
          </p:cNvPr>
          <p:cNvSpPr>
            <a:spLocks noGrp="1"/>
          </p:cNvSpPr>
          <p:nvPr>
            <p:ph idx="1"/>
          </p:nvPr>
        </p:nvSpPr>
        <p:spPr>
          <a:xfrm>
            <a:off x="661361" y="2424136"/>
            <a:ext cx="3353378" cy="3731708"/>
          </a:xfrm>
        </p:spPr>
        <p:txBody>
          <a:bodyPr>
            <a:normAutofit lnSpcReduction="10000"/>
          </a:bodyPr>
          <a:lstStyle/>
          <a:p>
            <a:pPr>
              <a:lnSpc>
                <a:spcPct val="90000"/>
              </a:lnSpc>
            </a:pPr>
            <a:r>
              <a:rPr lang="en-US" sz="1400" dirty="0">
                <a:solidFill>
                  <a:srgbClr val="FFFFFF"/>
                </a:solidFill>
                <a:latin typeface="Arial" panose="020B0604020202020204" pitchFamily="34" charset="0"/>
                <a:cs typeface="Arial" panose="020B0604020202020204" pitchFamily="34" charset="0"/>
              </a:rPr>
              <a:t>The Industrial Revolution peaked in Britain during the 1850s, leading to significant growth in production and employment from 1780 to 1825.</a:t>
            </a:r>
          </a:p>
          <a:p>
            <a:pPr>
              <a:lnSpc>
                <a:spcPct val="90000"/>
              </a:lnSpc>
            </a:pPr>
            <a:r>
              <a:rPr lang="en-US" sz="1400" dirty="0">
                <a:solidFill>
                  <a:srgbClr val="FFFFFF"/>
                </a:solidFill>
                <a:latin typeface="Arial" panose="020B0604020202020204" pitchFamily="34" charset="0"/>
                <a:cs typeface="Arial" panose="020B0604020202020204" pitchFamily="34" charset="0"/>
              </a:rPr>
              <a:t>This period marked a rapid rise in living standards, with economic growth in Europe averaging 0.5% annually from 1750 to 1900.</a:t>
            </a:r>
          </a:p>
          <a:p>
            <a:pPr>
              <a:lnSpc>
                <a:spcPct val="90000"/>
              </a:lnSpc>
            </a:pPr>
            <a:r>
              <a:rPr lang="en-US" sz="1400" dirty="0">
                <a:solidFill>
                  <a:srgbClr val="FFFFFF"/>
                </a:solidFill>
                <a:latin typeface="Arial" panose="020B0604020202020204" pitchFamily="34" charset="0"/>
                <a:cs typeface="Arial" panose="020B0604020202020204" pitchFamily="34" charset="0"/>
              </a:rPr>
              <a:t>The changes in policy and working conditions during this time had a lasting social impact on the Western world.</a:t>
            </a:r>
          </a:p>
          <a:p>
            <a:pPr>
              <a:lnSpc>
                <a:spcPct val="90000"/>
              </a:lnSpc>
            </a:pPr>
            <a:r>
              <a:rPr lang="en-US" sz="1400" dirty="0">
                <a:solidFill>
                  <a:srgbClr val="FFFFFF"/>
                </a:solidFill>
                <a:latin typeface="Arial" panose="020B0604020202020204" pitchFamily="34" charset="0"/>
                <a:cs typeface="Arial" panose="020B0604020202020204" pitchFamily="34" charset="0"/>
              </a:rPr>
              <a:t>Llanelli and Swansea in South Wales experienced rapid industrialization in the late 19th century but faced decline in the 20th century as the economy shifted towards finance, services, and new manufacturing.</a:t>
            </a:r>
            <a:endParaRPr lang="en-GB" sz="1400" dirty="0">
              <a:solidFill>
                <a:srgbClr val="FFFFFF"/>
              </a:solidFill>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F53430FD-743A-98DB-AC97-C955FEF055A0}"/>
              </a:ext>
            </a:extLst>
          </p:cNvPr>
          <p:cNvPicPr>
            <a:picLocks noChangeAspect="1"/>
          </p:cNvPicPr>
          <p:nvPr/>
        </p:nvPicPr>
        <p:blipFill>
          <a:blip r:embed="rId2"/>
          <a:srcRect l="18743" r="8416" b="-2"/>
          <a:stretch/>
        </p:blipFill>
        <p:spPr>
          <a:xfrm>
            <a:off x="4241829" y="619432"/>
            <a:ext cx="3703320" cy="2847165"/>
          </a:xfrm>
          <a:prstGeom prst="rect">
            <a:avLst/>
          </a:prstGeom>
        </p:spPr>
      </p:pic>
      <p:pic>
        <p:nvPicPr>
          <p:cNvPr id="5" name="Picture 4">
            <a:extLst>
              <a:ext uri="{FF2B5EF4-FFF2-40B4-BE49-F238E27FC236}">
                <a16:creationId xmlns:a16="http://schemas.microsoft.com/office/drawing/2014/main" id="{3B946D96-754C-6AD3-A28F-E9EB9B1D0257}"/>
              </a:ext>
            </a:extLst>
          </p:cNvPr>
          <p:cNvPicPr>
            <a:picLocks noChangeAspect="1"/>
          </p:cNvPicPr>
          <p:nvPr/>
        </p:nvPicPr>
        <p:blipFill>
          <a:blip r:embed="rId3"/>
          <a:srcRect l="23198" r="19916" b="-1"/>
          <a:stretch/>
        </p:blipFill>
        <p:spPr>
          <a:xfrm>
            <a:off x="4241819" y="3562350"/>
            <a:ext cx="3703320" cy="2825496"/>
          </a:xfrm>
          <a:prstGeom prst="rect">
            <a:avLst/>
          </a:prstGeom>
        </p:spPr>
      </p:pic>
      <p:pic>
        <p:nvPicPr>
          <p:cNvPr id="4" name="Picture 3">
            <a:extLst>
              <a:ext uri="{FF2B5EF4-FFF2-40B4-BE49-F238E27FC236}">
                <a16:creationId xmlns:a16="http://schemas.microsoft.com/office/drawing/2014/main" id="{33E6FEB5-48F6-C9D9-94FF-ACBADD3052EA}"/>
              </a:ext>
            </a:extLst>
          </p:cNvPr>
          <p:cNvPicPr>
            <a:picLocks noChangeAspect="1"/>
          </p:cNvPicPr>
          <p:nvPr/>
        </p:nvPicPr>
        <p:blipFill>
          <a:blip r:embed="rId4"/>
          <a:srcRect l="23327" r="33975" b="-1"/>
          <a:stretch/>
        </p:blipFill>
        <p:spPr>
          <a:xfrm>
            <a:off x="8042506" y="619432"/>
            <a:ext cx="3702973" cy="5771133"/>
          </a:xfrm>
          <a:prstGeom prst="rect">
            <a:avLst/>
          </a:prstGeom>
        </p:spPr>
      </p:pic>
    </p:spTree>
    <p:extLst>
      <p:ext uri="{BB962C8B-B14F-4D97-AF65-F5344CB8AC3E}">
        <p14:creationId xmlns:p14="http://schemas.microsoft.com/office/powerpoint/2010/main" val="72403897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53B1245-AE80-447A-B809-A270C01652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5732A27-7D12-4EFF-B028-A9663B9D7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7FF854AB-2A9C-4FDD-9FFA-A3097E541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16FB41F4-ED7A-4925-89DC-A56E7402F5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4E3D7B3E-980A-4A21-9E7C-CDD33141FA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628651"/>
            <a:ext cx="7498617" cy="575119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792411E-4FE2-7EED-A4FA-2C6D7ACEBA46}"/>
              </a:ext>
            </a:extLst>
          </p:cNvPr>
          <p:cNvSpPr>
            <a:spLocks noGrp="1"/>
          </p:cNvSpPr>
          <p:nvPr>
            <p:ph type="title"/>
          </p:nvPr>
        </p:nvSpPr>
        <p:spPr>
          <a:xfrm>
            <a:off x="901788" y="1325770"/>
            <a:ext cx="6904479" cy="1013800"/>
          </a:xfrm>
        </p:spPr>
        <p:txBody>
          <a:bodyPr>
            <a:normAutofit/>
          </a:bodyPr>
          <a:lstStyle/>
          <a:p>
            <a:r>
              <a:rPr lang="en-GB" sz="2000" dirty="0">
                <a:solidFill>
                  <a:srgbClr val="FFFFFF"/>
                </a:solidFill>
                <a:latin typeface="Arial Black" panose="020B0A04020102020204" pitchFamily="34" charset="0"/>
              </a:rPr>
              <a:t>Llanelli’s and Swansea Industrial Evolution</a:t>
            </a:r>
          </a:p>
        </p:txBody>
      </p:sp>
      <p:sp>
        <p:nvSpPr>
          <p:cNvPr id="3" name="Content Placeholder 2">
            <a:extLst>
              <a:ext uri="{FF2B5EF4-FFF2-40B4-BE49-F238E27FC236}">
                <a16:creationId xmlns:a16="http://schemas.microsoft.com/office/drawing/2014/main" id="{AFBC3C6C-46C3-0E22-E488-3C1A70187E42}"/>
              </a:ext>
            </a:extLst>
          </p:cNvPr>
          <p:cNvSpPr>
            <a:spLocks noGrp="1"/>
          </p:cNvSpPr>
          <p:nvPr>
            <p:ph idx="1"/>
          </p:nvPr>
        </p:nvSpPr>
        <p:spPr>
          <a:xfrm>
            <a:off x="581192" y="2180496"/>
            <a:ext cx="7225075" cy="3678303"/>
          </a:xfrm>
        </p:spPr>
        <p:txBody>
          <a:bodyPr>
            <a:normAutofit/>
          </a:bodyPr>
          <a:lstStyle/>
          <a:p>
            <a:pPr>
              <a:lnSpc>
                <a:spcPct val="90000"/>
              </a:lnSpc>
            </a:pPr>
            <a:r>
              <a:rPr lang="en-US" sz="1400" dirty="0">
                <a:solidFill>
                  <a:srgbClr val="FFFFFF"/>
                </a:solidFill>
                <a:latin typeface="Arial" panose="020B0604020202020204" pitchFamily="34" charset="0"/>
                <a:cs typeface="Arial" panose="020B0604020202020204" pitchFamily="34" charset="0"/>
              </a:rPr>
              <a:t>Llanelli, originally a small hamlet in the sixteenth century, evolved into a fortified town in the early eighteenth century, supporting the shipping industry with a new sea wall.</a:t>
            </a:r>
          </a:p>
          <a:p>
            <a:pPr>
              <a:lnSpc>
                <a:spcPct val="90000"/>
              </a:lnSpc>
            </a:pPr>
            <a:r>
              <a:rPr lang="en-US" sz="1400" dirty="0">
                <a:solidFill>
                  <a:srgbClr val="FFFFFF"/>
                </a:solidFill>
                <a:latin typeface="Arial" panose="020B0604020202020204" pitchFamily="34" charset="0"/>
                <a:cs typeface="Arial" panose="020B0604020202020204" pitchFamily="34" charset="0"/>
              </a:rPr>
              <a:t>By 1822, Llanelli had transformed into a town with diverse businesses, driven by the growth of the coal industry and later expanding into woolen and metalworking industries.</a:t>
            </a:r>
          </a:p>
          <a:p>
            <a:pPr>
              <a:lnSpc>
                <a:spcPct val="90000"/>
              </a:lnSpc>
            </a:pPr>
            <a:r>
              <a:rPr lang="en-US" sz="1400" dirty="0">
                <a:solidFill>
                  <a:srgbClr val="FFFFFF"/>
                </a:solidFill>
                <a:latin typeface="Arial" panose="020B0604020202020204" pitchFamily="34" charset="0"/>
                <a:cs typeface="Arial" panose="020B0604020202020204" pitchFamily="34" charset="0"/>
              </a:rPr>
              <a:t>Swansea, located west of Llanelli, also grew through industrial development, becoming a key player in global trading networks due to its coal and copper markets.</a:t>
            </a:r>
          </a:p>
          <a:p>
            <a:pPr>
              <a:lnSpc>
                <a:spcPct val="90000"/>
              </a:lnSpc>
            </a:pPr>
            <a:r>
              <a:rPr lang="en-US" sz="1400" dirty="0">
                <a:solidFill>
                  <a:srgbClr val="FFFFFF"/>
                </a:solidFill>
                <a:latin typeface="Arial" panose="020B0604020202020204" pitchFamily="34" charset="0"/>
                <a:cs typeface="Arial" panose="020B0604020202020204" pitchFamily="34" charset="0"/>
              </a:rPr>
              <a:t>The demand for coal and copper from Llanelli and Swansea was largely driven by the American market's need for these resources in smelting and metal production.</a:t>
            </a:r>
            <a:endParaRPr lang="en-GB" sz="1400" dirty="0">
              <a:solidFill>
                <a:srgbClr val="FFFFFF"/>
              </a:solidFill>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4F88FFB6-86F2-7463-CD98-2AA5CAA95B5F}"/>
              </a:ext>
            </a:extLst>
          </p:cNvPr>
          <p:cNvPicPr>
            <a:picLocks noChangeAspect="1"/>
          </p:cNvPicPr>
          <p:nvPr/>
        </p:nvPicPr>
        <p:blipFill>
          <a:blip r:embed="rId2"/>
          <a:srcRect t="6622" r="-3" b="16043"/>
          <a:stretch/>
        </p:blipFill>
        <p:spPr>
          <a:xfrm>
            <a:off x="8045532" y="628651"/>
            <a:ext cx="3699935" cy="1856232"/>
          </a:xfrm>
          <a:prstGeom prst="rect">
            <a:avLst/>
          </a:prstGeom>
        </p:spPr>
      </p:pic>
      <p:pic>
        <p:nvPicPr>
          <p:cNvPr id="5" name="Picture 4">
            <a:extLst>
              <a:ext uri="{FF2B5EF4-FFF2-40B4-BE49-F238E27FC236}">
                <a16:creationId xmlns:a16="http://schemas.microsoft.com/office/drawing/2014/main" id="{27F05181-A31D-11C5-59FE-7086282FDAB9}"/>
              </a:ext>
            </a:extLst>
          </p:cNvPr>
          <p:cNvPicPr>
            <a:picLocks noChangeAspect="1"/>
          </p:cNvPicPr>
          <p:nvPr/>
        </p:nvPicPr>
        <p:blipFill>
          <a:blip r:embed="rId3"/>
          <a:srcRect t="20303" r="2" b="8181"/>
          <a:stretch/>
        </p:blipFill>
        <p:spPr>
          <a:xfrm>
            <a:off x="8045405" y="2580128"/>
            <a:ext cx="3699935" cy="1856232"/>
          </a:xfrm>
          <a:prstGeom prst="rect">
            <a:avLst/>
          </a:prstGeom>
        </p:spPr>
      </p:pic>
      <p:pic>
        <p:nvPicPr>
          <p:cNvPr id="4" name="Picture 3">
            <a:extLst>
              <a:ext uri="{FF2B5EF4-FFF2-40B4-BE49-F238E27FC236}">
                <a16:creationId xmlns:a16="http://schemas.microsoft.com/office/drawing/2014/main" id="{CB56540E-1EC7-7ABB-D89A-663D8925E86D}"/>
              </a:ext>
            </a:extLst>
          </p:cNvPr>
          <p:cNvPicPr>
            <a:picLocks noChangeAspect="1"/>
          </p:cNvPicPr>
          <p:nvPr/>
        </p:nvPicPr>
        <p:blipFill>
          <a:blip r:embed="rId4"/>
          <a:srcRect t="13455" r="2" b="2"/>
          <a:stretch/>
        </p:blipFill>
        <p:spPr>
          <a:xfrm>
            <a:off x="8045225" y="4523615"/>
            <a:ext cx="3700115" cy="1856232"/>
          </a:xfrm>
          <a:prstGeom prst="rect">
            <a:avLst/>
          </a:prstGeom>
        </p:spPr>
      </p:pic>
    </p:spTree>
    <p:extLst>
      <p:ext uri="{BB962C8B-B14F-4D97-AF65-F5344CB8AC3E}">
        <p14:creationId xmlns:p14="http://schemas.microsoft.com/office/powerpoint/2010/main" val="98588512"/>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CDB13CE-B29F-F280-0696-06ED1635E2C2}"/>
              </a:ext>
            </a:extLst>
          </p:cNvPr>
          <p:cNvPicPr>
            <a:picLocks noChangeAspect="1"/>
          </p:cNvPicPr>
          <p:nvPr/>
        </p:nvPicPr>
        <p:blipFill>
          <a:blip r:embed="rId2"/>
          <a:srcRect l="5338" r="15327" b="1"/>
          <a:stretch/>
        </p:blipFill>
        <p:spPr>
          <a:xfrm>
            <a:off x="-11" y="10"/>
            <a:ext cx="4578272" cy="2608947"/>
          </a:xfrm>
          <a:prstGeom prst="rect">
            <a:avLst/>
          </a:prstGeom>
        </p:spPr>
      </p:pic>
      <p:sp>
        <p:nvSpPr>
          <p:cNvPr id="10" name="Rectangle 9">
            <a:extLst>
              <a:ext uri="{FF2B5EF4-FFF2-40B4-BE49-F238E27FC236}">
                <a16:creationId xmlns:a16="http://schemas.microsoft.com/office/drawing/2014/main" id="{CD6976D5-0916-4CA0-926A-5FC254F0D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06" y="0"/>
            <a:ext cx="7571045" cy="6858000"/>
          </a:xfrm>
          <a:prstGeom prst="rect">
            <a:avLst/>
          </a:prstGeom>
          <a:solidFill>
            <a:schemeClr val="accent1"/>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3DAE1E2-2BE9-EB9D-313E-B7F2504526C0}"/>
              </a:ext>
            </a:extLst>
          </p:cNvPr>
          <p:cNvSpPr>
            <a:spLocks noGrp="1"/>
          </p:cNvSpPr>
          <p:nvPr>
            <p:ph type="title"/>
          </p:nvPr>
        </p:nvSpPr>
        <p:spPr>
          <a:xfrm>
            <a:off x="5204707" y="457280"/>
            <a:ext cx="6400367" cy="1431399"/>
          </a:xfrm>
        </p:spPr>
        <p:txBody>
          <a:bodyPr anchor="ctr">
            <a:normAutofit/>
          </a:bodyPr>
          <a:lstStyle/>
          <a:p>
            <a:r>
              <a:rPr lang="en-US" sz="2000" dirty="0">
                <a:solidFill>
                  <a:srgbClr val="FFFFFF"/>
                </a:solidFill>
                <a:latin typeface="Arial Black" panose="020B0A04020102020204" pitchFamily="34" charset="0"/>
                <a:cs typeface="Arial" panose="020B0604020202020204" pitchFamily="34" charset="0"/>
              </a:rPr>
              <a:t>Industrial Revolution Impact on Llanelli and Swansea</a:t>
            </a:r>
            <a:endParaRPr lang="en-GB" sz="2000" dirty="0">
              <a:solidFill>
                <a:srgbClr val="FFFFFF"/>
              </a:solidFill>
              <a:latin typeface="Arial Black" panose="020B0A040201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508806D7-1E6F-FA4B-E492-4E258FC7681F}"/>
              </a:ext>
            </a:extLst>
          </p:cNvPr>
          <p:cNvPicPr>
            <a:picLocks noChangeAspect="1"/>
          </p:cNvPicPr>
          <p:nvPr/>
        </p:nvPicPr>
        <p:blipFill>
          <a:blip r:embed="rId3"/>
          <a:srcRect l="3405" r="13263" b="1"/>
          <a:stretch/>
        </p:blipFill>
        <p:spPr>
          <a:xfrm>
            <a:off x="11" y="2608956"/>
            <a:ext cx="4560199" cy="4249043"/>
          </a:xfrm>
          <a:prstGeom prst="rect">
            <a:avLst/>
          </a:prstGeom>
        </p:spPr>
      </p:pic>
      <p:sp>
        <p:nvSpPr>
          <p:cNvPr id="12" name="Rectangle 11">
            <a:extLst>
              <a:ext uri="{FF2B5EF4-FFF2-40B4-BE49-F238E27FC236}">
                <a16:creationId xmlns:a16="http://schemas.microsoft.com/office/drawing/2014/main" id="{913A77A6-9F45-4FCF-921A-EE086155D7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0517" y="-460"/>
            <a:ext cx="91440" cy="6858000"/>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27A30D73-0B22-4FA7-B27B-C5C45FE2F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9" y="2560620"/>
            <a:ext cx="4581144" cy="91440"/>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0D984A8B-6BB8-08E2-18B5-4F67A7479027}"/>
              </a:ext>
            </a:extLst>
          </p:cNvPr>
          <p:cNvSpPr>
            <a:spLocks noGrp="1"/>
          </p:cNvSpPr>
          <p:nvPr>
            <p:ph idx="1"/>
          </p:nvPr>
        </p:nvSpPr>
        <p:spPr>
          <a:xfrm>
            <a:off x="5207590" y="2194526"/>
            <a:ext cx="6397545" cy="4180873"/>
          </a:xfrm>
        </p:spPr>
        <p:txBody>
          <a:bodyPr>
            <a:normAutofit/>
          </a:bodyPr>
          <a:lstStyle/>
          <a:p>
            <a:pPr>
              <a:lnSpc>
                <a:spcPct val="90000"/>
              </a:lnSpc>
            </a:pPr>
            <a:r>
              <a:rPr lang="en-US" sz="1400" dirty="0">
                <a:solidFill>
                  <a:srgbClr val="FFFFFF"/>
                </a:solidFill>
                <a:latin typeface="Arial" panose="020B0604020202020204" pitchFamily="34" charset="0"/>
                <a:cs typeface="Arial" panose="020B0604020202020204" pitchFamily="34" charset="0"/>
              </a:rPr>
              <a:t>Llanelli's 19th-century growth was driven by economic activities, particularly linked to the Iron Company, which influenced other industries and shipping routes in the area.</a:t>
            </a:r>
          </a:p>
          <a:p>
            <a:pPr>
              <a:lnSpc>
                <a:spcPct val="90000"/>
              </a:lnSpc>
            </a:pPr>
            <a:r>
              <a:rPr lang="en-US" sz="1400" dirty="0">
                <a:solidFill>
                  <a:srgbClr val="FFFFFF"/>
                </a:solidFill>
                <a:latin typeface="Arial" panose="020B0604020202020204" pitchFamily="34" charset="0"/>
                <a:cs typeface="Arial" panose="020B0604020202020204" pitchFamily="34" charset="0"/>
              </a:rPr>
              <a:t>The Industrial Revolution in Llanelli and Swansea was fueled by technological innovations in production, including mechanized rolling mills for tinplate and steam-powered machinery for copper, alongside improved transportation that enhanced market connectivity and economic growth.</a:t>
            </a:r>
          </a:p>
          <a:p>
            <a:pPr>
              <a:lnSpc>
                <a:spcPct val="90000"/>
              </a:lnSpc>
            </a:pPr>
            <a:r>
              <a:rPr lang="en-US" sz="1400" dirty="0">
                <a:solidFill>
                  <a:srgbClr val="FFFFFF"/>
                </a:solidFill>
                <a:latin typeface="Arial" panose="020B0604020202020204" pitchFamily="34" charset="0"/>
                <a:cs typeface="Arial" panose="020B0604020202020204" pitchFamily="34" charset="0"/>
              </a:rPr>
              <a:t>The Industrial Revolution is characterized as a transformative period that shifted Europe from feudalism to a modern industrial economy, yet many British towns, including Llanelli, experienced stagnation and resistance to change.</a:t>
            </a:r>
          </a:p>
          <a:p>
            <a:pPr>
              <a:lnSpc>
                <a:spcPct val="90000"/>
              </a:lnSpc>
            </a:pPr>
            <a:r>
              <a:rPr lang="en-US" sz="1400" dirty="0">
                <a:solidFill>
                  <a:srgbClr val="FFFFFF"/>
                </a:solidFill>
                <a:latin typeface="Arial" panose="020B0604020202020204" pitchFamily="34" charset="0"/>
                <a:cs typeface="Arial" panose="020B0604020202020204" pitchFamily="34" charset="0"/>
              </a:rPr>
              <a:t>Llanelli, known as the '</a:t>
            </a:r>
            <a:r>
              <a:rPr lang="en-US" sz="1400" dirty="0" err="1">
                <a:solidFill>
                  <a:srgbClr val="FFFFFF"/>
                </a:solidFill>
                <a:latin typeface="Arial" panose="020B0604020202020204" pitchFamily="34" charset="0"/>
                <a:cs typeface="Arial" panose="020B0604020202020204" pitchFamily="34" charset="0"/>
              </a:rPr>
              <a:t>Tinopolis</a:t>
            </a:r>
            <a:r>
              <a:rPr lang="en-US" sz="1400" dirty="0">
                <a:solidFill>
                  <a:srgbClr val="FFFFFF"/>
                </a:solidFill>
                <a:latin typeface="Arial" panose="020B0604020202020204" pitchFamily="34" charset="0"/>
                <a:cs typeface="Arial" panose="020B0604020202020204" pitchFamily="34" charset="0"/>
              </a:rPr>
              <a:t>' in the 1880s, exemplifies the divide between thriving industrial centers and towns that remained undeveloped, highlighting the complexities of post-industrial society in Wales.</a:t>
            </a:r>
            <a:endParaRPr lang="en-GB" sz="1400" dirty="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81636443"/>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E2BA0-389C-C49D-519F-5A09BFB5B643}"/>
              </a:ext>
            </a:extLst>
          </p:cNvPr>
          <p:cNvSpPr>
            <a:spLocks noGrp="1"/>
          </p:cNvSpPr>
          <p:nvPr>
            <p:ph type="title"/>
          </p:nvPr>
        </p:nvSpPr>
        <p:spPr/>
        <p:txBody>
          <a:bodyPr>
            <a:normAutofit/>
          </a:bodyPr>
          <a:lstStyle/>
          <a:p>
            <a:r>
              <a:rPr lang="en-US" sz="2000" dirty="0">
                <a:latin typeface="Arial Black" panose="020B0A04020102020204" pitchFamily="34" charset="0"/>
              </a:rPr>
              <a:t>References </a:t>
            </a:r>
            <a:endParaRPr lang="en-GB" sz="2000" dirty="0">
              <a:latin typeface="Arial Black" panose="020B0A04020102020204" pitchFamily="34" charset="0"/>
            </a:endParaRPr>
          </a:p>
        </p:txBody>
      </p:sp>
      <p:sp>
        <p:nvSpPr>
          <p:cNvPr id="3" name="Content Placeholder 2">
            <a:extLst>
              <a:ext uri="{FF2B5EF4-FFF2-40B4-BE49-F238E27FC236}">
                <a16:creationId xmlns:a16="http://schemas.microsoft.com/office/drawing/2014/main" id="{06D4652B-FA13-DC37-79C8-B7AF2F6950DE}"/>
              </a:ext>
            </a:extLst>
          </p:cNvPr>
          <p:cNvSpPr>
            <a:spLocks noGrp="1"/>
          </p:cNvSpPr>
          <p:nvPr>
            <p:ph idx="1"/>
          </p:nvPr>
        </p:nvSpPr>
        <p:spPr/>
        <p:txBody>
          <a:bodyPr>
            <a:normAutofit fontScale="92500" lnSpcReduction="20000"/>
          </a:bodyPr>
          <a:lstStyle/>
          <a:p>
            <a:r>
              <a:rPr lang="en-US" sz="1600" dirty="0">
                <a:latin typeface="Arial" panose="020B0604020202020204" pitchFamily="34" charset="0"/>
                <a:cs typeface="Arial" panose="020B0604020202020204" pitchFamily="34" charset="0"/>
              </a:rPr>
              <a:t>Hartwell, R. M. (1971). </a:t>
            </a:r>
            <a:r>
              <a:rPr lang="en-US" sz="1600" i="1" dirty="0">
                <a:latin typeface="Arial" panose="020B0604020202020204" pitchFamily="34" charset="0"/>
                <a:cs typeface="Arial" panose="020B0604020202020204" pitchFamily="34" charset="0"/>
              </a:rPr>
              <a:t>The industrial revolution and economic growth</a:t>
            </a:r>
            <a:r>
              <a:rPr lang="en-US" sz="1600" dirty="0">
                <a:latin typeface="Arial" panose="020B0604020202020204" pitchFamily="34" charset="0"/>
                <a:cs typeface="Arial" panose="020B0604020202020204" pitchFamily="34" charset="0"/>
              </a:rPr>
              <a:t>. Methuen.</a:t>
            </a:r>
          </a:p>
          <a:p>
            <a:r>
              <a:rPr lang="en-US" sz="1600" dirty="0">
                <a:latin typeface="Arial" panose="020B0604020202020204" pitchFamily="34" charset="0"/>
                <a:cs typeface="Arial" panose="020B0604020202020204" pitchFamily="34" charset="0"/>
              </a:rPr>
              <a:t>Lindert, P. H., &amp; Williamson, J. G. (1983). English workers’ living standard during the Industrial Revolution: A new look. </a:t>
            </a:r>
            <a:r>
              <a:rPr lang="en-US" sz="1600" i="1" dirty="0">
                <a:latin typeface="Arial" panose="020B0604020202020204" pitchFamily="34" charset="0"/>
                <a:cs typeface="Arial" panose="020B0604020202020204" pitchFamily="34" charset="0"/>
              </a:rPr>
              <a:t>Economic History Review, 36</a:t>
            </a:r>
            <a:r>
              <a:rPr lang="en-US" sz="1600" dirty="0">
                <a:latin typeface="Arial" panose="020B0604020202020204" pitchFamily="34" charset="0"/>
                <a:cs typeface="Arial" panose="020B0604020202020204" pitchFamily="34" charset="0"/>
              </a:rPr>
              <a:t>(1), 1–25. </a:t>
            </a:r>
            <a:r>
              <a:rPr lang="en-US" sz="1600" dirty="0">
                <a:latin typeface="Arial" panose="020B0604020202020204" pitchFamily="34" charset="0"/>
                <a:cs typeface="Arial" panose="020B0604020202020204" pitchFamily="34" charset="0"/>
                <a:hlinkClick r:id="rId2"/>
              </a:rPr>
              <a:t>https://doi.org/10.1111/j.1468-0289.1983.tb01415.x</a:t>
            </a:r>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Mokyr, J. (Ed.). (1999). </a:t>
            </a:r>
            <a:r>
              <a:rPr lang="en-US" sz="1600" i="1" dirty="0">
                <a:latin typeface="Arial" panose="020B0604020202020204" pitchFamily="34" charset="0"/>
                <a:cs typeface="Arial" panose="020B0604020202020204" pitchFamily="34" charset="0"/>
              </a:rPr>
              <a:t>The British industrial revolution: An economic perspective</a:t>
            </a:r>
            <a:r>
              <a:rPr lang="en-US" sz="1600" dirty="0">
                <a:latin typeface="Arial" panose="020B0604020202020204" pitchFamily="34" charset="0"/>
                <a:cs typeface="Arial" panose="020B0604020202020204" pitchFamily="34" charset="0"/>
              </a:rPr>
              <a:t>. Westview Press.</a:t>
            </a:r>
          </a:p>
          <a:p>
            <a:r>
              <a:rPr lang="en-US" sz="1600" dirty="0" err="1">
                <a:latin typeface="Arial" panose="020B0604020202020204" pitchFamily="34" charset="0"/>
                <a:cs typeface="Arial" panose="020B0604020202020204" pitchFamily="34" charset="0"/>
              </a:rPr>
              <a:t>Nardinelli</a:t>
            </a:r>
            <a:r>
              <a:rPr lang="en-US" sz="1600" dirty="0">
                <a:latin typeface="Arial" panose="020B0604020202020204" pitchFamily="34" charset="0"/>
                <a:cs typeface="Arial" panose="020B0604020202020204" pitchFamily="34" charset="0"/>
              </a:rPr>
              <a:t>, C. (1990). </a:t>
            </a:r>
            <a:r>
              <a:rPr lang="en-US" sz="1600" i="1" dirty="0">
                <a:latin typeface="Arial" panose="020B0604020202020204" pitchFamily="34" charset="0"/>
                <a:cs typeface="Arial" panose="020B0604020202020204" pitchFamily="34" charset="0"/>
              </a:rPr>
              <a:t>Child labor and the industrial revolution.</a:t>
            </a:r>
            <a:r>
              <a:rPr lang="en-US" sz="1600" dirty="0">
                <a:latin typeface="Arial" panose="020B0604020202020204" pitchFamily="34" charset="0"/>
                <a:cs typeface="Arial" panose="020B0604020202020204" pitchFamily="34" charset="0"/>
              </a:rPr>
              <a:t> Indiana University Press.</a:t>
            </a:r>
          </a:p>
          <a:p>
            <a:r>
              <a:rPr lang="en-US" sz="1600" dirty="0">
                <a:latin typeface="Arial" panose="020B0604020202020204" pitchFamily="34" charset="0"/>
                <a:cs typeface="Arial" panose="020B0604020202020204" pitchFamily="34" charset="0"/>
              </a:rPr>
              <a:t>Taylor, A. J. (Ed.). (1975). </a:t>
            </a:r>
            <a:r>
              <a:rPr lang="en-US" sz="1600" i="1" dirty="0">
                <a:latin typeface="Arial" panose="020B0604020202020204" pitchFamily="34" charset="0"/>
                <a:cs typeface="Arial" panose="020B0604020202020204" pitchFamily="34" charset="0"/>
              </a:rPr>
              <a:t>The standard of living in Britain in the industrial revolution.</a:t>
            </a:r>
            <a:r>
              <a:rPr lang="en-US" sz="1600" dirty="0">
                <a:latin typeface="Arial" panose="020B0604020202020204" pitchFamily="34" charset="0"/>
                <a:cs typeface="Arial" panose="020B0604020202020204" pitchFamily="34" charset="0"/>
              </a:rPr>
              <a:t> Methuen.</a:t>
            </a:r>
          </a:p>
          <a:p>
            <a:r>
              <a:rPr lang="en-US" sz="1600" dirty="0">
                <a:latin typeface="Arial" panose="020B0604020202020204" pitchFamily="34" charset="0"/>
                <a:cs typeface="Arial" panose="020B0604020202020204" pitchFamily="34" charset="0"/>
              </a:rPr>
              <a:t>Wrigley, E. A., &amp; Schofield, R. S. (1981). </a:t>
            </a:r>
            <a:r>
              <a:rPr lang="en-US" sz="1600" i="1" dirty="0">
                <a:latin typeface="Arial" panose="020B0604020202020204" pitchFamily="34" charset="0"/>
                <a:cs typeface="Arial" panose="020B0604020202020204" pitchFamily="34" charset="0"/>
              </a:rPr>
              <a:t>The population history of England, 1541–1871: A reconstruction.</a:t>
            </a:r>
            <a:r>
              <a:rPr lang="en-US" sz="1600" dirty="0">
                <a:latin typeface="Arial" panose="020B0604020202020204" pitchFamily="34" charset="0"/>
                <a:cs typeface="Arial" panose="020B0604020202020204" pitchFamily="34" charset="0"/>
              </a:rPr>
              <a:t> Harvard University Press.</a:t>
            </a:r>
          </a:p>
          <a:p>
            <a:r>
              <a:rPr lang="en-GB" sz="1600" dirty="0">
                <a:latin typeface="Arial" panose="020B0604020202020204" pitchFamily="34" charset="0"/>
                <a:cs typeface="Arial" panose="020B0604020202020204" pitchFamily="34" charset="0"/>
                <a:hlinkClick r:id="rId3"/>
              </a:rPr>
              <a:t>https://www.econlib.org/library/Enc/IndustrialRevolutionandtheStandardofLiving.html</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hlinkClick r:id="rId4"/>
              </a:rPr>
              <a:t>https://llanellistandard.com/the-rise-of-llanelli-through-the-industrial-period/</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hlinkClick r:id="rId5"/>
              </a:rPr>
              <a:t>https://coflein.gov.uk/en/site/92882/</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hlinkClick r:id="rId6"/>
              </a:rPr>
              <a:t>https://www.history.com/topics/industrial-revolution/industrial-revolution</a:t>
            </a:r>
            <a:endParaRPr lang="en-GB" sz="1600" dirty="0">
              <a:latin typeface="Arial" panose="020B0604020202020204" pitchFamily="34" charset="0"/>
              <a:cs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3876291146"/>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docProps/app.xml><?xml version="1.0" encoding="utf-8"?>
<Properties xmlns="http://schemas.openxmlformats.org/officeDocument/2006/extended-properties" xmlns:vt="http://schemas.openxmlformats.org/officeDocument/2006/docPropsVTypes">
  <Template>Dividend</Template>
  <TotalTime>25</TotalTime>
  <Words>602</Words>
  <Application>Microsoft Office PowerPoint</Application>
  <PresentationFormat>Widescreen</PresentationFormat>
  <Paragraphs>28</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Arial Black</vt:lpstr>
      <vt:lpstr>Gill Sans MT</vt:lpstr>
      <vt:lpstr>Wingdings 2</vt:lpstr>
      <vt:lpstr>Dividend</vt:lpstr>
      <vt:lpstr>Industrial Revolution: Economic, Social, and Demographic Perspectives</vt:lpstr>
      <vt:lpstr>Industrial Revolution in Britain: A Historical Overview</vt:lpstr>
      <vt:lpstr>Llanelli’s and Swansea Industrial Evolution</vt:lpstr>
      <vt:lpstr>Industrial Revolution Impact on Llanelli and Swansea</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Mirabela Voican (1907947)</dc:creator>
  <cp:lastModifiedBy>Mirabela Voican (1907947)</cp:lastModifiedBy>
  <cp:revision>1</cp:revision>
  <dcterms:created xsi:type="dcterms:W3CDTF">2025-01-24T11:16:44Z</dcterms:created>
  <dcterms:modified xsi:type="dcterms:W3CDTF">2025-01-24T11:42:41Z</dcterms:modified>
</cp:coreProperties>
</file>