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4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58B2FF-DD42-42E5-BD25-5A0B17528387}" type="doc">
      <dgm:prSet loTypeId="urn:microsoft.com/office/officeart/2005/8/layout/process2" loCatId="process" qsTypeId="urn:microsoft.com/office/officeart/2005/8/quickstyle/simple1#12" qsCatId="simple" csTypeId="urn:microsoft.com/office/officeart/2005/8/colors/accent1_2#12" csCatId="accent1"/>
      <dgm:spPr/>
      <dgm:t>
        <a:bodyPr/>
        <a:lstStyle/>
        <a:p>
          <a:endParaRPr lang="en-US"/>
        </a:p>
      </dgm:t>
    </dgm:pt>
    <dgm:pt modelId="{C128A011-AC72-4867-A576-C060BD429EA8}">
      <dgm:prSet/>
      <dgm:spPr/>
      <dgm:t>
        <a:bodyPr/>
        <a:lstStyle/>
        <a:p>
          <a:r>
            <a:rPr lang="en-US" b="1" i="0"/>
            <a:t>Why Microsoft Teams is suitable</a:t>
          </a:r>
          <a:endParaRPr lang="en-US"/>
        </a:p>
      </dgm:t>
    </dgm:pt>
    <dgm:pt modelId="{F60A3F3A-EA76-494E-A95B-4A69C1710B6A}" type="parTrans" cxnId="{E981D4E5-10C9-4A0B-9115-4E3F448656C8}">
      <dgm:prSet/>
      <dgm:spPr/>
      <dgm:t>
        <a:bodyPr/>
        <a:lstStyle/>
        <a:p>
          <a:endParaRPr lang="en-US"/>
        </a:p>
      </dgm:t>
    </dgm:pt>
    <dgm:pt modelId="{BE6612B4-61F3-4067-ABAA-2849EB084C33}" type="sibTrans" cxnId="{E981D4E5-10C9-4A0B-9115-4E3F448656C8}">
      <dgm:prSet/>
      <dgm:spPr/>
      <dgm:t>
        <a:bodyPr/>
        <a:lstStyle/>
        <a:p>
          <a:endParaRPr lang="en-US"/>
        </a:p>
      </dgm:t>
    </dgm:pt>
    <dgm:pt modelId="{83F5AB1C-FC47-4BF7-8F1E-B25A33814673}">
      <dgm:prSet/>
      <dgm:spPr/>
      <dgm:t>
        <a:bodyPr/>
        <a:lstStyle/>
        <a:p>
          <a:r>
            <a:rPr lang="en-US" i="0"/>
            <a:t>Teams provides a central place for instant messages, team conversations and daily updates.</a:t>
          </a:r>
          <a:endParaRPr lang="en-US"/>
        </a:p>
      </dgm:t>
    </dgm:pt>
    <dgm:pt modelId="{17754C88-B9EF-47B6-ABE2-67A93A8C161A}" type="parTrans" cxnId="{62A92580-5635-4012-B0CD-8FA87DF82104}">
      <dgm:prSet/>
      <dgm:spPr/>
      <dgm:t>
        <a:bodyPr/>
        <a:lstStyle/>
        <a:p>
          <a:endParaRPr lang="en-US"/>
        </a:p>
      </dgm:t>
    </dgm:pt>
    <dgm:pt modelId="{E50F019C-849C-469F-B1F7-3ADB2B9C952B}" type="sibTrans" cxnId="{62A92580-5635-4012-B0CD-8FA87DF82104}">
      <dgm:prSet/>
      <dgm:spPr/>
      <dgm:t>
        <a:bodyPr/>
        <a:lstStyle/>
        <a:p>
          <a:endParaRPr lang="en-US"/>
        </a:p>
      </dgm:t>
    </dgm:pt>
    <dgm:pt modelId="{114A0C4F-CF3E-4EF1-808E-81E43A5D7559}">
      <dgm:prSet/>
      <dgm:spPr/>
      <dgm:t>
        <a:bodyPr/>
        <a:lstStyle/>
        <a:p>
          <a:r>
            <a:rPr lang="en-US" i="0" dirty="0"/>
            <a:t>Staff can use channels to </a:t>
          </a:r>
          <a:r>
            <a:rPr lang="en-US" i="0" dirty="0" err="1"/>
            <a:t>organise</a:t>
          </a:r>
          <a:r>
            <a:rPr lang="en-US" i="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dirty="0"/>
        </a:p>
      </dgm:t>
    </dgm:pt>
    <dgm:pt modelId="{DE91B47B-CEEA-4488-A6DB-2D2DC0A956FD}" type="parTrans" cxnId="{A3B154C7-EB26-44E0-A271-4918D3A7204A}">
      <dgm:prSet/>
      <dgm:spPr/>
      <dgm:t>
        <a:bodyPr/>
        <a:lstStyle/>
        <a:p>
          <a:endParaRPr lang="en-US"/>
        </a:p>
      </dgm:t>
    </dgm:pt>
    <dgm:pt modelId="{0A56D62A-B95A-4D2C-923C-4D2B2217C313}" type="sibTrans" cxnId="{A3B154C7-EB26-44E0-A271-4918D3A7204A}">
      <dgm:prSet/>
      <dgm:spPr/>
      <dgm:t>
        <a:bodyPr/>
        <a:lstStyle/>
        <a:p>
          <a:endParaRPr lang="en-US"/>
        </a:p>
      </dgm:t>
    </dgm:pt>
    <dgm:pt modelId="{D79B571E-A945-4ED8-86EC-BB37FD27DC02}">
      <dgm:prSet/>
      <dgm:spPr/>
      <dgm:t>
        <a:bodyPr/>
        <a:lstStyle/>
        <a:p>
          <a:r>
            <a:rPr lang="en-US" i="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dirty="0"/>
        </a:p>
      </dgm:t>
    </dgm:pt>
    <dgm:pt modelId="{58F343DE-43DA-4451-8205-8225C919AD5A}" type="parTrans" cxnId="{24324C28-98AA-45F0-9EBA-6C2236CE8B56}">
      <dgm:prSet/>
      <dgm:spPr/>
      <dgm:t>
        <a:bodyPr/>
        <a:lstStyle/>
        <a:p>
          <a:endParaRPr lang="en-US"/>
        </a:p>
      </dgm:t>
    </dgm:pt>
    <dgm:pt modelId="{CCF74EAB-F68F-4A39-94A3-DDE543DB0A80}" type="sibTrans" cxnId="{24324C28-98AA-45F0-9EBA-6C2236CE8B56}">
      <dgm:prSet/>
      <dgm:spPr/>
      <dgm:t>
        <a:bodyPr/>
        <a:lstStyle/>
        <a:p>
          <a:endParaRPr lang="en-US"/>
        </a:p>
      </dgm:t>
    </dgm:pt>
    <dgm:pt modelId="{17DC0167-52E8-425B-B604-EA58C8C30FA4}">
      <dgm:prSet/>
      <dgm:spPr/>
      <dgm:t>
        <a:bodyPr/>
        <a:lstStyle/>
        <a:p>
          <a:r>
            <a:rPr lang="en-US" i="0"/>
            <a:t>Files can be shared within Teams, with channel files linked to SharePoint, helping staff access the relevant version of information rather than creating duplicate copies (Microsoft, 2026d).</a:t>
          </a:r>
          <a:endParaRPr lang="en-US"/>
        </a:p>
      </dgm:t>
    </dgm:pt>
    <dgm:pt modelId="{EED60E43-AD73-4199-B8F5-C6C8E0FE7261}" type="parTrans" cxnId="{787D9C03-2164-4010-8629-75707F15248E}">
      <dgm:prSet/>
      <dgm:spPr/>
      <dgm:t>
        <a:bodyPr/>
        <a:lstStyle/>
        <a:p>
          <a:endParaRPr lang="en-US"/>
        </a:p>
      </dgm:t>
    </dgm:pt>
    <dgm:pt modelId="{562FEFBE-1AF4-4EE0-AC3F-08C4DDAE240F}" type="sibTrans" cxnId="{787D9C03-2164-4010-8629-75707F15248E}">
      <dgm:prSet/>
      <dgm:spPr/>
      <dgm:t>
        <a:bodyPr/>
        <a:lstStyle/>
        <a:p>
          <a:endParaRPr lang="en-US"/>
        </a:p>
      </dgm:t>
    </dgm:pt>
    <dgm:pt modelId="{DD25DA5F-A252-4526-BF97-940522732B07}" type="pres">
      <dgm:prSet presAssocID="{8258B2FF-DD42-42E5-BD25-5A0B17528387}" presName="linearFlow" presStyleCnt="0">
        <dgm:presLayoutVars>
          <dgm:resizeHandles val="exact"/>
        </dgm:presLayoutVars>
      </dgm:prSet>
      <dgm:spPr/>
    </dgm:pt>
    <dgm:pt modelId="{31091E5B-C9D0-4667-9BA9-6C744D30179C}" type="pres">
      <dgm:prSet presAssocID="{C128A011-AC72-4867-A576-C060BD429EA8}" presName="node" presStyleLbl="node1" presStyleIdx="0" presStyleCnt="1">
        <dgm:presLayoutVars>
          <dgm:bulletEnabled val="1"/>
        </dgm:presLayoutVars>
      </dgm:prSet>
      <dgm:spPr/>
    </dgm:pt>
  </dgm:ptLst>
  <dgm:cxnLst>
    <dgm:cxn modelId="{787D9C03-2164-4010-8629-75707F15248E}" srcId="{C128A011-AC72-4867-A576-C060BD429EA8}" destId="{17DC0167-52E8-425B-B604-EA58C8C30FA4}" srcOrd="3" destOrd="0" parTransId="{EED60E43-AD73-4199-B8F5-C6C8E0FE7261}" sibTransId="{562FEFBE-1AF4-4EE0-AC3F-08C4DDAE240F}"/>
    <dgm:cxn modelId="{E70D3108-D11A-4B0F-ADFC-806C0A4E0924}" type="presOf" srcId="{83F5AB1C-FC47-4BF7-8F1E-B25A33814673}" destId="{31091E5B-C9D0-4667-9BA9-6C744D30179C}" srcOrd="0" destOrd="1" presId="urn:microsoft.com/office/officeart/2005/8/layout/process2"/>
    <dgm:cxn modelId="{24324C28-98AA-45F0-9EBA-6C2236CE8B56}" srcId="{C128A011-AC72-4867-A576-C060BD429EA8}" destId="{D79B571E-A945-4ED8-86EC-BB37FD27DC02}" srcOrd="2" destOrd="0" parTransId="{58F343DE-43DA-4451-8205-8225C919AD5A}" sibTransId="{CCF74EAB-F68F-4A39-94A3-DDE543DB0A80}"/>
    <dgm:cxn modelId="{609E1F4A-B679-49B9-BB0C-20DA1BEE7F2F}" type="presOf" srcId="{114A0C4F-CF3E-4EF1-808E-81E43A5D7559}" destId="{31091E5B-C9D0-4667-9BA9-6C744D30179C}" srcOrd="0" destOrd="2" presId="urn:microsoft.com/office/officeart/2005/8/layout/process2"/>
    <dgm:cxn modelId="{98546E6A-C41A-46B3-995E-CAA888FD9C2E}" type="presOf" srcId="{17DC0167-52E8-425B-B604-EA58C8C30FA4}" destId="{31091E5B-C9D0-4667-9BA9-6C744D30179C}" srcOrd="0" destOrd="4" presId="urn:microsoft.com/office/officeart/2005/8/layout/process2"/>
    <dgm:cxn modelId="{62A92580-5635-4012-B0CD-8FA87DF82104}" srcId="{C128A011-AC72-4867-A576-C060BD429EA8}" destId="{83F5AB1C-FC47-4BF7-8F1E-B25A33814673}" srcOrd="0" destOrd="0" parTransId="{17754C88-B9EF-47B6-ABE2-67A93A8C161A}" sibTransId="{E50F019C-849C-469F-B1F7-3ADB2B9C952B}"/>
    <dgm:cxn modelId="{4F78B08A-5186-4992-990E-E6D6DD65D824}" type="presOf" srcId="{8258B2FF-DD42-42E5-BD25-5A0B17528387}" destId="{DD25DA5F-A252-4526-BF97-940522732B07}" srcOrd="0" destOrd="0" presId="urn:microsoft.com/office/officeart/2005/8/layout/process2"/>
    <dgm:cxn modelId="{232268B0-CF7B-438B-A3EC-78DD9D16C93A}" type="presOf" srcId="{D79B571E-A945-4ED8-86EC-BB37FD27DC02}" destId="{31091E5B-C9D0-4667-9BA9-6C744D30179C}" srcOrd="0" destOrd="3" presId="urn:microsoft.com/office/officeart/2005/8/layout/process2"/>
    <dgm:cxn modelId="{A3B154C7-EB26-44E0-A271-4918D3A7204A}" srcId="{C128A011-AC72-4867-A576-C060BD429EA8}" destId="{114A0C4F-CF3E-4EF1-808E-81E43A5D7559}" srcOrd="1" destOrd="0" parTransId="{DE91B47B-CEEA-4488-A6DB-2D2DC0A956FD}" sibTransId="{0A56D62A-B95A-4D2C-923C-4D2B2217C313}"/>
    <dgm:cxn modelId="{4EE8DAD5-3CA7-4FD7-9E19-CCC57F7A5B93}" type="presOf" srcId="{C128A011-AC72-4867-A576-C060BD429EA8}" destId="{31091E5B-C9D0-4667-9BA9-6C744D30179C}" srcOrd="0" destOrd="0" presId="urn:microsoft.com/office/officeart/2005/8/layout/process2"/>
    <dgm:cxn modelId="{E981D4E5-10C9-4A0B-9115-4E3F448656C8}" srcId="{8258B2FF-DD42-42E5-BD25-5A0B17528387}" destId="{C128A011-AC72-4867-A576-C060BD429EA8}" srcOrd="0" destOrd="0" parTransId="{F60A3F3A-EA76-494E-A95B-4A69C1710B6A}" sibTransId="{BE6612B4-61F3-4067-ABAA-2849EB084C33}"/>
    <dgm:cxn modelId="{98D7EED6-0E24-4D25-8C63-5C83DECE20EE}" type="presParOf" srcId="{DD25DA5F-A252-4526-BF97-940522732B07}" destId="{31091E5B-C9D0-4667-9BA9-6C744D30179C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91E5B-C9D0-4667-9BA9-6C744D30179C}">
      <dsp:nvSpPr>
        <dsp:cNvPr id="0" name=""/>
        <dsp:cNvSpPr/>
      </dsp:nvSpPr>
      <dsp:spPr>
        <a:xfrm>
          <a:off x="0" y="2521"/>
          <a:ext cx="5524500" cy="51587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/>
            <a:t>Why Microsoft Teams is suitable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i="0" kern="1200"/>
            <a:t>Teams provides a central place for instant messages, team conversations and daily updates.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i="0" kern="1200" dirty="0"/>
            <a:t>Staff can use channels to </a:t>
          </a:r>
          <a:r>
            <a:rPr lang="en-US" sz="1600" i="0" kern="1200" dirty="0" err="1"/>
            <a:t>organise</a:t>
          </a:r>
          <a:r>
            <a:rPr lang="en-US" sz="1600" i="0" kern="120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i="0" kern="120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i="0" kern="1200"/>
            <a:t>Files can be shared within Teams, with channel files linked to SharePoint, helping staff access the relevant version of information rather than creating duplicate copies (Microsoft, 2026d).</a:t>
          </a:r>
          <a:endParaRPr lang="en-US" sz="1600" kern="1200"/>
        </a:p>
      </dsp:txBody>
      <dsp:txXfrm>
        <a:off x="151095" y="153616"/>
        <a:ext cx="5222310" cy="4856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559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633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form.england.nhs.uk/information-governance/guidance/use-mobile-messaging-software-health-and-care-settings/" TargetMode="External"/><Relationship Id="rId3" Type="http://schemas.openxmlformats.org/officeDocument/2006/relationships/hyperlink" Target="https://learn.microsoft.com/en-gb/training/modules/collaborate-teams-channels-microsoft-teams/1-introduction" TargetMode="External"/><Relationship Id="rId7" Type="http://schemas.openxmlformats.org/officeDocument/2006/relationships/hyperlink" Target="https://learn.microsoft.com/en-us/microsoftteams/standard-channels" TargetMode="External"/><Relationship Id="rId2" Type="http://schemas.openxmlformats.org/officeDocument/2006/relationships/hyperlink" Target="https://support.microsoft.com/en-gb/teams/files/collaborate-on-files-in-microsoft-team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microsoft.com/en-gb/training/modules/create-manage-teams-channels-microsoft-teams/2-plan-team" TargetMode="External"/><Relationship Id="rId5" Type="http://schemas.openxmlformats.org/officeDocument/2006/relationships/hyperlink" Target="https://support.microsoft.com/en-us/teams/files/file-storage-in-microsoft-teams" TargetMode="External"/><Relationship Id="rId4" Type="http://schemas.openxmlformats.org/officeDocument/2006/relationships/hyperlink" Target="https://adoption.microsoft.com/en-us/microsoft-teams/frontline-workers/" TargetMode="External"/><Relationship Id="rId9" Type="http://schemas.openxmlformats.org/officeDocument/2006/relationships/hyperlink" Target="https://knowledge.lancashire.ac.uk/id/eprint/4064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2" name="Picture 11" descr="Computer script on a screen">
            <a:extLst>
              <a:ext uri="{FF2B5EF4-FFF2-40B4-BE49-F238E27FC236}">
                <a16:creationId xmlns:a16="http://schemas.microsoft.com/office/drawing/2014/main" id="{4BDD2ABB-C415-7E31-1BC4-E9712DBC5F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501" r="-1" b="8207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 fontScale="90000"/>
          </a:bodyPr>
          <a:lstStyle/>
          <a:p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4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DIGITAL SKILLS</a:t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Module Code: </a:t>
            </a: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  <a:cs typeface="Aharoni" panose="020F0502020204030204" pitchFamily="2" charset="-79"/>
              </a:rPr>
              <a:t>LCHS4007</a:t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endParaRPr lang="en-GB" sz="4100" b="1" noProof="0" dirty="0">
              <a:solidFill>
                <a:schemeClr val="bg1"/>
              </a:solidFill>
              <a:latin typeface="Amasis MT Pro Medium" panose="020F05020202040302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753705"/>
            <a:ext cx="9144000" cy="1536192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Presentation By | Afsana Ajaib (2604334), Saika Begum (2605649), Anisa Majid (2535044)</a:t>
            </a:r>
          </a:p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Lecturer | Bianca Dodgen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538AA-6499-D10F-44C1-14207A84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274320"/>
            <a:ext cx="11338560" cy="1051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u="sng" kern="1200" dirty="0">
                <a:solidFill>
                  <a:srgbClr val="111111"/>
                </a:solidFill>
                <a:latin typeface="Arial"/>
                <a:ea typeface="+mj-ea"/>
                <a:cs typeface="+mj-cs"/>
              </a:rPr>
              <a:t>Microsoft Teams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BFE89B00-73EF-2EAD-7A03-8C7132916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481328"/>
            <a:ext cx="5349240" cy="4526280"/>
          </a:xfrm>
        </p:spPr>
        <p:txBody>
          <a:bodyPr vert="horz" wrap="square" lIns="73152" tIns="36576" rIns="73152" bIns="36576" rtlCol="0" anchor="t"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Microsoft Teams – Staff Communication and Daily Updates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Workplace task: Staff communication and daily updates</a:t>
            </a:r>
          </a:p>
          <a:p>
            <a:pPr marL="0">
              <a:spcAft>
                <a:spcPts val="400"/>
              </a:spcAft>
            </a:pPr>
            <a:r>
              <a:rPr lang="en-US" sz="1600" b="0" i="0" dirty="0">
                <a:solidFill>
                  <a:srgbClr val="111111"/>
                </a:solidFill>
              </a:rPr>
              <a:t>At Ashford Community Care Service, staff work </a:t>
            </a:r>
            <a:r>
              <a:rPr lang="en-US" sz="1600" i="0" dirty="0">
                <a:solidFill>
                  <a:srgbClr val="111111"/>
                </a:solidFill>
              </a:rPr>
              <a:t>across service users’ homes, supported living settings and the main office. The team includes support workers, senior care workers, nurses, care coordinators and administrative staff. Therefore, staff need a reliable way to communicate daily updates and keep colleagues informed.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Current problem in the case study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Staff are experiencing missed updates, duplicated work and unclear communication.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Information may need to be communicated between staff working in different locations.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The </a:t>
            </a:r>
            <a:r>
              <a:rPr lang="en-US" sz="1600" i="0" dirty="0" err="1">
                <a:solidFill>
                  <a:srgbClr val="111111"/>
                </a:solidFill>
              </a:rPr>
              <a:t>organisation</a:t>
            </a:r>
            <a:r>
              <a:rPr lang="en-US" sz="1600" i="0" dirty="0">
                <a:solidFill>
                  <a:srgbClr val="111111"/>
                </a:solidFill>
              </a:rPr>
              <a:t> already uses Microsoft365, but staff are unsure which tools are appropriate for different tasks.</a:t>
            </a:r>
            <a:endParaRPr lang="en-US" sz="1600" dirty="0">
              <a:solidFill>
                <a:srgbClr val="FFFFFF"/>
              </a:solidFill>
            </a:endParaRPr>
          </a:p>
        </p:txBody>
      </p:sp>
      <p:graphicFrame>
        <p:nvGraphicFramePr>
          <p:cNvPr id="24" name="TextBox 7">
            <a:extLst>
              <a:ext uri="{FF2B5EF4-FFF2-40B4-BE49-F238E27FC236}">
                <a16:creationId xmlns:a16="http://schemas.microsoft.com/office/drawing/2014/main" id="{4674EDAA-B806-2BCF-9994-C6FBBF1135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8887708"/>
              </p:ext>
            </p:extLst>
          </p:nvPr>
        </p:nvGraphicFramePr>
        <p:xfrm>
          <a:off x="6256020" y="1325880"/>
          <a:ext cx="5524500" cy="5163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999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18549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C3EE3-6EC3-0760-37D2-DD1309537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8029" cy="1254669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Which Microsoft 365 tool was selected?</a:t>
            </a:r>
            <a:br>
              <a:rPr lang="en-US" sz="3200" b="1" dirty="0">
                <a:solidFill>
                  <a:schemeClr val="bg1"/>
                </a:solidFill>
              </a:rPr>
            </a:br>
            <a:br>
              <a:rPr lang="en-US" sz="3200" b="1" dirty="0">
                <a:solidFill>
                  <a:schemeClr val="bg1"/>
                </a:solidFill>
              </a:rPr>
            </a:br>
            <a:r>
              <a:rPr lang="en-US" sz="3200" b="1" u="sng" dirty="0">
                <a:solidFill>
                  <a:schemeClr val="bg1"/>
                </a:solidFill>
              </a:rPr>
              <a:t>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CF4F-A1CE-F9A2-8C6A-04C0686E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536" y="2103120"/>
            <a:ext cx="9995263" cy="4010297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We chose Microsoft Teams for the staff of Ashford Community Care Service so that they can communicate and share daily updates.</a:t>
            </a:r>
            <a:br>
              <a:rPr lang="en-US" sz="2000" dirty="0"/>
            </a:br>
            <a:r>
              <a:rPr lang="en-US" sz="2000" dirty="0"/>
              <a:t>They can communicate through Teams chats and channels properly.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A 'Daily Updates' channel can be used for routine operational updates.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MS Teams can help support workers, senior care workers, nurses, and administrative staff to communicate each other.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This gives Ashford one agreed place for routine staff communication instead of relying on unclear or inconsistent communication methods.</a:t>
            </a:r>
          </a:p>
        </p:txBody>
      </p:sp>
    </p:spTree>
    <p:extLst>
      <p:ext uri="{BB962C8B-B14F-4D97-AF65-F5344CB8AC3E}">
        <p14:creationId xmlns:p14="http://schemas.microsoft.com/office/powerpoint/2010/main" val="235452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F1026-98C4-71F7-B0F5-9B4C8FAFD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900" b="1" dirty="0"/>
              <a:t>Why is Microsoft Teams suitable for Ashford?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98F66-3F28-663D-411B-DDEFE16D3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7906"/>
            <a:ext cx="10424160" cy="8752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sz="7200" b="1" dirty="0"/>
            </a:br>
            <a:r>
              <a:rPr lang="en-US" sz="7200" b="1" dirty="0"/>
              <a:t>Microsoft Teams directly matches the communication problems identified in the Ashford case study.</a:t>
            </a:r>
            <a:br>
              <a:rPr lang="en-US" sz="8000" dirty="0"/>
            </a:br>
            <a:endParaRPr lang="en-US" sz="8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51882"/>
              </p:ext>
            </p:extLst>
          </p:nvPr>
        </p:nvGraphicFramePr>
        <p:xfrm>
          <a:off x="838200" y="2076993"/>
          <a:ext cx="10278291" cy="4458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068">
                  <a:extLst>
                    <a:ext uri="{9D8B030D-6E8A-4147-A177-3AD203B41FA5}">
                      <a16:colId xmlns:a16="http://schemas.microsoft.com/office/drawing/2014/main" val="1902161130"/>
                    </a:ext>
                  </a:extLst>
                </a:gridCol>
                <a:gridCol w="5188223">
                  <a:extLst>
                    <a:ext uri="{9D8B030D-6E8A-4147-A177-3AD203B41FA5}">
                      <a16:colId xmlns:a16="http://schemas.microsoft.com/office/drawing/2014/main" val="1106822032"/>
                    </a:ext>
                  </a:extLst>
                </a:gridCol>
              </a:tblGrid>
              <a:tr h="727166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Ashford's situation</a:t>
                      </a:r>
                      <a:endParaRPr lang="en-US" sz="2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0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Teams fits the task</a:t>
                      </a: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200328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work across </a:t>
                      </a:r>
                      <a:r>
                        <a:rPr lang="en-US"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homes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and the main office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can communicate through Teams regardless of their work location.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710521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missing important updates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Daily updates can be posted in one agreed Teams channel, giving staff a central place to check.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279962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Communication is unclear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Channels can separate routine staff updates from other conversations.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818490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duplicating work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Shared information and files can be accessed by the relevant staff through Teams.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861427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staff groups need to stay informed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Support workers, nurses, care coordinators and administrative staff can communicate within the same organized Teams environment.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952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842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ACA61-F3A2-2E14-AF0F-D4FA1095F34A}"/>
              </a:ext>
            </a:extLst>
          </p:cNvPr>
          <p:cNvSpPr txBox="1"/>
          <p:nvPr/>
        </p:nvSpPr>
        <p:spPr>
          <a:xfrm>
            <a:off x="703051" y="323427"/>
            <a:ext cx="7250950" cy="16429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</a:t>
            </a:r>
            <a:r>
              <a:rPr lang="en-US" sz="31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Teams Improves</a:t>
            </a:r>
            <a:r>
              <a:rPr lang="en-US" sz="3100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Ashford’s Efficiency and Communication</a:t>
            </a:r>
            <a:endParaRPr lang="en-US" sz="31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57F69-60C9-1D7D-F19B-4347781BE225}"/>
              </a:ext>
            </a:extLst>
          </p:cNvPr>
          <p:cNvSpPr txBox="1"/>
          <p:nvPr/>
        </p:nvSpPr>
        <p:spPr>
          <a:xfrm>
            <a:off x="1144924" y="2405894"/>
            <a:ext cx="4493878" cy="3535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Using Teams as the main platform for </a:t>
            </a:r>
            <a:r>
              <a:rPr lang="en-US" sz="2000" i="0" dirty="0"/>
              <a:t>routine staff communication and daily operational updates</a:t>
            </a:r>
            <a:r>
              <a:rPr lang="en-US" sz="2000" b="0" i="0" dirty="0"/>
              <a:t> could help Ashford create a more consistent and organized way of working.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Teams supports real time communication and collaboration across different locations (Microsoft, 2026b).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3F73787-EC94-4D35-7971-56A7D519B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614458"/>
              </p:ext>
            </p:extLst>
          </p:nvPr>
        </p:nvGraphicFramePr>
        <p:xfrm>
          <a:off x="6096000" y="1966397"/>
          <a:ext cx="5638800" cy="4568177"/>
        </p:xfrm>
        <a:graphic>
          <a:graphicData uri="http://schemas.openxmlformats.org/drawingml/2006/table">
            <a:tbl>
              <a:tblPr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898204">
                  <a:extLst>
                    <a:ext uri="{9D8B030D-6E8A-4147-A177-3AD203B41FA5}">
                      <a16:colId xmlns:a16="http://schemas.microsoft.com/office/drawing/2014/main" val="3213387715"/>
                    </a:ext>
                  </a:extLst>
                </a:gridCol>
                <a:gridCol w="1986932">
                  <a:extLst>
                    <a:ext uri="{9D8B030D-6E8A-4147-A177-3AD203B41FA5}">
                      <a16:colId xmlns:a16="http://schemas.microsoft.com/office/drawing/2014/main" val="1853295918"/>
                    </a:ext>
                  </a:extLst>
                </a:gridCol>
                <a:gridCol w="1753664">
                  <a:extLst>
                    <a:ext uri="{9D8B030D-6E8A-4147-A177-3AD203B41FA5}">
                      <a16:colId xmlns:a16="http://schemas.microsoft.com/office/drawing/2014/main" val="3262488365"/>
                    </a:ext>
                  </a:extLst>
                </a:gridCol>
              </a:tblGrid>
              <a:tr h="54359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Ashford’s Problem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Solution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Expected Improvement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5843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work across different locations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allows communication through chats and channels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can stay connected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79167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Missed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Daily updates can be posted in a central team/channel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Easier for staff to find important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6029121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Duplicated work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Shared files can be accessed through Teams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Less unnecessary duplication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5128865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Unclear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Dedicated channels can organise conversations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Clearer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6182569"/>
                  </a:ext>
                </a:extLst>
              </a:tr>
              <a:tr h="97913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are unsure which Microsoft 365 tool to use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becomes the agreed tool for staff communication and daily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Clearer and more consistent use</a:t>
                      </a:r>
                    </a:p>
                  </a:txBody>
                  <a:tcPr marL="70581" marR="70581" marT="35291" marB="7058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64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938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27432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Limitations of MS Teams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0058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Teams can address Ashford’s communication problems, but only if its risks are managed, particularly around confidential service user information.</a:t>
            </a:r>
            <a:endParaRPr lang="en-US" sz="2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001789"/>
              </p:ext>
            </p:extLst>
          </p:nvPr>
        </p:nvGraphicFramePr>
        <p:xfrm>
          <a:off x="411480" y="1965960"/>
          <a:ext cx="11338560" cy="4480560"/>
        </p:xfrm>
        <a:graphic>
          <a:graphicData uri="http://schemas.openxmlformats.org/drawingml/2006/table">
            <a:tbl>
              <a:tblPr/>
              <a:tblGrid>
                <a:gridCol w="5669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9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Advantages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Limitations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Chat, calls and videos connect staff working in different environments such as care homes, supported living and the office (Microsoft, 2026b)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Relies on mobile signal or data in service users’ homes; poor coverage can still lead to missed updates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Channels group updates by topic, this makes important messages easier to find compared to busy inboxes (Microsoft, 2026f)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Risk of confidential information being shared; messages do not replace the formal care record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Files shared in a channel give everyone one current version, reducing duplicated work (Microsoft, 2026a)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using their own phones raises device security and data protection risks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is part of the Microsoft 365 environment Ashford already uses, linking with Outlook and SharePoint automatically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Too many channels, chats and notifications can cause information overload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Designed to support frontline workers, who can check updates from a mobile or iPad between visits (Microsoft, 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with lower digital confidence need training, so adoption may be difficult at first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54864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Teams at Ashford: What We Recommend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737360"/>
            <a:ext cx="356616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Ashford should introduce MS Teams in planned stages rather than all at once. 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rules, a simple structure and support for staff will help Teams become the agreed tool for routine communication and daily updates</a:t>
            </a:r>
            <a:r>
              <a:rPr lang="en-US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GB" dirty="0"/>
              <a:t>Microsoft (2026c) recommends starting simple, involving frontline managers and collecting staff feedback during a pilot before rolling out more widely.</a:t>
            </a:r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625509"/>
              </p:ext>
            </p:extLst>
          </p:nvPr>
        </p:nvGraphicFramePr>
        <p:xfrm>
          <a:off x="4343400" y="1600200"/>
          <a:ext cx="7406640" cy="4895088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1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Recommendation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Action for Ashford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Expected Benefit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Agree clear rules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for routine updates, the care record system for care notes, email for external contacts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know which tool to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Keep the structure simple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One Ashford team with channels such as Daily Updates, Rota &amp; Cover </a:t>
                      </a:r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and Office Notices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Microsoft (2026e)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Updates are easy to find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Protect information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Complete a DPIA, switch on two-step verification, limit service user details in messages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Safer handling of confidential data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Pilot, then roll out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Start with one team or location, gather feedback, then extend across all settings</a:t>
                      </a:r>
                      <a:r>
                        <a:rPr lang="en-US" sz="1400" baseline="300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</a:t>
                      </a:r>
                      <a:r>
                        <a:rPr lang="en-GB" sz="1400" dirty="0"/>
                        <a:t>Microsoft (2026c)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Problems fixed early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Train and review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Short training, quick guides and digital champions; review missed updates after 3 months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Confident, consistent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51310-7BBD-970D-BD0B-583803DD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3D3F-E3A1-72D5-9141-59151D654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85280"/>
            <a:ext cx="9724031" cy="4698400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(2026a) Collaborate on files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https://support.microsoft.com/en-gb/teams/files/collaborate-on-files-in-microsoft-teams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(2026b) Collaborate with teams and channels in Microsoft Teams: Introduction.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https://learn.microsoft.com/en-gb/training/modules/collaborate-teams-channels-microsoft-teams/1-introduction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(2026c) Enabling your frontline workers with Microsoft Teams. Microsoft Adoption.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https://adoption.microsoft.com/en-us/microsoft-teams/frontline-workers/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(2026d) File storage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https://support.microsoft.com/en-us/teams/files/file-storage-in-microsoft-teams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(2026e) Plan your team.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https://learn.microsoft.com/en-gb/training/modules/create-manage-teams-channels-microsoft-teams/2-plan-team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(2026f) Standard channels in Microsoft Teams.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7"/>
              </a:rPr>
              <a:t>https://learn.microsoft.com/en-us/microsoftteams/standard-channels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Transformation Directorate (n.d.) Using mobile messaging. Information Governance Guidance.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8"/>
              </a:rPr>
              <a:t>https://transform.england.nhs.uk/information-governance/guidance/use-mobile-messaging-software-health-and-care-settings/</a:t>
            </a:r>
            <a:endParaRPr lang="en-US" sz="2000" u="sng" dirty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Hargreaves, C., Clarke, A.P. and Lester, K.R. (2022) Microsoft Teams and team performance in the COVID-19 pandemic within an NHS Trust Community Service in North-West England: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https://knowledge.lancashire.ac.uk/id/eprint/40642/</a:t>
            </a:r>
            <a:endParaRPr lang="en-US" sz="2000" dirty="0">
              <a:highlight>
                <a:srgbClr val="FCFCFC"/>
              </a:highlight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13633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1260</Words>
  <Application>Microsoft Office PowerPoint</Application>
  <PresentationFormat>Widescreen</PresentationFormat>
  <Paragraphs>110</Paragraphs>
  <Slides>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DIGITAL SKILLS  Module Code: LCHS4007  </vt:lpstr>
      <vt:lpstr>Microsoft Teams</vt:lpstr>
      <vt:lpstr>Which Microsoft 365 tool was selected?  Microsoft Teams </vt:lpstr>
      <vt:lpstr>Why is Microsoft Teams suitable for Ashford?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DIGITAL SKILLS  Module Code: LCHS4007  </dc:title>
  <dc:creator/>
  <cp:lastModifiedBy>Anisa Majid</cp:lastModifiedBy>
  <cp:revision>198</cp:revision>
  <dcterms:created xsi:type="dcterms:W3CDTF">2026-09-18T10:56:11Z</dcterms:created>
  <dcterms:modified xsi:type="dcterms:W3CDTF">2026-10-07T16:50:03Z</dcterms:modified>
</cp:coreProperties>
</file>