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324" r:id="rId3"/>
    <p:sldId id="302" r:id="rId4"/>
    <p:sldId id="303" r:id="rId5"/>
    <p:sldId id="304" r:id="rId6"/>
    <p:sldId id="306" r:id="rId7"/>
    <p:sldId id="305" r:id="rId8"/>
    <p:sldId id="309" r:id="rId9"/>
    <p:sldId id="310" r:id="rId10"/>
    <p:sldId id="308" r:id="rId11"/>
    <p:sldId id="307" r:id="rId12"/>
    <p:sldId id="312" r:id="rId13"/>
    <p:sldId id="318" r:id="rId14"/>
    <p:sldId id="322" r:id="rId15"/>
    <p:sldId id="325" r:id="rId16"/>
    <p:sldId id="311" r:id="rId17"/>
    <p:sldId id="314" r:id="rId18"/>
    <p:sldId id="323" r:id="rId19"/>
    <p:sldId id="319" r:id="rId20"/>
    <p:sldId id="321" r:id="rId21"/>
    <p:sldId id="320"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5k2R2dLKSinHrGwj6eC0Jw==" hashData="eYXl69O61XkH9+5p5AxRqW9OVCgCOHjgIqdf0c2rUKwZ0i36G0njg/fOjfxuEWJdEzclAUMIMOoSVGuJ23smU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388"/>
    <a:srgbClr val="001249"/>
    <a:srgbClr val="FFFFFF"/>
    <a:srgbClr val="E66C7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6" autoAdjust="0"/>
    <p:restoredTop sz="72997" autoAdjust="0"/>
  </p:normalViewPr>
  <p:slideViewPr>
    <p:cSldViewPr snapToGrid="0">
      <p:cViewPr varScale="1">
        <p:scale>
          <a:sx n="53" d="100"/>
          <a:sy n="53" d="100"/>
        </p:scale>
        <p:origin x="1100" y="24"/>
      </p:cViewPr>
      <p:guideLst/>
    </p:cSldViewPr>
  </p:slideViewPr>
  <p:notesTextViewPr>
    <p:cViewPr>
      <p:scale>
        <a:sx n="1" d="1"/>
        <a:sy n="1" d="1"/>
      </p:scale>
      <p:origin x="0" y="-1832"/>
    </p:cViewPr>
  </p:notesTextViewPr>
  <p:sorterViewPr>
    <p:cViewPr>
      <p:scale>
        <a:sx n="100" d="100"/>
        <a:sy n="100" d="100"/>
      </p:scale>
      <p:origin x="0" y="-5956"/>
    </p:cViewPr>
  </p:sorterViewPr>
  <p:notesViewPr>
    <p:cSldViewPr snapToGrid="0">
      <p:cViewPr varScale="1">
        <p:scale>
          <a:sx n="64" d="100"/>
          <a:sy n="64" d="100"/>
        </p:scale>
        <p:origin x="3390" y="-49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097770-AE6B-45FC-85C5-47066E93B69B}" type="datetimeFigureOut">
              <a:rPr lang="en-GB" smtClean="0"/>
              <a:t>06/07/2023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586E13-6291-42B8-9FB2-3D4366C12C8C}" type="slidenum">
              <a:rPr lang="en-GB" smtClean="0"/>
              <a:t>‹#›</a:t>
            </a:fld>
            <a:endParaRPr lang="en-GB"/>
          </a:p>
        </p:txBody>
      </p:sp>
    </p:spTree>
    <p:extLst>
      <p:ext uri="{BB962C8B-B14F-4D97-AF65-F5344CB8AC3E}">
        <p14:creationId xmlns:p14="http://schemas.microsoft.com/office/powerpoint/2010/main" val="382299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file:///\\swp.police.int\wiki\Scarman_report" TargetMode="External"/><Relationship Id="rId3" Type="http://schemas.openxmlformats.org/officeDocument/2006/relationships/hyperlink" Target="file:///\\swp.police.int\wiki\Metropolitan_Police" TargetMode="External"/><Relationship Id="rId7" Type="http://schemas.openxmlformats.org/officeDocument/2006/relationships/hyperlink" Target="file:///\\swp.police.int\wiki\Leslie_Scarman"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file:///\\swp.police.int\wiki\William_Whitelaw" TargetMode="External"/><Relationship Id="rId5" Type="http://schemas.openxmlformats.org/officeDocument/2006/relationships/hyperlink" Target="file:///\\swp.police.int\wiki\South_London" TargetMode="External"/><Relationship Id="rId10" Type="http://schemas.openxmlformats.org/officeDocument/2006/relationships/hyperlink" Target="file:///\\swp.police.int\wiki\Police_Complaints_Authority_(United_Kingdom)" TargetMode="External"/><Relationship Id="rId4" Type="http://schemas.openxmlformats.org/officeDocument/2006/relationships/hyperlink" Target="file:///\\swp.police.int\wiki\Lambeth" TargetMode="External"/><Relationship Id="rId9" Type="http://schemas.openxmlformats.org/officeDocument/2006/relationships/hyperlink" Target="file:///\\swp.police.int\wiki\Police_and_Criminal_Evidence_Act_1984"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uk/2011/aug/07/tottenham-riots-peaceful-protest"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theguardian.com/uk-news/2014/jan/08/mark-duggan-lawfully-killed-inques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www.london.gov.uk/people/mayoral/sadiq-khan"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www.college.police.uk/What-we-do/Ethics/Pages/Code-of-Ethics.aspx"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ationalcrimeagency.gov.uk/what-we-do/how-we-work/intelligence-enhancing-the-picture-of-serious-organised-crime-affecting-the-uk"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nationalcrimeagency.gov.uk/what-we-do/how-we-work/providing-specialist-capabilities-for-law-enforcement" TargetMode="External"/><Relationship Id="rId4" Type="http://schemas.openxmlformats.org/officeDocument/2006/relationships/hyperlink" Target="https://www.nationalcrimeagency.gov.uk/what-we-do/how-we-work/investigating-and-disrupting-the-highest-risk-serious-and-organised-criminal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o9y5Nhw3ffk"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sng" strike="noStrike" kern="1200" cap="none" spc="0" normalizeH="0" baseline="0" noProof="0" dirty="0">
                <a:ln>
                  <a:noFill/>
                </a:ln>
                <a:solidFill>
                  <a:prstClr val="black"/>
                </a:solidFill>
                <a:effectLst/>
                <a:uLnTx/>
                <a:uFillTx/>
                <a:latin typeface="+mn-lt"/>
                <a:ea typeface="+mn-ea"/>
                <a:cs typeface="Arial" panose="020B0604020202020204" pitchFamily="34" charset="0"/>
              </a:rPr>
              <a:t>Learning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sng"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1. Explain the role of a police constable and how the police service has evolved.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2. State the role of law enforcement agencies.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3. Outline how the extent of Police Powers and how they are regulated.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4. Outline what CoP does for Policing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5. Describe the concept of Policing by consent.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6. Evaluate the effects of cuts on future policing.</a:t>
            </a:r>
          </a:p>
        </p:txBody>
      </p:sp>
      <p:sp>
        <p:nvSpPr>
          <p:cNvPr id="4" name="Slide Number Placeholder 3"/>
          <p:cNvSpPr>
            <a:spLocks noGrp="1"/>
          </p:cNvSpPr>
          <p:nvPr>
            <p:ph type="sldNum" sz="quarter" idx="5"/>
          </p:nvPr>
        </p:nvSpPr>
        <p:spPr/>
        <p:txBody>
          <a:bodyPr/>
          <a:lstStyle/>
          <a:p>
            <a:fld id="{83586E13-6291-42B8-9FB2-3D4366C12C8C}" type="slidenum">
              <a:rPr lang="en-GB" smtClean="0"/>
              <a:t>1</a:t>
            </a:fld>
            <a:endParaRPr lang="en-GB"/>
          </a:p>
        </p:txBody>
      </p:sp>
    </p:spTree>
    <p:extLst>
      <p:ext uri="{BB962C8B-B14F-4D97-AF65-F5344CB8AC3E}">
        <p14:creationId xmlns:p14="http://schemas.microsoft.com/office/powerpoint/2010/main" val="1489330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baseline="0" dirty="0">
                <a:solidFill>
                  <a:schemeClr val="tx1"/>
                </a:solidFill>
                <a:latin typeface="+mn-lt"/>
                <a:ea typeface="+mn-ea"/>
                <a:cs typeface="Arial" panose="020B0604020202020204" pitchFamily="34" charset="0"/>
              </a:rPr>
              <a:t>The history of policing in England and Wales dates back to </a:t>
            </a:r>
          </a:p>
          <a:p>
            <a:pPr rtl="0"/>
            <a:endParaRPr lang="en-US" sz="1200" b="0" i="0" u="none" strike="noStrike" kern="1200" baseline="0" dirty="0">
              <a:solidFill>
                <a:schemeClr val="tx1"/>
              </a:solidFill>
              <a:latin typeface="+mn-lt"/>
              <a:ea typeface="+mn-ea"/>
              <a:cs typeface="Arial" panose="020B0604020202020204" pitchFamily="34" charset="0"/>
            </a:endParaRPr>
          </a:p>
          <a:p>
            <a:pPr rtl="0"/>
            <a:r>
              <a:rPr lang="en-GB" sz="1200" b="0" i="0" u="none" strike="noStrike" kern="1200" baseline="0" dirty="0">
                <a:solidFill>
                  <a:schemeClr val="tx1"/>
                </a:solidFill>
                <a:latin typeface="+mn-lt"/>
                <a:ea typeface="+mn-ea"/>
                <a:cs typeface="Arial" panose="020B0604020202020204" pitchFamily="34" charset="0"/>
              </a:rPr>
              <a:t>The first modern police force in Britain was formed in London in 1829 by Sir Robert Peel. (Policemen were called Bobbies or Peelers after him. Sometimes they were called coppers from the old English word cop, meaning to grab or seize hold of). The first British policemen were not armed with guns, instead they carried truncheons and rattles. (Policemen carried whistles from the 1880s). They wore top hats. (They were later replaced by helmets designed to protect the head).</a:t>
            </a:r>
          </a:p>
          <a:p>
            <a:pPr rtl="0"/>
            <a:endParaRPr lang="en-US" sz="1200" b="0" i="0" u="none" strike="noStrike" kern="1200" baseline="0" dirty="0">
              <a:solidFill>
                <a:schemeClr val="tx1"/>
              </a:solidFill>
              <a:latin typeface="+mn-lt"/>
              <a:ea typeface="+mn-ea"/>
              <a:cs typeface="Arial" panose="020B0604020202020204" pitchFamily="34" charset="0"/>
            </a:endParaRPr>
          </a:p>
          <a:p>
            <a:pPr rtl="0"/>
            <a:r>
              <a:rPr lang="en-GB" sz="1200" b="0" i="0" u="none" strike="noStrike" kern="1200" baseline="0" dirty="0">
                <a:solidFill>
                  <a:schemeClr val="tx1"/>
                </a:solidFill>
                <a:latin typeface="+mn-lt"/>
                <a:ea typeface="+mn-ea"/>
                <a:cs typeface="Arial" panose="020B0604020202020204" pitchFamily="34" charset="0"/>
              </a:rPr>
              <a:t>In 1835 local government in England was reformed. All counties were compelled to form their own police forces. In 1839 counties were permitted but not compelled to form police forces for rural areas. (It was made compulsory in 1856).</a:t>
            </a:r>
          </a:p>
          <a:p>
            <a:pPr rtl="0"/>
            <a:r>
              <a:rPr lang="en-GB" sz="1200" b="0" i="0" u="none" strike="noStrike" kern="1200" baseline="0" dirty="0">
                <a:solidFill>
                  <a:schemeClr val="tx1"/>
                </a:solidFill>
                <a:latin typeface="+mn-lt"/>
                <a:ea typeface="+mn-ea"/>
                <a:cs typeface="Arial" panose="020B0604020202020204" pitchFamily="34" charset="0"/>
              </a:rPr>
              <a:t>The first force of detectives was formed in London in 1842. In 1878 the detective force was reorganized and it was renamed the CID.</a:t>
            </a:r>
          </a:p>
          <a:p>
            <a:pPr rtl="0"/>
            <a:endParaRPr lang="en-US" sz="1200" b="0" i="0" u="none" strike="noStrike" kern="1200" baseline="0" dirty="0">
              <a:solidFill>
                <a:schemeClr val="tx1"/>
              </a:solidFill>
              <a:latin typeface="+mn-lt"/>
              <a:ea typeface="+mn-ea"/>
              <a:cs typeface="Arial" panose="020B0604020202020204" pitchFamily="34" charset="0"/>
            </a:endParaRPr>
          </a:p>
          <a:p>
            <a:pPr rtl="0"/>
            <a:r>
              <a:rPr lang="en-GB" sz="1200" b="0" i="0" u="none" strike="noStrike" kern="1200" baseline="0" dirty="0">
                <a:solidFill>
                  <a:schemeClr val="tx1"/>
                </a:solidFill>
                <a:latin typeface="+mn-lt"/>
                <a:ea typeface="+mn-ea"/>
                <a:cs typeface="Arial" panose="020B0604020202020204" pitchFamily="34" charset="0"/>
              </a:rPr>
              <a:t>There has been considerable change since that time. </a:t>
            </a:r>
          </a:p>
          <a:p>
            <a:pPr rtl="0"/>
            <a:endParaRPr lang="en-GB" sz="1200" b="0" i="0" u="none" strike="noStrike" kern="1200" baseline="0" dirty="0">
              <a:solidFill>
                <a:schemeClr val="tx1"/>
              </a:solidFill>
              <a:latin typeface="+mn-lt"/>
              <a:ea typeface="+mn-ea"/>
              <a:cs typeface="Arial" panose="020B0604020202020204" pitchFamily="34" charset="0"/>
            </a:endParaRPr>
          </a:p>
          <a:p>
            <a:pPr rtl="0"/>
            <a:r>
              <a:rPr lang="en-GB" sz="1200" b="0" i="0" u="none" strike="noStrike" kern="1200" baseline="0" dirty="0">
                <a:solidFill>
                  <a:schemeClr val="tx1"/>
                </a:solidFill>
                <a:latin typeface="+mn-lt"/>
                <a:ea typeface="+mn-ea"/>
                <a:cs typeface="Arial" panose="020B0604020202020204" pitchFamily="34" charset="0"/>
              </a:rPr>
              <a:t>Our focus will be from the 1980’s onwards.</a:t>
            </a:r>
          </a:p>
          <a:p>
            <a:pPr rtl="0"/>
            <a:endParaRPr lang="en-GB" sz="1200" b="1" i="0" u="none" strike="noStrike" kern="1200" baseline="0" dirty="0">
              <a:solidFill>
                <a:schemeClr val="tx1"/>
              </a:solidFill>
              <a:latin typeface="+mn-lt"/>
              <a:ea typeface="+mn-ea"/>
              <a:cs typeface="Arial" panose="020B0604020202020204" pitchFamily="34" charset="0"/>
            </a:endParaRPr>
          </a:p>
          <a:p>
            <a:pPr rtl="0"/>
            <a:r>
              <a:rPr lang="en-GB" sz="1200" b="1" i="0" u="none" strike="noStrike" kern="1200" baseline="0" dirty="0">
                <a:solidFill>
                  <a:schemeClr val="tx1"/>
                </a:solidFill>
                <a:latin typeface="+mn-lt"/>
                <a:ea typeface="+mn-ea"/>
                <a:cs typeface="Arial" panose="020B0604020202020204" pitchFamily="34" charset="0"/>
              </a:rPr>
              <a:t>Handout – Read </a:t>
            </a:r>
            <a:r>
              <a:rPr lang="en-GB" sz="1200" b="1" i="0" u="none" strike="noStrike" kern="1200" baseline="0" dirty="0" err="1">
                <a:solidFill>
                  <a:schemeClr val="tx1"/>
                </a:solidFill>
                <a:latin typeface="+mn-lt"/>
                <a:ea typeface="+mn-ea"/>
                <a:cs typeface="Arial" panose="020B0604020202020204" pitchFamily="34" charset="0"/>
              </a:rPr>
              <a:t>Peelian</a:t>
            </a:r>
            <a:r>
              <a:rPr lang="en-GB" sz="1200" b="1" i="0" u="none" strike="noStrike" kern="1200" baseline="0" dirty="0">
                <a:solidFill>
                  <a:schemeClr val="tx1"/>
                </a:solidFill>
                <a:latin typeface="+mn-lt"/>
                <a:ea typeface="+mn-ea"/>
                <a:cs typeface="Arial" panose="020B0604020202020204" pitchFamily="34" charset="0"/>
              </a:rPr>
              <a:t> Principles, discuss</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aseline="0" dirty="0">
                <a:latin typeface="+mn-lt"/>
                <a:cs typeface="Arial" panose="020B0604020202020204" pitchFamily="34" charset="0"/>
              </a:rPr>
              <a:t>Reference: BBC </a:t>
            </a:r>
            <a:r>
              <a:rPr lang="en-GB" sz="1200" b="1" kern="1200" dirty="0">
                <a:solidFill>
                  <a:schemeClr val="tx1"/>
                </a:solidFill>
                <a:effectLst/>
                <a:latin typeface="+mn-lt"/>
                <a:ea typeface="+mn-ea"/>
                <a:cs typeface="Arial" panose="020B0604020202020204" pitchFamily="34" charset="0"/>
              </a:rPr>
              <a:t>From truncheons to body cameras</a:t>
            </a:r>
            <a:r>
              <a:rPr lang="en-GB" sz="1200" b="0" kern="1200" baseline="0" dirty="0">
                <a:solidFill>
                  <a:schemeClr val="tx1"/>
                </a:solidFill>
                <a:effectLst/>
                <a:latin typeface="+mn-lt"/>
                <a:ea typeface="+mn-ea"/>
                <a:cs typeface="Arial" panose="020B0604020202020204" pitchFamily="34" charset="0"/>
              </a:rPr>
              <a:t> </a:t>
            </a:r>
            <a:r>
              <a:rPr lang="en-GB" sz="1200" kern="1200" dirty="0">
                <a:solidFill>
                  <a:schemeClr val="tx1"/>
                </a:solidFill>
                <a:effectLst/>
                <a:latin typeface="+mn-lt"/>
                <a:ea typeface="+mn-ea"/>
                <a:cs typeface="Arial" panose="020B0604020202020204" pitchFamily="34" charset="0"/>
              </a:rPr>
              <a:t>February 2008</a:t>
            </a:r>
          </a:p>
          <a:p>
            <a:r>
              <a:rPr lang="en-US" sz="1200" kern="1200" dirty="0">
                <a:solidFill>
                  <a:schemeClr val="tx1"/>
                </a:solidFill>
                <a:effectLst/>
                <a:latin typeface="+mn-lt"/>
                <a:ea typeface="+mn-ea"/>
                <a:cs typeface="Arial" panose="020B0604020202020204" pitchFamily="34" charset="0"/>
              </a:rPr>
              <a:t>http://news.bbc.co.uk/1/hi/magazine/7230711.stm</a:t>
            </a:r>
          </a:p>
          <a:p>
            <a:endParaRPr lang="en-GB" sz="1200" kern="1200" dirty="0">
              <a:solidFill>
                <a:schemeClr val="tx1"/>
              </a:solidFill>
              <a:effectLst/>
              <a:latin typeface="+mn-lt"/>
              <a:ea typeface="+mn-ea"/>
              <a:cs typeface="Arial" panose="020B0604020202020204" pitchFamily="34" charset="0"/>
            </a:endParaRPr>
          </a:p>
          <a:p>
            <a:r>
              <a:rPr lang="en-GB" sz="1200" kern="1200" dirty="0">
                <a:solidFill>
                  <a:schemeClr val="tx1"/>
                </a:solidFill>
                <a:effectLst/>
                <a:latin typeface="+mn-lt"/>
                <a:ea typeface="+mn-ea"/>
                <a:cs typeface="Arial" panose="020B0604020202020204" pitchFamily="34" charset="0"/>
              </a:rPr>
              <a:t>In the early </a:t>
            </a:r>
            <a:r>
              <a:rPr lang="en-GB" sz="1200" b="1" kern="1200" dirty="0">
                <a:solidFill>
                  <a:schemeClr val="tx1"/>
                </a:solidFill>
                <a:effectLst/>
                <a:latin typeface="+mn-lt"/>
                <a:ea typeface="+mn-ea"/>
                <a:cs typeface="Arial" panose="020B0604020202020204" pitchFamily="34" charset="0"/>
              </a:rPr>
              <a:t>60’s</a:t>
            </a:r>
            <a:r>
              <a:rPr lang="en-GB" sz="1200" kern="1200" dirty="0">
                <a:solidFill>
                  <a:schemeClr val="tx1"/>
                </a:solidFill>
                <a:effectLst/>
                <a:latin typeface="+mn-lt"/>
                <a:ea typeface="+mn-ea"/>
                <a:cs typeface="Arial" panose="020B0604020202020204" pitchFamily="34" charset="0"/>
              </a:rPr>
              <a:t> police officers didn’t have radios or any communication other than police call boxes, which was a box with a phone inside and a flashing light on the top. Uniform included a heavy cape</a:t>
            </a:r>
            <a:r>
              <a:rPr lang="en-GB" sz="1200" kern="1200" baseline="0" dirty="0">
                <a:solidFill>
                  <a:schemeClr val="tx1"/>
                </a:solidFill>
                <a:effectLst/>
                <a:latin typeface="+mn-lt"/>
                <a:ea typeface="+mn-ea"/>
                <a:cs typeface="Arial" panose="020B0604020202020204" pitchFamily="34" charset="0"/>
              </a:rPr>
              <a:t> and a helmet (which were not very practical) Officers were equipped with a torch and a truncheon and they were the only items available to officers when dealing with drunken violence. </a:t>
            </a:r>
          </a:p>
          <a:p>
            <a:endParaRPr lang="en-GB" sz="1200" kern="1200" baseline="0" dirty="0">
              <a:solidFill>
                <a:schemeClr val="tx1"/>
              </a:solidFill>
              <a:effectLst/>
              <a:latin typeface="+mn-lt"/>
              <a:ea typeface="+mn-ea"/>
              <a:cs typeface="Arial" panose="020B0604020202020204" pitchFamily="34" charset="0"/>
            </a:endParaRPr>
          </a:p>
          <a:p>
            <a:r>
              <a:rPr lang="en-GB" sz="1200" kern="1200" baseline="0" dirty="0">
                <a:solidFill>
                  <a:schemeClr val="tx1"/>
                </a:solidFill>
                <a:effectLst/>
                <a:latin typeface="+mn-lt"/>
                <a:ea typeface="+mn-ea"/>
                <a:cs typeface="Arial" panose="020B0604020202020204" pitchFamily="34" charset="0"/>
              </a:rPr>
              <a:t>The Police Act 1964 was formed, bringing coherence and structure to the many police forces and authorities throughout the country. </a:t>
            </a:r>
          </a:p>
          <a:p>
            <a:endParaRPr lang="en-GB" sz="1200" kern="1200" baseline="0" dirty="0">
              <a:solidFill>
                <a:schemeClr val="tx1"/>
              </a:solidFill>
              <a:effectLst/>
              <a:latin typeface="+mn-lt"/>
              <a:ea typeface="+mn-ea"/>
              <a:cs typeface="Arial" panose="020B0604020202020204" pitchFamily="34" charset="0"/>
            </a:endParaRPr>
          </a:p>
          <a:p>
            <a:r>
              <a:rPr lang="en-GB" sz="1200" kern="1200" baseline="0" dirty="0">
                <a:solidFill>
                  <a:schemeClr val="tx1"/>
                </a:solidFill>
                <a:effectLst/>
                <a:latin typeface="+mn-lt"/>
                <a:ea typeface="+mn-ea"/>
                <a:cs typeface="Arial" panose="020B0604020202020204" pitchFamily="34" charset="0"/>
              </a:rPr>
              <a:t>In the </a:t>
            </a:r>
            <a:r>
              <a:rPr lang="en-GB" sz="1200" b="1" kern="1200" baseline="0" dirty="0">
                <a:solidFill>
                  <a:schemeClr val="tx1"/>
                </a:solidFill>
                <a:effectLst/>
                <a:latin typeface="+mn-lt"/>
                <a:ea typeface="+mn-ea"/>
                <a:cs typeface="Arial" panose="020B0604020202020204" pitchFamily="34" charset="0"/>
              </a:rPr>
              <a:t>70’s</a:t>
            </a:r>
            <a:r>
              <a:rPr lang="en-GB" sz="1200" kern="1200" baseline="0" dirty="0">
                <a:solidFill>
                  <a:schemeClr val="tx1"/>
                </a:solidFill>
                <a:effectLst/>
                <a:latin typeface="+mn-lt"/>
                <a:ea typeface="+mn-ea"/>
                <a:cs typeface="Arial" panose="020B0604020202020204" pitchFamily="34" charset="0"/>
              </a:rPr>
              <a:t> discretion was a tool widely used by officers and this was used to manage people and take them home, rather than taking them to the police station. Uniform was still very uncomfortable, but yellow overcoats were introduced. There was a move away from community beat policing and more cars were introduced and the force became more reactive. </a:t>
            </a:r>
          </a:p>
          <a:p>
            <a:endParaRPr lang="en-GB" sz="1200" kern="1200" baseline="0" dirty="0">
              <a:solidFill>
                <a:schemeClr val="tx1"/>
              </a:solidFill>
              <a:effectLst/>
              <a:latin typeface="+mn-lt"/>
              <a:ea typeface="+mn-ea"/>
              <a:cs typeface="Arial" panose="020B0604020202020204" pitchFamily="34" charset="0"/>
            </a:endParaRPr>
          </a:p>
          <a:p>
            <a:r>
              <a:rPr lang="en-GB" sz="1200" kern="1200" baseline="0" dirty="0">
                <a:solidFill>
                  <a:schemeClr val="tx1"/>
                </a:solidFill>
                <a:effectLst/>
                <a:latin typeface="+mn-lt"/>
                <a:ea typeface="+mn-ea"/>
                <a:cs typeface="Arial" panose="020B0604020202020204" pitchFamily="34" charset="0"/>
              </a:rPr>
              <a:t>In the </a:t>
            </a:r>
            <a:r>
              <a:rPr lang="en-GB" sz="1200" b="1" kern="1200" baseline="0" dirty="0">
                <a:solidFill>
                  <a:schemeClr val="tx1"/>
                </a:solidFill>
                <a:effectLst/>
                <a:latin typeface="+mn-lt"/>
                <a:ea typeface="+mn-ea"/>
                <a:cs typeface="Arial" panose="020B0604020202020204" pitchFamily="34" charset="0"/>
              </a:rPr>
              <a:t>80’s</a:t>
            </a:r>
            <a:r>
              <a:rPr lang="en-GB" sz="1200" kern="1200" baseline="0" dirty="0">
                <a:solidFill>
                  <a:schemeClr val="tx1"/>
                </a:solidFill>
                <a:effectLst/>
                <a:latin typeface="+mn-lt"/>
                <a:ea typeface="+mn-ea"/>
                <a:cs typeface="Arial" panose="020B0604020202020204" pitchFamily="34" charset="0"/>
              </a:rPr>
              <a:t>, t</a:t>
            </a:r>
            <a:r>
              <a:rPr lang="en-US" sz="1200" kern="1200" dirty="0">
                <a:solidFill>
                  <a:schemeClr val="tx1"/>
                </a:solidFill>
                <a:effectLst/>
                <a:latin typeface="+mn-lt"/>
                <a:ea typeface="+mn-ea"/>
                <a:cs typeface="Arial" panose="020B0604020202020204" pitchFamily="34" charset="0"/>
              </a:rPr>
              <a:t>traditionally</a:t>
            </a:r>
            <a:r>
              <a:rPr lang="en-US" sz="1200" kern="1200" baseline="0" dirty="0">
                <a:solidFill>
                  <a:schemeClr val="tx1"/>
                </a:solidFill>
                <a:effectLst/>
                <a:latin typeface="+mn-lt"/>
                <a:ea typeface="+mn-ea"/>
                <a:cs typeface="Arial" panose="020B0604020202020204" pitchFamily="34" charset="0"/>
              </a:rPr>
              <a:t> i</a:t>
            </a:r>
            <a:r>
              <a:rPr lang="en-US" sz="1200" kern="1200" dirty="0">
                <a:solidFill>
                  <a:schemeClr val="tx1"/>
                </a:solidFill>
                <a:effectLst/>
                <a:latin typeface="+mn-lt"/>
                <a:ea typeface="+mn-ea"/>
                <a:cs typeface="Arial" panose="020B0604020202020204" pitchFamily="34" charset="0"/>
              </a:rPr>
              <a:t>t was mainly white, lower middle-class officers</a:t>
            </a:r>
            <a:r>
              <a:rPr lang="en-US" sz="1200" kern="1200" baseline="0" dirty="0">
                <a:solidFill>
                  <a:schemeClr val="tx1"/>
                </a:solidFill>
                <a:effectLst/>
                <a:latin typeface="+mn-lt"/>
                <a:ea typeface="+mn-ea"/>
                <a:cs typeface="Arial" panose="020B0604020202020204" pitchFamily="34" charset="0"/>
              </a:rPr>
              <a:t> that joined the police service.</a:t>
            </a:r>
            <a:r>
              <a:rPr lang="en-US" sz="1200" kern="1200" dirty="0">
                <a:solidFill>
                  <a:schemeClr val="tx1"/>
                </a:solidFill>
                <a:effectLst/>
                <a:latin typeface="+mn-lt"/>
                <a:ea typeface="+mn-ea"/>
                <a:cs typeface="Arial" panose="020B0604020202020204" pitchFamily="34" charset="0"/>
              </a:rPr>
              <a:t> There was rampant racism among certain sections of the police. </a:t>
            </a:r>
            <a:endParaRPr lang="en-GB" sz="1200" kern="1200" dirty="0">
              <a:solidFill>
                <a:schemeClr val="tx1"/>
              </a:solidFill>
              <a:effectLst/>
              <a:latin typeface="+mn-lt"/>
              <a:ea typeface="+mn-ea"/>
              <a:cs typeface="Arial" panose="020B0604020202020204" pitchFamily="34" charset="0"/>
            </a:endParaRPr>
          </a:p>
          <a:p>
            <a:r>
              <a:rPr lang="en-US" sz="1200" kern="1200" dirty="0">
                <a:solidFill>
                  <a:schemeClr val="tx1"/>
                </a:solidFill>
                <a:effectLst/>
                <a:latin typeface="+mn-lt"/>
                <a:ea typeface="+mn-ea"/>
                <a:cs typeface="Arial" panose="020B0604020202020204" pitchFamily="34" charset="0"/>
              </a:rPr>
              <a:t>The use of the "</a:t>
            </a:r>
            <a:r>
              <a:rPr lang="en-US" sz="1200" kern="1200" dirty="0" err="1">
                <a:solidFill>
                  <a:schemeClr val="tx1"/>
                </a:solidFill>
                <a:effectLst/>
                <a:latin typeface="+mn-lt"/>
                <a:ea typeface="+mn-ea"/>
                <a:cs typeface="Arial" panose="020B0604020202020204" pitchFamily="34" charset="0"/>
              </a:rPr>
              <a:t>sus</a:t>
            </a:r>
            <a:r>
              <a:rPr lang="en-US" sz="1200" kern="1200" dirty="0">
                <a:solidFill>
                  <a:schemeClr val="tx1"/>
                </a:solidFill>
                <a:effectLst/>
                <a:latin typeface="+mn-lt"/>
                <a:ea typeface="+mn-ea"/>
                <a:cs typeface="Arial" panose="020B0604020202020204" pitchFamily="34" charset="0"/>
              </a:rPr>
              <a:t>" law was a characteristic of the time. This allowed police to stop and search anybody on suspicion of a crime and was widely abused. Police began to become more remote from the public and would be rarely seen walking the beat. By the end of the 80’s officers would become</a:t>
            </a:r>
            <a:r>
              <a:rPr lang="en-US" sz="1200" kern="1200" baseline="0" dirty="0">
                <a:solidFill>
                  <a:schemeClr val="tx1"/>
                </a:solidFill>
                <a:effectLst/>
                <a:latin typeface="+mn-lt"/>
                <a:ea typeface="+mn-ea"/>
                <a:cs typeface="Arial" panose="020B0604020202020204" pitchFamily="34" charset="0"/>
              </a:rPr>
              <a:t> more well equipped and be issued helmets and riot shields. </a:t>
            </a:r>
            <a:endParaRPr lang="en-GB" sz="1200" kern="1200" dirty="0">
              <a:solidFill>
                <a:schemeClr val="tx1"/>
              </a:solidFill>
              <a:effectLst/>
              <a:latin typeface="+mn-lt"/>
              <a:ea typeface="+mn-ea"/>
              <a:cs typeface="Arial" panose="020B0604020202020204" pitchFamily="34" charset="0"/>
            </a:endParaRPr>
          </a:p>
          <a:p>
            <a:endParaRPr lang="en-US" sz="1200" kern="1200" dirty="0">
              <a:solidFill>
                <a:schemeClr val="tx1"/>
              </a:solidFill>
              <a:effectLst/>
              <a:latin typeface="+mn-lt"/>
              <a:ea typeface="+mn-ea"/>
              <a:cs typeface="Arial" panose="020B0604020202020204" pitchFamily="34" charset="0"/>
            </a:endParaRPr>
          </a:p>
          <a:p>
            <a:r>
              <a:rPr lang="en-US" sz="1200" kern="1200" dirty="0">
                <a:solidFill>
                  <a:schemeClr val="tx1"/>
                </a:solidFill>
                <a:effectLst/>
                <a:latin typeface="+mn-lt"/>
                <a:ea typeface="+mn-ea"/>
                <a:cs typeface="Arial" panose="020B0604020202020204" pitchFamily="34" charset="0"/>
              </a:rPr>
              <a:t>Two major events changed policing forever. </a:t>
            </a:r>
          </a:p>
          <a:p>
            <a:endParaRPr lang="en-US" sz="1200" kern="1200" dirty="0">
              <a:solidFill>
                <a:schemeClr val="tx1"/>
              </a:solidFill>
              <a:effectLst/>
              <a:latin typeface="+mn-lt"/>
              <a:ea typeface="+mn-ea"/>
              <a:cs typeface="Arial" panose="020B0604020202020204" pitchFamily="34" charset="0"/>
            </a:endParaRPr>
          </a:p>
          <a:p>
            <a:r>
              <a:rPr lang="en-US" sz="1200" kern="1200" dirty="0">
                <a:solidFill>
                  <a:schemeClr val="tx1"/>
                </a:solidFill>
                <a:effectLst/>
                <a:latin typeface="+mn-lt"/>
                <a:ea typeface="+mn-ea"/>
                <a:cs typeface="Arial" panose="020B0604020202020204" pitchFamily="34" charset="0"/>
              </a:rPr>
              <a:t>The Brixton Riots 1981,</a:t>
            </a:r>
            <a:r>
              <a:rPr lang="en-US" sz="1200" kern="1200" baseline="0" dirty="0">
                <a:solidFill>
                  <a:schemeClr val="tx1"/>
                </a:solidFill>
                <a:effectLst/>
                <a:latin typeface="+mn-lt"/>
                <a:ea typeface="+mn-ea"/>
                <a:cs typeface="Arial" panose="020B0604020202020204" pitchFamily="34" charset="0"/>
              </a:rPr>
              <a:t> which led to </a:t>
            </a:r>
            <a:r>
              <a:rPr lang="en-US" sz="1200" kern="1200" dirty="0">
                <a:solidFill>
                  <a:schemeClr val="tx1"/>
                </a:solidFill>
                <a:effectLst/>
                <a:latin typeface="+mn-lt"/>
                <a:ea typeface="+mn-ea"/>
                <a:cs typeface="Arial" panose="020B0604020202020204" pitchFamily="34" charset="0"/>
              </a:rPr>
              <a:t>Lord </a:t>
            </a:r>
            <a:r>
              <a:rPr lang="en-US" sz="1200" kern="1200" dirty="0" err="1">
                <a:solidFill>
                  <a:schemeClr val="tx1"/>
                </a:solidFill>
                <a:effectLst/>
                <a:latin typeface="+mn-lt"/>
                <a:ea typeface="+mn-ea"/>
                <a:cs typeface="Arial" panose="020B0604020202020204" pitchFamily="34" charset="0"/>
              </a:rPr>
              <a:t>Scarman's</a:t>
            </a:r>
            <a:r>
              <a:rPr lang="en-US" sz="1200" kern="1200" dirty="0">
                <a:solidFill>
                  <a:schemeClr val="tx1"/>
                </a:solidFill>
                <a:effectLst/>
                <a:latin typeface="+mn-lt"/>
                <a:ea typeface="+mn-ea"/>
                <a:cs typeface="Arial" panose="020B0604020202020204" pitchFamily="34" charset="0"/>
              </a:rPr>
              <a:t> 1981 report</a:t>
            </a:r>
            <a:r>
              <a:rPr lang="en-US" sz="1200" kern="1200" baseline="0" dirty="0">
                <a:solidFill>
                  <a:schemeClr val="tx1"/>
                </a:solidFill>
                <a:effectLst/>
                <a:latin typeface="+mn-lt"/>
                <a:ea typeface="+mn-ea"/>
                <a:cs typeface="Arial" panose="020B0604020202020204" pitchFamily="34" charset="0"/>
              </a:rPr>
              <a:t> </a:t>
            </a:r>
            <a:r>
              <a:rPr lang="en-GB" sz="1200" kern="1200" dirty="0">
                <a:solidFill>
                  <a:schemeClr val="tx1"/>
                </a:solidFill>
                <a:effectLst/>
                <a:latin typeface="+mn-lt"/>
                <a:ea typeface="+mn-ea"/>
                <a:cs typeface="Arial" panose="020B0604020202020204" pitchFamily="34" charset="0"/>
              </a:rPr>
              <a:t>(next slide) </a:t>
            </a:r>
          </a:p>
          <a:p>
            <a:endParaRPr lang="en-US" sz="1200" dirty="0">
              <a:latin typeface="+mn-lt"/>
              <a:cs typeface="Arial" panose="020B0604020202020204" pitchFamily="34" charset="0"/>
            </a:endParaRPr>
          </a:p>
          <a:p>
            <a:r>
              <a:rPr lang="en-US" sz="1200" kern="1200" dirty="0">
                <a:solidFill>
                  <a:schemeClr val="tx1"/>
                </a:solidFill>
                <a:effectLst/>
                <a:latin typeface="+mn-lt"/>
                <a:ea typeface="+mn-ea"/>
                <a:cs typeface="Arial" panose="020B0604020202020204" pitchFamily="34" charset="0"/>
              </a:rPr>
              <a:t>…and the </a:t>
            </a:r>
          </a:p>
          <a:p>
            <a:endParaRPr lang="en-US" sz="1200" kern="1200" dirty="0">
              <a:solidFill>
                <a:schemeClr val="tx1"/>
              </a:solidFill>
              <a:effectLst/>
              <a:latin typeface="+mn-lt"/>
              <a:ea typeface="+mn-ea"/>
              <a:cs typeface="Arial" panose="020B0604020202020204" pitchFamily="34" charset="0"/>
            </a:endParaRPr>
          </a:p>
          <a:p>
            <a:r>
              <a:rPr lang="en-US" sz="1200" kern="1200" dirty="0">
                <a:solidFill>
                  <a:schemeClr val="tx1"/>
                </a:solidFill>
                <a:effectLst/>
                <a:latin typeface="+mn-lt"/>
                <a:ea typeface="+mn-ea"/>
                <a:cs typeface="Arial" panose="020B0604020202020204" pitchFamily="34" charset="0"/>
              </a:rPr>
              <a:t>Police and Criminal Evidence Act (PACE) 1984 that followed its recommendations. </a:t>
            </a:r>
            <a:endParaRPr lang="en-GB" sz="1200" dirty="0">
              <a:latin typeface="+mn-lt"/>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3</a:t>
            </a:fld>
            <a:endParaRPr lang="en-GB"/>
          </a:p>
        </p:txBody>
      </p:sp>
    </p:spTree>
    <p:extLst>
      <p:ext uri="{BB962C8B-B14F-4D97-AF65-F5344CB8AC3E}">
        <p14:creationId xmlns:p14="http://schemas.microsoft.com/office/powerpoint/2010/main" val="154699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200" kern="1200" dirty="0">
                <a:solidFill>
                  <a:schemeClr val="tx1"/>
                </a:solidFill>
                <a:effectLst/>
                <a:latin typeface="+mn-lt"/>
                <a:ea typeface="+mn-ea"/>
                <a:cs typeface="Arial" panose="020B0604020202020204" pitchFamily="34" charset="0"/>
              </a:rPr>
              <a:t>See</a:t>
            </a:r>
            <a:r>
              <a:rPr lang="en-US" sz="1200" kern="1200" baseline="0" dirty="0">
                <a:solidFill>
                  <a:schemeClr val="tx1"/>
                </a:solidFill>
                <a:effectLst/>
                <a:latin typeface="+mn-lt"/>
                <a:ea typeface="+mn-ea"/>
                <a:cs typeface="Arial" panose="020B0604020202020204" pitchFamily="34" charset="0"/>
              </a:rPr>
              <a:t> Brixton Riots Handout – Discuss </a:t>
            </a:r>
          </a:p>
          <a:p>
            <a:pPr>
              <a:lnSpc>
                <a:spcPct val="100000"/>
              </a:lnSpc>
            </a:pPr>
            <a:endParaRPr lang="en-US" sz="1200" kern="1200" dirty="0">
              <a:solidFill>
                <a:schemeClr val="tx1"/>
              </a:solidFill>
              <a:effectLst/>
              <a:latin typeface="+mn-lt"/>
              <a:ea typeface="+mn-ea"/>
              <a:cs typeface="Arial" panose="020B0604020202020204" pitchFamily="34" charset="0"/>
            </a:endParaRPr>
          </a:p>
          <a:p>
            <a:pPr>
              <a:lnSpc>
                <a:spcPct val="100000"/>
              </a:lnSpc>
            </a:pPr>
            <a:r>
              <a:rPr lang="en-US" sz="1200" b="1" kern="1200" dirty="0">
                <a:solidFill>
                  <a:schemeClr val="tx1"/>
                </a:solidFill>
                <a:effectLst/>
                <a:latin typeface="+mn-lt"/>
                <a:ea typeface="+mn-ea"/>
                <a:cs typeface="Arial" panose="020B0604020202020204" pitchFamily="34" charset="0"/>
              </a:rPr>
              <a:t>Brixton Riots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Arial" panose="020B0604020202020204" pitchFamily="34" charset="0"/>
              </a:rPr>
              <a:t>The 1981 Brixton riot or Brixton Rising</a:t>
            </a:r>
            <a:r>
              <a:rPr lang="en-GB" sz="1200" b="1" kern="1200" dirty="0">
                <a:solidFill>
                  <a:schemeClr val="tx1"/>
                </a:solidFill>
                <a:effectLst/>
                <a:latin typeface="+mn-lt"/>
                <a:ea typeface="+mn-ea"/>
                <a:cs typeface="Arial" panose="020B0604020202020204" pitchFamily="34" charset="0"/>
              </a:rPr>
              <a:t> </a:t>
            </a:r>
            <a:r>
              <a:rPr lang="en-GB" sz="1200" kern="1200" dirty="0">
                <a:solidFill>
                  <a:schemeClr val="tx1"/>
                </a:solidFill>
                <a:effectLst/>
                <a:latin typeface="+mn-lt"/>
                <a:ea typeface="+mn-ea"/>
                <a:cs typeface="Arial" panose="020B0604020202020204" pitchFamily="34" charset="0"/>
              </a:rPr>
              <a:t>was a confrontation between the </a:t>
            </a:r>
            <a:r>
              <a:rPr lang="en-GB" sz="1200" u="none" strike="noStrike" kern="1200" dirty="0">
                <a:solidFill>
                  <a:schemeClr val="tx1"/>
                </a:solidFill>
                <a:effectLst/>
                <a:latin typeface="+mn-lt"/>
                <a:ea typeface="+mn-ea"/>
                <a:cs typeface="Arial" panose="020B0604020202020204" pitchFamily="34" charset="0"/>
                <a:hlinkClick r:id="rId3"/>
              </a:rPr>
              <a:t>Metropolitan Police</a:t>
            </a:r>
            <a:r>
              <a:rPr lang="en-GB" sz="1200" u="none" kern="1200" dirty="0">
                <a:solidFill>
                  <a:schemeClr val="tx1"/>
                </a:solidFill>
                <a:effectLst/>
                <a:latin typeface="+mn-lt"/>
                <a:ea typeface="+mn-ea"/>
                <a:cs typeface="Arial" panose="020B0604020202020204" pitchFamily="34" charset="0"/>
              </a:rPr>
              <a:t> and protesters in </a:t>
            </a:r>
            <a:r>
              <a:rPr lang="en-GB" sz="1200" u="none" strike="noStrike" kern="1200" dirty="0">
                <a:solidFill>
                  <a:schemeClr val="tx1"/>
                </a:solidFill>
                <a:effectLst/>
                <a:latin typeface="+mn-lt"/>
                <a:ea typeface="+mn-ea"/>
                <a:cs typeface="Arial" panose="020B0604020202020204" pitchFamily="34" charset="0"/>
                <a:hlinkClick r:id="rId4"/>
              </a:rPr>
              <a:t>Lambeth</a:t>
            </a:r>
            <a:r>
              <a:rPr lang="en-GB" sz="1200" u="none" kern="1200" dirty="0">
                <a:solidFill>
                  <a:schemeClr val="tx1"/>
                </a:solidFill>
                <a:effectLst/>
                <a:latin typeface="+mn-lt"/>
                <a:ea typeface="+mn-ea"/>
                <a:cs typeface="Arial" panose="020B0604020202020204" pitchFamily="34" charset="0"/>
              </a:rPr>
              <a:t>, </a:t>
            </a:r>
            <a:r>
              <a:rPr lang="en-GB" sz="1200" u="none" strike="noStrike" kern="1200" dirty="0">
                <a:solidFill>
                  <a:schemeClr val="tx1"/>
                </a:solidFill>
                <a:effectLst/>
                <a:latin typeface="+mn-lt"/>
                <a:ea typeface="+mn-ea"/>
                <a:cs typeface="Arial" panose="020B0604020202020204" pitchFamily="34" charset="0"/>
                <a:hlinkClick r:id="rId5"/>
              </a:rPr>
              <a:t>South London</a:t>
            </a:r>
            <a:r>
              <a:rPr lang="en-GB" sz="1200" kern="1200" dirty="0">
                <a:solidFill>
                  <a:schemeClr val="tx1"/>
                </a:solidFill>
                <a:effectLst/>
                <a:latin typeface="+mn-lt"/>
                <a:ea typeface="+mn-ea"/>
                <a:cs typeface="Arial" panose="020B0604020202020204" pitchFamily="34" charset="0"/>
              </a:rPr>
              <a:t>, England, between 10 and 12 April 1981. </a:t>
            </a:r>
          </a:p>
          <a:p>
            <a:pPr>
              <a:lnSpc>
                <a:spcPct val="100000"/>
              </a:lnSpc>
            </a:pPr>
            <a:r>
              <a:rPr lang="en-US" sz="1200" kern="1200" dirty="0">
                <a:solidFill>
                  <a:schemeClr val="tx1"/>
                </a:solidFill>
                <a:effectLst/>
                <a:latin typeface="+mn-lt"/>
                <a:ea typeface="+mn-ea"/>
                <a:cs typeface="Arial" panose="020B0604020202020204" pitchFamily="34" charset="0"/>
              </a:rPr>
              <a:t>The rioting shocked the nation.</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For three days, rioters - predominately young, black men - fought police, attacked buildings and set fire to vehicles.</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More than 300 people were injured and the damage caused came to an estimated value of £7.5m.</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What was most shocking to many people was the unexpectedness of events. On the surface it seemed that black people were well-integrated into the fabric of UK society.</a:t>
            </a:r>
            <a:r>
              <a:rPr lang="en-GB" sz="1200" kern="1200" baseline="0" dirty="0">
                <a:solidFill>
                  <a:schemeClr val="tx1"/>
                </a:solidFill>
                <a:effectLst/>
                <a:latin typeface="+mn-lt"/>
                <a:ea typeface="+mn-ea"/>
                <a:cs typeface="Arial" panose="020B0604020202020204" pitchFamily="34" charset="0"/>
              </a:rPr>
              <a:t> </a:t>
            </a:r>
            <a:r>
              <a:rPr lang="en-US" sz="1200" kern="1200" dirty="0">
                <a:solidFill>
                  <a:schemeClr val="tx1"/>
                </a:solidFill>
                <a:effectLst/>
                <a:latin typeface="+mn-lt"/>
                <a:ea typeface="+mn-ea"/>
                <a:cs typeface="Arial" panose="020B0604020202020204" pitchFamily="34" charset="0"/>
              </a:rPr>
              <a:t>Many were second generation, born to parents who had come to Britain from the Caribbean in the late 1940s and 1950s to help "the motherland" with post-war rebuilding.</a:t>
            </a:r>
            <a:endParaRPr lang="en-US" sz="1200" b="1" kern="1200" dirty="0">
              <a:solidFill>
                <a:schemeClr val="tx1"/>
              </a:solidFill>
              <a:effectLst/>
              <a:latin typeface="+mn-lt"/>
              <a:ea typeface="+mn-ea"/>
              <a:cs typeface="Arial" panose="020B0604020202020204" pitchFamily="34" charset="0"/>
            </a:endParaRPr>
          </a:p>
          <a:p>
            <a:pPr>
              <a:lnSpc>
                <a:spcPct val="100000"/>
              </a:lnSpc>
            </a:pPr>
            <a:endParaRPr lang="en-US" sz="1200" b="1" kern="1200" dirty="0">
              <a:solidFill>
                <a:schemeClr val="tx1"/>
              </a:solidFill>
              <a:effectLst/>
              <a:latin typeface="+mn-lt"/>
              <a:ea typeface="+mn-ea"/>
              <a:cs typeface="Arial" panose="020B0604020202020204" pitchFamily="34" charset="0"/>
            </a:endParaRPr>
          </a:p>
          <a:p>
            <a:pPr>
              <a:lnSpc>
                <a:spcPct val="100000"/>
              </a:lnSpc>
            </a:pPr>
            <a:r>
              <a:rPr lang="en-GB" sz="1200" kern="1200" dirty="0">
                <a:solidFill>
                  <a:schemeClr val="tx1"/>
                </a:solidFill>
                <a:effectLst/>
                <a:latin typeface="+mn-lt"/>
                <a:ea typeface="+mn-ea"/>
                <a:cs typeface="Arial" panose="020B0604020202020204" pitchFamily="34" charset="0"/>
              </a:rPr>
              <a:t>The main riot on 11 April, was dubbed "</a:t>
            </a:r>
            <a:r>
              <a:rPr lang="en-GB" sz="1200" b="1" kern="1200" dirty="0">
                <a:solidFill>
                  <a:schemeClr val="tx1"/>
                </a:solidFill>
                <a:effectLst/>
                <a:latin typeface="+mn-lt"/>
                <a:ea typeface="+mn-ea"/>
                <a:cs typeface="Arial" panose="020B0604020202020204" pitchFamily="34" charset="0"/>
              </a:rPr>
              <a:t>Bloody Saturday”</a:t>
            </a:r>
          </a:p>
          <a:p>
            <a:pPr>
              <a:lnSpc>
                <a:spcPct val="100000"/>
              </a:lnSpc>
            </a:pPr>
            <a:endParaRPr lang="en-US" sz="1200" kern="1200" dirty="0">
              <a:solidFill>
                <a:schemeClr val="tx1"/>
              </a:solidFill>
              <a:effectLst/>
              <a:latin typeface="+mn-lt"/>
              <a:ea typeface="+mn-ea"/>
              <a:cs typeface="Arial" panose="020B0604020202020204" pitchFamily="34" charset="0"/>
            </a:endParaRPr>
          </a:p>
          <a:p>
            <a:pPr>
              <a:lnSpc>
                <a:spcPct val="100000"/>
              </a:lnSpc>
            </a:pPr>
            <a:r>
              <a:rPr lang="en-GB" sz="1200" b="1" kern="1200" dirty="0" err="1">
                <a:solidFill>
                  <a:schemeClr val="tx1"/>
                </a:solidFill>
                <a:effectLst/>
                <a:latin typeface="+mn-lt"/>
                <a:ea typeface="+mn-ea"/>
                <a:cs typeface="Arial" panose="020B0604020202020204" pitchFamily="34" charset="0"/>
              </a:rPr>
              <a:t>Scarman</a:t>
            </a:r>
            <a:r>
              <a:rPr lang="en-GB" sz="1200" b="1" kern="1200" dirty="0">
                <a:solidFill>
                  <a:schemeClr val="tx1"/>
                </a:solidFill>
                <a:effectLst/>
                <a:latin typeface="+mn-lt"/>
                <a:ea typeface="+mn-ea"/>
                <a:cs typeface="Arial" panose="020B0604020202020204" pitchFamily="34" charset="0"/>
              </a:rPr>
              <a:t> Report</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GB" sz="1200" kern="1200" dirty="0">
                <a:solidFill>
                  <a:schemeClr val="tx1"/>
                </a:solidFill>
                <a:effectLst/>
                <a:latin typeface="+mn-lt"/>
                <a:ea typeface="+mn-ea"/>
                <a:cs typeface="Arial" panose="020B0604020202020204" pitchFamily="34" charset="0"/>
              </a:rPr>
              <a:t>The Home Secretary, </a:t>
            </a:r>
            <a:r>
              <a:rPr lang="en-GB" sz="1200" u="none" strike="noStrike" kern="1200" dirty="0">
                <a:solidFill>
                  <a:schemeClr val="tx1"/>
                </a:solidFill>
                <a:effectLst/>
                <a:latin typeface="+mn-lt"/>
                <a:ea typeface="+mn-ea"/>
                <a:cs typeface="Arial" panose="020B0604020202020204" pitchFamily="34" charset="0"/>
                <a:hlinkClick r:id="rId6"/>
              </a:rPr>
              <a:t>William Whitelaw</a:t>
            </a:r>
            <a:r>
              <a:rPr lang="en-GB" sz="1200" kern="1200" dirty="0">
                <a:solidFill>
                  <a:schemeClr val="tx1"/>
                </a:solidFill>
                <a:effectLst/>
                <a:latin typeface="+mn-lt"/>
                <a:ea typeface="+mn-ea"/>
                <a:cs typeface="Arial" panose="020B0604020202020204" pitchFamily="34" charset="0"/>
              </a:rPr>
              <a:t>, commissioned a public inquiry into the riot headed by </a:t>
            </a:r>
            <a:r>
              <a:rPr lang="en-GB" sz="1200" u="none" strike="noStrike" kern="1200" dirty="0">
                <a:solidFill>
                  <a:schemeClr val="tx1"/>
                </a:solidFill>
                <a:effectLst/>
                <a:latin typeface="+mn-lt"/>
                <a:ea typeface="+mn-ea"/>
                <a:cs typeface="Arial" panose="020B0604020202020204" pitchFamily="34" charset="0"/>
                <a:hlinkClick r:id="rId7"/>
              </a:rPr>
              <a:t>Lord </a:t>
            </a:r>
            <a:r>
              <a:rPr lang="en-GB" sz="1200" u="none" strike="noStrike" kern="1200" dirty="0" err="1">
                <a:solidFill>
                  <a:schemeClr val="tx1"/>
                </a:solidFill>
                <a:effectLst/>
                <a:latin typeface="+mn-lt"/>
                <a:ea typeface="+mn-ea"/>
                <a:cs typeface="Arial" panose="020B0604020202020204" pitchFamily="34" charset="0"/>
                <a:hlinkClick r:id="rId7"/>
              </a:rPr>
              <a:t>Scarman</a:t>
            </a:r>
            <a:r>
              <a:rPr lang="en-GB" sz="1200" kern="1200" dirty="0">
                <a:solidFill>
                  <a:schemeClr val="tx1"/>
                </a:solidFill>
                <a:effectLst/>
                <a:latin typeface="+mn-lt"/>
                <a:ea typeface="+mn-ea"/>
                <a:cs typeface="Arial" panose="020B0604020202020204" pitchFamily="34" charset="0"/>
              </a:rPr>
              <a:t>. The </a:t>
            </a:r>
            <a:r>
              <a:rPr lang="en-GB" sz="1200" u="none" strike="noStrike" kern="1200" dirty="0" err="1">
                <a:solidFill>
                  <a:schemeClr val="tx1"/>
                </a:solidFill>
                <a:effectLst/>
                <a:latin typeface="+mn-lt"/>
                <a:ea typeface="+mn-ea"/>
                <a:cs typeface="Arial" panose="020B0604020202020204" pitchFamily="34" charset="0"/>
                <a:hlinkClick r:id="rId8"/>
              </a:rPr>
              <a:t>Scarman</a:t>
            </a:r>
            <a:r>
              <a:rPr lang="en-GB" sz="1200" u="none" strike="noStrike" kern="1200" dirty="0">
                <a:solidFill>
                  <a:schemeClr val="tx1"/>
                </a:solidFill>
                <a:effectLst/>
                <a:latin typeface="+mn-lt"/>
                <a:ea typeface="+mn-ea"/>
                <a:cs typeface="Arial" panose="020B0604020202020204" pitchFamily="34" charset="0"/>
                <a:hlinkClick r:id="rId8"/>
              </a:rPr>
              <a:t> report</a:t>
            </a:r>
            <a:r>
              <a:rPr lang="en-GB" sz="1200" kern="1200" dirty="0">
                <a:solidFill>
                  <a:schemeClr val="tx1"/>
                </a:solidFill>
                <a:effectLst/>
                <a:latin typeface="+mn-lt"/>
                <a:ea typeface="+mn-ea"/>
                <a:cs typeface="Arial" panose="020B0604020202020204" pitchFamily="34" charset="0"/>
              </a:rPr>
              <a:t> was published on 25 November 1981.</a:t>
            </a:r>
          </a:p>
          <a:p>
            <a:pPr>
              <a:lnSpc>
                <a:spcPct val="100000"/>
              </a:lnSpc>
            </a:pPr>
            <a:r>
              <a:rPr lang="en-GB" sz="1200" kern="1200" dirty="0">
                <a:solidFill>
                  <a:schemeClr val="tx1"/>
                </a:solidFill>
                <a:effectLst/>
                <a:latin typeface="+mn-lt"/>
                <a:ea typeface="+mn-ea"/>
                <a:cs typeface="Arial" panose="020B0604020202020204" pitchFamily="34" charset="0"/>
              </a:rPr>
              <a:t>Scarman found unquestionable evidence of the disproportionate and indiscriminate use of 'stop and search' powers by the police against black people. </a:t>
            </a:r>
          </a:p>
          <a:p>
            <a:pPr>
              <a:lnSpc>
                <a:spcPct val="100000"/>
              </a:lnSpc>
            </a:pPr>
            <a:endParaRPr lang="en-GB" sz="1200" b="1" kern="1200" dirty="0">
              <a:solidFill>
                <a:schemeClr val="tx1"/>
              </a:solidFill>
              <a:effectLst/>
              <a:latin typeface="+mn-lt"/>
              <a:ea typeface="+mn-ea"/>
              <a:cs typeface="Arial" panose="020B0604020202020204" pitchFamily="34" charset="0"/>
            </a:endParaRPr>
          </a:p>
          <a:p>
            <a:pPr>
              <a:lnSpc>
                <a:spcPct val="100000"/>
              </a:lnSpc>
            </a:pPr>
            <a:r>
              <a:rPr lang="en-GB" sz="1200" b="1" kern="1200" dirty="0">
                <a:solidFill>
                  <a:schemeClr val="tx1"/>
                </a:solidFill>
                <a:effectLst/>
                <a:latin typeface="+mn-lt"/>
                <a:ea typeface="+mn-ea"/>
                <a:cs typeface="Arial" panose="020B0604020202020204" pitchFamily="34" charset="0"/>
              </a:rPr>
              <a:t>Please bear in mind, this potential abuse of power could also be applicable to other inappropriate use of legislation such as S163 of the Road Traffic Act 1988 (the power to stop vehicles).</a:t>
            </a:r>
          </a:p>
          <a:p>
            <a:pPr>
              <a:lnSpc>
                <a:spcPct val="100000"/>
              </a:lnSpc>
            </a:pPr>
            <a:endParaRPr lang="en-GB" sz="1200" kern="1200" dirty="0">
              <a:solidFill>
                <a:schemeClr val="tx1"/>
              </a:solidFill>
              <a:effectLst/>
              <a:latin typeface="+mn-lt"/>
              <a:ea typeface="+mn-ea"/>
              <a:cs typeface="Arial" panose="020B0604020202020204" pitchFamily="34" charset="0"/>
            </a:endParaRPr>
          </a:p>
          <a:p>
            <a:pPr>
              <a:lnSpc>
                <a:spcPct val="100000"/>
              </a:lnSpc>
            </a:pPr>
            <a:r>
              <a:rPr lang="en-GB" sz="1200" kern="1200" dirty="0">
                <a:solidFill>
                  <a:schemeClr val="tx1"/>
                </a:solidFill>
                <a:effectLst/>
                <a:latin typeface="+mn-lt"/>
                <a:ea typeface="+mn-ea"/>
                <a:cs typeface="Arial" panose="020B0604020202020204" pitchFamily="34" charset="0"/>
              </a:rPr>
              <a:t>As a consequence, a new code for police behaviour was put forward in the </a:t>
            </a:r>
            <a:r>
              <a:rPr lang="en-GB" sz="1200" i="1" u="none" strike="noStrike" kern="1200" dirty="0">
                <a:solidFill>
                  <a:schemeClr val="tx1"/>
                </a:solidFill>
                <a:effectLst/>
                <a:latin typeface="+mn-lt"/>
                <a:ea typeface="+mn-ea"/>
                <a:cs typeface="Arial" panose="020B0604020202020204" pitchFamily="34" charset="0"/>
                <a:hlinkClick r:id="rId9"/>
              </a:rPr>
              <a:t>Police and Criminal Evidence Act 1984</a:t>
            </a:r>
            <a:r>
              <a:rPr lang="en-GB" sz="1200" kern="1200" dirty="0">
                <a:solidFill>
                  <a:schemeClr val="tx1"/>
                </a:solidFill>
                <a:effectLst/>
                <a:latin typeface="+mn-lt"/>
                <a:ea typeface="+mn-ea"/>
                <a:cs typeface="Arial" panose="020B0604020202020204" pitchFamily="34" charset="0"/>
              </a:rPr>
              <a:t>; </a:t>
            </a:r>
          </a:p>
          <a:p>
            <a:pPr>
              <a:lnSpc>
                <a:spcPct val="100000"/>
              </a:lnSpc>
            </a:pPr>
            <a:r>
              <a:rPr lang="en-GB" sz="1200" kern="1200" dirty="0">
                <a:solidFill>
                  <a:schemeClr val="tx1"/>
                </a:solidFill>
                <a:effectLst/>
                <a:latin typeface="+mn-lt"/>
                <a:ea typeface="+mn-ea"/>
                <a:cs typeface="Arial" panose="020B0604020202020204" pitchFamily="34" charset="0"/>
              </a:rPr>
              <a:t>The act also created an independent </a:t>
            </a:r>
            <a:r>
              <a:rPr lang="en-GB" sz="1200" u="none" strike="noStrike" kern="1200" dirty="0">
                <a:solidFill>
                  <a:schemeClr val="tx1"/>
                </a:solidFill>
                <a:effectLst/>
                <a:latin typeface="+mn-lt"/>
                <a:ea typeface="+mn-ea"/>
                <a:cs typeface="Arial" panose="020B0604020202020204" pitchFamily="34" charset="0"/>
                <a:hlinkClick r:id="rId10"/>
              </a:rPr>
              <a:t>Police Complaints Authority</a:t>
            </a:r>
            <a:r>
              <a:rPr lang="en-GB" sz="1200" kern="1200" dirty="0">
                <a:solidFill>
                  <a:schemeClr val="tx1"/>
                </a:solidFill>
                <a:effectLst/>
                <a:latin typeface="+mn-lt"/>
                <a:ea typeface="+mn-ea"/>
                <a:cs typeface="Arial" panose="020B0604020202020204" pitchFamily="34" charset="0"/>
              </a:rPr>
              <a:t>, established in 1985, to attempt to restore public confidence in the police.  </a:t>
            </a:r>
          </a:p>
          <a:p>
            <a:endParaRPr lang="en-GB" sz="1200" kern="1200" dirty="0">
              <a:solidFill>
                <a:schemeClr val="tx1"/>
              </a:solidFill>
              <a:effectLst/>
              <a:latin typeface="+mn-lt"/>
              <a:ea typeface="+mn-ea"/>
              <a:cs typeface="Arial" panose="020B0604020202020204" pitchFamily="34" charset="0"/>
            </a:endParaRPr>
          </a:p>
          <a:p>
            <a:r>
              <a:rPr lang="en-GB" sz="1200" kern="1200" dirty="0" err="1">
                <a:solidFill>
                  <a:schemeClr val="tx1"/>
                </a:solidFill>
                <a:effectLst/>
                <a:latin typeface="+mn-lt"/>
                <a:ea typeface="+mn-ea"/>
                <a:cs typeface="Arial" panose="020B0604020202020204" pitchFamily="34" charset="0"/>
              </a:rPr>
              <a:t>Scarman</a:t>
            </a:r>
            <a:r>
              <a:rPr lang="en-GB" sz="1200" kern="1200" dirty="0">
                <a:solidFill>
                  <a:schemeClr val="tx1"/>
                </a:solidFill>
                <a:effectLst/>
                <a:latin typeface="+mn-lt"/>
                <a:ea typeface="+mn-ea"/>
                <a:cs typeface="Arial" panose="020B0604020202020204" pitchFamily="34" charset="0"/>
              </a:rPr>
              <a:t> concluded that "complex political, social and economic factors disposition towards violent protest"</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a:t>
            </a:fld>
            <a:endParaRPr lang="en-GB"/>
          </a:p>
        </p:txBody>
      </p:sp>
    </p:spTree>
    <p:extLst>
      <p:ext uri="{BB962C8B-B14F-4D97-AF65-F5344CB8AC3E}">
        <p14:creationId xmlns:p14="http://schemas.microsoft.com/office/powerpoint/2010/main" val="1154693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Arial" panose="020B0604020202020204" pitchFamily="34" charset="0"/>
              </a:rPr>
              <a:t>In the </a:t>
            </a:r>
            <a:r>
              <a:rPr lang="en-US" sz="1200" b="1" kern="1200" dirty="0">
                <a:solidFill>
                  <a:schemeClr val="tx1"/>
                </a:solidFill>
                <a:effectLst/>
                <a:latin typeface="+mn-lt"/>
                <a:ea typeface="+mn-ea"/>
                <a:cs typeface="Arial" panose="020B0604020202020204" pitchFamily="34" charset="0"/>
              </a:rPr>
              <a:t>1990’s</a:t>
            </a:r>
            <a:r>
              <a:rPr lang="en-US" sz="1200" kern="1200" dirty="0">
                <a:solidFill>
                  <a:schemeClr val="tx1"/>
                </a:solidFill>
                <a:effectLst/>
                <a:latin typeface="+mn-lt"/>
                <a:ea typeface="+mn-ea"/>
                <a:cs typeface="Arial" panose="020B0604020202020204" pitchFamily="34" charset="0"/>
              </a:rPr>
              <a:t> many major events occurred that caused changes to legislation. The</a:t>
            </a:r>
            <a:r>
              <a:rPr lang="en-US" sz="1200" kern="1200" baseline="0" dirty="0">
                <a:solidFill>
                  <a:schemeClr val="tx1"/>
                </a:solidFill>
                <a:effectLst/>
                <a:latin typeface="+mn-lt"/>
                <a:ea typeface="+mn-ea"/>
                <a:cs typeface="Arial" panose="020B0604020202020204" pitchFamily="34" charset="0"/>
              </a:rPr>
              <a:t> </a:t>
            </a:r>
            <a:r>
              <a:rPr lang="en-US" sz="1200" kern="1200" dirty="0">
                <a:solidFill>
                  <a:schemeClr val="tx1"/>
                </a:solidFill>
                <a:effectLst/>
                <a:latin typeface="+mn-lt"/>
                <a:ea typeface="+mn-ea"/>
                <a:cs typeface="Arial" panose="020B0604020202020204" pitchFamily="34" charset="0"/>
              </a:rPr>
              <a:t>photos depict Poll Tax Riots,</a:t>
            </a:r>
            <a:r>
              <a:rPr lang="en-US" sz="1200" kern="1200" baseline="0" dirty="0">
                <a:solidFill>
                  <a:schemeClr val="tx1"/>
                </a:solidFill>
                <a:effectLst/>
                <a:latin typeface="+mn-lt"/>
                <a:ea typeface="+mn-ea"/>
                <a:cs typeface="Arial" panose="020B0604020202020204" pitchFamily="34" charset="0"/>
              </a:rPr>
              <a:t> Stephen Lawrence and the Rave scene that erupted in the mid to late 1990’s. </a:t>
            </a:r>
          </a:p>
          <a:p>
            <a:pPr>
              <a:lnSpc>
                <a:spcPct val="100000"/>
              </a:lnSpc>
            </a:pPr>
            <a:endParaRPr lang="en-US"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The 1990s were a time of change.</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 </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Instead of just writing up notes from an arrest when it was convenient, an officer would have to write things up immediately after returning to the station and then get them time-stamped.</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The police became far more accountable, extremely focused on issues of racism after the Stephen Lawrence case. It generated massive workloads recording stops and searches.</a:t>
            </a:r>
            <a:endParaRPr lang="en-GB" sz="1200" kern="1200" dirty="0">
              <a:solidFill>
                <a:schemeClr val="tx1"/>
              </a:solidFill>
              <a:effectLst/>
              <a:latin typeface="+mn-lt"/>
              <a:ea typeface="+mn-ea"/>
              <a:cs typeface="Arial" panose="020B0604020202020204" pitchFamily="34" charset="0"/>
            </a:endParaRPr>
          </a:p>
          <a:p>
            <a:pPr>
              <a:lnSpc>
                <a:spcPct val="100000"/>
              </a:lnSpc>
            </a:pPr>
            <a:endParaRPr lang="en-US" sz="1200" kern="1200" dirty="0">
              <a:solidFill>
                <a:schemeClr val="tx1"/>
              </a:solidFill>
              <a:effectLst/>
              <a:latin typeface="+mn-lt"/>
              <a:ea typeface="+mn-ea"/>
              <a:cs typeface="Arial" panose="020B0604020202020204" pitchFamily="34" charset="0"/>
            </a:endParaRPr>
          </a:p>
          <a:p>
            <a:pPr>
              <a:lnSpc>
                <a:spcPct val="100000"/>
              </a:lnSpc>
            </a:pPr>
            <a:r>
              <a:rPr lang="en-US" sz="1200" b="1" kern="1200" dirty="0">
                <a:solidFill>
                  <a:schemeClr val="tx1"/>
                </a:solidFill>
                <a:effectLst/>
                <a:latin typeface="+mn-lt"/>
                <a:ea typeface="+mn-ea"/>
                <a:cs typeface="Arial" panose="020B0604020202020204" pitchFamily="34" charset="0"/>
              </a:rPr>
              <a:t>Policing</a:t>
            </a:r>
            <a:r>
              <a:rPr lang="en-US" sz="1200" b="1" kern="1200" baseline="0" dirty="0">
                <a:solidFill>
                  <a:schemeClr val="tx1"/>
                </a:solidFill>
                <a:effectLst/>
                <a:latin typeface="+mn-lt"/>
                <a:ea typeface="+mn-ea"/>
                <a:cs typeface="Arial" panose="020B0604020202020204" pitchFamily="34" charset="0"/>
              </a:rPr>
              <a:t> </a:t>
            </a:r>
            <a:r>
              <a:rPr lang="en-US" sz="1200" b="1" kern="1200" dirty="0">
                <a:solidFill>
                  <a:schemeClr val="tx1"/>
                </a:solidFill>
                <a:effectLst/>
                <a:latin typeface="+mn-lt"/>
                <a:ea typeface="+mn-ea"/>
                <a:cs typeface="Arial" panose="020B0604020202020204" pitchFamily="34" charset="0"/>
              </a:rPr>
              <a:t>became more transparent.</a:t>
            </a:r>
            <a:endParaRPr lang="en-GB" sz="1200" b="1"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 </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Professor </a:t>
            </a:r>
            <a:r>
              <a:rPr lang="en-US" sz="1200" kern="1200" dirty="0" err="1">
                <a:solidFill>
                  <a:schemeClr val="tx1"/>
                </a:solidFill>
                <a:effectLst/>
                <a:latin typeface="+mn-lt"/>
                <a:ea typeface="+mn-ea"/>
                <a:cs typeface="Arial" panose="020B0604020202020204" pitchFamily="34" charset="0"/>
              </a:rPr>
              <a:t>Newburn</a:t>
            </a:r>
            <a:r>
              <a:rPr lang="en-GB" sz="1200" kern="1200" dirty="0">
                <a:solidFill>
                  <a:schemeClr val="tx1"/>
                </a:solidFill>
                <a:effectLst/>
                <a:latin typeface="+mn-lt"/>
                <a:ea typeface="+mn-ea"/>
                <a:cs typeface="Arial" panose="020B0604020202020204" pitchFamily="34" charset="0"/>
              </a:rPr>
              <a:t>-</a:t>
            </a:r>
            <a:r>
              <a:rPr lang="en-GB" sz="1200" kern="1200" baseline="0" dirty="0">
                <a:solidFill>
                  <a:schemeClr val="tx1"/>
                </a:solidFill>
                <a:effectLst/>
                <a:latin typeface="+mn-lt"/>
                <a:ea typeface="+mn-ea"/>
                <a:cs typeface="Arial" panose="020B0604020202020204" pitchFamily="34" charset="0"/>
              </a:rPr>
              <a:t> </a:t>
            </a:r>
            <a:r>
              <a:rPr lang="en-US" sz="1200" kern="1200" dirty="0">
                <a:solidFill>
                  <a:schemeClr val="tx1"/>
                </a:solidFill>
                <a:effectLst/>
                <a:latin typeface="+mn-lt"/>
                <a:ea typeface="+mn-ea"/>
                <a:cs typeface="Arial" panose="020B0604020202020204" pitchFamily="34" charset="0"/>
              </a:rPr>
              <a:t>There was a transition between the police functioning like a force or army in the 1970s and 1980s to becoming a "service" in the 1990s focusing on the customer, </a:t>
            </a:r>
          </a:p>
          <a:p>
            <a:pPr>
              <a:lnSpc>
                <a:spcPct val="100000"/>
              </a:lnSpc>
            </a:pP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A drive to have more community policing has been a constant of the last decade.</a:t>
            </a:r>
            <a:r>
              <a:rPr lang="en-US" sz="1200" kern="1200" baseline="0" dirty="0">
                <a:solidFill>
                  <a:schemeClr val="tx1"/>
                </a:solidFill>
                <a:effectLst/>
                <a:latin typeface="+mn-lt"/>
                <a:ea typeface="+mn-ea"/>
                <a:cs typeface="Arial" panose="020B0604020202020204" pitchFamily="34" charset="0"/>
              </a:rPr>
              <a:t> </a:t>
            </a:r>
            <a:r>
              <a:rPr lang="en-US" sz="1200" kern="1200" dirty="0">
                <a:solidFill>
                  <a:schemeClr val="tx1"/>
                </a:solidFill>
                <a:effectLst/>
                <a:latin typeface="+mn-lt"/>
                <a:ea typeface="+mn-ea"/>
                <a:cs typeface="Arial" panose="020B0604020202020204" pitchFamily="34" charset="0"/>
              </a:rPr>
              <a:t>It went from "community beat officers" to "unit beat policing" to "sector policing" over various decades.</a:t>
            </a:r>
          </a:p>
          <a:p>
            <a:pPr>
              <a:lnSpc>
                <a:spcPct val="100000"/>
              </a:lnSpc>
            </a:pP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The uniform became more sophisticated, with stab vests, extendable truncheons and CS spray all making a debut, this made the force look more like the military and less accessible.</a:t>
            </a:r>
          </a:p>
          <a:p>
            <a:pPr>
              <a:lnSpc>
                <a:spcPct val="100000"/>
              </a:lnSpc>
            </a:pP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Policing became more efficient and business-like, about targets and financial management.</a:t>
            </a:r>
            <a:r>
              <a:rPr lang="en-US" sz="1200" kern="1200" baseline="0" dirty="0">
                <a:solidFill>
                  <a:schemeClr val="tx1"/>
                </a:solidFill>
                <a:effectLst/>
                <a:latin typeface="+mn-lt"/>
                <a:ea typeface="+mn-ea"/>
                <a:cs typeface="Arial" panose="020B0604020202020204" pitchFamily="34" charset="0"/>
              </a:rPr>
              <a:t> </a:t>
            </a:r>
          </a:p>
          <a:p>
            <a:pPr>
              <a:lnSpc>
                <a:spcPct val="100000"/>
              </a:lnSpc>
            </a:pPr>
            <a:endParaRPr lang="en-US" sz="1200" kern="1200" baseline="0" dirty="0">
              <a:solidFill>
                <a:schemeClr val="tx1"/>
              </a:solidFill>
              <a:effectLst/>
              <a:latin typeface="+mn-lt"/>
              <a:ea typeface="+mn-ea"/>
              <a:cs typeface="Arial" panose="020B0604020202020204" pitchFamily="34" charset="0"/>
            </a:endParaRPr>
          </a:p>
          <a:p>
            <a:pPr>
              <a:lnSpc>
                <a:spcPct val="100000"/>
              </a:lnSpc>
            </a:pPr>
            <a:endParaRPr lang="en-GB" sz="1200" dirty="0">
              <a:latin typeface="+mn-lt"/>
              <a:cs typeface="Arial" panose="020B0604020202020204" pitchFamily="34" charset="0"/>
            </a:endParaRPr>
          </a:p>
          <a:p>
            <a:pPr>
              <a:lnSpc>
                <a:spcPct val="100000"/>
              </a:lnSpc>
            </a:pPr>
            <a:r>
              <a:rPr lang="en-US" sz="1200" dirty="0">
                <a:latin typeface="+mn-lt"/>
                <a:cs typeface="Arial" panose="020B0604020202020204" pitchFamily="34" charset="0"/>
              </a:rPr>
              <a:t>The </a:t>
            </a:r>
            <a:r>
              <a:rPr lang="en-US" sz="1200" b="1" dirty="0">
                <a:latin typeface="+mn-lt"/>
                <a:cs typeface="Arial" panose="020B0604020202020204" pitchFamily="34" charset="0"/>
              </a:rPr>
              <a:t>2000’s</a:t>
            </a:r>
            <a:r>
              <a:rPr lang="en-US" sz="1200" dirty="0">
                <a:latin typeface="+mn-lt"/>
                <a:cs typeface="Arial" panose="020B0604020202020204" pitchFamily="34" charset="0"/>
              </a:rPr>
              <a:t> saw the revelations of Mark Daly,</a:t>
            </a:r>
            <a:r>
              <a:rPr lang="en-US" sz="1200" baseline="0" dirty="0">
                <a:latin typeface="+mn-lt"/>
                <a:cs typeface="Arial" panose="020B0604020202020204" pitchFamily="34" charset="0"/>
              </a:rPr>
              <a:t> dubbed as the Secret Policeman, being publicized (see  http://news.bbc.co.uk/1/hi/programmes/panorama/7650207.stm), the introduction of PCSO’s and the London Bombings.</a:t>
            </a:r>
          </a:p>
          <a:p>
            <a:pPr>
              <a:lnSpc>
                <a:spcPct val="100000"/>
              </a:lnSpc>
            </a:pPr>
            <a:endParaRPr lang="en-US" sz="1200" baseline="0" dirty="0">
              <a:latin typeface="+mn-lt"/>
              <a:cs typeface="Arial" panose="020B0604020202020204" pitchFamily="34" charset="0"/>
            </a:endParaRPr>
          </a:p>
          <a:p>
            <a:pPr>
              <a:lnSpc>
                <a:spcPct val="100000"/>
              </a:lnSpc>
            </a:pPr>
            <a:r>
              <a:rPr lang="en-US" sz="1200" baseline="0" dirty="0">
                <a:latin typeface="+mn-lt"/>
                <a:cs typeface="Arial" panose="020B0604020202020204" pitchFamily="34" charset="0"/>
              </a:rPr>
              <a:t>The decade also saw the murders of Holly Wells and Jessica Chapman in </a:t>
            </a:r>
            <a:r>
              <a:rPr lang="en-US" sz="1200" baseline="0" dirty="0" err="1">
                <a:latin typeface="+mn-lt"/>
                <a:cs typeface="Arial" panose="020B0604020202020204" pitchFamily="34" charset="0"/>
              </a:rPr>
              <a:t>Soham</a:t>
            </a:r>
            <a:r>
              <a:rPr lang="en-US" sz="1200" baseline="0" dirty="0">
                <a:latin typeface="+mn-lt"/>
                <a:cs typeface="Arial" panose="020B0604020202020204" pitchFamily="34" charset="0"/>
              </a:rPr>
              <a:t>, and the introduction of the SOCPA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85225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200" dirty="0">
                <a:latin typeface="+mn-lt"/>
                <a:cs typeface="Arial" panose="020B0604020202020204" pitchFamily="34" charset="0"/>
              </a:rPr>
              <a:t>The </a:t>
            </a:r>
            <a:r>
              <a:rPr lang="en-US" sz="1200" b="1" dirty="0">
                <a:latin typeface="+mn-lt"/>
                <a:cs typeface="Arial" panose="020B0604020202020204" pitchFamily="34" charset="0"/>
              </a:rPr>
              <a:t>2000’</a:t>
            </a:r>
            <a:r>
              <a:rPr lang="en-US" sz="1200" dirty="0">
                <a:latin typeface="+mn-lt"/>
                <a:cs typeface="Arial" panose="020B0604020202020204" pitchFamily="34" charset="0"/>
              </a:rPr>
              <a:t>s saw the revelations of Mark Daly,</a:t>
            </a:r>
            <a:r>
              <a:rPr lang="en-US" sz="1200" baseline="0" dirty="0">
                <a:latin typeface="+mn-lt"/>
                <a:cs typeface="Arial" panose="020B0604020202020204" pitchFamily="34" charset="0"/>
              </a:rPr>
              <a:t> dubbed as the Secret Policeman, being publicized (see  http://news.bbc.co.uk/1/hi/programmes/panorama/7650207.stm), the introduction of PCSO’s and the London Bombings.</a:t>
            </a:r>
          </a:p>
          <a:p>
            <a:pPr>
              <a:lnSpc>
                <a:spcPct val="100000"/>
              </a:lnSpc>
            </a:pPr>
            <a:endParaRPr lang="en-US" sz="1200" baseline="0" dirty="0">
              <a:latin typeface="+mn-lt"/>
              <a:cs typeface="Arial" panose="020B0604020202020204" pitchFamily="34" charset="0"/>
            </a:endParaRPr>
          </a:p>
          <a:p>
            <a:pPr>
              <a:lnSpc>
                <a:spcPct val="100000"/>
              </a:lnSpc>
            </a:pPr>
            <a:r>
              <a:rPr lang="en-US" sz="1200" baseline="0" dirty="0">
                <a:latin typeface="+mn-lt"/>
                <a:cs typeface="Arial" panose="020B0604020202020204" pitchFamily="34" charset="0"/>
              </a:rPr>
              <a:t>The decade also saw the murders of Holly Wells and Jessica Chapman in </a:t>
            </a:r>
            <a:r>
              <a:rPr lang="en-US" sz="1200" baseline="0" dirty="0" err="1">
                <a:latin typeface="+mn-lt"/>
                <a:cs typeface="Arial" panose="020B0604020202020204" pitchFamily="34" charset="0"/>
              </a:rPr>
              <a:t>Soham</a:t>
            </a:r>
            <a:r>
              <a:rPr lang="en-US" sz="1200" baseline="0" dirty="0">
                <a:latin typeface="+mn-lt"/>
                <a:cs typeface="Arial" panose="020B0604020202020204" pitchFamily="34" charset="0"/>
              </a:rPr>
              <a:t>, and the introduction of the SOCPA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mn-lt"/>
                <a:cs typeface="Arial" panose="020B0604020202020204" pitchFamily="34" charset="0"/>
              </a:rPr>
              <a:t>Finally, to come right up to date 2010</a:t>
            </a:r>
            <a:r>
              <a:rPr lang="en-US" sz="1200" baseline="0" dirty="0">
                <a:latin typeface="+mn-lt"/>
                <a:cs typeface="Arial" panose="020B0604020202020204" pitchFamily="34" charset="0"/>
              </a:rPr>
              <a:t> onwards saw the significant cuts to policing budgets as a result of the Comprehensive Spending Review 2010/2014.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aseline="0" dirty="0">
              <a:latin typeface="+mn-lt"/>
              <a:cs typeface="Arial" panose="020B0604020202020204" pitchFamily="34" charset="0"/>
            </a:endParaRPr>
          </a:p>
          <a:p>
            <a:pPr>
              <a:lnSpc>
                <a:spcPct val="100000"/>
              </a:lnSpc>
            </a:pPr>
            <a:r>
              <a:rPr lang="en-US" sz="1200" dirty="0">
                <a:latin typeface="+mn-lt"/>
                <a:cs typeface="Arial" panose="020B0604020202020204" pitchFamily="34" charset="0"/>
              </a:rPr>
              <a:t>In 2011 brought</a:t>
            </a:r>
            <a:r>
              <a:rPr lang="en-US" sz="1200" baseline="0" dirty="0">
                <a:latin typeface="+mn-lt"/>
                <a:cs typeface="Arial" panose="020B0604020202020204" pitchFamily="34" charset="0"/>
              </a:rPr>
              <a:t> </a:t>
            </a:r>
            <a:r>
              <a:rPr lang="en-US" sz="1200" dirty="0">
                <a:latin typeface="+mn-lt"/>
                <a:cs typeface="Arial" panose="020B0604020202020204" pitchFamily="34" charset="0"/>
              </a:rPr>
              <a:t>about the shooting</a:t>
            </a:r>
            <a:r>
              <a:rPr lang="en-US" sz="1200" baseline="0" dirty="0">
                <a:latin typeface="+mn-lt"/>
                <a:cs typeface="Arial" panose="020B0604020202020204" pitchFamily="34" charset="0"/>
              </a:rPr>
              <a:t> of mark Duggan in London</a:t>
            </a:r>
          </a:p>
          <a:p>
            <a:pPr>
              <a:lnSpc>
                <a:spcPct val="100000"/>
              </a:lnSpc>
            </a:pPr>
            <a:endParaRPr lang="en-US" sz="1200" baseline="0" dirty="0">
              <a:latin typeface="+mn-lt"/>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The suspected member of the </a:t>
            </a:r>
            <a:r>
              <a:rPr lang="en-US" sz="1200" kern="1200" dirty="0" err="1">
                <a:solidFill>
                  <a:schemeClr val="tx1"/>
                </a:solidFill>
                <a:effectLst/>
                <a:latin typeface="+mn-lt"/>
                <a:ea typeface="+mn-ea"/>
                <a:cs typeface="Arial" panose="020B0604020202020204" pitchFamily="34" charset="0"/>
              </a:rPr>
              <a:t>Tottenham</a:t>
            </a:r>
            <a:r>
              <a:rPr lang="en-US" sz="1200" kern="1200" dirty="0">
                <a:solidFill>
                  <a:schemeClr val="tx1"/>
                </a:solidFill>
                <a:effectLst/>
                <a:latin typeface="+mn-lt"/>
                <a:ea typeface="+mn-ea"/>
                <a:cs typeface="Arial" panose="020B0604020202020204" pitchFamily="34" charset="0"/>
              </a:rPr>
              <a:t> Man Dem gang was shot twice on 4 August 2011 in </a:t>
            </a:r>
            <a:r>
              <a:rPr lang="en-US" sz="1200" kern="1200" dirty="0" err="1">
                <a:solidFill>
                  <a:schemeClr val="tx1"/>
                </a:solidFill>
                <a:effectLst/>
                <a:latin typeface="+mn-lt"/>
                <a:ea typeface="+mn-ea"/>
                <a:cs typeface="Arial" panose="020B0604020202020204" pitchFamily="34" charset="0"/>
              </a:rPr>
              <a:t>Tottenham</a:t>
            </a:r>
            <a:r>
              <a:rPr lang="en-US" sz="1200" kern="1200" dirty="0">
                <a:solidFill>
                  <a:schemeClr val="tx1"/>
                </a:solidFill>
                <a:effectLst/>
                <a:latin typeface="+mn-lt"/>
                <a:ea typeface="+mn-ea"/>
                <a:cs typeface="Arial" panose="020B0604020202020204" pitchFamily="34" charset="0"/>
              </a:rPr>
              <a:t>, north London, after 11 specialist firearms officers stopped the minicab he was in on suspicion that he had an illegal firearm. While no gun was found on him, a handgun in a sock was discovered on grassland about four </a:t>
            </a:r>
            <a:r>
              <a:rPr lang="en-US" sz="1200" kern="1200" dirty="0" err="1">
                <a:solidFill>
                  <a:schemeClr val="tx1"/>
                </a:solidFill>
                <a:effectLst/>
                <a:latin typeface="+mn-lt"/>
                <a:ea typeface="+mn-ea"/>
                <a:cs typeface="Arial" panose="020B0604020202020204" pitchFamily="34" charset="0"/>
              </a:rPr>
              <a:t>metres</a:t>
            </a:r>
            <a:r>
              <a:rPr lang="en-US" sz="1200" kern="1200" dirty="0">
                <a:solidFill>
                  <a:schemeClr val="tx1"/>
                </a:solidFill>
                <a:effectLst/>
                <a:latin typeface="+mn-lt"/>
                <a:ea typeface="+mn-ea"/>
                <a:cs typeface="Arial" panose="020B0604020202020204" pitchFamily="34" charset="0"/>
              </a:rPr>
              <a:t> (14ft) from his body.</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His death sparked </a:t>
            </a:r>
            <a:r>
              <a:rPr lang="en-US" sz="1200" u="none" kern="1200" dirty="0">
                <a:solidFill>
                  <a:schemeClr val="tx1"/>
                </a:solidFill>
                <a:effectLst/>
                <a:latin typeface="+mn-lt"/>
                <a:ea typeface="+mn-ea"/>
                <a:cs typeface="Arial" panose="020B0604020202020204" pitchFamily="34" charset="0"/>
              </a:rPr>
              <a:t>the </a:t>
            </a:r>
            <a:r>
              <a:rPr lang="en-US" sz="1200" u="none" strike="noStrike" kern="1200" dirty="0">
                <a:solidFill>
                  <a:schemeClr val="tx1"/>
                </a:solidFill>
                <a:effectLst/>
                <a:latin typeface="+mn-lt"/>
                <a:ea typeface="+mn-ea"/>
                <a:cs typeface="Arial" panose="020B0604020202020204" pitchFamily="34" charset="0"/>
                <a:hlinkClick r:id="rId3"/>
              </a:rPr>
              <a:t>worst riots of recent times across cities and towns in England</a:t>
            </a:r>
            <a:r>
              <a:rPr lang="en-US" sz="1200" u="none" kern="1200" dirty="0">
                <a:solidFill>
                  <a:schemeClr val="tx1"/>
                </a:solidFill>
                <a:effectLst/>
                <a:latin typeface="+mn-lt"/>
                <a:ea typeface="+mn-ea"/>
                <a:cs typeface="Arial" panose="020B0604020202020204" pitchFamily="34" charset="0"/>
              </a:rPr>
              <a:t>.</a:t>
            </a:r>
            <a:endParaRPr lang="en-GB" sz="1200" u="none"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An inquest jury </a:t>
            </a:r>
            <a:r>
              <a:rPr lang="en-US" sz="1200" u="none" strike="noStrike" kern="1200" dirty="0">
                <a:solidFill>
                  <a:schemeClr val="tx1"/>
                </a:solidFill>
                <a:effectLst/>
                <a:latin typeface="+mn-lt"/>
                <a:ea typeface="+mn-ea"/>
                <a:cs typeface="Arial" panose="020B0604020202020204" pitchFamily="34" charset="0"/>
                <a:hlinkClick r:id="rId4"/>
              </a:rPr>
              <a:t>returned a lawful killing verdict in January 2014, sparking outrage from his family</a:t>
            </a:r>
            <a:r>
              <a:rPr lang="en-US" sz="1200" kern="1200" dirty="0">
                <a:solidFill>
                  <a:schemeClr val="tx1"/>
                </a:solidFill>
                <a:effectLst/>
                <a:latin typeface="+mn-lt"/>
                <a:ea typeface="+mn-ea"/>
                <a:cs typeface="Arial" panose="020B0604020202020204" pitchFamily="34" charset="0"/>
              </a:rPr>
              <a:t>, after hearing that the police marksman, who fired the two bullets in rapid succession, which hit Duggan in the upper chest and right arm, had the honestly held belief he was an “imminent threat to life”.</a:t>
            </a:r>
            <a:endParaRPr lang="en-GB" sz="1200" kern="1200" dirty="0">
              <a:solidFill>
                <a:schemeClr val="tx1"/>
              </a:solidFill>
              <a:effectLst/>
              <a:latin typeface="+mn-lt"/>
              <a:ea typeface="+mn-ea"/>
              <a:cs typeface="Arial" panose="020B0604020202020204" pitchFamily="34" charset="0"/>
            </a:endParaRPr>
          </a:p>
          <a:p>
            <a:pPr>
              <a:lnSpc>
                <a:spcPct val="100000"/>
              </a:lnSpc>
            </a:pPr>
            <a:endParaRPr lang="en-US" sz="1200" baseline="0" dirty="0">
              <a:latin typeface="+mn-lt"/>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aseline="0" dirty="0">
                <a:latin typeface="+mn-lt"/>
                <a:cs typeface="Arial" panose="020B0604020202020204" pitchFamily="34" charset="0"/>
              </a:rPr>
              <a:t>Reference: </a:t>
            </a:r>
            <a:r>
              <a:rPr lang="en-US" sz="1200" kern="1200" dirty="0">
                <a:solidFill>
                  <a:schemeClr val="tx1"/>
                </a:solidFill>
                <a:effectLst/>
                <a:latin typeface="+mn-lt"/>
                <a:ea typeface="+mn-ea"/>
                <a:cs typeface="Arial" panose="020B0604020202020204" pitchFamily="34" charset="0"/>
              </a:rPr>
              <a:t>https://www.theguardian.com/uk-news/2015/mar/25/armed-police-cleared-wrongdoing-fatal-shooting-mark-duggan-tottenham</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aseline="0" dirty="0">
                <a:latin typeface="+mn-lt"/>
                <a:cs typeface="Arial" panose="020B0604020202020204" pitchFamily="34" charset="0"/>
              </a:rPr>
              <a:t>And finally, more recently the murder of Police Officer Keith Palmer in London.</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6</a:t>
            </a:fld>
            <a:endParaRPr lang="en-GB"/>
          </a:p>
        </p:txBody>
      </p:sp>
    </p:spTree>
    <p:extLst>
      <p:ext uri="{BB962C8B-B14F-4D97-AF65-F5344CB8AC3E}">
        <p14:creationId xmlns:p14="http://schemas.microsoft.com/office/powerpoint/2010/main" val="313494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Arial" panose="020B0604020202020204" pitchFamily="34" charset="0"/>
              </a:rPr>
              <a:t>Group Discussion</a:t>
            </a:r>
            <a:r>
              <a:rPr lang="en-GB" sz="1200" b="1" kern="1200" baseline="0" dirty="0">
                <a:solidFill>
                  <a:schemeClr val="tx1"/>
                </a:solidFill>
                <a:effectLst/>
                <a:latin typeface="+mn-lt"/>
                <a:ea typeface="+mn-ea"/>
                <a:cs typeface="Arial" panose="020B0604020202020204" pitchFamily="34" charset="0"/>
              </a:rPr>
              <a:t>: What does this vision mean to you? </a:t>
            </a:r>
          </a:p>
          <a:p>
            <a:endParaRPr lang="en-GB" sz="1200" kern="1200" baseline="0" dirty="0">
              <a:solidFill>
                <a:schemeClr val="tx1"/>
              </a:solidFill>
              <a:effectLst/>
              <a:latin typeface="+mn-lt"/>
              <a:ea typeface="+mn-ea"/>
              <a:cs typeface="Arial" panose="020B0604020202020204" pitchFamily="34" charset="0"/>
            </a:endParaRPr>
          </a:p>
          <a:p>
            <a:r>
              <a:rPr lang="en-GB" sz="1200" kern="1200" dirty="0">
                <a:solidFill>
                  <a:schemeClr val="tx1"/>
                </a:solidFill>
                <a:effectLst/>
                <a:latin typeface="+mn-lt"/>
                <a:ea typeface="+mn-ea"/>
                <a:cs typeface="Arial" panose="020B0604020202020204" pitchFamily="34" charset="0"/>
              </a:rPr>
              <a:t>To bring things right up to date,</a:t>
            </a:r>
            <a:r>
              <a:rPr lang="en-GB" sz="1200" kern="1200" baseline="0" dirty="0">
                <a:solidFill>
                  <a:schemeClr val="tx1"/>
                </a:solidFill>
                <a:effectLst/>
                <a:latin typeface="+mn-lt"/>
                <a:ea typeface="+mn-ea"/>
                <a:cs typeface="Arial" panose="020B0604020202020204" pitchFamily="34" charset="0"/>
              </a:rPr>
              <a:t> this is the document which sets out the policing vision for the next ten years. The document also includes the policing mission.</a:t>
            </a:r>
            <a:endParaRPr lang="en-GB" sz="1200" kern="1200" dirty="0">
              <a:solidFill>
                <a:schemeClr val="tx1"/>
              </a:solidFill>
              <a:effectLst/>
              <a:latin typeface="+mn-lt"/>
              <a:ea typeface="+mn-ea"/>
              <a:cs typeface="Arial" panose="020B0604020202020204" pitchFamily="34" charset="0"/>
            </a:endParaRPr>
          </a:p>
          <a:p>
            <a:endParaRPr lang="en-GB" sz="1200" kern="1200" dirty="0">
              <a:solidFill>
                <a:schemeClr val="tx1"/>
              </a:solidFill>
              <a:effectLst/>
              <a:latin typeface="+mn-lt"/>
              <a:ea typeface="+mn-ea"/>
              <a:cs typeface="Arial" panose="020B0604020202020204" pitchFamily="34" charset="0"/>
            </a:endParaRPr>
          </a:p>
          <a:p>
            <a:r>
              <a:rPr lang="en-GB" sz="1200" kern="1200" dirty="0">
                <a:solidFill>
                  <a:schemeClr val="tx1"/>
                </a:solidFill>
                <a:effectLst/>
                <a:latin typeface="+mn-lt"/>
                <a:ea typeface="+mn-ea"/>
                <a:cs typeface="Arial" panose="020B0604020202020204" pitchFamily="34" charset="0"/>
              </a:rPr>
              <a:t>This Policing Vision 2025 sets out our plan for policing over the next ten years. It will shape decisions around transformation and how we use our resources to help to keep people safe and provide an effective, accessible and value for money service that can be trusted. This Vision comes from the service itself. It must inspire officers, staff and volunteers, as much as police and crime commissioners and chief constables and of course the public as a whole. </a:t>
            </a:r>
          </a:p>
          <a:p>
            <a:r>
              <a:rPr lang="en-GB" sz="1200" kern="1200" dirty="0">
                <a:solidFill>
                  <a:schemeClr val="tx1"/>
                </a:solidFill>
                <a:effectLst/>
                <a:latin typeface="+mn-lt"/>
                <a:ea typeface="+mn-ea"/>
                <a:cs typeface="Arial" panose="020B0604020202020204" pitchFamily="34" charset="0"/>
              </a:rPr>
              <a:t>The communities we serve are increasingly diverse and complex, necessitating a more sophisticated response to the challenges we face now and in the future. Whether it be child sexual exploitation, domestic abuse, cybercrime or new threats from serious and organised crime like human trafficking or terrorism, the leaders of the service - police and crime commissioners and chief constables – acknowledge that if we are to meet our communities’ needs, the service must continue to adapt to the modern policing environment. </a:t>
            </a:r>
          </a:p>
          <a:p>
            <a:r>
              <a:rPr lang="en-GB" sz="1200" kern="1200" dirty="0">
                <a:solidFill>
                  <a:schemeClr val="tx1"/>
                </a:solidFill>
                <a:effectLst/>
                <a:latin typeface="+mn-lt"/>
                <a:ea typeface="+mn-ea"/>
                <a:cs typeface="Arial" panose="020B0604020202020204" pitchFamily="34" charset="0"/>
              </a:rPr>
              <a:t>This Vision is about more than making savings or incremental reform; our ambition is to make transformative change across the whole of policing. The public, and improving policing for them, are at the heart of this Vision. </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7</a:t>
            </a:fld>
            <a:endParaRPr lang="en-GB"/>
          </a:p>
        </p:txBody>
      </p:sp>
    </p:spTree>
    <p:extLst>
      <p:ext uri="{BB962C8B-B14F-4D97-AF65-F5344CB8AC3E}">
        <p14:creationId xmlns:p14="http://schemas.microsoft.com/office/powerpoint/2010/main" val="3599954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dirty="0">
                <a:latin typeface="+mn-lt"/>
                <a:cs typeface="Arial" panose="020B0604020202020204" pitchFamily="34" charset="0"/>
              </a:rPr>
              <a:t>The role of a modern day police officer. </a:t>
            </a:r>
          </a:p>
          <a:p>
            <a:pPr>
              <a:lnSpc>
                <a:spcPct val="100000"/>
              </a:lnSpc>
            </a:pPr>
            <a:endParaRPr lang="en-GB" sz="1200" dirty="0">
              <a:latin typeface="+mn-lt"/>
              <a:cs typeface="Arial" panose="020B0604020202020204" pitchFamily="34" charset="0"/>
            </a:endParaRPr>
          </a:p>
          <a:p>
            <a:pPr>
              <a:lnSpc>
                <a:spcPct val="100000"/>
              </a:lnSpc>
            </a:pPr>
            <a:r>
              <a:rPr lang="en-GB" sz="1200" b="1" dirty="0">
                <a:latin typeface="+mn-lt"/>
                <a:cs typeface="Arial" panose="020B0604020202020204" pitchFamily="34" charset="0"/>
              </a:rPr>
              <a:t>Question:</a:t>
            </a:r>
            <a:r>
              <a:rPr lang="en-GB" sz="1200" b="1" baseline="0" dirty="0">
                <a:latin typeface="+mn-lt"/>
                <a:cs typeface="Arial" panose="020B0604020202020204" pitchFamily="34" charset="0"/>
              </a:rPr>
              <a:t> </a:t>
            </a:r>
            <a:r>
              <a:rPr lang="en-GB" sz="1200" b="1" dirty="0">
                <a:latin typeface="+mn-lt"/>
                <a:cs typeface="Arial" panose="020B0604020202020204" pitchFamily="34" charset="0"/>
              </a:rPr>
              <a:t>What do we do? Discuss</a:t>
            </a:r>
          </a:p>
          <a:p>
            <a:pPr>
              <a:lnSpc>
                <a:spcPct val="100000"/>
              </a:lnSpc>
            </a:pPr>
            <a:endParaRPr lang="en-GB"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cs typeface="Arial" panose="020B0604020202020204" pitchFamily="34" charset="0"/>
              </a:rPr>
              <a:t>Video clip 3.33mins long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cs typeface="Arial" panose="020B0604020202020204" pitchFamily="34" charset="0"/>
              </a:rPr>
              <a:t>https://www.youtube.com/watch?v=LIA_CdZSXnk</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946549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cs typeface="Arial" panose="020B0604020202020204" pitchFamily="34" charset="0"/>
              </a:rPr>
              <a:t>This is the Policing rank structure.</a:t>
            </a:r>
          </a:p>
          <a:p>
            <a:endParaRPr lang="en-GB" sz="1200" dirty="0">
              <a:latin typeface="+mn-lt"/>
              <a:cs typeface="Arial" panose="020B0604020202020204" pitchFamily="34" charset="0"/>
            </a:endParaRPr>
          </a:p>
          <a:p>
            <a:r>
              <a:rPr lang="en-GB" sz="1200" kern="1200" dirty="0">
                <a:solidFill>
                  <a:schemeClr val="tx1"/>
                </a:solidFill>
                <a:effectLst/>
                <a:latin typeface="+mn-lt"/>
                <a:ea typeface="+mn-ea"/>
                <a:cs typeface="Arial" panose="020B0604020202020204" pitchFamily="34" charset="0"/>
              </a:rPr>
              <a:t>Trainer to put students into 3 groups and hand out flipchart paper and pens.</a:t>
            </a:r>
          </a:p>
          <a:p>
            <a:endParaRPr lang="en-GB" sz="1200" kern="1200" dirty="0">
              <a:solidFill>
                <a:schemeClr val="tx1"/>
              </a:solidFill>
              <a:effectLst/>
              <a:latin typeface="+mn-lt"/>
              <a:ea typeface="+mn-ea"/>
              <a:cs typeface="Arial" panose="020B0604020202020204" pitchFamily="34" charset="0"/>
            </a:endParaRPr>
          </a:p>
          <a:p>
            <a:r>
              <a:rPr lang="en-GB" sz="1200" kern="1200" dirty="0">
                <a:solidFill>
                  <a:schemeClr val="tx1"/>
                </a:solidFill>
                <a:effectLst/>
                <a:latin typeface="+mn-lt"/>
                <a:ea typeface="+mn-ea"/>
                <a:cs typeface="Arial" panose="020B0604020202020204" pitchFamily="34" charset="0"/>
              </a:rPr>
              <a:t>Trainer to ask each group to discuss the allocated task as follows:</a:t>
            </a:r>
          </a:p>
          <a:p>
            <a:r>
              <a:rPr lang="en-GB" sz="1200" kern="1200" dirty="0">
                <a:solidFill>
                  <a:schemeClr val="tx1"/>
                </a:solidFill>
                <a:effectLst/>
                <a:latin typeface="+mn-lt"/>
                <a:ea typeface="+mn-ea"/>
                <a:cs typeface="Arial" panose="020B0604020202020204" pitchFamily="34" charset="0"/>
              </a:rPr>
              <a:t> </a:t>
            </a:r>
          </a:p>
          <a:p>
            <a:r>
              <a:rPr lang="en-US" sz="1200" b="1" kern="1200" dirty="0">
                <a:solidFill>
                  <a:schemeClr val="tx1"/>
                </a:solidFill>
                <a:effectLst/>
                <a:latin typeface="+mn-lt"/>
                <a:ea typeface="+mn-ea"/>
                <a:cs typeface="Arial" panose="020B0604020202020204" pitchFamily="34" charset="0"/>
              </a:rPr>
              <a:t>Group 1 - </a:t>
            </a:r>
            <a:r>
              <a:rPr lang="en-US" sz="1200" kern="1200" dirty="0">
                <a:solidFill>
                  <a:schemeClr val="tx1"/>
                </a:solidFill>
                <a:effectLst/>
                <a:latin typeface="+mn-lt"/>
                <a:ea typeface="+mn-ea"/>
                <a:cs typeface="Arial" panose="020B0604020202020204" pitchFamily="34" charset="0"/>
              </a:rPr>
              <a:t>Name some internal departments </a:t>
            </a:r>
            <a:r>
              <a:rPr lang="en-GB" sz="1200" kern="1200" dirty="0">
                <a:solidFill>
                  <a:schemeClr val="tx1"/>
                </a:solidFill>
                <a:effectLst/>
                <a:latin typeface="+mn-lt"/>
                <a:ea typeface="+mn-ea"/>
                <a:cs typeface="Arial" panose="020B0604020202020204" pitchFamily="34" charset="0"/>
              </a:rPr>
              <a:t>within the organisation </a:t>
            </a:r>
          </a:p>
          <a:p>
            <a:r>
              <a:rPr lang="en-US" sz="1200" b="1" kern="1200" dirty="0">
                <a:solidFill>
                  <a:schemeClr val="tx1"/>
                </a:solidFill>
                <a:effectLst/>
                <a:latin typeface="+mn-lt"/>
                <a:ea typeface="+mn-ea"/>
                <a:cs typeface="Arial" panose="020B0604020202020204" pitchFamily="34" charset="0"/>
              </a:rPr>
              <a:t>Group 2 - </a:t>
            </a:r>
            <a:r>
              <a:rPr lang="en-US" sz="1200" kern="1200" dirty="0">
                <a:solidFill>
                  <a:schemeClr val="tx1"/>
                </a:solidFill>
                <a:effectLst/>
                <a:latin typeface="+mn-lt"/>
                <a:ea typeface="+mn-ea"/>
                <a:cs typeface="Arial" panose="020B0604020202020204" pitchFamily="34" charset="0"/>
              </a:rPr>
              <a:t>Name some </a:t>
            </a:r>
            <a:r>
              <a:rPr lang="en-GB" sz="1200" kern="1200" dirty="0">
                <a:solidFill>
                  <a:schemeClr val="tx1"/>
                </a:solidFill>
                <a:effectLst/>
                <a:latin typeface="+mn-lt"/>
                <a:ea typeface="+mn-ea"/>
                <a:cs typeface="Arial" panose="020B0604020202020204" pitchFamily="34" charset="0"/>
              </a:rPr>
              <a:t>partner agencies who assist the police to deliver a service</a:t>
            </a:r>
            <a:r>
              <a:rPr lang="en-GB" sz="1200" b="1" kern="1200" dirty="0">
                <a:solidFill>
                  <a:schemeClr val="tx1"/>
                </a:solidFill>
                <a:effectLst/>
                <a:latin typeface="+mn-lt"/>
                <a:ea typeface="+mn-ea"/>
                <a:cs typeface="Arial" panose="020B0604020202020204" pitchFamily="34" charset="0"/>
              </a:rPr>
              <a:t> </a:t>
            </a:r>
            <a:endParaRPr lang="en-GB" sz="1200" kern="1200" dirty="0">
              <a:solidFill>
                <a:schemeClr val="tx1"/>
              </a:solidFill>
              <a:effectLst/>
              <a:latin typeface="+mn-lt"/>
              <a:ea typeface="+mn-ea"/>
              <a:cs typeface="Arial" panose="020B0604020202020204" pitchFamily="34" charset="0"/>
            </a:endParaRPr>
          </a:p>
          <a:p>
            <a:r>
              <a:rPr lang="en-GB" sz="1200" b="1" kern="1200" dirty="0">
                <a:solidFill>
                  <a:schemeClr val="tx1"/>
                </a:solidFill>
                <a:effectLst/>
                <a:latin typeface="+mn-lt"/>
                <a:ea typeface="+mn-ea"/>
                <a:cs typeface="Arial" panose="020B0604020202020204" pitchFamily="34" charset="0"/>
              </a:rPr>
              <a:t>Group 3 </a:t>
            </a:r>
            <a:r>
              <a:rPr lang="en-GB" sz="1200" kern="1200" dirty="0">
                <a:solidFill>
                  <a:schemeClr val="tx1"/>
                </a:solidFill>
                <a:effectLst/>
                <a:latin typeface="+mn-lt"/>
                <a:ea typeface="+mn-ea"/>
                <a:cs typeface="Arial" panose="020B0604020202020204" pitchFamily="34" charset="0"/>
              </a:rPr>
              <a:t>- Who else plays a role within the police family?  </a:t>
            </a:r>
            <a:r>
              <a:rPr lang="en-GB" sz="1200" b="1" kern="1200" dirty="0">
                <a:solidFill>
                  <a:schemeClr val="tx1"/>
                </a:solidFill>
                <a:effectLst/>
                <a:latin typeface="+mn-lt"/>
                <a:ea typeface="+mn-ea"/>
                <a:cs typeface="Arial" panose="020B0604020202020204" pitchFamily="34" charset="0"/>
              </a:rPr>
              <a:t> </a:t>
            </a:r>
            <a:endParaRPr lang="en-GB" sz="1200" kern="1200" dirty="0">
              <a:solidFill>
                <a:schemeClr val="tx1"/>
              </a:solidFill>
              <a:effectLst/>
              <a:latin typeface="+mn-lt"/>
              <a:ea typeface="+mn-ea"/>
              <a:cs typeface="Arial" panose="020B0604020202020204" pitchFamily="34" charset="0"/>
            </a:endParaRPr>
          </a:p>
          <a:p>
            <a:endParaRPr lang="en-US" sz="1200" dirty="0">
              <a:latin typeface="+mn-lt"/>
            </a:endParaRPr>
          </a:p>
          <a:p>
            <a:endParaRPr lang="en-GB" sz="1200" dirty="0">
              <a:latin typeface="+mn-l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9</a:t>
            </a:fld>
            <a:endParaRPr lang="en-GB"/>
          </a:p>
        </p:txBody>
      </p:sp>
    </p:spTree>
    <p:extLst>
      <p:ext uri="{BB962C8B-B14F-4D97-AF65-F5344CB8AC3E}">
        <p14:creationId xmlns:p14="http://schemas.microsoft.com/office/powerpoint/2010/main" val="3699226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a:latin typeface="+mn-lt"/>
                <a:cs typeface="Arial" panose="020B0604020202020204" pitchFamily="34" charset="0"/>
              </a:rPr>
              <a:t>In the 2010 British general election campaign, both the Conservative Party and Liberal Democrats’ manifestos outlined plans to replace or reform the existing police authorities, due to concerns about the perceived lack of accountability of police authorities to the communities they serve. They introduced legislation such as the </a:t>
            </a:r>
            <a:r>
              <a:rPr lang="en-GB" sz="1200" b="1" dirty="0">
                <a:latin typeface="+mn-lt"/>
                <a:cs typeface="Arial" panose="020B0604020202020204" pitchFamily="34" charset="0"/>
              </a:rPr>
              <a:t>Police Reform and Social Responsibility Act (2011) </a:t>
            </a:r>
            <a:r>
              <a:rPr lang="en-GB" sz="1200" dirty="0">
                <a:latin typeface="+mn-lt"/>
                <a:cs typeface="Arial" panose="020B0604020202020204" pitchFamily="34" charset="0"/>
              </a:rPr>
              <a:t>to make the police more accountable through locally elected representatives. </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Police and Crime Commissioners are </a:t>
            </a:r>
            <a:r>
              <a:rPr lang="en-GB" sz="1200" b="1" dirty="0">
                <a:latin typeface="+mn-lt"/>
                <a:cs typeface="Arial" panose="020B0604020202020204" pitchFamily="34" charset="0"/>
              </a:rPr>
              <a:t>locally elected officials </a:t>
            </a:r>
            <a:r>
              <a:rPr lang="en-GB" sz="1200" dirty="0">
                <a:latin typeface="+mn-lt"/>
                <a:cs typeface="Arial" panose="020B0604020202020204" pitchFamily="34" charset="0"/>
              </a:rPr>
              <a:t>who have the responsibility of making the police accountable to the public and holding chief constables and their forces to account. </a:t>
            </a:r>
          </a:p>
          <a:p>
            <a:pPr>
              <a:defRPr/>
            </a:pPr>
            <a:r>
              <a:rPr lang="en-GB" sz="1200" dirty="0">
                <a:latin typeface="+mn-lt"/>
                <a:cs typeface="Arial" panose="020B0604020202020204" pitchFamily="34" charset="0"/>
              </a:rPr>
              <a:t>PCCs are expected to work in partnership with a number of agencies at a local and national level</a:t>
            </a:r>
            <a:r>
              <a:rPr lang="en-GB" sz="1200" baseline="0" dirty="0">
                <a:latin typeface="+mn-lt"/>
                <a:cs typeface="Arial" panose="020B0604020202020204" pitchFamily="34" charset="0"/>
              </a:rPr>
              <a:t> and are accountable to the Home Secretary </a:t>
            </a:r>
            <a:endParaRPr lang="en-GB" sz="1200" dirty="0">
              <a:latin typeface="+mn-lt"/>
              <a:cs typeface="Arial" panose="020B0604020202020204" pitchFamily="34" charset="0"/>
            </a:endParaRP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The police can also be held accountable: </a:t>
            </a:r>
          </a:p>
          <a:p>
            <a:pPr marL="171450" indent="-171450">
              <a:buFont typeface="Arial" panose="020B0604020202020204" pitchFamily="34" charset="0"/>
              <a:buChar char="•"/>
              <a:defRPr/>
            </a:pPr>
            <a:r>
              <a:rPr lang="en-GB" sz="1200" dirty="0">
                <a:latin typeface="+mn-lt"/>
                <a:cs typeface="Arial" panose="020B0604020202020204" pitchFamily="34" charset="0"/>
              </a:rPr>
              <a:t>through other elected representatives e.g. local council officers and members of parliaments </a:t>
            </a:r>
          </a:p>
          <a:p>
            <a:pPr marL="171450" indent="-171450">
              <a:buFont typeface="Arial" panose="020B0604020202020204" pitchFamily="34" charset="0"/>
              <a:buChar char="•"/>
              <a:defRPr/>
            </a:pPr>
            <a:r>
              <a:rPr lang="en-GB" sz="1200" dirty="0">
                <a:latin typeface="+mn-lt"/>
                <a:cs typeface="Arial" panose="020B0604020202020204" pitchFamily="34" charset="0"/>
              </a:rPr>
              <a:t>during face-to-face encounters with members of the public when on patrol </a:t>
            </a:r>
          </a:p>
          <a:p>
            <a:pPr marL="171450" indent="-171450">
              <a:buFont typeface="Arial" panose="020B0604020202020204" pitchFamily="34" charset="0"/>
              <a:buChar char="•"/>
              <a:defRPr/>
            </a:pPr>
            <a:r>
              <a:rPr lang="en-GB" sz="1200" dirty="0">
                <a:latin typeface="+mn-lt"/>
                <a:cs typeface="Arial" panose="020B0604020202020204" pitchFamily="34" charset="0"/>
              </a:rPr>
              <a:t>via social media </a:t>
            </a:r>
          </a:p>
          <a:p>
            <a:pPr marL="171450" indent="-171450">
              <a:buFont typeface="Arial" panose="020B0604020202020204" pitchFamily="34" charset="0"/>
              <a:buChar char="•"/>
              <a:defRPr/>
            </a:pPr>
            <a:r>
              <a:rPr lang="en-GB" sz="1200" dirty="0">
                <a:latin typeface="+mn-lt"/>
                <a:cs typeface="Arial" panose="020B0604020202020204" pitchFamily="34" charset="0"/>
              </a:rPr>
              <a:t>online contact with local forces or at www.police.uk</a:t>
            </a:r>
          </a:p>
          <a:p>
            <a:pPr marL="171450" indent="-171450">
              <a:buFont typeface="Arial" panose="020B0604020202020204" pitchFamily="34" charset="0"/>
              <a:buChar char="•"/>
              <a:defRPr/>
            </a:pPr>
            <a:r>
              <a:rPr lang="en-GB" sz="1200" dirty="0">
                <a:latin typeface="+mn-lt"/>
                <a:cs typeface="Arial" panose="020B0604020202020204" pitchFamily="34" charset="0"/>
              </a:rPr>
              <a:t>at neighbourhood meetings. </a:t>
            </a:r>
          </a:p>
          <a:p>
            <a:pPr marL="0" indent="0">
              <a:buFont typeface="Arial" panose="020B0604020202020204" pitchFamily="34" charset="0"/>
              <a:buNone/>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People require detailed information about what is being done to tackle crime and Anti-social behaviour in their area and how that compares with other areas. </a:t>
            </a:r>
          </a:p>
          <a:p>
            <a:pPr>
              <a:defRPr/>
            </a:pPr>
            <a:r>
              <a:rPr lang="en-GB" sz="1200" dirty="0">
                <a:latin typeface="+mn-lt"/>
                <a:cs typeface="Arial" panose="020B0604020202020204" pitchFamily="34" charset="0"/>
              </a:rPr>
              <a:t>In order for the local community to be able to hold the police to account, they need access to data that gives an accurate picture of crime at a local level as possible </a:t>
            </a:r>
          </a:p>
          <a:p>
            <a:pPr>
              <a:defRPr/>
            </a:pPr>
            <a:endParaRPr lang="en-GB" sz="1200" dirty="0">
              <a:latin typeface="+mn-lt"/>
              <a:cs typeface="Arial" panose="020B0604020202020204" pitchFamily="34" charset="0"/>
            </a:endParaRPr>
          </a:p>
          <a:p>
            <a:pPr>
              <a:defRPr/>
            </a:pPr>
            <a:r>
              <a:rPr lang="en-GB" sz="1200" b="1" dirty="0">
                <a:latin typeface="+mn-lt"/>
                <a:cs typeface="Arial" panose="020B0604020202020204" pitchFamily="34" charset="0"/>
              </a:rPr>
              <a:t>South</a:t>
            </a:r>
            <a:r>
              <a:rPr lang="en-GB" sz="1200" b="1" baseline="0" dirty="0">
                <a:latin typeface="+mn-lt"/>
                <a:cs typeface="Arial" panose="020B0604020202020204" pitchFamily="34" charset="0"/>
              </a:rPr>
              <a:t> Wales Police Crime Commissioner – Alun Michael</a:t>
            </a:r>
          </a:p>
          <a:p>
            <a:r>
              <a:rPr lang="en-GB" sz="1200" b="0" dirty="0">
                <a:latin typeface="+mn-lt"/>
                <a:cs typeface="Arial" panose="020B0604020202020204" pitchFamily="34" charset="0"/>
              </a:rPr>
              <a:t>His priorities for policing in South</a:t>
            </a:r>
            <a:r>
              <a:rPr lang="en-GB" sz="1200" b="0" baseline="0" dirty="0">
                <a:latin typeface="+mn-lt"/>
                <a:cs typeface="Arial" panose="020B0604020202020204" pitchFamily="34" charset="0"/>
              </a:rPr>
              <a:t> Wales</a:t>
            </a:r>
            <a:r>
              <a:rPr lang="en-GB" sz="1200" b="0" dirty="0">
                <a:latin typeface="+mn-lt"/>
                <a:cs typeface="Arial" panose="020B0604020202020204" pitchFamily="34" charset="0"/>
              </a:rPr>
              <a:t> include:</a:t>
            </a:r>
          </a:p>
          <a:p>
            <a:pPr marL="171450" indent="-171450">
              <a:buFont typeface="Arial" panose="020B0604020202020204" pitchFamily="34" charset="0"/>
              <a:buChar char="•"/>
            </a:pPr>
            <a:r>
              <a:rPr lang="en-GB" sz="1200" dirty="0">
                <a:effectLst/>
                <a:latin typeface="+mn-lt"/>
                <a:cs typeface="Arial" panose="020B0604020202020204" pitchFamily="34" charset="0"/>
              </a:rPr>
              <a:t>We will reduce and prevent crime and anti-social behaviour to keep people safe and confident in their homes and communities</a:t>
            </a:r>
          </a:p>
          <a:p>
            <a:pPr marL="171450" indent="-171450">
              <a:buFont typeface="Arial" panose="020B0604020202020204" pitchFamily="34" charset="0"/>
              <a:buChar char="•"/>
            </a:pPr>
            <a:r>
              <a:rPr lang="en-GB" sz="1200" dirty="0">
                <a:effectLst/>
                <a:latin typeface="+mn-lt"/>
                <a:cs typeface="Arial" panose="020B0604020202020204" pitchFamily="34" charset="0"/>
              </a:rPr>
              <a:t>We will improve the way in which we connect with, involve and inform our communities</a:t>
            </a:r>
          </a:p>
          <a:p>
            <a:pPr marL="171450" indent="-171450">
              <a:buFont typeface="Arial" panose="020B0604020202020204" pitchFamily="34" charset="0"/>
              <a:buChar char="•"/>
            </a:pPr>
            <a:r>
              <a:rPr lang="en-GB" sz="1200" dirty="0">
                <a:effectLst/>
                <a:latin typeface="+mn-lt"/>
                <a:cs typeface="Arial" panose="020B0604020202020204" pitchFamily="34" charset="0"/>
              </a:rPr>
              <a:t>We will work to protect the most vulnerable in our communities</a:t>
            </a:r>
          </a:p>
          <a:p>
            <a:pPr marL="171450" indent="-171450">
              <a:buFont typeface="Arial" panose="020B0604020202020204" pitchFamily="34" charset="0"/>
              <a:buChar char="•"/>
            </a:pPr>
            <a:r>
              <a:rPr lang="en-GB" sz="1200" dirty="0">
                <a:effectLst/>
                <a:latin typeface="+mn-lt"/>
                <a:cs typeface="Arial" panose="020B0604020202020204" pitchFamily="34" charset="0"/>
              </a:rPr>
              <a:t>We will make sure that the local Criminal Justice System works effectively and efficiently, meeting the needs of victims and challenging offenders</a:t>
            </a:r>
          </a:p>
          <a:p>
            <a:pPr marL="171450" indent="-171450">
              <a:buFont typeface="Arial" panose="020B0604020202020204" pitchFamily="34" charset="0"/>
              <a:buChar char="•"/>
            </a:pPr>
            <a:r>
              <a:rPr lang="en-GB" sz="1200" dirty="0">
                <a:effectLst/>
                <a:latin typeface="+mn-lt"/>
                <a:cs typeface="Arial" panose="020B0604020202020204" pitchFamily="34" charset="0"/>
              </a:rPr>
              <a:t>We will make our contribution to the Strategic Policing Requirement and successfully police major events</a:t>
            </a:r>
          </a:p>
          <a:p>
            <a:pPr marL="171450" indent="-171450">
              <a:buFont typeface="Arial" panose="020B0604020202020204" pitchFamily="34" charset="0"/>
              <a:buChar char="•"/>
            </a:pPr>
            <a:r>
              <a:rPr lang="en-GB" sz="1200" dirty="0">
                <a:effectLst/>
                <a:latin typeface="+mn-lt"/>
                <a:cs typeface="Arial" panose="020B0604020202020204" pitchFamily="34" charset="0"/>
              </a:rPr>
              <a:t>We will spend your money wisely to protect policing in your community</a:t>
            </a:r>
          </a:p>
          <a:p>
            <a:pPr>
              <a:defRPr/>
            </a:pPr>
            <a:endParaRPr lang="en-GB" sz="1200" baseline="0" dirty="0">
              <a:latin typeface="+mn-lt"/>
              <a:cs typeface="Arial" panose="020B0604020202020204" pitchFamily="34" charset="0"/>
            </a:endParaRPr>
          </a:p>
          <a:p>
            <a:pPr>
              <a:defRPr/>
            </a:pPr>
            <a:endParaRPr lang="en-GB" sz="1200" baseline="0" dirty="0">
              <a:latin typeface="+mn-lt"/>
              <a:cs typeface="Arial" panose="020B0604020202020204" pitchFamily="34" charset="0"/>
            </a:endParaRPr>
          </a:p>
          <a:p>
            <a:pPr>
              <a:defRPr/>
            </a:pPr>
            <a:r>
              <a:rPr lang="en-GB" sz="1200" b="1" baseline="0" dirty="0">
                <a:latin typeface="+mn-lt"/>
                <a:cs typeface="Arial" panose="020B0604020202020204" pitchFamily="34" charset="0"/>
              </a:rPr>
              <a:t>Gwent Police Crime Commissioner – Jeff Cuthbert</a:t>
            </a:r>
          </a:p>
          <a:p>
            <a:pPr marL="0" indent="0">
              <a:buFont typeface="Arial" panose="020B0604020202020204" pitchFamily="34" charset="0"/>
              <a:buNone/>
            </a:pPr>
            <a:r>
              <a:rPr lang="en-GB" sz="1200" b="0" dirty="0">
                <a:latin typeface="+mn-lt"/>
                <a:cs typeface="Arial" panose="020B0604020202020204" pitchFamily="34" charset="0"/>
              </a:rPr>
              <a:t>His priorities for policing in Gwent include:</a:t>
            </a:r>
            <a:endParaRPr lang="en-GB" sz="1200" b="1" dirty="0">
              <a:latin typeface="+mn-lt"/>
              <a:cs typeface="Arial" panose="020B0604020202020204" pitchFamily="34" charset="0"/>
            </a:endParaRPr>
          </a:p>
          <a:p>
            <a:pPr marL="171450" indent="-171450">
              <a:buFont typeface="Arial" panose="020B0604020202020204" pitchFamily="34" charset="0"/>
              <a:buChar char="•"/>
            </a:pPr>
            <a:r>
              <a:rPr lang="en-GB" sz="1200" dirty="0">
                <a:latin typeface="+mn-lt"/>
                <a:cs typeface="Arial" panose="020B0604020202020204" pitchFamily="34" charset="0"/>
              </a:rPr>
              <a:t>Providing more accessible policing on our streets and in our communities;</a:t>
            </a:r>
          </a:p>
          <a:p>
            <a:pPr marL="171450" indent="-171450">
              <a:buFont typeface="Arial" panose="020B0604020202020204" pitchFamily="34" charset="0"/>
              <a:buChar char="•"/>
            </a:pPr>
            <a:r>
              <a:rPr lang="en-GB" sz="1200" dirty="0">
                <a:latin typeface="+mn-lt"/>
                <a:cs typeface="Arial" panose="020B0604020202020204" pitchFamily="34" charset="0"/>
              </a:rPr>
              <a:t>Ensuring that crimes such as domestic abuse, hate crime, child exploitation, and modern slavery continue to have the attention that they deserve;</a:t>
            </a:r>
          </a:p>
          <a:p>
            <a:pPr marL="171450" indent="-171450">
              <a:buFont typeface="Arial" panose="020B0604020202020204" pitchFamily="34" charset="0"/>
              <a:buChar char="•"/>
            </a:pPr>
            <a:r>
              <a:rPr lang="en-GB" sz="1200" dirty="0">
                <a:latin typeface="+mn-lt"/>
                <a:cs typeface="Arial" panose="020B0604020202020204" pitchFamily="34" charset="0"/>
              </a:rPr>
              <a:t>Further developing and maintaining good community cohesion; </a:t>
            </a:r>
          </a:p>
          <a:p>
            <a:pPr marL="171450" indent="-171450">
              <a:buFont typeface="Arial" panose="020B0604020202020204" pitchFamily="34" charset="0"/>
              <a:buChar char="•"/>
            </a:pPr>
            <a:r>
              <a:rPr lang="en-GB" sz="1200" dirty="0">
                <a:latin typeface="+mn-lt"/>
                <a:cs typeface="Arial" panose="020B0604020202020204" pitchFamily="34" charset="0"/>
              </a:rPr>
              <a:t>Working with the voluntary sector to facilitate their involvement in wider partnership working; </a:t>
            </a:r>
          </a:p>
          <a:p>
            <a:pPr marL="171450" indent="-171450">
              <a:buFont typeface="Arial" panose="020B0604020202020204" pitchFamily="34" charset="0"/>
              <a:buChar char="•"/>
            </a:pPr>
            <a:r>
              <a:rPr lang="en-GB" sz="1200" dirty="0">
                <a:latin typeface="+mn-lt"/>
                <a:cs typeface="Arial" panose="020B0604020202020204" pitchFamily="34" charset="0"/>
              </a:rPr>
              <a:t>Working with the Chief Constable so that the principles of social justice become the cornerstone of police practice; </a:t>
            </a:r>
          </a:p>
          <a:p>
            <a:pPr marL="171450" indent="-171450">
              <a:buFont typeface="Arial" panose="020B0604020202020204" pitchFamily="34" charset="0"/>
              <a:buChar char="•"/>
            </a:pPr>
            <a:r>
              <a:rPr lang="en-GB" sz="1200" dirty="0">
                <a:latin typeface="+mn-lt"/>
                <a:cs typeface="Arial" panose="020B0604020202020204" pitchFamily="34" charset="0"/>
              </a:rPr>
              <a:t>Working with the Welsh Government and the devolved public services on practical issues of support such as the provision of the additional Police Community Support Officers (PCSOs) for Gwent.  </a:t>
            </a:r>
          </a:p>
          <a:p>
            <a:pPr>
              <a:defRPr/>
            </a:pPr>
            <a:endParaRPr lang="en-GB" sz="1200" dirty="0">
              <a:latin typeface="+mn-l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10</a:t>
            </a:fld>
            <a:endParaRPr lang="en-GB"/>
          </a:p>
        </p:txBody>
      </p:sp>
    </p:spTree>
    <p:extLst>
      <p:ext uri="{BB962C8B-B14F-4D97-AF65-F5344CB8AC3E}">
        <p14:creationId xmlns:p14="http://schemas.microsoft.com/office/powerpoint/2010/main" val="698255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mn-lt"/>
                <a:cs typeface="Arial" panose="020B0604020202020204" pitchFamily="34" charset="0"/>
              </a:rPr>
              <a:t>The following slides  look at regulations on policing, accountability and how we deliver a professional service.</a:t>
            </a:r>
          </a:p>
          <a:p>
            <a:r>
              <a:rPr lang="en-GB" sz="1200" dirty="0">
                <a:latin typeface="+mn-lt"/>
                <a:cs typeface="Arial" panose="020B0604020202020204" pitchFamily="34" charset="0"/>
              </a:rPr>
              <a:t>Trainer to discuss Police Regulations which</a:t>
            </a:r>
            <a:r>
              <a:rPr lang="en-GB" sz="1200" baseline="0" dirty="0">
                <a:latin typeface="+mn-lt"/>
                <a:cs typeface="Arial" panose="020B0604020202020204" pitchFamily="34" charset="0"/>
              </a:rPr>
              <a:t> covers areas such as pay and duty time </a:t>
            </a:r>
          </a:p>
          <a:p>
            <a:r>
              <a:rPr lang="en-GB" sz="1200" b="0" i="0" u="none" strike="noStrike" kern="1200" baseline="0" dirty="0">
                <a:solidFill>
                  <a:schemeClr val="tx1"/>
                </a:solidFill>
                <a:latin typeface="+mn-lt"/>
                <a:ea typeface="+mn-ea"/>
                <a:cs typeface="Arial" panose="020B0604020202020204" pitchFamily="34" charset="0"/>
              </a:rPr>
              <a:t>Section A Complaints and Misconduct </a:t>
            </a:r>
          </a:p>
          <a:p>
            <a:r>
              <a:rPr lang="en-GB" sz="1200" b="0" i="0" u="none" strike="noStrike" kern="1200" baseline="0" dirty="0">
                <a:solidFill>
                  <a:schemeClr val="tx1"/>
                </a:solidFill>
                <a:latin typeface="+mn-lt"/>
                <a:ea typeface="+mn-ea"/>
                <a:cs typeface="Arial" panose="020B0604020202020204" pitchFamily="34" charset="0"/>
              </a:rPr>
              <a:t>Section B Standards of Professional Behaviour </a:t>
            </a:r>
          </a:p>
          <a:p>
            <a:r>
              <a:rPr lang="en-GB" sz="1200" b="0" i="0" u="none" strike="noStrike" kern="1200" baseline="0" dirty="0">
                <a:solidFill>
                  <a:schemeClr val="tx1"/>
                </a:solidFill>
                <a:latin typeface="+mn-lt"/>
                <a:ea typeface="+mn-ea"/>
                <a:cs typeface="Arial" panose="020B0604020202020204" pitchFamily="34" charset="0"/>
              </a:rPr>
              <a:t>Section C Unsatisfactory Performance &amp;</a:t>
            </a:r>
          </a:p>
          <a:p>
            <a:r>
              <a:rPr lang="en-GB" sz="1200" b="0" i="0" u="none" strike="noStrike" kern="1200" baseline="0" dirty="0">
                <a:solidFill>
                  <a:schemeClr val="tx1"/>
                </a:solidFill>
                <a:latin typeface="+mn-lt"/>
                <a:ea typeface="+mn-ea"/>
                <a:cs typeface="Arial" panose="020B0604020202020204" pitchFamily="34" charset="0"/>
              </a:rPr>
              <a:t>Attendance Procedures </a:t>
            </a:r>
          </a:p>
          <a:p>
            <a:r>
              <a:rPr lang="en-GB" sz="1200" b="0" i="0" u="none" strike="noStrike" kern="1200" baseline="0" dirty="0">
                <a:solidFill>
                  <a:schemeClr val="tx1"/>
                </a:solidFill>
                <a:latin typeface="+mn-lt"/>
                <a:ea typeface="+mn-ea"/>
                <a:cs typeface="Arial" panose="020B0604020202020204" pitchFamily="34" charset="0"/>
              </a:rPr>
              <a:t>Section D Restrictions on the Private Life of a Police Officer</a:t>
            </a:r>
            <a:endParaRPr lang="en-GB" sz="1200" baseline="0" dirty="0">
              <a:latin typeface="+mn-lt"/>
              <a:cs typeface="Arial" panose="020B0604020202020204" pitchFamily="34" charset="0"/>
            </a:endParaRPr>
          </a:p>
          <a:p>
            <a:endParaRPr lang="en-GB" sz="1200" baseline="0" dirty="0">
              <a:latin typeface="+mn-lt"/>
              <a:cs typeface="Arial" panose="020B0604020202020204" pitchFamily="34" charset="0"/>
            </a:endParaRPr>
          </a:p>
          <a:p>
            <a:endParaRPr lang="en-GB" sz="1200" baseline="0" dirty="0">
              <a:latin typeface="+mn-lt"/>
              <a:cs typeface="Arial" panose="020B0604020202020204" pitchFamily="34" charset="0"/>
            </a:endParaRPr>
          </a:p>
          <a:p>
            <a:r>
              <a:rPr lang="en-GB" sz="1200" baseline="0" dirty="0">
                <a:latin typeface="+mn-lt"/>
                <a:cs typeface="Arial" panose="020B0604020202020204" pitchFamily="34" charset="0"/>
              </a:rPr>
              <a:t>Codes of ethics </a:t>
            </a:r>
          </a:p>
          <a:p>
            <a:endParaRPr lang="en-GB" sz="1200" b="0" i="0" u="none" strike="noStrike" baseline="0" dirty="0">
              <a:latin typeface="+mn-lt"/>
              <a:cs typeface="Arial" panose="020B0604020202020204" pitchFamily="34" charset="0"/>
            </a:endParaRPr>
          </a:p>
          <a:p>
            <a:r>
              <a:rPr lang="en-GB" sz="1200" b="0" i="0" u="none" strike="noStrike" baseline="0" dirty="0">
                <a:latin typeface="+mn-lt"/>
                <a:cs typeface="Arial" panose="020B0604020202020204" pitchFamily="34" charset="0"/>
              </a:rPr>
              <a:t>9 Police Principles and 10 standards of Behaviour.</a:t>
            </a:r>
          </a:p>
          <a:p>
            <a:endParaRPr lang="en-GB" sz="1200" b="0" i="0" u="none" strike="noStrike" baseline="0" dirty="0">
              <a:latin typeface="+mn-lt"/>
              <a:cs typeface="Arial" panose="020B0604020202020204" pitchFamily="34" charset="0"/>
            </a:endParaRPr>
          </a:p>
          <a:p>
            <a:r>
              <a:rPr lang="en-GB" sz="1200" b="0" i="0" u="none" strike="noStrike" baseline="0" dirty="0">
                <a:latin typeface="+mn-lt"/>
                <a:cs typeface="Arial" panose="020B0604020202020204" pitchFamily="34" charset="0"/>
              </a:rPr>
              <a:t>The nine policing principles originate from the ‘Principles of Public Life’ published by the Committee on Standards in Public Life in 1995, as these continue to reflect public expectations.</a:t>
            </a:r>
          </a:p>
          <a:p>
            <a:r>
              <a:rPr lang="en-GB" sz="1200" b="0" i="0" u="none" strike="noStrike" baseline="0" dirty="0">
                <a:latin typeface="+mn-lt"/>
                <a:cs typeface="Arial" panose="020B0604020202020204" pitchFamily="34" charset="0"/>
              </a:rPr>
              <a:t>The ten standards of professional behaviour originate from the Police (Conduct) Regulations 2012 and from the Police Staff Council Joint Circular 54. In the Code the wording of the standards has been adapted so that it applies to everyone. Where something applies solely to police officers, this is made clear.</a:t>
            </a:r>
          </a:p>
          <a:p>
            <a:endParaRPr lang="en-GB" sz="1200" dirty="0">
              <a:latin typeface="+mn-lt"/>
              <a:cs typeface="Arial" panose="020B0604020202020204" pitchFamily="34" charset="0"/>
            </a:endParaRPr>
          </a:p>
          <a:p>
            <a:r>
              <a:rPr lang="en-GB" sz="1200" b="1" i="0" u="none" strike="noStrike" baseline="0" dirty="0">
                <a:latin typeface="+mn-lt"/>
                <a:cs typeface="Arial" panose="020B0604020202020204" pitchFamily="34" charset="0"/>
              </a:rPr>
              <a:t>Policing Principles</a:t>
            </a:r>
            <a:endParaRPr lang="en-GB" sz="1200" b="0" i="0" u="none" strike="noStrike" baseline="0" dirty="0">
              <a:latin typeface="+mn-lt"/>
              <a:cs typeface="Arial" panose="020B0604020202020204" pitchFamily="34" charset="0"/>
            </a:endParaRPr>
          </a:p>
          <a:p>
            <a:r>
              <a:rPr lang="en-GB" sz="1200" b="0" i="0" u="none" strike="noStrike" baseline="0" dirty="0">
                <a:latin typeface="+mn-lt"/>
                <a:cs typeface="Arial" panose="020B0604020202020204" pitchFamily="34" charset="0"/>
              </a:rPr>
              <a:t>The public expect the police to do the right thing in the right way; basing decisions and actions on a set of policing principles will help to achieve this.</a:t>
            </a:r>
          </a:p>
          <a:p>
            <a:r>
              <a:rPr lang="en-GB" sz="1200" b="1" i="0" u="none" strike="noStrike" baseline="0" dirty="0">
                <a:latin typeface="+mn-lt"/>
                <a:cs typeface="Arial" panose="020B0604020202020204" pitchFamily="34" charset="0"/>
              </a:rPr>
              <a:t>1. Accountability: </a:t>
            </a:r>
            <a:r>
              <a:rPr lang="en-GB" sz="1200" b="0" i="0" u="none" strike="noStrike" baseline="0" dirty="0">
                <a:latin typeface="+mn-lt"/>
                <a:cs typeface="Arial" panose="020B0604020202020204" pitchFamily="34" charset="0"/>
              </a:rPr>
              <a:t>you are answerable for your decisions, actions and omissions.</a:t>
            </a:r>
          </a:p>
          <a:p>
            <a:r>
              <a:rPr lang="en-GB" sz="1200" b="1" i="0" u="none" strike="noStrike" baseline="0" dirty="0">
                <a:latin typeface="+mn-lt"/>
                <a:cs typeface="Arial" panose="020B0604020202020204" pitchFamily="34" charset="0"/>
              </a:rPr>
              <a:t>2. Fairness: </a:t>
            </a:r>
            <a:r>
              <a:rPr lang="en-GB" sz="1200" b="0" i="0" u="none" strike="noStrike" baseline="0" dirty="0">
                <a:latin typeface="+mn-lt"/>
                <a:cs typeface="Arial" panose="020B0604020202020204" pitchFamily="34" charset="0"/>
              </a:rPr>
              <a:t>you treat people fairly.</a:t>
            </a:r>
          </a:p>
          <a:p>
            <a:r>
              <a:rPr lang="en-GB" sz="1200" b="1" i="0" u="none" strike="noStrike" baseline="0" dirty="0">
                <a:latin typeface="+mn-lt"/>
                <a:cs typeface="Arial" panose="020B0604020202020204" pitchFamily="34" charset="0"/>
              </a:rPr>
              <a:t>3. Honesty: </a:t>
            </a:r>
            <a:r>
              <a:rPr lang="en-GB" sz="1200" b="0" i="0" u="none" strike="noStrike" baseline="0" dirty="0">
                <a:latin typeface="+mn-lt"/>
                <a:cs typeface="Arial" panose="020B0604020202020204" pitchFamily="34" charset="0"/>
              </a:rPr>
              <a:t>you are truthful and trustworthy.</a:t>
            </a:r>
          </a:p>
          <a:p>
            <a:r>
              <a:rPr lang="en-GB" sz="1200" b="1" i="0" u="none" strike="noStrike" baseline="0" dirty="0">
                <a:latin typeface="+mn-lt"/>
                <a:cs typeface="Arial" panose="020B0604020202020204" pitchFamily="34" charset="0"/>
              </a:rPr>
              <a:t>4. Integrity: </a:t>
            </a:r>
            <a:r>
              <a:rPr lang="en-GB" sz="1200" b="0" i="0" u="none" strike="noStrike" baseline="0" dirty="0">
                <a:latin typeface="+mn-lt"/>
                <a:cs typeface="Arial" panose="020B0604020202020204" pitchFamily="34" charset="0"/>
              </a:rPr>
              <a:t>you always do the right thing.</a:t>
            </a:r>
          </a:p>
          <a:p>
            <a:r>
              <a:rPr lang="en-GB" sz="1200" b="1" i="0" u="none" strike="noStrike" baseline="0" dirty="0">
                <a:latin typeface="+mn-lt"/>
                <a:cs typeface="Arial" panose="020B0604020202020204" pitchFamily="34" charset="0"/>
              </a:rPr>
              <a:t>5. Leadership: </a:t>
            </a:r>
            <a:r>
              <a:rPr lang="en-GB" sz="1200" b="0" i="0" u="none" strike="noStrike" baseline="0" dirty="0">
                <a:latin typeface="+mn-lt"/>
                <a:cs typeface="Arial" panose="020B0604020202020204" pitchFamily="34" charset="0"/>
              </a:rPr>
              <a:t>you lead by good example.</a:t>
            </a:r>
          </a:p>
          <a:p>
            <a:r>
              <a:rPr lang="en-GB" sz="1200" b="1" i="0" u="none" strike="noStrike" baseline="0" dirty="0">
                <a:latin typeface="+mn-lt"/>
                <a:cs typeface="Arial" panose="020B0604020202020204" pitchFamily="34" charset="0"/>
              </a:rPr>
              <a:t>6. Objectivity: </a:t>
            </a:r>
            <a:r>
              <a:rPr lang="en-GB" sz="1200" b="0" i="0" u="none" strike="noStrike" baseline="0" dirty="0">
                <a:latin typeface="+mn-lt"/>
                <a:cs typeface="Arial" panose="020B0604020202020204" pitchFamily="34" charset="0"/>
              </a:rPr>
              <a:t>you make choices on evidence and your best professional judgement.</a:t>
            </a:r>
          </a:p>
          <a:p>
            <a:r>
              <a:rPr lang="en-GB" sz="1200" b="1" i="0" u="none" strike="noStrike" baseline="0" dirty="0">
                <a:latin typeface="+mn-lt"/>
                <a:cs typeface="Arial" panose="020B0604020202020204" pitchFamily="34" charset="0"/>
              </a:rPr>
              <a:t>7. Openness: </a:t>
            </a:r>
            <a:r>
              <a:rPr lang="en-GB" sz="1200" b="0" i="0" u="none" strike="noStrike" baseline="0" dirty="0">
                <a:latin typeface="+mn-lt"/>
                <a:cs typeface="Arial" panose="020B0604020202020204" pitchFamily="34" charset="0"/>
              </a:rPr>
              <a:t>you are open and transparent in your actions and decisions.</a:t>
            </a:r>
          </a:p>
          <a:p>
            <a:r>
              <a:rPr lang="en-GB" sz="1200" b="1" i="0" u="none" strike="noStrike" baseline="0" dirty="0">
                <a:latin typeface="+mn-lt"/>
                <a:cs typeface="Arial" panose="020B0604020202020204" pitchFamily="34" charset="0"/>
              </a:rPr>
              <a:t>8. Respect: </a:t>
            </a:r>
            <a:r>
              <a:rPr lang="en-GB" sz="1200" b="0" i="0" u="none" strike="noStrike" baseline="0" dirty="0">
                <a:latin typeface="+mn-lt"/>
                <a:cs typeface="Arial" panose="020B0604020202020204" pitchFamily="34" charset="0"/>
              </a:rPr>
              <a:t>you treat everyone with respect.</a:t>
            </a:r>
          </a:p>
          <a:p>
            <a:r>
              <a:rPr lang="en-GB" sz="1200" b="1" i="0" u="none" strike="noStrike" baseline="0" dirty="0">
                <a:latin typeface="+mn-lt"/>
                <a:cs typeface="Arial" panose="020B0604020202020204" pitchFamily="34" charset="0"/>
              </a:rPr>
              <a:t>9. Selflessness: </a:t>
            </a:r>
            <a:r>
              <a:rPr lang="en-GB" sz="1200" b="0" i="0" u="none" strike="noStrike" baseline="0" dirty="0">
                <a:latin typeface="+mn-lt"/>
                <a:cs typeface="Arial" panose="020B0604020202020204" pitchFamily="34" charset="0"/>
              </a:rPr>
              <a:t>you act in the public interest.</a:t>
            </a:r>
          </a:p>
          <a:p>
            <a:r>
              <a:rPr lang="en-GB" sz="1200" b="1" i="0" u="none" strike="noStrike" baseline="0" dirty="0">
                <a:latin typeface="+mn-lt"/>
                <a:cs typeface="Arial" panose="020B0604020202020204" pitchFamily="34" charset="0"/>
              </a:rPr>
              <a:t>Standards of professional behaviour: These standards reflect the expectations that the public and the force have of the behaviour of those working in policing.</a:t>
            </a:r>
          </a:p>
          <a:p>
            <a:endParaRPr lang="en-GB" sz="1200" b="1" i="0" u="none" strike="noStrike" baseline="0" dirty="0">
              <a:latin typeface="+mn-lt"/>
              <a:cs typeface="Arial" panose="020B0604020202020204" pitchFamily="34" charset="0"/>
            </a:endParaRPr>
          </a:p>
          <a:p>
            <a:endParaRPr lang="en-GB" sz="1200" b="1" i="0" u="none" strike="noStrike" baseline="0" dirty="0">
              <a:latin typeface="+mn-lt"/>
              <a:cs typeface="Arial" panose="020B0604020202020204" pitchFamily="34" charset="0"/>
            </a:endParaRPr>
          </a:p>
          <a:p>
            <a:r>
              <a:rPr lang="en-GB" sz="1200" b="1" i="0" u="none" strike="noStrike" baseline="0" dirty="0">
                <a:latin typeface="+mn-lt"/>
                <a:cs typeface="Arial" panose="020B0604020202020204" pitchFamily="34" charset="0"/>
              </a:rPr>
              <a:t>Standards of professional behaviour: These standards reflect the expectations that the public and the force have of the behaviour of those working in policing.</a:t>
            </a:r>
            <a:endParaRPr lang="en-GB" sz="1200" b="0" i="0" u="none" strike="noStrike" baseline="0" dirty="0">
              <a:latin typeface="+mn-lt"/>
              <a:cs typeface="Arial" panose="020B0604020202020204" pitchFamily="34" charset="0"/>
            </a:endParaRPr>
          </a:p>
          <a:p>
            <a:r>
              <a:rPr lang="en-GB" sz="1200" b="1" i="0" u="none" strike="noStrike" baseline="0" dirty="0">
                <a:latin typeface="+mn-lt"/>
                <a:cs typeface="Arial" panose="020B0604020202020204" pitchFamily="34" charset="0"/>
              </a:rPr>
              <a:t>1. Honesty and integrity: </a:t>
            </a:r>
            <a:r>
              <a:rPr lang="en-GB" sz="1200" b="0" i="0" u="none" strike="noStrike" baseline="0" dirty="0">
                <a:latin typeface="+mn-lt"/>
                <a:cs typeface="Arial" panose="020B0604020202020204" pitchFamily="34" charset="0"/>
              </a:rPr>
              <a:t>I will be honest and act with integrity at all times, and will not compromise or abuse my position.</a:t>
            </a:r>
          </a:p>
          <a:p>
            <a:r>
              <a:rPr lang="en-GB" sz="1200" b="1" i="0" u="none" strike="noStrike" baseline="0" dirty="0">
                <a:latin typeface="+mn-lt"/>
                <a:cs typeface="Arial" panose="020B0604020202020204" pitchFamily="34" charset="0"/>
              </a:rPr>
              <a:t>2. Authority, respect and courtesy: </a:t>
            </a:r>
            <a:r>
              <a:rPr lang="en-GB" sz="1200" b="0" i="0" u="none" strike="noStrike" baseline="0" dirty="0">
                <a:latin typeface="+mn-lt"/>
                <a:cs typeface="Arial" panose="020B0604020202020204" pitchFamily="34" charset="0"/>
              </a:rPr>
              <a:t>I will act with self-control and tolerance, treating members of the public and colleagues with respect and courtesy. I will use my powers and authority lawfully and proportionately, and will respect the rights of all individuals.</a:t>
            </a:r>
          </a:p>
          <a:p>
            <a:r>
              <a:rPr lang="en-GB" sz="1200" b="1" i="0" u="none" strike="noStrike" baseline="0" dirty="0">
                <a:latin typeface="+mn-lt"/>
                <a:cs typeface="Arial" panose="020B0604020202020204" pitchFamily="34" charset="0"/>
              </a:rPr>
              <a:t>3. Equality and diversity: </a:t>
            </a:r>
            <a:r>
              <a:rPr lang="en-GB" sz="1200" b="0" i="0" u="none" strike="noStrike" baseline="0" dirty="0">
                <a:latin typeface="+mn-lt"/>
                <a:cs typeface="Arial" panose="020B0604020202020204" pitchFamily="34" charset="0"/>
              </a:rPr>
              <a:t>I will act with fairness and impartiality. I will not discriminate unlawfully or unfairly</a:t>
            </a:r>
          </a:p>
          <a:p>
            <a:r>
              <a:rPr lang="en-GB" sz="1200" b="1" i="0" u="none" strike="noStrike" baseline="0" dirty="0">
                <a:latin typeface="+mn-lt"/>
                <a:cs typeface="Arial" panose="020B0604020202020204" pitchFamily="34" charset="0"/>
              </a:rPr>
              <a:t>4. Use of force: </a:t>
            </a:r>
            <a:r>
              <a:rPr lang="en-GB" sz="1200" b="0" i="0" u="none" strike="noStrike" baseline="0" dirty="0">
                <a:latin typeface="+mn-lt"/>
                <a:cs typeface="Arial" panose="020B0604020202020204" pitchFamily="34" charset="0"/>
              </a:rPr>
              <a:t>I will only use force as part of my role and responsibilities, and only to the extent that it is necessary, proportionate and reasonable in all the circumstances</a:t>
            </a:r>
          </a:p>
          <a:p>
            <a:r>
              <a:rPr lang="en-GB" sz="1200" b="1" i="0" u="none" strike="noStrike" baseline="0" dirty="0">
                <a:latin typeface="+mn-lt"/>
                <a:cs typeface="Arial" panose="020B0604020202020204" pitchFamily="34" charset="0"/>
              </a:rPr>
              <a:t>5. Orders and instructions: </a:t>
            </a:r>
            <a:r>
              <a:rPr lang="en-GB" sz="1200" b="0" i="0" u="none" strike="noStrike" baseline="0" dirty="0">
                <a:latin typeface="+mn-lt"/>
                <a:cs typeface="Arial" panose="020B0604020202020204" pitchFamily="34" charset="0"/>
              </a:rPr>
              <a:t>I will, as a police officer, give and carry out lawful orders only, and will abide by police regulations. As a police staff member I will give reasonable instructions only, and will follow all reasonable instructions.</a:t>
            </a:r>
          </a:p>
          <a:p>
            <a:r>
              <a:rPr lang="en-GB" sz="1200" b="1" i="0" u="none" strike="noStrike" baseline="0" dirty="0">
                <a:latin typeface="+mn-lt"/>
                <a:cs typeface="Arial" panose="020B0604020202020204" pitchFamily="34" charset="0"/>
              </a:rPr>
              <a:t>6. Duties and responsibilities: </a:t>
            </a:r>
            <a:r>
              <a:rPr lang="en-GB" sz="1200" b="0" i="0" u="none" strike="noStrike" baseline="0" dirty="0">
                <a:latin typeface="+mn-lt"/>
                <a:cs typeface="Arial" panose="020B0604020202020204" pitchFamily="34" charset="0"/>
              </a:rPr>
              <a:t>I will be diligent in the exercise of my duties and responsibilities.</a:t>
            </a:r>
          </a:p>
          <a:p>
            <a:r>
              <a:rPr lang="en-GB" sz="1200" b="1" i="0" u="none" strike="noStrike" baseline="0" dirty="0">
                <a:latin typeface="+mn-lt"/>
                <a:cs typeface="Arial" panose="020B0604020202020204" pitchFamily="34" charset="0"/>
              </a:rPr>
              <a:t>7. Confidentiality: </a:t>
            </a:r>
            <a:r>
              <a:rPr lang="en-GB" sz="1200" b="0" i="0" u="none" strike="noStrike" baseline="0" dirty="0">
                <a:latin typeface="+mn-lt"/>
                <a:cs typeface="Arial" panose="020B0604020202020204" pitchFamily="34" charset="0"/>
              </a:rPr>
              <a:t>I will treat information with respect, and access or disclose it only in the proper course of my duties.</a:t>
            </a:r>
          </a:p>
          <a:p>
            <a:r>
              <a:rPr lang="en-GB" sz="1200" b="1" i="0" u="none" strike="noStrike" baseline="0" dirty="0">
                <a:latin typeface="+mn-lt"/>
                <a:cs typeface="Arial" panose="020B0604020202020204" pitchFamily="34" charset="0"/>
              </a:rPr>
              <a:t>8. Fitness for work: </a:t>
            </a:r>
            <a:r>
              <a:rPr lang="en-GB" sz="1200" b="0" i="0" u="none" strike="noStrike" baseline="0" dirty="0">
                <a:latin typeface="+mn-lt"/>
                <a:cs typeface="Arial" panose="020B0604020202020204" pitchFamily="34" charset="0"/>
              </a:rPr>
              <a:t>I will ensure, when on duty or at work, that I am fit to carry out my responsibilities.</a:t>
            </a:r>
          </a:p>
          <a:p>
            <a:r>
              <a:rPr lang="en-GB" sz="1200" b="1" i="0" u="none" strike="noStrike" baseline="0" dirty="0">
                <a:latin typeface="+mn-lt"/>
                <a:cs typeface="Arial" panose="020B0604020202020204" pitchFamily="34" charset="0"/>
              </a:rPr>
              <a:t>9. Conduct: </a:t>
            </a:r>
            <a:r>
              <a:rPr lang="en-GB" sz="1200" b="0" i="0" u="none" strike="noStrike" baseline="0" dirty="0">
                <a:latin typeface="+mn-lt"/>
                <a:cs typeface="Arial" panose="020B0604020202020204" pitchFamily="34" charset="0"/>
              </a:rPr>
              <a:t>I will behave in a manner, whether on or off duty, which does not bring discredit on the police service or undermine public confidence in policing.</a:t>
            </a:r>
          </a:p>
          <a:p>
            <a:r>
              <a:rPr lang="en-GB" sz="1200" b="1" i="0" u="none" strike="noStrike" baseline="0" dirty="0">
                <a:latin typeface="+mn-lt"/>
                <a:cs typeface="Arial" panose="020B0604020202020204" pitchFamily="34" charset="0"/>
              </a:rPr>
              <a:t>Challenging and reporting improper behaviour: </a:t>
            </a:r>
            <a:r>
              <a:rPr lang="en-GB" sz="1200" b="0" i="0" u="none" strike="noStrike" baseline="0" dirty="0">
                <a:latin typeface="+mn-lt"/>
                <a:cs typeface="Arial" panose="020B0604020202020204" pitchFamily="34" charset="0"/>
              </a:rPr>
              <a:t>I will report, challenge or take action against the conduct of colleagues which has fallen below the standards of professional behaviour.</a:t>
            </a:r>
          </a:p>
          <a:p>
            <a:endParaRPr lang="en-GB" sz="1200" b="1" i="0" u="none" strike="noStrike" baseline="0" dirty="0"/>
          </a:p>
          <a:p>
            <a:endParaRPr lang="en-GB" sz="1200" b="0" i="0" u="none" strike="noStrike" baseline="0" dirty="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11</a:t>
            </a:fld>
            <a:endParaRPr lang="en-GB"/>
          </a:p>
        </p:txBody>
      </p:sp>
    </p:spTree>
    <p:extLst>
      <p:ext uri="{BB962C8B-B14F-4D97-AF65-F5344CB8AC3E}">
        <p14:creationId xmlns:p14="http://schemas.microsoft.com/office/powerpoint/2010/main" val="1846977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dirty="0">
                <a:latin typeface="+mn-lt"/>
                <a:cs typeface="Arial" panose="020B0604020202020204" pitchFamily="34" charset="0"/>
              </a:rPr>
              <a:t>Other organisations who are responsible for ensuring the police delivers a professional service are: </a:t>
            </a:r>
          </a:p>
          <a:p>
            <a:pPr marL="171450" indent="-171450">
              <a:lnSpc>
                <a:spcPct val="100000"/>
              </a:lnSpc>
              <a:buFont typeface="Arial" panose="020B0604020202020204" pitchFamily="34" charset="0"/>
              <a:buChar char="•"/>
            </a:pPr>
            <a:endParaRPr lang="en-GB" sz="1200" dirty="0">
              <a:latin typeface="+mn-lt"/>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dirty="0">
                <a:latin typeface="+mn-lt"/>
                <a:cs typeface="Arial" panose="020B0604020202020204" pitchFamily="34" charset="0"/>
              </a:rPr>
              <a:t>Her majesty’s Inspectorate of Constabulary and Fire &amp; Rescue Services (HMICFRS)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For over 160 years, Her Majesty’s Inspectorate of Constabulary has independently assessed and reported on the efficiency and effectiveness of police forces and policing, in the public interest.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They provide authoritative information to allow the public to compare the performance of their police force against others.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Their evidence is used to drive improvements in the services they provide to the public.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They are appointed by the Crown and act independently to the government and the police.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u="none" strike="noStrike" baseline="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In summer 2017, HMIC took on inspections of England’s fire and rescue services, inspecting and reporting on their efficiency, effectiveness and people. To reflect this new role, our name changed to Her Majesty’s Inspectorate of Constabulary and Fire &amp; Rescue Services (HMICFRS).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u="none" strike="noStrike" baseline="0" dirty="0">
              <a:latin typeface="+mn-lt"/>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i="0" u="none" strike="noStrike" baseline="0" dirty="0">
                <a:latin typeface="+mn-lt"/>
                <a:cs typeface="Arial" panose="020B0604020202020204" pitchFamily="34" charset="0"/>
              </a:rPr>
              <a:t>Police Federation of England and Wales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000000"/>
                </a:solidFill>
                <a:effectLst/>
                <a:latin typeface="Open Sans" panose="020B0606030504020204" pitchFamily="34" charset="0"/>
              </a:rPr>
              <a:t>The Police Federation of England and Wales (PFEW) is the staff association for police constables, sergeants, inspectors (including chief inspectors), and special constables.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000000"/>
                </a:solidFill>
                <a:effectLst/>
                <a:latin typeface="Open Sans" panose="020B0606030504020204" pitchFamily="34" charset="0"/>
              </a:rPr>
              <a:t>PFEW has been successfully representing officers and influencing the policing agenda for over 100 years, having first established in 1919.</a:t>
            </a:r>
          </a:p>
          <a:p>
            <a:pPr algn="l"/>
            <a:r>
              <a:rPr lang="en-GB" b="0" i="0" dirty="0">
                <a:solidFill>
                  <a:srgbClr val="000000"/>
                </a:solidFill>
                <a:effectLst/>
                <a:latin typeface="Open Sans" panose="020B0606030504020204" pitchFamily="34" charset="0"/>
              </a:rPr>
              <a:t>Voicing the views of more than 139,000 rank and file police officers, PFEW is the official body that exists to represent and support police officers on issues such as pay, allowances, terms and conditions, as well as advising and lobbying on operational policing issues and influencing legislation.</a:t>
            </a:r>
          </a:p>
          <a:p>
            <a:pPr algn="l"/>
            <a:r>
              <a:rPr lang="en-GB" b="0" i="0" dirty="0">
                <a:solidFill>
                  <a:srgbClr val="000000"/>
                </a:solidFill>
                <a:effectLst/>
                <a:latin typeface="Open Sans" panose="020B0606030504020204" pitchFamily="34" charset="0"/>
              </a:rPr>
              <a:t>It also provides training on equality, promotion, discipline and health and safety.</a:t>
            </a:r>
          </a:p>
          <a:p>
            <a:pPr algn="l"/>
            <a:r>
              <a:rPr lang="en-GB" b="0" i="0" dirty="0">
                <a:solidFill>
                  <a:srgbClr val="000000"/>
                </a:solidFill>
                <a:effectLst/>
                <a:latin typeface="Open Sans" panose="020B0606030504020204" pitchFamily="34" charset="0"/>
              </a:rPr>
              <a:t>At some point in their career many police officers face challenges they had not anticipated; an accident on duty, an allegation made against them or perhaps they feel they are being treated unfairly in their role.</a:t>
            </a:r>
          </a:p>
          <a:p>
            <a:pPr algn="l"/>
            <a:r>
              <a:rPr lang="en-GB" b="0" i="0" dirty="0">
                <a:solidFill>
                  <a:srgbClr val="000000"/>
                </a:solidFill>
                <a:effectLst/>
                <a:latin typeface="Open Sans" panose="020B0606030504020204" pitchFamily="34" charset="0"/>
              </a:rPr>
              <a:t>There are Federation representatives in every force in England and Wales who can provide advice and offer support if ever a member needs them 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1" i="0" u="none" strike="noStrike" baseline="0" dirty="0">
              <a:latin typeface="+mn-lt"/>
              <a:cs typeface="Arial" panose="020B0604020202020204" pitchFamily="34" charset="0"/>
            </a:endParaRPr>
          </a:p>
          <a:p>
            <a:pPr marL="0" indent="0">
              <a:lnSpc>
                <a:spcPct val="100000"/>
              </a:lnSpc>
              <a:buFont typeface="Arial" panose="020B0604020202020204" pitchFamily="34" charset="0"/>
              <a:buNone/>
            </a:pPr>
            <a:endParaRPr lang="en-GB" sz="1200" b="1"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sz="1200" b="1" dirty="0">
                <a:latin typeface="+mn-lt"/>
                <a:cs typeface="Arial" panose="020B0604020202020204" pitchFamily="34" charset="0"/>
              </a:rPr>
              <a:t>National</a:t>
            </a:r>
            <a:r>
              <a:rPr lang="en-GB" sz="1200" b="1" baseline="0" dirty="0">
                <a:latin typeface="+mn-lt"/>
                <a:cs typeface="Arial" panose="020B0604020202020204" pitchFamily="34" charset="0"/>
              </a:rPr>
              <a:t> Police Chiefs Council (NPCC)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The NPCC brings police forces in the UK together to help policing coordinate operations, reform, improve and provide value for money.</a:t>
            </a:r>
            <a:endParaRPr lang="en-GB" sz="1200" baseline="0" dirty="0">
              <a:latin typeface="+mn-lt"/>
              <a:cs typeface="Arial" panose="020B0604020202020204" pitchFamily="34" charset="0"/>
            </a:endParaRPr>
          </a:p>
          <a:p>
            <a:pPr marL="171450" indent="-171450">
              <a:lnSpc>
                <a:spcPct val="100000"/>
              </a:lnSpc>
              <a:buFont typeface="Arial" panose="020B0604020202020204" pitchFamily="34" charset="0"/>
              <a:buChar char="•"/>
            </a:pPr>
            <a:endParaRPr lang="en-GB" sz="1200" baseline="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sz="1200" baseline="0" dirty="0">
                <a:latin typeface="+mn-lt"/>
                <a:cs typeface="Arial" panose="020B0604020202020204" pitchFamily="34" charset="0"/>
              </a:rPr>
              <a:t>Mayors Office for Policing &amp; Crime (MOPAC)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u="none" strike="noStrike" baseline="0" dirty="0">
                <a:latin typeface="+mn-lt"/>
                <a:cs typeface="Arial" panose="020B0604020202020204" pitchFamily="34" charset="0"/>
              </a:rPr>
              <a:t>The Police Reform and Social Responsibility Act 2011 established a Police and Crime Commissioner for each police force area across England and Wales. In London, the elected Mayor – </a:t>
            </a:r>
            <a:r>
              <a:rPr lang="en-GB" sz="1200" b="0" i="0" u="sng" strike="noStrike" kern="1200" baseline="0" dirty="0">
                <a:solidFill>
                  <a:schemeClr val="tx1"/>
                </a:solidFill>
                <a:latin typeface="+mn-lt"/>
                <a:ea typeface="+mn-ea"/>
                <a:cs typeface="Arial" panose="020B0604020202020204" pitchFamily="34" charset="0"/>
                <a:hlinkClick r:id="rId3"/>
              </a:rPr>
              <a:t>Sadiq Khan, is the equivalent of the Police and Crime Commissioner and is responsible for the totality of policing in the capital (outside of the City of London).</a:t>
            </a:r>
            <a:r>
              <a:rPr lang="en-GB" sz="1200" b="0" i="0" u="sng" strike="noStrike" baseline="0" dirty="0">
                <a:latin typeface="+mn-lt"/>
                <a:cs typeface="Arial" panose="020B0604020202020204" pitchFamily="34" charset="0"/>
              </a:rPr>
              <a:t> </a:t>
            </a:r>
            <a:r>
              <a:rPr lang="en-GB" sz="1200" b="0" i="0" u="none" strike="noStrike" baseline="0" dirty="0">
                <a:latin typeface="+mn-lt"/>
                <a:cs typeface="Arial" panose="020B0604020202020204" pitchFamily="34" charset="0"/>
              </a:rPr>
              <a:t>The Mayor of London, as occupant of the Mayor’s Office for Policing and Crime (MOPAC) is required by law to produce a plan that explains how the police, community safety partners and other criminal justice agencies will work together to reduce crime. The Police and Crime Plan reflects the Mayor’s manifesto and priorities for making London a safer city for all Londoners and the Mayor’s Office for Policing and Crime (MOPAC) is the strategic oversight body tasked with devising the Police and Crime Plan and ensuring that it is delivered over four years</a:t>
            </a:r>
          </a:p>
          <a:p>
            <a:pPr marL="0" indent="0">
              <a:lnSpc>
                <a:spcPct val="100000"/>
              </a:lnSpc>
              <a:buFont typeface="Arial" panose="020B0604020202020204" pitchFamily="34" charset="0"/>
              <a:buNone/>
            </a:pPr>
            <a:endParaRPr lang="en-GB" sz="1200" baseline="0" dirty="0">
              <a:latin typeface="+mn-lt"/>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a:latin typeface="+mn-lt"/>
                <a:cs typeface="Arial" panose="020B0604020202020204" pitchFamily="34" charset="0"/>
              </a:rPr>
              <a:t>Independent Office for Police Conduct (IOPC) (Previously Independent Police Complaints Commission IPCC)</a:t>
            </a:r>
          </a:p>
          <a:p>
            <a:pPr>
              <a:lnSpc>
                <a:spcPct val="100000"/>
              </a:lnSpc>
            </a:pPr>
            <a:r>
              <a:rPr lang="en-GB" sz="1200" b="0" i="0" u="none" strike="noStrike" baseline="0" dirty="0">
                <a:latin typeface="+mn-lt"/>
                <a:cs typeface="Arial" panose="020B0604020202020204" pitchFamily="34" charset="0"/>
              </a:rPr>
              <a:t>The Independent Office for Police Conduct (IOPC) oversees the police complaints system in England and Wales. They investigate the most serious matters, including deaths following police contact, and set the standards by which the police should handle complaints. They use learning from our work to influence changes in policing. They are independent, and make decisions entirely independently of the police and government.</a:t>
            </a:r>
          </a:p>
          <a:p>
            <a:pPr marL="0" indent="0">
              <a:lnSpc>
                <a:spcPct val="100000"/>
              </a:lnSpc>
              <a:buFont typeface="Arial" panose="020B0604020202020204" pitchFamily="34" charset="0"/>
              <a:buNone/>
            </a:pPr>
            <a:endParaRPr lang="en-GB" sz="1200" baseline="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sz="1200" baseline="0" dirty="0">
                <a:latin typeface="+mn-lt"/>
                <a:cs typeface="Arial" panose="020B0604020202020204" pitchFamily="34" charset="0"/>
              </a:rPr>
              <a:t>College of Policing </a:t>
            </a:r>
          </a:p>
          <a:p>
            <a:pPr>
              <a:lnSpc>
                <a:spcPct val="100000"/>
              </a:lnSpc>
            </a:pPr>
            <a:r>
              <a:rPr lang="en-GB" sz="1200" b="0" i="0" u="none" strike="noStrike" baseline="0" dirty="0">
                <a:latin typeface="+mn-lt"/>
                <a:cs typeface="Arial" panose="020B0604020202020204" pitchFamily="34" charset="0"/>
              </a:rPr>
              <a:t>The College of Policing was established in 2012 as the professional body for everyone who works for the police service in England and Wales. The purpose of the College is to provide those working in policing with the skills and knowledge necessary to prevent crime, protect the public, and secure public trust. </a:t>
            </a:r>
          </a:p>
          <a:p>
            <a:pPr>
              <a:lnSpc>
                <a:spcPct val="100000"/>
              </a:lnSpc>
            </a:pPr>
            <a:r>
              <a:rPr lang="en-GB" sz="1200" b="0" i="0" u="none" strike="noStrike" baseline="0" dirty="0">
                <a:latin typeface="+mn-lt"/>
                <a:cs typeface="Arial" panose="020B0604020202020204" pitchFamily="34" charset="0"/>
              </a:rPr>
              <a:t>We have three complementary functions: Knowledge, Education &amp; Skills </a:t>
            </a:r>
          </a:p>
          <a:p>
            <a:pPr marL="0" indent="0">
              <a:lnSpc>
                <a:spcPct val="100000"/>
              </a:lnSpc>
              <a:buFont typeface="Arial" panose="020B0604020202020204" pitchFamily="34" charset="0"/>
              <a:buNone/>
            </a:pPr>
            <a:endParaRPr lang="en-GB" sz="1200" baseline="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sz="1200" baseline="0" dirty="0">
                <a:latin typeface="+mn-lt"/>
                <a:cs typeface="Arial" panose="020B0604020202020204" pitchFamily="34" charset="0"/>
              </a:rPr>
              <a:t>Professional Standards </a:t>
            </a:r>
          </a:p>
          <a:p>
            <a:pPr>
              <a:lnSpc>
                <a:spcPct val="100000"/>
              </a:lnSpc>
            </a:pPr>
            <a:r>
              <a:rPr lang="en-GB" sz="1200" b="0" i="0" u="none" strike="noStrike" baseline="0" dirty="0">
                <a:latin typeface="+mn-lt"/>
                <a:cs typeface="Arial" panose="020B0604020202020204" pitchFamily="34" charset="0"/>
              </a:rPr>
              <a:t>The principle of policing by consent relies on the trust and confidence that the public has in the police service and the wider law enforcement community. Professional standards departments (PSDs) can play an important role in the maintenance of that trust and confidence. Trust and confidence can be undermined by a failure to vet and manage misconduct and complaints or investigate counter-corruption activities effectively. It is, therefore, essential that such issues are dealt with openly and robustly in accordance with the </a:t>
            </a:r>
            <a:r>
              <a:rPr lang="en-GB" sz="1200" b="0" i="0" u="sng" strike="noStrike" kern="1200" baseline="0" dirty="0">
                <a:solidFill>
                  <a:schemeClr val="tx1"/>
                </a:solidFill>
                <a:latin typeface="+mn-lt"/>
                <a:ea typeface="+mn-ea"/>
                <a:cs typeface="Arial" panose="020B0604020202020204" pitchFamily="34" charset="0"/>
                <a:hlinkClick r:id="rId4"/>
              </a:rPr>
              <a:t>Code of Ethics</a:t>
            </a:r>
            <a:r>
              <a:rPr lang="en-GB" sz="1200" b="0" i="0" u="none" strike="noStrike" kern="1200" baseline="0" dirty="0">
                <a:solidFill>
                  <a:schemeClr val="tx1"/>
                </a:solidFill>
                <a:latin typeface="+mn-lt"/>
                <a:ea typeface="+mn-ea"/>
                <a:cs typeface="Arial" panose="020B0604020202020204" pitchFamily="34" charset="0"/>
                <a:hlinkClick r:id="rId4"/>
              </a:rPr>
              <a:t>.</a:t>
            </a:r>
          </a:p>
          <a:p>
            <a:pPr>
              <a:lnSpc>
                <a:spcPct val="100000"/>
              </a:lnSpc>
            </a:pPr>
            <a:r>
              <a:rPr lang="en-GB" sz="1200" b="0" i="0" u="none" strike="noStrike" baseline="0" dirty="0">
                <a:latin typeface="+mn-lt"/>
                <a:cs typeface="Arial" panose="020B0604020202020204" pitchFamily="34" charset="0"/>
              </a:rPr>
              <a:t>Professional standards consist of the following areas:</a:t>
            </a:r>
          </a:p>
          <a:p>
            <a:pPr lvl="1">
              <a:lnSpc>
                <a:spcPct val="100000"/>
              </a:lnSpc>
            </a:pPr>
            <a:r>
              <a:rPr lang="en-GB" sz="1200" b="0" i="0" u="none" strike="noStrike" baseline="0" dirty="0">
                <a:latin typeface="+mn-lt"/>
                <a:cs typeface="Arial" panose="020B0604020202020204" pitchFamily="34" charset="0"/>
              </a:rPr>
              <a:t>Counter corruption </a:t>
            </a:r>
          </a:p>
          <a:p>
            <a:pPr lvl="1">
              <a:lnSpc>
                <a:spcPct val="100000"/>
              </a:lnSpc>
            </a:pPr>
            <a:r>
              <a:rPr lang="en-GB" sz="1200" b="0" i="0" u="none" strike="noStrike" baseline="0" dirty="0">
                <a:latin typeface="+mn-lt"/>
                <a:cs typeface="Arial" panose="020B0604020202020204" pitchFamily="34" charset="0"/>
              </a:rPr>
              <a:t>Vetting </a:t>
            </a:r>
          </a:p>
          <a:p>
            <a:pPr lvl="1">
              <a:lnSpc>
                <a:spcPct val="100000"/>
              </a:lnSpc>
            </a:pPr>
            <a:r>
              <a:rPr lang="en-GB" sz="1200" b="0" i="0" u="none" strike="noStrike" baseline="0" dirty="0">
                <a:latin typeface="+mn-lt"/>
                <a:cs typeface="Arial" panose="020B0604020202020204" pitchFamily="34" charset="0"/>
              </a:rPr>
              <a:t>Complaints and misconduct </a:t>
            </a:r>
          </a:p>
          <a:p>
            <a:pPr lvl="1">
              <a:lnSpc>
                <a:spcPct val="100000"/>
              </a:lnSpc>
            </a:pPr>
            <a:r>
              <a:rPr lang="en-GB" sz="1200" b="0" i="0" u="none" strike="noStrike" baseline="0" dirty="0">
                <a:latin typeface="+mn-lt"/>
                <a:cs typeface="Arial" panose="020B0604020202020204" pitchFamily="34" charset="0"/>
              </a:rPr>
              <a:t>Governance.</a:t>
            </a:r>
          </a:p>
          <a:p>
            <a:pPr marL="0" indent="0">
              <a:lnSpc>
                <a:spcPct val="100000"/>
              </a:lnSpc>
              <a:buFont typeface="Arial" panose="020B0604020202020204" pitchFamily="34" charset="0"/>
              <a:buNone/>
            </a:pPr>
            <a:endParaRPr lang="en-GB" sz="1200" dirty="0">
              <a:latin typeface="+mn-lt"/>
              <a:cs typeface="Arial" panose="020B0604020202020204" pitchFamily="34" charset="0"/>
            </a:endParaRPr>
          </a:p>
          <a:p>
            <a:pPr marL="0" indent="0">
              <a:buFont typeface="Arial" panose="020B0604020202020204" pitchFamily="34" charset="0"/>
              <a:buNone/>
            </a:pPr>
            <a:endParaRPr lang="en-GB" dirty="0">
              <a:latin typeface="+mn-l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12</a:t>
            </a:fld>
            <a:endParaRPr lang="en-GB"/>
          </a:p>
        </p:txBody>
      </p:sp>
    </p:spTree>
    <p:extLst>
      <p:ext uri="{BB962C8B-B14F-4D97-AF65-F5344CB8AC3E}">
        <p14:creationId xmlns:p14="http://schemas.microsoft.com/office/powerpoint/2010/main" val="4031258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mn-lt"/>
                <a:cs typeface="Arial" panose="020B0604020202020204" pitchFamily="34" charset="0"/>
              </a:rPr>
              <a:t>A lot of these organisations cross over</a:t>
            </a:r>
            <a:r>
              <a:rPr lang="en-GB" sz="1200" b="1" baseline="0" dirty="0">
                <a:latin typeface="+mn-lt"/>
                <a:cs typeface="Arial" panose="020B0604020202020204" pitchFamily="34" charset="0"/>
              </a:rPr>
              <a:t> with their duties and responsibilities, and often have a varying degree of difference</a:t>
            </a:r>
            <a:endParaRPr lang="en-GB" sz="1200" dirty="0">
              <a:latin typeface="+mn-lt"/>
              <a:cs typeface="Arial" panose="020B0604020202020204" pitchFamily="34" charset="0"/>
            </a:endParaRP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baseline="0" dirty="0">
              <a:solidFill>
                <a:schemeClr val="tx1"/>
              </a:solidFill>
              <a:effectLst/>
              <a:latin typeface="+mn-lt"/>
              <a:ea typeface="+mn-ea"/>
              <a:cs typeface="+mn-cs"/>
            </a:endParaRPr>
          </a:p>
          <a:p>
            <a:pPr marL="0" indent="0">
              <a:buFont typeface="Arial" panose="020B0604020202020204" pitchFamily="34" charset="0"/>
              <a:buNone/>
            </a:pPr>
            <a:r>
              <a:rPr lang="en-GB" sz="1200" b="1" i="0" u="none" kern="1200" baseline="0" dirty="0">
                <a:solidFill>
                  <a:schemeClr val="tx1"/>
                </a:solidFill>
                <a:effectLst/>
                <a:latin typeface="+mn-lt"/>
                <a:ea typeface="+mn-ea"/>
                <a:cs typeface="+mn-cs"/>
              </a:rPr>
              <a:t>National Crime Agency – includes UK Financial intelligence unit, (UKFIU) International Crime Bureau (UKICB), Modern Slavery &amp; Human Trafficking Unit (MSHTU), Cyber Crime Unit</a:t>
            </a:r>
          </a:p>
          <a:p>
            <a:pPr marL="0" indent="0">
              <a:buFont typeface="Arial" panose="020B0604020202020204" pitchFamily="34" charset="0"/>
              <a:buNone/>
            </a:pPr>
            <a:endParaRPr lang="en-GB" sz="1200" b="1" i="0" u="sng" kern="1200" baseline="0" dirty="0">
              <a:solidFill>
                <a:schemeClr val="tx1"/>
              </a:solidFill>
              <a:effectLst/>
              <a:latin typeface="+mn-lt"/>
              <a:ea typeface="+mn-ea"/>
              <a:cs typeface="+mn-cs"/>
            </a:endParaRPr>
          </a:p>
          <a:p>
            <a:pPr marL="0" indent="0">
              <a:buFont typeface="Arial" panose="020B0604020202020204" pitchFamily="34" charset="0"/>
              <a:buNone/>
            </a:pPr>
            <a:r>
              <a:rPr lang="en-GB" b="0" i="0" dirty="0">
                <a:solidFill>
                  <a:srgbClr val="333333"/>
                </a:solidFill>
                <a:effectLst/>
                <a:latin typeface="Signika"/>
              </a:rPr>
              <a:t>We lead the UK's fight to cut serious and organised crime. NCA officers work at the forefront of law enforcement, building the best possible intelligence picture of serious and organised crime threats, relentlessly pursuing the most serious and dangerous offenders and developing and delivering specialist capabilities on behalf of law enforcement and other partners.</a:t>
            </a:r>
          </a:p>
          <a:p>
            <a:pPr marL="0" indent="0">
              <a:buFont typeface="Arial" panose="020B0604020202020204" pitchFamily="34" charset="0"/>
              <a:buNone/>
            </a:pPr>
            <a:endParaRPr lang="en-GB" b="0" i="0" dirty="0">
              <a:solidFill>
                <a:srgbClr val="333333"/>
              </a:solidFill>
              <a:effectLst/>
              <a:latin typeface="Signika"/>
            </a:endParaRPr>
          </a:p>
          <a:p>
            <a:pPr algn="l"/>
            <a:r>
              <a:rPr lang="en-GB" b="0" i="0" dirty="0">
                <a:solidFill>
                  <a:srgbClr val="333333"/>
                </a:solidFill>
                <a:effectLst/>
                <a:latin typeface="Signika"/>
              </a:rPr>
              <a:t>Serious and organised crime is one of the deadliest threats facing the UK today - blighting communities, ruining lives and costing the UK at least £37 billion each year.</a:t>
            </a:r>
          </a:p>
          <a:p>
            <a:pPr algn="l"/>
            <a:r>
              <a:rPr lang="en-GB" b="0" i="0" dirty="0">
                <a:solidFill>
                  <a:srgbClr val="333333"/>
                </a:solidFill>
                <a:effectLst/>
                <a:latin typeface="Signika"/>
              </a:rPr>
              <a:t>It affects more citizens, more often, than any other national security threat and leads to more deaths in the UK than terrorism, war and natural disasters combined.</a:t>
            </a:r>
          </a:p>
          <a:p>
            <a:pPr marL="0" indent="0">
              <a:buFont typeface="Arial" panose="020B0604020202020204" pitchFamily="34" charset="0"/>
              <a:buNone/>
            </a:pPr>
            <a:endParaRPr lang="en-GB" b="0" i="0" dirty="0">
              <a:solidFill>
                <a:srgbClr val="333333"/>
              </a:solidFill>
              <a:effectLst/>
              <a:latin typeface="Signika"/>
            </a:endParaRPr>
          </a:p>
          <a:p>
            <a:pPr algn="l"/>
            <a:r>
              <a:rPr lang="en-GB" b="0" i="0" dirty="0">
                <a:solidFill>
                  <a:srgbClr val="333333"/>
                </a:solidFill>
                <a:effectLst/>
                <a:latin typeface="Signika"/>
              </a:rPr>
              <a:t>The National Crime Agency leads the UK's fight to cut serious and organised crime, protecting the public by disrupting and bringing to justice those serious and organised criminals who pose the highest risk to the UK.</a:t>
            </a:r>
          </a:p>
          <a:p>
            <a:pPr algn="l"/>
            <a:r>
              <a:rPr lang="en-GB" b="0" i="0" dirty="0">
                <a:solidFill>
                  <a:srgbClr val="333333"/>
                </a:solidFill>
                <a:effectLst/>
                <a:latin typeface="Signika"/>
              </a:rPr>
              <a:t>NCA officers work at the forefront of law enforcement, building the best possible </a:t>
            </a:r>
            <a:r>
              <a:rPr lang="en-GB" b="0" i="0" u="sng" dirty="0">
                <a:solidFill>
                  <a:srgbClr val="005E8D"/>
                </a:solidFill>
                <a:effectLst/>
                <a:latin typeface="Signika"/>
                <a:hlinkClick r:id="rId3"/>
              </a:rPr>
              <a:t>intelligence picture of all serious and organised crime</a:t>
            </a:r>
            <a:r>
              <a:rPr lang="en-GB" b="0" i="0" dirty="0">
                <a:solidFill>
                  <a:srgbClr val="333333"/>
                </a:solidFill>
                <a:effectLst/>
                <a:latin typeface="Signika"/>
              </a:rPr>
              <a:t> threats; relentlessly </a:t>
            </a:r>
            <a:r>
              <a:rPr lang="en-GB" b="0" i="0" u="sng" dirty="0">
                <a:solidFill>
                  <a:srgbClr val="005E8D"/>
                </a:solidFill>
                <a:effectLst/>
                <a:latin typeface="Signika"/>
                <a:hlinkClick r:id="rId4"/>
              </a:rPr>
              <a:t>pursuing the most serious and dangerous offenders</a:t>
            </a:r>
            <a:r>
              <a:rPr lang="en-GB" b="0" i="0" dirty="0">
                <a:solidFill>
                  <a:srgbClr val="333333"/>
                </a:solidFill>
                <a:effectLst/>
                <a:latin typeface="Signika"/>
              </a:rPr>
              <a:t>; and developing and delivering </a:t>
            </a:r>
            <a:r>
              <a:rPr lang="en-GB" b="0" i="0" u="sng" dirty="0">
                <a:solidFill>
                  <a:srgbClr val="005E8D"/>
                </a:solidFill>
                <a:effectLst/>
                <a:latin typeface="Signika"/>
                <a:hlinkClick r:id="rId5"/>
              </a:rPr>
              <a:t>specialist capabilities</a:t>
            </a:r>
            <a:r>
              <a:rPr lang="en-GB" b="0" i="0" dirty="0">
                <a:solidFill>
                  <a:srgbClr val="333333"/>
                </a:solidFill>
                <a:effectLst/>
                <a:latin typeface="Signika"/>
              </a:rPr>
              <a:t> on behalf of law enforcement and other partners.</a:t>
            </a:r>
          </a:p>
          <a:p>
            <a:pPr algn="l"/>
            <a:r>
              <a:rPr lang="en-GB" b="0" i="0" dirty="0">
                <a:solidFill>
                  <a:srgbClr val="333333"/>
                </a:solidFill>
                <a:effectLst/>
                <a:latin typeface="Signika"/>
              </a:rPr>
              <a:t>Ours is a battle against the most dangerous criminals, but we are committed to the fight. Our officers come from all walks of life, but what unites us and motivates us is our dedication to protecting the public from serious and organised crime. It is our privilege to do so. </a:t>
            </a:r>
          </a:p>
          <a:p>
            <a:pPr algn="l"/>
            <a:r>
              <a:rPr lang="en-GB" b="0" i="0" dirty="0">
                <a:solidFill>
                  <a:srgbClr val="333333"/>
                </a:solidFill>
                <a:effectLst/>
                <a:latin typeface="Signika"/>
              </a:rPr>
              <a:t>We are proud to protect.</a:t>
            </a:r>
          </a:p>
          <a:p>
            <a:pPr marL="0" indent="0">
              <a:lnSpc>
                <a:spcPct val="100000"/>
              </a:lnSpc>
              <a:buFont typeface="Arial" panose="020B0604020202020204" pitchFamily="34" charset="0"/>
              <a:buNone/>
            </a:pPr>
            <a:endParaRPr lang="en-GB" sz="1200" b="1" baseline="0" dirty="0">
              <a:latin typeface="+mn-lt"/>
              <a:cs typeface="Arial" panose="020B0604020202020204" pitchFamily="34" charset="0"/>
            </a:endParaRPr>
          </a:p>
          <a:p>
            <a:pPr marL="0" indent="0">
              <a:lnSpc>
                <a:spcPct val="100000"/>
              </a:lnSpc>
              <a:buFont typeface="Arial" panose="020B0604020202020204" pitchFamily="34" charset="0"/>
              <a:buNone/>
            </a:pPr>
            <a:endParaRPr lang="en-GB" sz="1200" b="1" baseline="0" dirty="0">
              <a:latin typeface="+mn-lt"/>
              <a:cs typeface="Arial" panose="020B0604020202020204" pitchFamily="34" charset="0"/>
            </a:endParaRPr>
          </a:p>
          <a:p>
            <a:pPr fontAlgn="base"/>
            <a:r>
              <a:rPr lang="en-GB" sz="1200" b="1" baseline="0" dirty="0">
                <a:latin typeface="+mn-lt"/>
                <a:cs typeface="Arial" panose="020B0604020202020204" pitchFamily="34" charset="0"/>
              </a:rPr>
              <a:t>Border Force </a:t>
            </a:r>
            <a:r>
              <a:rPr lang="en-GB" sz="1200" baseline="0" dirty="0">
                <a:latin typeface="+mn-lt"/>
                <a:cs typeface="Arial" panose="020B0604020202020204" pitchFamily="34" charset="0"/>
              </a:rPr>
              <a:t>– </a:t>
            </a:r>
            <a:r>
              <a:rPr lang="en-GB" sz="1200" b="1" i="0" kern="1200" dirty="0">
                <a:solidFill>
                  <a:schemeClr val="tx1"/>
                </a:solidFill>
                <a:effectLst/>
                <a:latin typeface="+mn-lt"/>
                <a:ea typeface="+mn-ea"/>
                <a:cs typeface="+mn-cs"/>
              </a:rPr>
              <a:t>Who we are: </a:t>
            </a:r>
            <a:r>
              <a:rPr lang="en-GB" sz="1200" b="0" i="0" kern="1200" dirty="0">
                <a:solidFill>
                  <a:schemeClr val="tx1"/>
                </a:solidFill>
                <a:effectLst/>
                <a:latin typeface="+mn-lt"/>
                <a:ea typeface="+mn-ea"/>
                <a:cs typeface="+mn-cs"/>
              </a:rPr>
              <a:t>Border Force is a law enforcement command within the Home Office. Border Force secures the border and promotes national prosperity by facilitating the legitimate movement of individuals and goods, whilst preventing those that would cause harm from entering the UK. This is achieved through the immigration and customs checks carried out by our staff at ports and airports. Our officers work at 140 sea and air ports across the UK and overseas.</a:t>
            </a:r>
          </a:p>
          <a:p>
            <a:pPr fontAlgn="base"/>
            <a:r>
              <a:rPr lang="en-GB" sz="1200" b="1" i="0" kern="1200" dirty="0">
                <a:solidFill>
                  <a:schemeClr val="tx1"/>
                </a:solidFill>
                <a:effectLst/>
                <a:latin typeface="+mn-lt"/>
                <a:ea typeface="+mn-ea"/>
                <a:cs typeface="+mn-cs"/>
              </a:rPr>
              <a:t>Responsibilities: </a:t>
            </a:r>
            <a:r>
              <a:rPr lang="en-GB" sz="1200" b="0" i="0" kern="1200" dirty="0">
                <a:solidFill>
                  <a:schemeClr val="tx1"/>
                </a:solidFill>
                <a:effectLst/>
                <a:latin typeface="+mn-lt"/>
                <a:ea typeface="+mn-ea"/>
                <a:cs typeface="+mn-cs"/>
              </a:rPr>
              <a:t>We are responsible for:</a:t>
            </a:r>
          </a:p>
          <a:p>
            <a:r>
              <a:rPr lang="en-GB" sz="1200" b="0" i="0" kern="1200" dirty="0">
                <a:solidFill>
                  <a:schemeClr val="tx1"/>
                </a:solidFill>
                <a:effectLst/>
                <a:latin typeface="+mn-lt"/>
                <a:ea typeface="+mn-ea"/>
                <a:cs typeface="+mn-cs"/>
              </a:rPr>
              <a:t>checking the immigration status of people arriving in and departing the UK</a:t>
            </a:r>
          </a:p>
          <a:p>
            <a:r>
              <a:rPr lang="en-GB" sz="1200" b="0" i="0" kern="1200" dirty="0">
                <a:solidFill>
                  <a:schemeClr val="tx1"/>
                </a:solidFill>
                <a:effectLst/>
                <a:latin typeface="+mn-lt"/>
                <a:ea typeface="+mn-ea"/>
                <a:cs typeface="+mn-cs"/>
              </a:rPr>
              <a:t>searching baggage, vehicles and cargo for illicit goods or illegal immigrants</a:t>
            </a:r>
          </a:p>
          <a:p>
            <a:r>
              <a:rPr lang="en-GB" sz="1200" b="0" i="0" kern="1200" dirty="0">
                <a:solidFill>
                  <a:schemeClr val="tx1"/>
                </a:solidFill>
                <a:effectLst/>
                <a:latin typeface="+mn-lt"/>
                <a:ea typeface="+mn-ea"/>
                <a:cs typeface="+mn-cs"/>
              </a:rPr>
              <a:t>patrolling the UK coastline and searching vessels</a:t>
            </a:r>
          </a:p>
          <a:p>
            <a:r>
              <a:rPr lang="en-GB" sz="1200" b="0" i="0" kern="1200" dirty="0">
                <a:solidFill>
                  <a:schemeClr val="tx1"/>
                </a:solidFill>
                <a:effectLst/>
                <a:latin typeface="+mn-lt"/>
                <a:ea typeface="+mn-ea"/>
                <a:cs typeface="+mn-cs"/>
              </a:rPr>
              <a:t>gathering intelligence</a:t>
            </a:r>
          </a:p>
          <a:p>
            <a:r>
              <a:rPr lang="en-GB" sz="1200" b="0" i="0" kern="1200" dirty="0">
                <a:solidFill>
                  <a:schemeClr val="tx1"/>
                </a:solidFill>
                <a:effectLst/>
                <a:latin typeface="+mn-lt"/>
                <a:ea typeface="+mn-ea"/>
                <a:cs typeface="+mn-cs"/>
              </a:rPr>
              <a:t>alerting the police and security services to people of interest</a:t>
            </a:r>
          </a:p>
          <a:p>
            <a:pPr fontAlgn="base"/>
            <a:r>
              <a:rPr lang="en-GB" sz="1200" b="1" i="0" kern="1200" dirty="0">
                <a:solidFill>
                  <a:schemeClr val="tx1"/>
                </a:solidFill>
                <a:effectLst/>
                <a:latin typeface="+mn-lt"/>
                <a:ea typeface="+mn-ea"/>
                <a:cs typeface="+mn-cs"/>
              </a:rPr>
              <a:t>Priorities: </a:t>
            </a:r>
            <a:r>
              <a:rPr lang="en-GB" sz="1200" b="0" i="0" kern="1200" dirty="0">
                <a:solidFill>
                  <a:schemeClr val="tx1"/>
                </a:solidFill>
                <a:effectLst/>
                <a:latin typeface="+mn-lt"/>
                <a:ea typeface="+mn-ea"/>
                <a:cs typeface="+mn-cs"/>
              </a:rPr>
              <a:t>Our priorities are to:</a:t>
            </a:r>
          </a:p>
          <a:p>
            <a:r>
              <a:rPr lang="en-GB" sz="1200" b="0" i="0" kern="1200" dirty="0">
                <a:solidFill>
                  <a:schemeClr val="tx1"/>
                </a:solidFill>
                <a:effectLst/>
                <a:latin typeface="+mn-lt"/>
                <a:ea typeface="+mn-ea"/>
                <a:cs typeface="+mn-cs"/>
              </a:rPr>
              <a:t>deter and prevent individuals and goods that would harm the national interests from entering the UK</a:t>
            </a:r>
          </a:p>
          <a:p>
            <a:r>
              <a:rPr lang="en-GB" sz="1200" b="0" i="0" kern="1200" dirty="0">
                <a:solidFill>
                  <a:schemeClr val="tx1"/>
                </a:solidFill>
                <a:effectLst/>
                <a:latin typeface="+mn-lt"/>
                <a:ea typeface="+mn-ea"/>
                <a:cs typeface="+mn-cs"/>
              </a:rPr>
              <a:t>facilitate the legitimate movement of individuals and trade to and from the UK</a:t>
            </a:r>
          </a:p>
          <a:p>
            <a:r>
              <a:rPr lang="en-GB" sz="1200" b="0" i="0" kern="1200" dirty="0">
                <a:solidFill>
                  <a:schemeClr val="tx1"/>
                </a:solidFill>
                <a:effectLst/>
                <a:latin typeface="+mn-lt"/>
                <a:ea typeface="+mn-ea"/>
                <a:cs typeface="+mn-cs"/>
              </a:rPr>
              <a:t>protect and collect customs revenues for trade crossing the border</a:t>
            </a:r>
          </a:p>
          <a:p>
            <a:r>
              <a:rPr lang="en-GB" sz="1200" b="0" i="0" kern="1200" dirty="0">
                <a:solidFill>
                  <a:schemeClr val="tx1"/>
                </a:solidFill>
                <a:effectLst/>
                <a:latin typeface="+mn-lt"/>
                <a:ea typeface="+mn-ea"/>
                <a:cs typeface="+mn-cs"/>
              </a:rPr>
              <a:t>provide excellent service to customers</a:t>
            </a:r>
          </a:p>
          <a:p>
            <a:r>
              <a:rPr lang="en-GB" sz="1200" b="0" i="0" kern="1200" dirty="0">
                <a:solidFill>
                  <a:schemeClr val="tx1"/>
                </a:solidFill>
                <a:effectLst/>
                <a:latin typeface="+mn-lt"/>
                <a:ea typeface="+mn-ea"/>
                <a:cs typeface="+mn-cs"/>
              </a:rPr>
              <a:t>provide demonstrable effectiveness, efficiency and value for money</a:t>
            </a:r>
          </a:p>
          <a:p>
            <a:pPr marL="0" indent="0">
              <a:lnSpc>
                <a:spcPct val="100000"/>
              </a:lnSpc>
              <a:buFont typeface="Arial" panose="020B0604020202020204" pitchFamily="34" charset="0"/>
              <a:buNone/>
            </a:pPr>
            <a:endParaRPr lang="en-GB" sz="1200" baseline="0" dirty="0">
              <a:latin typeface="+mn-lt"/>
              <a:cs typeface="Arial" panose="020B0604020202020204" pitchFamily="34" charset="0"/>
            </a:endParaRPr>
          </a:p>
          <a:p>
            <a:r>
              <a:rPr lang="en-GB" sz="1200" b="1" baseline="0" dirty="0">
                <a:latin typeface="+mn-lt"/>
                <a:cs typeface="Arial" panose="020B0604020202020204" pitchFamily="34" charset="0"/>
              </a:rPr>
              <a:t>Immigration Enforcement </a:t>
            </a:r>
            <a:r>
              <a:rPr lang="en-GB" sz="1200" baseline="0" dirty="0">
                <a:latin typeface="+mn-lt"/>
                <a:cs typeface="Arial" panose="020B0604020202020204" pitchFamily="34" charset="0"/>
              </a:rPr>
              <a:t>–  </a:t>
            </a:r>
            <a:r>
              <a:rPr lang="en-GB" sz="1200" b="0" i="0" kern="1200" dirty="0">
                <a:solidFill>
                  <a:schemeClr val="tx1"/>
                </a:solidFill>
                <a:effectLst/>
                <a:latin typeface="+mn-lt"/>
                <a:ea typeface="+mn-ea"/>
                <a:cs typeface="+mn-cs"/>
              </a:rPr>
              <a:t>Immigration Enforcement was set up on 1 April 2012. It is responsible for preventing abuse, tracking immigration offenders and increasing compliance with immigration law. It works with partners such as the police to regulate migration in line with government policy, while supporting economic growth.</a:t>
            </a:r>
          </a:p>
          <a:p>
            <a:pPr fontAlgn="base"/>
            <a:r>
              <a:rPr lang="en-GB" sz="1200" b="1" i="0" kern="1200" dirty="0">
                <a:solidFill>
                  <a:schemeClr val="tx1"/>
                </a:solidFill>
                <a:effectLst/>
                <a:latin typeface="+mn-lt"/>
                <a:ea typeface="+mn-ea"/>
                <a:cs typeface="+mn-cs"/>
              </a:rPr>
              <a:t>Our team</a:t>
            </a:r>
          </a:p>
          <a:p>
            <a:r>
              <a:rPr lang="en-GB" sz="1200" b="0" i="0" kern="1200" dirty="0">
                <a:solidFill>
                  <a:schemeClr val="tx1"/>
                </a:solidFill>
                <a:effectLst/>
                <a:latin typeface="+mn-lt"/>
                <a:ea typeface="+mn-ea"/>
                <a:cs typeface="+mn-cs"/>
              </a:rPr>
              <a:t>Immigration Enforcement staff work in the UK and overseas, including air and sea ports. We work across government and with employers, the voluntary sector and others to maximise compliance with the immigration rules.</a:t>
            </a:r>
          </a:p>
          <a:p>
            <a:pPr fontAlgn="base"/>
            <a:r>
              <a:rPr lang="en-GB" sz="1200" b="1" i="0" kern="1200" dirty="0">
                <a:solidFill>
                  <a:schemeClr val="tx1"/>
                </a:solidFill>
                <a:effectLst/>
                <a:latin typeface="+mn-lt"/>
                <a:ea typeface="+mn-ea"/>
                <a:cs typeface="+mn-cs"/>
              </a:rPr>
              <a:t>Our vision</a:t>
            </a:r>
          </a:p>
          <a:p>
            <a:r>
              <a:rPr lang="en-GB" sz="1200" b="0" i="0" kern="1200" dirty="0">
                <a:solidFill>
                  <a:schemeClr val="tx1"/>
                </a:solidFill>
                <a:effectLst/>
                <a:latin typeface="+mn-lt"/>
                <a:ea typeface="+mn-ea"/>
                <a:cs typeface="+mn-cs"/>
              </a:rPr>
              <a:t>Immigration Enforcement’s vision is to reduce the size of the illegal population and the harm it causes.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vision is supported by 3 core objectives to:</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prevent migrants from entering the UK illegally and overstaying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deal with threats associated with immigration offending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encourage and enforce the return of illegal migrants from the UK</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rgbClr val="333333"/>
                </a:solidFill>
                <a:effectLst/>
                <a:latin typeface="Calibri" panose="020F0502020204030204" pitchFamily="34" charset="0"/>
                <a:ea typeface="+mn-ea"/>
                <a:cs typeface="+mn-cs"/>
              </a:rPr>
              <a:t>Ultimately, the police are regulated by the public</a:t>
            </a:r>
          </a:p>
          <a:p>
            <a:pPr marL="0" indent="0">
              <a:lnSpc>
                <a:spcPct val="100000"/>
              </a:lnSpc>
              <a:buFont typeface="Arial" panose="020B0604020202020204" pitchFamily="34" charset="0"/>
              <a:buNone/>
            </a:pPr>
            <a:endParaRPr lang="en-GB" sz="1200" baseline="0" dirty="0">
              <a:latin typeface="+mn-lt"/>
              <a:cs typeface="Arial" panose="020B0604020202020204" pitchFamily="34" charset="0"/>
            </a:endParaRPr>
          </a:p>
          <a:p>
            <a:pPr>
              <a:lnSpc>
                <a:spcPct val="100000"/>
              </a:lnSpc>
            </a:pPr>
            <a:endParaRPr lang="en-GB" sz="1200" dirty="0">
              <a:latin typeface="+mn-lt"/>
              <a:cs typeface="Arial" panose="020B0604020202020204" pitchFamily="34" charset="0"/>
            </a:endParaRPr>
          </a:p>
          <a:p>
            <a:pPr>
              <a:lnSpc>
                <a:spcPct val="100000"/>
              </a:lnSpc>
            </a:pPr>
            <a:r>
              <a:rPr lang="en-GB" sz="1200" dirty="0">
                <a:latin typeface="+mn-lt"/>
                <a:cs typeface="Arial" panose="020B0604020202020204" pitchFamily="34" charset="0"/>
              </a:rPr>
              <a:t>Discuss</a:t>
            </a:r>
          </a:p>
          <a:p>
            <a:pPr marL="0" indent="0">
              <a:buFont typeface="Arial" panose="020B0604020202020204" pitchFamily="34" charset="0"/>
              <a:buNone/>
            </a:pPr>
            <a:endParaRPr lang="en-GB" dirty="0">
              <a:latin typeface="+mn-l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97036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Activity 3: </a:t>
            </a:r>
            <a:r>
              <a:rPr lang="en-GB" sz="1800" dirty="0">
                <a:solidFill>
                  <a:srgbClr val="000000"/>
                </a:solidFill>
                <a:effectLst/>
                <a:latin typeface="Calibri" panose="020F0502020204030204" pitchFamily="34" charset="0"/>
                <a:ea typeface="Times New Roman" panose="02020603050405020304" pitchFamily="18" charset="0"/>
              </a:rPr>
              <a:t>Class to be split into four groups, each group given one of the four topics:</a:t>
            </a:r>
            <a:br>
              <a:rPr lang="en-GB" sz="1800" b="1" dirty="0">
                <a:solidFill>
                  <a:srgbClr val="FF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APP</a:t>
            </a:r>
            <a:br>
              <a:rPr lang="en-GB" sz="1800" dirty="0">
                <a:solidFill>
                  <a:srgbClr val="00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WWC</a:t>
            </a:r>
            <a:br>
              <a:rPr lang="en-GB" sz="1800" dirty="0">
                <a:solidFill>
                  <a:srgbClr val="00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PEQF</a:t>
            </a:r>
            <a:br>
              <a:rPr lang="en-GB" sz="1800" dirty="0">
                <a:solidFill>
                  <a:srgbClr val="00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NPLC</a:t>
            </a:r>
            <a:endParaRPr lang="en-GB" sz="1800" dirty="0">
              <a:effectLst/>
              <a:latin typeface="Times New Roman" panose="02020603050405020304" pitchFamily="18" charset="0"/>
              <a:ea typeface="Times New Roman" panose="02020603050405020304" pitchFamily="18" charset="0"/>
            </a:endParaRPr>
          </a:p>
          <a:p>
            <a:br>
              <a:rPr lang="en-GB" sz="1800" dirty="0">
                <a:solidFill>
                  <a:srgbClr val="00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Students to research and report back to the class.</a:t>
            </a:r>
            <a:endParaRPr lang="en-GB" sz="1200" b="1" u="sng" kern="1200" dirty="0">
              <a:latin typeface="+mn-lt"/>
            </a:endParaRPr>
          </a:p>
          <a:p>
            <a:pPr marL="0" indent="0" algn="l">
              <a:buFont typeface="Arial" panose="020B0604020202020204" pitchFamily="34" charset="0"/>
              <a:buNone/>
            </a:pPr>
            <a:r>
              <a:rPr lang="en-GB" sz="1200" b="1" u="sng" kern="1200" dirty="0">
                <a:latin typeface="+mn-lt"/>
              </a:rPr>
              <a:t>Authorised Professional Practice – APP</a:t>
            </a:r>
            <a:br>
              <a:rPr lang="en-GB" sz="1200" b="1" u="sng" kern="1200" dirty="0">
                <a:latin typeface="+mn-lt"/>
              </a:rPr>
            </a:br>
            <a:r>
              <a:rPr lang="en-GB" sz="1200" b="0" i="0" dirty="0">
                <a:solidFill>
                  <a:schemeClr val="tx1"/>
                </a:solidFill>
                <a:effectLst/>
                <a:latin typeface="+mn-lt"/>
              </a:rPr>
              <a:t>Gives Operation guidance on how to deal with different types of crime / incidents – from first response through to investigation, legal issues and public protection.</a:t>
            </a:r>
            <a:br>
              <a:rPr lang="en-GB" sz="1200" b="0" i="0" dirty="0">
                <a:solidFill>
                  <a:schemeClr val="tx1"/>
                </a:solidFill>
                <a:effectLst/>
                <a:latin typeface="+mn-lt"/>
              </a:rPr>
            </a:br>
            <a:endParaRPr lang="en-GB" sz="1200" b="0" i="0" dirty="0">
              <a:solidFill>
                <a:schemeClr val="tx1"/>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Authorised professional practice (APP) is developed and owned by the College of Policing (the professional body for policing) and can be accessed online. It is the official and most up-to-date source of policing practice. </a:t>
            </a:r>
          </a:p>
          <a:p>
            <a:pPr marL="0" indent="0" algn="l">
              <a:buFont typeface="Arial" panose="020B0604020202020204" pitchFamily="34" charset="0"/>
              <a:buNone/>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APP streamlines existing knowledge products and guidance into a consolidated online format. The benefits of an integrated approach include:</a:t>
            </a:r>
          </a:p>
          <a:p>
            <a:pPr marL="171450" indent="-171450" algn="l">
              <a:buFont typeface="Arial" panose="020B0604020202020204" pitchFamily="34" charset="0"/>
              <a:buChar char="•"/>
            </a:pPr>
            <a:r>
              <a:rPr lang="en-GB" b="0" i="0" dirty="0">
                <a:solidFill>
                  <a:srgbClr val="000000"/>
                </a:solidFill>
                <a:effectLst/>
                <a:latin typeface="+mn-lt"/>
              </a:rPr>
              <a:t>instant access to authorised knowledge and the ability to link seamlessly to other APP areas</a:t>
            </a:r>
          </a:p>
          <a:p>
            <a:pPr marL="171450" indent="-171450" algn="l">
              <a:buFont typeface="Arial" panose="020B0604020202020204" pitchFamily="34" charset="0"/>
              <a:buChar char="•"/>
            </a:pPr>
            <a:r>
              <a:rPr lang="en-GB" b="0" i="0" dirty="0">
                <a:solidFill>
                  <a:srgbClr val="000000"/>
                </a:solidFill>
                <a:effectLst/>
                <a:latin typeface="+mn-lt"/>
              </a:rPr>
              <a:t>the ability to search content</a:t>
            </a:r>
          </a:p>
          <a:p>
            <a:pPr marL="171450" indent="-171450" algn="l">
              <a:buFont typeface="Arial" panose="020B0604020202020204" pitchFamily="34" charset="0"/>
              <a:buChar char="•"/>
            </a:pPr>
            <a:r>
              <a:rPr lang="en-GB" b="0" i="0" dirty="0">
                <a:solidFill>
                  <a:srgbClr val="000000"/>
                </a:solidFill>
                <a:effectLst/>
                <a:latin typeface="+mn-lt"/>
              </a:rPr>
              <a:t>a reduction in the volume of material</a:t>
            </a:r>
          </a:p>
          <a:p>
            <a:pPr marL="171450" indent="-171450" algn="l">
              <a:buFont typeface="Arial" panose="020B0604020202020204" pitchFamily="34" charset="0"/>
              <a:buChar char="•"/>
            </a:pPr>
            <a:r>
              <a:rPr lang="en-GB" b="0" i="0" dirty="0">
                <a:solidFill>
                  <a:srgbClr val="000000"/>
                </a:solidFill>
                <a:effectLst/>
                <a:latin typeface="+mn-lt"/>
              </a:rPr>
              <a:t>a consistent and compatible approach</a:t>
            </a:r>
          </a:p>
          <a:p>
            <a:pPr marL="171450" indent="-171450" algn="l">
              <a:buFont typeface="Arial" panose="020B0604020202020204" pitchFamily="34" charset="0"/>
              <a:buChar char="•"/>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APP is authorised by the College of Policing as the official source of professional practice on policing.</a:t>
            </a:r>
          </a:p>
          <a:p>
            <a:pPr marL="0" indent="0" algn="l">
              <a:buFont typeface="Arial" panose="020B0604020202020204" pitchFamily="34" charset="0"/>
              <a:buNone/>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The development of APP is based on identified threshold criteria. APP must support interoperability at a national level, contribute to the mitigation of ‘high risk’ activity or reinforce the Strategic Policing Requirement. APP is being developed and released incrementally. </a:t>
            </a:r>
          </a:p>
          <a:p>
            <a:pPr marL="0" indent="0" algn="l">
              <a:buFont typeface="Arial" panose="020B0604020202020204" pitchFamily="34" charset="0"/>
              <a:buNone/>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Not all guidance will meet the criteria determined by the Gateway Group to become APP. It is at the discretion of the relevant National Policing Business Area to identify any additional guidance to be developed and they are responsible for ensuring that such guidance is accurate and kept up to date.</a:t>
            </a:r>
          </a:p>
          <a:p>
            <a:pPr marL="0" indent="0" algn="l">
              <a:buFont typeface="Arial" panose="020B0604020202020204" pitchFamily="34" charset="0"/>
              <a:buNone/>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Existing guidance products are still valid during the development of APP. Once APP has been developed, National Policing Business Areas review their pool of products to ascertain which have been superseded by APP and can be decommissioned, which need to be retained as reference material and which can be archived.</a:t>
            </a:r>
          </a:p>
          <a:p>
            <a:pPr marL="0" indent="0" algn="l">
              <a:buFont typeface="Arial" panose="020B0604020202020204" pitchFamily="34" charset="0"/>
              <a:buNone/>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APP will be subject to review (either scheduled or triggered) in consultation with the relevant National Policing Business Area. Updates will be flagged to users and details on changes will be provided as necessary. </a:t>
            </a:r>
          </a:p>
          <a:p>
            <a:pPr marL="0" indent="0" algn="l">
              <a:buFont typeface="Arial" panose="020B0604020202020204" pitchFamily="34" charset="0"/>
              <a:buNone/>
            </a:pPr>
            <a:endParaRPr lang="en-GB" b="0" i="0" dirty="0">
              <a:solidFill>
                <a:srgbClr val="000000"/>
              </a:solidFill>
              <a:effectLst/>
              <a:latin typeface="+mn-lt"/>
            </a:endParaRPr>
          </a:p>
          <a:p>
            <a:pPr marL="0" indent="0" algn="l">
              <a:buFont typeface="Arial" panose="020B0604020202020204" pitchFamily="34" charset="0"/>
              <a:buNone/>
            </a:pPr>
            <a:r>
              <a:rPr lang="en-GB" b="0" i="0" dirty="0">
                <a:solidFill>
                  <a:srgbClr val="000000"/>
                </a:solidFill>
                <a:effectLst/>
                <a:latin typeface="+mn-lt"/>
              </a:rPr>
              <a:t>The content of APP is subject to scrutiny by the College’s Legal Services Unit to ensure that the product is legally accurate and compliant with diversity good practice. For further information on the steps taken in the development of APP, see our equality impact statement.</a:t>
            </a:r>
          </a:p>
          <a:p>
            <a:pPr marL="0" indent="0" algn="l">
              <a:buFont typeface="Arial" panose="020B0604020202020204" pitchFamily="34" charset="0"/>
              <a:buNone/>
            </a:pPr>
            <a:endParaRPr lang="en-GB" b="0" i="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dirty="0">
                <a:solidFill>
                  <a:srgbClr val="000000"/>
                </a:solidFill>
                <a:effectLst/>
                <a:latin typeface="+mn-lt"/>
              </a:rPr>
              <a:t>Topic areas include:</a:t>
            </a:r>
            <a:br>
              <a:rPr lang="en-GB" sz="1200" b="0" i="0" dirty="0">
                <a:solidFill>
                  <a:srgbClr val="000000"/>
                </a:solidFill>
                <a:effectLst/>
                <a:latin typeface="+mn-lt"/>
              </a:rPr>
            </a:br>
            <a:r>
              <a:rPr lang="en-GB" sz="1200" b="0" i="0" dirty="0">
                <a:solidFill>
                  <a:srgbClr val="000000"/>
                </a:solidFill>
                <a:effectLst/>
                <a:latin typeface="+mn-lt"/>
              </a:rPr>
              <a:t>Armed Policing | Civil Emergencies | Covert Policing | Critical Incident Management | Detention and Custody | Engagement and Communication | Extraction of Material from digital devices | Information Management | Intelligence Management | Investigation | Liv Facial Recognition | Major Investigation and Public Protection | Mental Health | Mobilisation | NDM | Operations | Policing Elections | Post – Incident procedures following death or serious injury | Professional Standards | Prosecution and Case Management | Public Order | Risk | Roads Policing | Stop and Search</a:t>
            </a:r>
            <a:endParaRPr lang="en-GB" sz="1200" b="0" i="0" dirty="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u="sng" kern="1200" dirty="0">
              <a:solidFill>
                <a:schemeClr val="tx1"/>
              </a:solidFill>
              <a:effectLst/>
              <a:latin typeface="+mn-lt"/>
            </a:endParaRPr>
          </a:p>
          <a:p>
            <a:pPr algn="l"/>
            <a:br>
              <a:rPr lang="en-GB" sz="1200" b="1" u="sng" kern="1200" dirty="0">
                <a:latin typeface="+mn-lt"/>
              </a:rPr>
            </a:br>
            <a:r>
              <a:rPr lang="en-GB" sz="1200" b="1" u="sng" kern="1200" dirty="0">
                <a:latin typeface="+mn-lt"/>
              </a:rPr>
              <a:t>Policing Education Qualifications Framework – PEQF</a:t>
            </a:r>
            <a:br>
              <a:rPr lang="en-GB" sz="1200" b="1" u="sng" kern="1200" dirty="0">
                <a:latin typeface="+mn-lt"/>
              </a:rPr>
            </a:br>
            <a:r>
              <a:rPr lang="en-GB" sz="1200" b="0" i="0" dirty="0">
                <a:solidFill>
                  <a:schemeClr val="tx1"/>
                </a:solidFill>
                <a:effectLst/>
                <a:latin typeface="+mn-lt"/>
              </a:rPr>
              <a:t>Professional training framework for Police Officers and Staff. Based on a modern curriculum of dynamic operation training, underpinned by sound theoretical education. Creating a consistent high standard of training for all Police Officers whichever way they choose to join the force.</a:t>
            </a:r>
            <a:br>
              <a:rPr lang="en-GB" sz="1200" b="0" i="0" dirty="0">
                <a:solidFill>
                  <a:schemeClr val="tx1"/>
                </a:solidFill>
                <a:effectLst/>
                <a:latin typeface="+mn-lt"/>
              </a:rPr>
            </a:br>
            <a:br>
              <a:rPr lang="en-GB" sz="1200" b="0" i="0" dirty="0">
                <a:solidFill>
                  <a:schemeClr val="tx1"/>
                </a:solidFill>
                <a:effectLst/>
                <a:latin typeface="+mn-lt"/>
              </a:rPr>
            </a:br>
            <a:r>
              <a:rPr lang="en-GB" sz="1200" b="0" i="0" dirty="0">
                <a:solidFill>
                  <a:schemeClr val="tx1"/>
                </a:solidFill>
                <a:effectLst/>
                <a:latin typeface="+mn-lt"/>
              </a:rPr>
              <a:t>Why?</a:t>
            </a:r>
            <a:br>
              <a:rPr lang="en-GB" sz="1200" b="0" i="0" dirty="0">
                <a:solidFill>
                  <a:schemeClr val="tx1"/>
                </a:solidFill>
                <a:effectLst/>
                <a:latin typeface="+mn-lt"/>
              </a:rPr>
            </a:br>
            <a:r>
              <a:rPr lang="en-GB" b="0" i="0" u="none" dirty="0">
                <a:solidFill>
                  <a:schemeClr val="tx1"/>
                </a:solidFill>
                <a:effectLst/>
                <a:latin typeface="+mn-lt"/>
              </a:rPr>
              <a:t>The Policing Vision 2025 that was </a:t>
            </a:r>
            <a:r>
              <a:rPr lang="en-GB" b="0" i="0" dirty="0">
                <a:solidFill>
                  <a:srgbClr val="000000"/>
                </a:solidFill>
                <a:effectLst/>
                <a:latin typeface="+mn-lt"/>
              </a:rPr>
              <a:t>written and agreed by the Association of Police and Crime Commissioners – highlighted:</a:t>
            </a:r>
          </a:p>
          <a:p>
            <a:pPr algn="l">
              <a:buFont typeface="Arial" panose="020B0604020202020204" pitchFamily="34" charset="0"/>
              <a:buChar char="•"/>
            </a:pPr>
            <a:r>
              <a:rPr lang="en-GB" b="0" i="0" dirty="0">
                <a:solidFill>
                  <a:srgbClr val="000000"/>
                </a:solidFill>
                <a:effectLst/>
                <a:latin typeface="+mn-lt"/>
              </a:rPr>
              <a:t>a need for consistency, accreditation and defined roles</a:t>
            </a:r>
          </a:p>
          <a:p>
            <a:pPr algn="l">
              <a:buFont typeface="Arial" panose="020B0604020202020204" pitchFamily="34" charset="0"/>
              <a:buChar char="•"/>
            </a:pPr>
            <a:r>
              <a:rPr lang="en-GB" b="0" i="0" dirty="0">
                <a:solidFill>
                  <a:srgbClr val="000000"/>
                </a:solidFill>
                <a:effectLst/>
                <a:latin typeface="+mn-lt"/>
              </a:rPr>
              <a:t>that roles need specific skills and knowledge, backed by qualifications</a:t>
            </a:r>
          </a:p>
          <a:p>
            <a:pPr algn="l"/>
            <a:br>
              <a:rPr lang="en-GB" b="0" i="0" dirty="0">
                <a:solidFill>
                  <a:srgbClr val="000000"/>
                </a:solidFill>
                <a:effectLst/>
                <a:latin typeface="+mn-lt"/>
              </a:rPr>
            </a:br>
            <a:r>
              <a:rPr lang="en-GB" b="0" i="0" dirty="0">
                <a:solidFill>
                  <a:srgbClr val="000000"/>
                </a:solidFill>
                <a:effectLst/>
                <a:latin typeface="+mn-lt"/>
              </a:rPr>
              <a:t>For a long time forces have recruited differently, without standard entry requirements, learning provision and support. The service recognised the need to standardise these areas as a priority. The PEQF also supports the recruitment of 20,000 new police officers, widening the gateway to, and broadening the appeal of, joining the service.</a:t>
            </a:r>
          </a:p>
          <a:p>
            <a:pPr algn="l"/>
            <a:br>
              <a:rPr lang="en-GB" b="0" i="0" dirty="0">
                <a:solidFill>
                  <a:srgbClr val="000000"/>
                </a:solidFill>
                <a:effectLst/>
                <a:latin typeface="+mn-lt"/>
              </a:rPr>
            </a:br>
            <a:r>
              <a:rPr lang="en-GB" b="0" i="0" dirty="0">
                <a:solidFill>
                  <a:srgbClr val="000000"/>
                </a:solidFill>
                <a:effectLst/>
                <a:latin typeface="+mn-lt"/>
              </a:rPr>
              <a:t>There is increasing demand on the police to do more than just solve crime and ‘catch the bad guys’. It’s understood that learning and support for new recruits will help them to start well and stay in a job that recognises their level of expertise and values their contribution.</a:t>
            </a:r>
          </a:p>
          <a:p>
            <a:pPr algn="l"/>
            <a:endParaRPr lang="en-GB" b="0" i="0" dirty="0">
              <a:solidFill>
                <a:srgbClr val="000000"/>
              </a:solidFill>
              <a:effectLst/>
              <a:latin typeface="+mn-lt"/>
            </a:endParaRPr>
          </a:p>
          <a:p>
            <a:pPr algn="l"/>
            <a:r>
              <a:rPr lang="en-GB" b="0" i="0" dirty="0">
                <a:solidFill>
                  <a:srgbClr val="000000"/>
                </a:solidFill>
                <a:effectLst/>
                <a:latin typeface="+mn-lt"/>
              </a:rPr>
              <a:t>Its aims are to:</a:t>
            </a:r>
          </a:p>
          <a:p>
            <a:pPr marL="171450" indent="-171450" algn="l">
              <a:buFont typeface="Arial" panose="020B0604020202020204" pitchFamily="34" charset="0"/>
              <a:buChar char="•"/>
            </a:pPr>
            <a:r>
              <a:rPr lang="en-GB" b="0" i="0" dirty="0">
                <a:solidFill>
                  <a:srgbClr val="000000"/>
                </a:solidFill>
                <a:effectLst/>
                <a:latin typeface="+mn-lt"/>
              </a:rPr>
              <a:t>address the long-held deficiency in recognising the level at which police officers operate</a:t>
            </a:r>
          </a:p>
          <a:p>
            <a:pPr marL="171450" indent="-171450" algn="l">
              <a:buFont typeface="Arial" panose="020B0604020202020204" pitchFamily="34" charset="0"/>
              <a:buChar char="•"/>
            </a:pPr>
            <a:r>
              <a:rPr lang="en-GB" b="0" i="0" dirty="0">
                <a:solidFill>
                  <a:srgbClr val="000000"/>
                </a:solidFill>
                <a:effectLst/>
                <a:latin typeface="+mn-lt"/>
              </a:rPr>
              <a:t>provide a framework within which the College can revise the learning provision for all officers and staff, starting with the initial entry routes, to ensure these meet the needs of forces and the expectation of the service as set out in Policing Vision 2025</a:t>
            </a:r>
          </a:p>
          <a:p>
            <a:pPr marL="171450" indent="-171450" algn="l">
              <a:buFont typeface="Arial" panose="020B0604020202020204" pitchFamily="34" charset="0"/>
              <a:buChar char="•"/>
            </a:pPr>
            <a:r>
              <a:rPr lang="en-GB" b="0" i="0" dirty="0">
                <a:solidFill>
                  <a:srgbClr val="000000"/>
                </a:solidFill>
                <a:effectLst/>
                <a:latin typeface="+mn-lt"/>
              </a:rPr>
              <a:t>standardise the learning provision across all forces, in particular the initial learning for newly recruited officers</a:t>
            </a:r>
          </a:p>
          <a:p>
            <a:pPr marL="171450" indent="-171450" algn="l">
              <a:buFont typeface="Arial" panose="020B0604020202020204" pitchFamily="34" charset="0"/>
              <a:buChar char="•"/>
            </a:pPr>
            <a:r>
              <a:rPr lang="en-GB" b="0" i="0" dirty="0">
                <a:solidFill>
                  <a:srgbClr val="000000"/>
                </a:solidFill>
                <a:effectLst/>
                <a:latin typeface="+mn-lt"/>
              </a:rPr>
              <a:t>include processes and guidance to help existing officers and staff achieve their potential, for example by taking their prior experience and learning as a basis for further learning and achievement of transferable and recognised qualifications.</a:t>
            </a:r>
          </a:p>
          <a:p>
            <a:pPr algn="l">
              <a:buFont typeface="Arial" panose="020B0604020202020204" pitchFamily="34" charset="0"/>
              <a:buChar char="•"/>
            </a:pPr>
            <a:endParaRPr lang="en-GB" b="0" i="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lang="en-GB" sz="1200" b="0" i="0" dirty="0">
                <a:solidFill>
                  <a:schemeClr val="tx1"/>
                </a:solidFill>
                <a:effectLst/>
                <a:latin typeface="+mn-lt"/>
              </a:rPr>
            </a:br>
            <a:r>
              <a:rPr lang="en-GB" sz="1200" b="1" i="0" u="sng" dirty="0">
                <a:solidFill>
                  <a:schemeClr val="tx1"/>
                </a:solidFill>
                <a:effectLst/>
                <a:latin typeface="+mn-lt"/>
              </a:rPr>
              <a:t>What Works Centre</a:t>
            </a:r>
            <a:br>
              <a:rPr lang="en-GB" sz="1200" b="1" i="0" u="sng" dirty="0">
                <a:solidFill>
                  <a:schemeClr val="tx1"/>
                </a:solidFill>
                <a:effectLst/>
                <a:latin typeface="+mn-lt"/>
              </a:rPr>
            </a:br>
            <a:r>
              <a:rPr lang="en-GB" sz="1200" i="0" dirty="0">
                <a:solidFill>
                  <a:schemeClr val="tx1"/>
                </a:solidFill>
                <a:effectLst/>
                <a:latin typeface="+mn-lt"/>
                <a:ea typeface="Microsoft YaHei" panose="020B0503020204020204" pitchFamily="34" charset="-122"/>
              </a:rPr>
              <a:t>CoP is the What Works Centre for Crime reduction. They collect and share research evidence on crime reduction and support its use in practice.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0" dirty="0">
              <a:solidFill>
                <a:schemeClr val="tx1"/>
              </a:solidFill>
              <a:effectLst/>
              <a:latin typeface="+mn-lt"/>
              <a:ea typeface="Microsoft YaHei" panose="020B0503020204020204" pitchFamily="34" charset="-122"/>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i="0" dirty="0">
                <a:solidFill>
                  <a:schemeClr val="tx1"/>
                </a:solidFill>
                <a:effectLst/>
                <a:latin typeface="+mn-lt"/>
                <a:ea typeface="Microsoft YaHei" panose="020B0503020204020204" pitchFamily="34" charset="-122"/>
              </a:rPr>
              <a:t>The work includes: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0" dirty="0">
                <a:solidFill>
                  <a:schemeClr val="tx1"/>
                </a:solidFill>
                <a:effectLst/>
                <a:latin typeface="+mn-lt"/>
                <a:ea typeface="Microsoft YaHei" panose="020B0503020204020204" pitchFamily="34" charset="-122"/>
              </a:rPr>
              <a:t>providing easy access to the best available evidence in the crime reduction toolkit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0" dirty="0">
                <a:solidFill>
                  <a:schemeClr val="tx1"/>
                </a:solidFill>
                <a:effectLst/>
                <a:latin typeface="+mn-lt"/>
                <a:ea typeface="Microsoft YaHei" panose="020B0503020204020204" pitchFamily="34" charset="-122"/>
              </a:rPr>
              <a:t>sharing research on the research map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0" dirty="0">
                <a:solidFill>
                  <a:schemeClr val="tx1"/>
                </a:solidFill>
                <a:effectLst/>
                <a:latin typeface="+mn-lt"/>
                <a:ea typeface="Microsoft YaHei" panose="020B0503020204020204" pitchFamily="34" charset="-122"/>
              </a:rPr>
              <a:t>turning evidence into practice with operational policing guidance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0" dirty="0">
                <a:solidFill>
                  <a:schemeClr val="tx1"/>
                </a:solidFill>
                <a:effectLst/>
                <a:latin typeface="+mn-lt"/>
                <a:ea typeface="Microsoft YaHei" panose="020B0503020204020204" pitchFamily="34" charset="-122"/>
              </a:rPr>
              <a:t>providing practical tools for evaluating policing projects, interventions and tactics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0" dirty="0">
                <a:solidFill>
                  <a:schemeClr val="tx1"/>
                </a:solidFill>
                <a:effectLst/>
                <a:latin typeface="+mn-lt"/>
                <a:ea typeface="Microsoft YaHei" panose="020B0503020204020204" pitchFamily="34" charset="-122"/>
              </a:rPr>
              <a:t>helping to connect practitioners and academics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0" dirty="0">
                <a:solidFill>
                  <a:schemeClr val="tx1"/>
                </a:solidFill>
                <a:effectLst/>
                <a:latin typeface="+mn-lt"/>
                <a:ea typeface="Microsoft YaHei" panose="020B0503020204020204" pitchFamily="34" charset="-122"/>
              </a:rPr>
              <a:t>supporting people in policing to undertake research by providing peer support networks, research surgeries and a college bursary scheme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i="0" dirty="0">
              <a:solidFill>
                <a:schemeClr val="tx1"/>
              </a:solidFill>
              <a:effectLst/>
              <a:latin typeface="+mn-lt"/>
              <a:ea typeface="Microsoft YaHei" panose="020B0503020204020204" pitchFamily="34" charset="-122"/>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i="0" dirty="0">
                <a:solidFill>
                  <a:schemeClr val="tx1"/>
                </a:solidFill>
                <a:effectLst/>
                <a:latin typeface="+mn-lt"/>
                <a:ea typeface="Microsoft YaHei" panose="020B0503020204020204" pitchFamily="34" charset="-122"/>
              </a:rPr>
              <a:t>The What Works Centre for Crime Reduction is part of the What Works Network(opens an external website in the same tab) – a network of 13 centres providing the best available evidence to guide decisions about public services.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i="0" u="sng" kern="1200" dirty="0">
              <a:solidFill>
                <a:schemeClr val="tx1"/>
              </a:solidFill>
              <a:effectLst/>
              <a:latin typeface="+mn-lt"/>
              <a:ea typeface="Microsoft YaHei" panose="020B0503020204020204" pitchFamily="34" charset="-122"/>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i="0" u="sng" dirty="0">
                <a:solidFill>
                  <a:schemeClr val="tx1"/>
                </a:solidFill>
                <a:effectLst/>
                <a:latin typeface="+mn-lt"/>
              </a:rPr>
              <a:t>National Police Leadership Centre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dirty="0">
                <a:solidFill>
                  <a:schemeClr val="tx1"/>
                </a:solidFill>
                <a:effectLst/>
                <a:latin typeface="+mn-lt"/>
              </a:rPr>
              <a:t>CoP helps Police Leadership develop skills, knowledge and networks required to address the most complex strategic challenges. </a:t>
            </a:r>
            <a:r>
              <a:rPr lang="en-GB" sz="1200" b="0" i="0" u="none" dirty="0">
                <a:solidFill>
                  <a:schemeClr val="tx1"/>
                </a:solidFill>
                <a:effectLst/>
                <a:latin typeface="+mn-lt"/>
              </a:rPr>
              <a:t>Working with partners such as the National Leadership Centre and </a:t>
            </a:r>
            <a:r>
              <a:rPr lang="en-GB" sz="1200" b="0" i="0" u="none" dirty="0" err="1">
                <a:solidFill>
                  <a:schemeClr val="tx1"/>
                </a:solidFill>
                <a:effectLst/>
                <a:latin typeface="+mn-lt"/>
              </a:rPr>
              <a:t>Accipio</a:t>
            </a:r>
            <a:r>
              <a:rPr lang="en-GB" sz="1200" b="0" i="0" u="none" dirty="0">
                <a:solidFill>
                  <a:schemeClr val="tx1"/>
                </a:solidFill>
                <a:effectLst/>
                <a:latin typeface="+mn-lt"/>
              </a:rPr>
              <a:t> to provide nationally recognised qualifications and help individuals develop the </a:t>
            </a:r>
            <a:r>
              <a:rPr lang="en-GB" b="0" i="0" dirty="0">
                <a:solidFill>
                  <a:srgbClr val="303030"/>
                </a:solidFill>
                <a:effectLst/>
                <a:latin typeface="+mn-lt"/>
              </a:rPr>
              <a:t>ability to lead, motivate, and inspire, while encouraging strategic thinking at this level of management. Aiming to develop management and mentoring skills to enhance the achievement of goals across the organisation.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u="sng" kern="1200" dirty="0">
              <a:solidFill>
                <a:srgbClr val="30303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effectLst/>
                <a:latin typeface="+mn-lt"/>
              </a:rPr>
              <a:t>NPLC is a "one stop shop" for leadership and management resources for people working in Policing. It also provides access to interactive workshops with top speakers and discounted CMI leadership and management qualifications. </a:t>
            </a:r>
            <a:endParaRPr lang="en-GB" sz="1200" b="1" u="sng" kern="1200" dirty="0">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u="sng" kern="1200" dirty="0">
              <a:latin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u="sng" kern="1200"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450720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Arial" panose="020B0604020202020204" pitchFamily="34" charset="0"/>
              </a:rPr>
              <a:t>What</a:t>
            </a:r>
            <a:r>
              <a:rPr lang="en-GB" sz="1200" kern="1200" baseline="0" dirty="0">
                <a:solidFill>
                  <a:schemeClr val="tx1"/>
                </a:solidFill>
                <a:effectLst/>
                <a:latin typeface="+mn-lt"/>
                <a:ea typeface="+mn-ea"/>
                <a:cs typeface="Arial" panose="020B0604020202020204" pitchFamily="34" charset="0"/>
              </a:rPr>
              <a:t> have we learnt? How can we improve?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Arial" panose="020B0604020202020204" pitchFamily="34" charset="0"/>
              </a:rPr>
              <a:t>When saying ‘policing by consent’, the Home Secretary was referring to a long standing philosophy of British policing, known as the Robert Peel’s 9 Principles of Policing. (Revisit Handout) </a:t>
            </a:r>
          </a:p>
          <a:p>
            <a:pPr>
              <a:lnSpc>
                <a:spcPct val="100000"/>
              </a:lnSpc>
            </a:pPr>
            <a:endParaRPr lang="en-US" sz="1200" dirty="0">
              <a:latin typeface="+mn-lt"/>
              <a:cs typeface="Arial" panose="020B0604020202020204" pitchFamily="34" charset="0"/>
            </a:endParaRPr>
          </a:p>
          <a:p>
            <a:pPr>
              <a:lnSpc>
                <a:spcPct val="100000"/>
              </a:lnSpc>
            </a:pPr>
            <a:r>
              <a:rPr lang="en-GB" sz="1200" kern="1200" dirty="0">
                <a:solidFill>
                  <a:schemeClr val="tx1"/>
                </a:solidFill>
                <a:effectLst/>
                <a:latin typeface="+mn-lt"/>
                <a:ea typeface="+mn-ea"/>
                <a:cs typeface="Arial" panose="020B0604020202020204" pitchFamily="34" charset="0"/>
              </a:rPr>
              <a:t>Essentially, as explained by the notable police historian Charles Reith in his ‘New Study of Police History ‘in 1956, it was a philosophy of policing ‘unique in history and throughout the world because it derived not from fear but almost exclusively from public co-operation with the police, induced by them designedly by behaviour which secures and maintains for them the approval, respect and affection of the public’.</a:t>
            </a:r>
          </a:p>
          <a:p>
            <a:pPr>
              <a:lnSpc>
                <a:spcPct val="100000"/>
              </a:lnSpc>
            </a:pPr>
            <a:r>
              <a:rPr lang="en-GB" sz="1200" kern="1200" dirty="0">
                <a:solidFill>
                  <a:schemeClr val="tx1"/>
                </a:solidFill>
                <a:effectLst/>
                <a:latin typeface="+mn-lt"/>
                <a:ea typeface="+mn-ea"/>
                <a:cs typeface="Arial" panose="020B0604020202020204" pitchFamily="34" charset="0"/>
              </a:rPr>
              <a:t>It should be noted that it refers to the power of the police coming from the common consent of the public, as opposed to the power of the state. </a:t>
            </a:r>
          </a:p>
          <a:p>
            <a:pPr>
              <a:lnSpc>
                <a:spcPct val="100000"/>
              </a:lnSpc>
            </a:pPr>
            <a:r>
              <a:rPr lang="en-GB" sz="1200" kern="1200" dirty="0">
                <a:solidFill>
                  <a:schemeClr val="tx1"/>
                </a:solidFill>
                <a:effectLst/>
                <a:latin typeface="+mn-lt"/>
                <a:ea typeface="+mn-ea"/>
                <a:cs typeface="Arial" panose="020B0604020202020204" pitchFamily="34" charset="0"/>
              </a:rPr>
              <a:t>It does not mean the consent of an individual. No individual can chose to withdraw his or her consent from the police, or from a law.</a:t>
            </a:r>
          </a:p>
          <a:p>
            <a:pPr>
              <a:lnSpc>
                <a:spcPct val="100000"/>
              </a:lnSpc>
            </a:pPr>
            <a:endParaRPr lang="en-US" sz="1200" dirty="0">
              <a:latin typeface="+mn-lt"/>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latin typeface="+mn-lt"/>
                <a:cs typeface="Arial" panose="020B0604020202020204" pitchFamily="34" charset="0"/>
              </a:rPr>
              <a:t>Reference: </a:t>
            </a:r>
            <a:r>
              <a:rPr lang="en-US" sz="1200" kern="1200" dirty="0">
                <a:solidFill>
                  <a:schemeClr val="tx1"/>
                </a:solidFill>
                <a:effectLst/>
                <a:latin typeface="+mn-lt"/>
                <a:ea typeface="+mn-ea"/>
                <a:cs typeface="Arial" panose="020B0604020202020204" pitchFamily="34" charset="0"/>
              </a:rPr>
              <a:t>https://www.gov.uk/government/publications/policing-by-consent/definition-of-policing-by-consent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1" u="sng" kern="1200" dirty="0">
                <a:solidFill>
                  <a:schemeClr val="tx1"/>
                </a:solidFill>
                <a:effectLst/>
                <a:latin typeface="+mn-lt"/>
                <a:ea typeface="+mn-ea"/>
                <a:cs typeface="Arial" panose="020B0604020202020204" pitchFamily="34" charset="0"/>
              </a:rPr>
              <a:t>Group work</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Arial" panose="020B0604020202020204" pitchFamily="34" charset="0"/>
              </a:rPr>
              <a:t>Discuss the relationship between the public and the police and the implications of losing</a:t>
            </a:r>
            <a:r>
              <a:rPr lang="en-US" sz="1200" b="1" kern="1200" baseline="0" dirty="0">
                <a:solidFill>
                  <a:schemeClr val="tx1"/>
                </a:solidFill>
                <a:effectLst/>
                <a:latin typeface="+mn-lt"/>
                <a:ea typeface="+mn-ea"/>
                <a:cs typeface="Arial" panose="020B0604020202020204" pitchFamily="34" charset="0"/>
              </a:rPr>
              <a:t> the consent of the public</a:t>
            </a:r>
          </a:p>
          <a:p>
            <a:pPr>
              <a:lnSpc>
                <a:spcPct val="100000"/>
              </a:lnSpc>
            </a:pPr>
            <a:r>
              <a:rPr lang="en-GB" sz="1200" kern="1200" dirty="0">
                <a:solidFill>
                  <a:schemeClr val="tx1"/>
                </a:solidFill>
                <a:effectLst/>
                <a:latin typeface="+mn-lt"/>
                <a:ea typeface="+mn-ea"/>
                <a:cs typeface="Arial" panose="020B0604020202020204" pitchFamily="34" charset="0"/>
              </a:rPr>
              <a:t> </a:t>
            </a:r>
          </a:p>
          <a:p>
            <a:pPr>
              <a:lnSpc>
                <a:spcPct val="100000"/>
              </a:lnSpc>
            </a:pPr>
            <a:r>
              <a:rPr lang="en-GB" sz="1200" kern="1200" dirty="0">
                <a:solidFill>
                  <a:schemeClr val="tx1"/>
                </a:solidFill>
                <a:effectLst/>
                <a:latin typeface="+mn-lt"/>
                <a:ea typeface="+mn-ea"/>
                <a:cs typeface="Arial" panose="020B0604020202020204" pitchFamily="34" charset="0"/>
              </a:rPr>
              <a:t>Group 1- Consider </a:t>
            </a:r>
            <a:r>
              <a:rPr lang="en-GB" sz="1200" b="1" kern="1200" dirty="0">
                <a:solidFill>
                  <a:schemeClr val="tx1"/>
                </a:solidFill>
                <a:effectLst/>
                <a:latin typeface="+mn-lt"/>
                <a:ea typeface="+mn-ea"/>
                <a:cs typeface="Arial" panose="020B0604020202020204" pitchFamily="34" charset="0"/>
              </a:rPr>
              <a:t>why</a:t>
            </a:r>
            <a:r>
              <a:rPr lang="en-GB" sz="1200" kern="1200" dirty="0">
                <a:solidFill>
                  <a:schemeClr val="tx1"/>
                </a:solidFill>
                <a:effectLst/>
                <a:latin typeface="+mn-lt"/>
                <a:ea typeface="+mn-ea"/>
                <a:cs typeface="Arial" panose="020B0604020202020204" pitchFamily="34" charset="0"/>
              </a:rPr>
              <a:t> people cooperate with the police and do not break the law.</a:t>
            </a:r>
          </a:p>
          <a:p>
            <a:pPr>
              <a:lnSpc>
                <a:spcPct val="100000"/>
              </a:lnSpc>
            </a:pPr>
            <a:r>
              <a:rPr lang="en-GB" sz="1200" kern="1200" dirty="0">
                <a:solidFill>
                  <a:schemeClr val="tx1"/>
                </a:solidFill>
                <a:effectLst/>
                <a:latin typeface="+mn-lt"/>
                <a:ea typeface="+mn-ea"/>
                <a:cs typeface="Arial" panose="020B0604020202020204" pitchFamily="34" charset="0"/>
              </a:rPr>
              <a:t> </a:t>
            </a:r>
          </a:p>
          <a:p>
            <a:pPr>
              <a:lnSpc>
                <a:spcPct val="100000"/>
              </a:lnSpc>
            </a:pPr>
            <a:r>
              <a:rPr lang="en-GB" sz="1200" kern="1200" dirty="0">
                <a:solidFill>
                  <a:schemeClr val="tx1"/>
                </a:solidFill>
                <a:effectLst/>
                <a:latin typeface="+mn-lt"/>
                <a:ea typeface="+mn-ea"/>
                <a:cs typeface="Arial" panose="020B0604020202020204" pitchFamily="34" charset="0"/>
              </a:rPr>
              <a:t>Group 2- Consider, the events that we have discussed earlier, </a:t>
            </a:r>
            <a:r>
              <a:rPr lang="en-GB" sz="1200" kern="1200" dirty="0" err="1">
                <a:solidFill>
                  <a:schemeClr val="tx1"/>
                </a:solidFill>
                <a:effectLst/>
                <a:latin typeface="+mn-lt"/>
                <a:ea typeface="+mn-ea"/>
                <a:cs typeface="Arial" panose="020B0604020202020204" pitchFamily="34" charset="0"/>
              </a:rPr>
              <a:t>ie</a:t>
            </a:r>
            <a:r>
              <a:rPr lang="en-GB" sz="1200" kern="1200" dirty="0">
                <a:solidFill>
                  <a:schemeClr val="tx1"/>
                </a:solidFill>
                <a:effectLst/>
                <a:latin typeface="+mn-lt"/>
                <a:ea typeface="+mn-ea"/>
                <a:cs typeface="Arial" panose="020B0604020202020204" pitchFamily="34" charset="0"/>
              </a:rPr>
              <a:t> Brixton Riots, </a:t>
            </a:r>
            <a:r>
              <a:rPr lang="en-GB" sz="1200" kern="1200" dirty="0" err="1">
                <a:solidFill>
                  <a:schemeClr val="tx1"/>
                </a:solidFill>
                <a:effectLst/>
                <a:latin typeface="+mn-lt"/>
                <a:ea typeface="+mn-ea"/>
                <a:cs typeface="Arial" panose="020B0604020202020204" pitchFamily="34" charset="0"/>
              </a:rPr>
              <a:t>Broadwater</a:t>
            </a:r>
            <a:r>
              <a:rPr lang="en-GB" sz="1200" kern="1200" dirty="0">
                <a:solidFill>
                  <a:schemeClr val="tx1"/>
                </a:solidFill>
                <a:effectLst/>
                <a:latin typeface="+mn-lt"/>
                <a:ea typeface="+mn-ea"/>
                <a:cs typeface="Arial" panose="020B0604020202020204" pitchFamily="34" charset="0"/>
              </a:rPr>
              <a:t> </a:t>
            </a:r>
            <a:r>
              <a:rPr lang="en-GB" sz="1200" kern="1200" dirty="0" err="1">
                <a:solidFill>
                  <a:schemeClr val="tx1"/>
                </a:solidFill>
                <a:effectLst/>
                <a:latin typeface="+mn-lt"/>
                <a:ea typeface="+mn-ea"/>
                <a:cs typeface="Arial" panose="020B0604020202020204" pitchFamily="34" charset="0"/>
              </a:rPr>
              <a:t>Fram</a:t>
            </a:r>
            <a:r>
              <a:rPr lang="en-GB" sz="1200" kern="1200" dirty="0">
                <a:solidFill>
                  <a:schemeClr val="tx1"/>
                </a:solidFill>
                <a:effectLst/>
                <a:latin typeface="+mn-lt"/>
                <a:ea typeface="+mn-ea"/>
                <a:cs typeface="Arial" panose="020B0604020202020204" pitchFamily="34" charset="0"/>
              </a:rPr>
              <a:t> Riots, London Riots, Stephen Lawrence which suggest that the police service may have ‘got it badly wrong’. </a:t>
            </a:r>
          </a:p>
          <a:p>
            <a:pPr>
              <a:lnSpc>
                <a:spcPct val="100000"/>
              </a:lnSpc>
            </a:pPr>
            <a:r>
              <a:rPr lang="en-GB" sz="1200" kern="1200" dirty="0">
                <a:solidFill>
                  <a:schemeClr val="tx1"/>
                </a:solidFill>
                <a:effectLst/>
                <a:latin typeface="+mn-lt"/>
                <a:ea typeface="+mn-ea"/>
                <a:cs typeface="Arial" panose="020B0604020202020204" pitchFamily="34" charset="0"/>
              </a:rPr>
              <a:t>What are the potential benefits of the police adopting a more procedurally just approach towards delivering policing? </a:t>
            </a:r>
          </a:p>
          <a:p>
            <a:pPr>
              <a:lnSpc>
                <a:spcPct val="100000"/>
              </a:lnSpc>
            </a:pPr>
            <a:r>
              <a:rPr lang="en-GB" sz="1200" kern="1200" dirty="0">
                <a:solidFill>
                  <a:schemeClr val="tx1"/>
                </a:solidFill>
                <a:effectLst/>
                <a:latin typeface="+mn-lt"/>
                <a:ea typeface="+mn-ea"/>
                <a:cs typeface="Arial" panose="020B0604020202020204" pitchFamily="34" charset="0"/>
              </a:rPr>
              <a:t> </a:t>
            </a:r>
          </a:p>
          <a:p>
            <a:pPr>
              <a:lnSpc>
                <a:spcPct val="100000"/>
              </a:lnSpc>
            </a:pPr>
            <a:r>
              <a:rPr lang="en-GB" sz="1200" kern="1200" dirty="0">
                <a:solidFill>
                  <a:schemeClr val="tx1"/>
                </a:solidFill>
                <a:effectLst/>
                <a:latin typeface="+mn-lt"/>
                <a:ea typeface="+mn-ea"/>
                <a:cs typeface="Arial" panose="020B0604020202020204" pitchFamily="34" charset="0"/>
              </a:rPr>
              <a:t>Group 3- Police legitimacy can be defined as the perceived obligation to obey the directives of a legal authority, trust in the institution of policing and in individual police officers in one’s neighbourhood, and affective feelings toward the police. Consider how to improve public </a:t>
            </a:r>
            <a:r>
              <a:rPr lang="en-GB" sz="1200" b="1" kern="1200" dirty="0">
                <a:solidFill>
                  <a:schemeClr val="tx1"/>
                </a:solidFill>
                <a:effectLst/>
                <a:latin typeface="+mn-lt"/>
                <a:ea typeface="+mn-ea"/>
                <a:cs typeface="Arial" panose="020B0604020202020204" pitchFamily="34" charset="0"/>
              </a:rPr>
              <a:t>perceptions</a:t>
            </a:r>
            <a:r>
              <a:rPr lang="en-GB" sz="1200" kern="1200" dirty="0">
                <a:solidFill>
                  <a:schemeClr val="tx1"/>
                </a:solidFill>
                <a:effectLst/>
                <a:latin typeface="+mn-lt"/>
                <a:ea typeface="+mn-ea"/>
                <a:cs typeface="Arial" panose="020B0604020202020204" pitchFamily="34" charset="0"/>
              </a:rPr>
              <a:t> of police procedural fairness. </a:t>
            </a:r>
            <a:endParaRPr lang="en-GB" sz="1200" b="1" dirty="0">
              <a:latin typeface="+mn-lt"/>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341674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200" dirty="0">
                <a:latin typeface="+mn-lt"/>
                <a:cs typeface="Arial" panose="020B0604020202020204" pitchFamily="34" charset="0"/>
              </a:rPr>
              <a:t>Clip- Cuts have consequences</a:t>
            </a:r>
          </a:p>
          <a:p>
            <a:pPr>
              <a:lnSpc>
                <a:spcPct val="100000"/>
              </a:lnSpc>
            </a:pPr>
            <a:endParaRPr lang="en-US" sz="1200" dirty="0">
              <a:latin typeface="+mn-lt"/>
              <a:cs typeface="Arial" panose="020B0604020202020204" pitchFamily="34" charset="0"/>
            </a:endParaRPr>
          </a:p>
          <a:p>
            <a:pPr>
              <a:lnSpc>
                <a:spcPct val="100000"/>
              </a:lnSpc>
            </a:pPr>
            <a:r>
              <a:rPr lang="en-GB" sz="1200" b="1" kern="1200" dirty="0">
                <a:solidFill>
                  <a:schemeClr val="tx1"/>
                </a:solidFill>
                <a:effectLst/>
                <a:latin typeface="+mn-lt"/>
                <a:ea typeface="+mn-ea"/>
                <a:cs typeface="Arial" panose="020B0604020202020204" pitchFamily="34" charset="0"/>
              </a:rPr>
              <a:t>Generate discussion </a:t>
            </a:r>
            <a:r>
              <a:rPr lang="en-GB" sz="1200" kern="1200" dirty="0">
                <a:solidFill>
                  <a:schemeClr val="tx1"/>
                </a:solidFill>
                <a:effectLst/>
                <a:latin typeface="+mn-lt"/>
                <a:ea typeface="+mn-ea"/>
                <a:cs typeface="Arial" panose="020B0604020202020204" pitchFamily="34" charset="0"/>
              </a:rPr>
              <a:t>around the reductions to policing budgets and the impact this will have on policing. Namely, we are asking officers to provide a service with greater efficiency and with fewer resources.</a:t>
            </a:r>
          </a:p>
          <a:p>
            <a:pPr>
              <a:lnSpc>
                <a:spcPct val="100000"/>
              </a:lnSpc>
            </a:pPr>
            <a:r>
              <a:rPr lang="en-GB" sz="1200" kern="1200" dirty="0">
                <a:solidFill>
                  <a:schemeClr val="tx1"/>
                </a:solidFill>
                <a:effectLst/>
                <a:latin typeface="+mn-lt"/>
                <a:ea typeface="+mn-ea"/>
                <a:cs typeface="Arial" panose="020B0604020202020204" pitchFamily="34" charset="0"/>
              </a:rPr>
              <a:t>Following the video, the trainer should facilitate a discussion around the provision of policing in the present day, focusing on working together and officer competency. </a:t>
            </a:r>
          </a:p>
          <a:p>
            <a:pPr>
              <a:lnSpc>
                <a:spcPct val="100000"/>
              </a:lnSpc>
            </a:pPr>
            <a:endParaRPr lang="en-GB" sz="1200" kern="1200" dirty="0">
              <a:solidFill>
                <a:schemeClr val="tx1"/>
              </a:solidFill>
              <a:effectLst/>
              <a:latin typeface="+mn-lt"/>
              <a:ea typeface="+mn-ea"/>
              <a:cs typeface="Arial" panose="020B0604020202020204" pitchFamily="34" charset="0"/>
            </a:endParaRPr>
          </a:p>
          <a:p>
            <a:pPr>
              <a:lnSpc>
                <a:spcPct val="100000"/>
              </a:lnSpc>
            </a:pPr>
            <a:r>
              <a:rPr lang="en-GB" sz="1200" kern="1200" dirty="0">
                <a:solidFill>
                  <a:schemeClr val="tx1"/>
                </a:solidFill>
                <a:effectLst/>
                <a:latin typeface="+mn-lt"/>
                <a:ea typeface="+mn-ea"/>
                <a:cs typeface="Arial" panose="020B0604020202020204" pitchFamily="34" charset="0"/>
              </a:rPr>
              <a:t>Trainer to use a YouTube Video - </a:t>
            </a:r>
            <a:r>
              <a:rPr lang="en-GB" sz="1200" u="sng" kern="1200" dirty="0">
                <a:solidFill>
                  <a:schemeClr val="tx1"/>
                </a:solidFill>
                <a:effectLst/>
                <a:latin typeface="+mn-lt"/>
                <a:ea typeface="+mn-ea"/>
                <a:cs typeface="Arial" panose="020B0604020202020204" pitchFamily="34" charset="0"/>
                <a:hlinkClick r:id="rId3"/>
              </a:rPr>
              <a:t>https://www.youtube.com/watch?v=o9y5Nhw3ffk</a:t>
            </a:r>
            <a:endParaRPr lang="en-GB" sz="1200" u="sng" kern="1200" dirty="0">
              <a:solidFill>
                <a:schemeClr val="tx1"/>
              </a:solidFill>
              <a:effectLst/>
              <a:latin typeface="+mn-lt"/>
              <a:ea typeface="+mn-ea"/>
              <a:cs typeface="Arial" panose="020B0604020202020204" pitchFamily="34" charset="0"/>
            </a:endParaRPr>
          </a:p>
          <a:p>
            <a:pPr>
              <a:lnSpc>
                <a:spcPct val="100000"/>
              </a:lnSpc>
            </a:pPr>
            <a:endParaRPr lang="en-GB" sz="1200" kern="1200" dirty="0">
              <a:solidFill>
                <a:schemeClr val="tx1"/>
              </a:solidFill>
              <a:effectLst/>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Arial" panose="020B0604020202020204" pitchFamily="34" charset="0"/>
              </a:rPr>
              <a:t>Q. Evaluate the effects of financial cuts on the police service of the England and Wales?</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GB" sz="1200" kern="1200" dirty="0">
                <a:solidFill>
                  <a:schemeClr val="tx1"/>
                </a:solidFill>
                <a:effectLst/>
                <a:latin typeface="+mn-lt"/>
                <a:ea typeface="+mn-ea"/>
                <a:cs typeface="Arial" panose="020B0604020202020204" pitchFamily="34" charset="0"/>
              </a:rPr>
              <a:t>Answers might include:</a:t>
            </a:r>
          </a:p>
          <a:p>
            <a:pPr>
              <a:lnSpc>
                <a:spcPct val="100000"/>
              </a:lnSpc>
            </a:pPr>
            <a:r>
              <a:rPr lang="en-GB" sz="1200" kern="1200" dirty="0">
                <a:solidFill>
                  <a:schemeClr val="tx1"/>
                </a:solidFill>
                <a:effectLst/>
                <a:latin typeface="+mn-lt"/>
                <a:ea typeface="+mn-ea"/>
                <a:cs typeface="Arial" panose="020B0604020202020204" pitchFamily="34" charset="0"/>
              </a:rPr>
              <a:t>•	History of cuts to policing</a:t>
            </a:r>
          </a:p>
          <a:p>
            <a:pPr>
              <a:lnSpc>
                <a:spcPct val="100000"/>
              </a:lnSpc>
            </a:pPr>
            <a:r>
              <a:rPr lang="en-GB" sz="1200" kern="1200" dirty="0">
                <a:solidFill>
                  <a:schemeClr val="tx1"/>
                </a:solidFill>
                <a:effectLst/>
                <a:latin typeface="+mn-lt"/>
                <a:ea typeface="+mn-ea"/>
                <a:cs typeface="Arial" panose="020B0604020202020204" pitchFamily="34" charset="0"/>
              </a:rPr>
              <a:t>•	Realigning what the police did and do (lost dogs, lost/found property </a:t>
            </a:r>
            <a:r>
              <a:rPr lang="en-GB" sz="1200" kern="1200" dirty="0" err="1">
                <a:solidFill>
                  <a:schemeClr val="tx1"/>
                </a:solidFill>
                <a:effectLst/>
                <a:latin typeface="+mn-lt"/>
                <a:ea typeface="+mn-ea"/>
                <a:cs typeface="Arial" panose="020B0604020202020204" pitchFamily="34" charset="0"/>
              </a:rPr>
              <a:t>etc</a:t>
            </a:r>
            <a:r>
              <a:rPr lang="en-GB" sz="1200" kern="1200" dirty="0">
                <a:solidFill>
                  <a:schemeClr val="tx1"/>
                </a:solidFill>
                <a:effectLst/>
                <a:latin typeface="+mn-lt"/>
                <a:ea typeface="+mn-ea"/>
                <a:cs typeface="Arial" panose="020B0604020202020204" pitchFamily="34" charset="0"/>
              </a:rPr>
              <a:t>)</a:t>
            </a:r>
          </a:p>
          <a:p>
            <a:pPr>
              <a:lnSpc>
                <a:spcPct val="100000"/>
              </a:lnSpc>
            </a:pPr>
            <a:r>
              <a:rPr lang="en-GB" sz="1200" kern="1200" dirty="0">
                <a:solidFill>
                  <a:schemeClr val="tx1"/>
                </a:solidFill>
                <a:effectLst/>
                <a:latin typeface="+mn-lt"/>
                <a:ea typeface="+mn-ea"/>
                <a:cs typeface="Arial" panose="020B0604020202020204" pitchFamily="34" charset="0"/>
              </a:rPr>
              <a:t>•	How have the top performing forces effectively dealt with reduced resources </a:t>
            </a:r>
          </a:p>
          <a:p>
            <a:pPr>
              <a:lnSpc>
                <a:spcPct val="100000"/>
              </a:lnSpc>
            </a:pPr>
            <a:r>
              <a:rPr lang="en-GB" sz="1200" kern="1200" dirty="0">
                <a:solidFill>
                  <a:schemeClr val="tx1"/>
                </a:solidFill>
                <a:effectLst/>
                <a:latin typeface="+mn-lt"/>
                <a:ea typeface="+mn-ea"/>
                <a:cs typeface="Arial" panose="020B0604020202020204" pitchFamily="34" charset="0"/>
              </a:rPr>
              <a:t>•	Effects of financial cuts on community/response policing</a:t>
            </a:r>
          </a:p>
          <a:p>
            <a:pPr>
              <a:lnSpc>
                <a:spcPct val="100000"/>
              </a:lnSpc>
            </a:pPr>
            <a:r>
              <a:rPr lang="en-GB" sz="1200" kern="1200" dirty="0">
                <a:solidFill>
                  <a:schemeClr val="tx1"/>
                </a:solidFill>
                <a:effectLst/>
                <a:latin typeface="+mn-lt"/>
                <a:ea typeface="+mn-ea"/>
                <a:cs typeface="Arial" panose="020B0604020202020204" pitchFamily="34" charset="0"/>
              </a:rPr>
              <a:t>•	Police culture and the effects of negative reporting. </a:t>
            </a:r>
          </a:p>
          <a:p>
            <a:pPr>
              <a:lnSpc>
                <a:spcPct val="100000"/>
              </a:lnSpc>
            </a:pPr>
            <a:r>
              <a:rPr lang="en-GB" sz="1200" kern="1200" dirty="0">
                <a:solidFill>
                  <a:schemeClr val="tx1"/>
                </a:solidFill>
                <a:effectLst/>
                <a:latin typeface="+mn-lt"/>
                <a:ea typeface="+mn-ea"/>
                <a:cs typeface="Arial" panose="020B0604020202020204" pitchFamily="34" charset="0"/>
              </a:rPr>
              <a:t>•	The future.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16</a:t>
            </a:fld>
            <a:endParaRPr lang="en-GB"/>
          </a:p>
        </p:txBody>
      </p:sp>
    </p:spTree>
    <p:extLst>
      <p:ext uri="{BB962C8B-B14F-4D97-AF65-F5344CB8AC3E}">
        <p14:creationId xmlns:p14="http://schemas.microsoft.com/office/powerpoint/2010/main" val="2809684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dirty="0">
                <a:effectLst/>
                <a:latin typeface="+mn-lt"/>
                <a:cs typeface="Arial" panose="020B0604020202020204" pitchFamily="34" charset="0"/>
              </a:rPr>
              <a:t>HO03 – The Office of Constable</a:t>
            </a:r>
          </a:p>
          <a:p>
            <a:pPr algn="l"/>
            <a:endParaRPr lang="en-GB" sz="1200" dirty="0">
              <a:effectLst/>
              <a:latin typeface="+mn-lt"/>
              <a:cs typeface="Arial" panose="020B0604020202020204" pitchFamily="34" charset="0"/>
            </a:endParaRPr>
          </a:p>
          <a:p>
            <a:pPr algn="l"/>
            <a:r>
              <a:rPr lang="en-GB" sz="1200" dirty="0">
                <a:effectLst/>
                <a:latin typeface="+mn-lt"/>
                <a:cs typeface="Arial" panose="020B0604020202020204" pitchFamily="34" charset="0"/>
              </a:rPr>
              <a:t>This is an important question, the answer to which will be tested throughout the time that you will be employed as a police officer. Being a Police Constable is a very different job to most others as we are crown servants and holding the Office of Constable, meaning there is an absence of employment law. What does this really mean?</a:t>
            </a:r>
            <a:br>
              <a:rPr lang="en-GB" sz="1200" dirty="0">
                <a:effectLst/>
                <a:latin typeface="+mn-lt"/>
                <a:cs typeface="Arial" panose="020B0604020202020204" pitchFamily="34" charset="0"/>
              </a:rPr>
            </a:br>
            <a:br>
              <a:rPr lang="en-GB" sz="1200" dirty="0">
                <a:effectLst/>
                <a:latin typeface="+mn-lt"/>
                <a:cs typeface="Arial" panose="020B0604020202020204" pitchFamily="34" charset="0"/>
              </a:rPr>
            </a:br>
            <a:r>
              <a:rPr lang="en-GB" sz="1200" b="1" dirty="0">
                <a:effectLst/>
                <a:latin typeface="+mn-lt"/>
                <a:cs typeface="Arial" panose="020B0604020202020204" pitchFamily="34" charset="0"/>
              </a:rPr>
              <a:t>Constabulary Independence</a:t>
            </a:r>
            <a:br>
              <a:rPr lang="en-GB" sz="1200" b="1" dirty="0">
                <a:effectLst/>
                <a:latin typeface="+mn-lt"/>
                <a:cs typeface="Arial" panose="020B0604020202020204" pitchFamily="34" charset="0"/>
              </a:rPr>
            </a:br>
            <a:r>
              <a:rPr lang="en-GB" sz="1200" b="0" dirty="0">
                <a:effectLst/>
                <a:latin typeface="+mn-lt"/>
                <a:cs typeface="Arial" panose="020B0604020202020204" pitchFamily="34" charset="0"/>
              </a:rPr>
              <a:t>The more traditional name for the modern Police Service is “Constabulary”. A simple definition of this is a Civil, non-paramilitary force to uphold the law. When we talk about </a:t>
            </a:r>
            <a:r>
              <a:rPr lang="en-GB" sz="1200" dirty="0">
                <a:latin typeface="+mn-lt"/>
                <a:cs typeface="Arial" panose="020B0604020202020204" pitchFamily="34" charset="0"/>
              </a:rPr>
              <a:t>Constabulary Independence, it means that governments cannot control the Police Service for political advantage, even though PCC’s are Politically aligned. </a:t>
            </a:r>
            <a:br>
              <a:rPr lang="en-GB" sz="1200" dirty="0">
                <a:latin typeface="+mn-lt"/>
                <a:cs typeface="Arial" panose="020B0604020202020204" pitchFamily="34" charset="0"/>
              </a:rPr>
            </a:br>
            <a:br>
              <a:rPr lang="en-GB" sz="1200" dirty="0">
                <a:latin typeface="+mn-lt"/>
                <a:cs typeface="Arial" panose="020B0604020202020204" pitchFamily="34" charset="0"/>
              </a:rPr>
            </a:br>
            <a:r>
              <a:rPr lang="en-GB" sz="1200" dirty="0">
                <a:latin typeface="+mn-lt"/>
                <a:cs typeface="Arial" panose="020B0604020202020204" pitchFamily="34" charset="0"/>
              </a:rPr>
              <a:t>Even though we are independent we are also accountable to the public we serve, Policing by Consent, and that accountability is as important as for any department within Government. Police Independence should not mean the Police can do whatever they like, this is why the Chief Constable is accountable to the PCC, and the PCC is elected by the Public.</a:t>
            </a:r>
            <a:br>
              <a:rPr lang="en-GB" sz="1200" dirty="0">
                <a:latin typeface="+mn-lt"/>
                <a:cs typeface="Arial" panose="020B0604020202020204" pitchFamily="34" charset="0"/>
              </a:rPr>
            </a:br>
            <a:br>
              <a:rPr lang="en-GB" sz="1200" dirty="0">
                <a:latin typeface="+mn-lt"/>
                <a:cs typeface="Arial" panose="020B0604020202020204" pitchFamily="34" charset="0"/>
              </a:rPr>
            </a:br>
            <a:r>
              <a:rPr lang="en-GB" sz="1200" b="1" dirty="0">
                <a:latin typeface="+mn-lt"/>
                <a:cs typeface="Arial" panose="020B0604020202020204" pitchFamily="34" charset="0"/>
              </a:rPr>
              <a:t>Crown Servant / Holding an Office of Constable</a:t>
            </a:r>
            <a:br>
              <a:rPr lang="en-GB" sz="1200" b="1" dirty="0">
                <a:latin typeface="+mn-lt"/>
                <a:cs typeface="Arial" panose="020B0604020202020204" pitchFamily="34" charset="0"/>
              </a:rPr>
            </a:br>
            <a:r>
              <a:rPr lang="en-GB" sz="1200" b="0" i="0" dirty="0">
                <a:solidFill>
                  <a:srgbClr val="111111"/>
                </a:solidFill>
                <a:effectLst/>
                <a:latin typeface="+mn-lt"/>
              </a:rPr>
              <a:t>Every sworn Police Officer is a Constable irrespective of rank. Sworn officers hold 'the office of constable' and are servants of the Crown, they are not employees. In England and Wales, Police Officers swear an of allegiance to the monarch; this is to ensure the separation of power and political independence of the Office of Constable. Constables are not agents of the Police Force, PCC Office or government. Those who hold the Office of Constable are servants of the Crown.</a:t>
            </a:r>
            <a:br>
              <a:rPr lang="en-GB" sz="1200" b="0" i="0" dirty="0">
                <a:solidFill>
                  <a:srgbClr val="111111"/>
                </a:solidFill>
                <a:effectLst/>
                <a:latin typeface="+mn-lt"/>
              </a:rPr>
            </a:br>
            <a:br>
              <a:rPr lang="en-GB" sz="1200" b="0" i="0" dirty="0">
                <a:solidFill>
                  <a:srgbClr val="111111"/>
                </a:solidFill>
                <a:effectLst/>
                <a:latin typeface="+mn-lt"/>
              </a:rPr>
            </a:br>
            <a:r>
              <a:rPr lang="en-GB" sz="1200" b="0" i="0" dirty="0">
                <a:solidFill>
                  <a:srgbClr val="111111"/>
                </a:solidFill>
                <a:effectLst/>
                <a:latin typeface="+mn-lt"/>
              </a:rPr>
              <a:t>What does this mean for you? </a:t>
            </a:r>
          </a:p>
          <a:p>
            <a:pPr algn="l"/>
            <a:endParaRPr lang="en-GB" sz="1200" b="0" i="0" dirty="0">
              <a:solidFill>
                <a:srgbClr val="111111"/>
              </a:solidFill>
              <a:effectLst/>
              <a:latin typeface="+mn-lt"/>
            </a:endParaRPr>
          </a:p>
          <a:p>
            <a:pPr algn="l"/>
            <a:r>
              <a:rPr lang="en-GB" sz="1200" b="0" i="0" dirty="0">
                <a:solidFill>
                  <a:srgbClr val="000000"/>
                </a:solidFill>
                <a:effectLst/>
                <a:latin typeface="+mn-lt"/>
              </a:rPr>
              <a:t>The Office of Constable encompasses so much: in terms of expectations, legal status and the responsibilities of the powers that are attributed to every officer who holds it. And while it is an immense privilege to hold the Office of Constable, with that comes great responsibility and restrictions on professional and private lives. With increasing demands and reduced officer numbers, extreme cuts have taken its toll on the police service but it is testimony to the hard work and dedication of officers throughout the country that the finest, long held traditions of the Office of Constable have not been eroded.</a:t>
            </a:r>
          </a:p>
          <a:p>
            <a:pPr algn="l"/>
            <a:endParaRPr lang="en-GB" sz="1200" b="0" i="0" dirty="0">
              <a:solidFill>
                <a:srgbClr val="000000"/>
              </a:solidFill>
              <a:effectLst/>
              <a:latin typeface="+mn-lt"/>
            </a:endParaRPr>
          </a:p>
          <a:p>
            <a:pPr algn="l"/>
            <a:r>
              <a:rPr lang="en-GB" sz="1200" b="0" i="0" dirty="0">
                <a:solidFill>
                  <a:srgbClr val="111111"/>
                </a:solidFill>
                <a:effectLst/>
                <a:latin typeface="+mn-lt"/>
              </a:rPr>
              <a:t>It is often said that Holding the Office of Constable means there is an absence of employment law. However, this is not 100% accurate. </a:t>
            </a:r>
            <a:r>
              <a:rPr lang="en-GB" sz="1200" dirty="0">
                <a:latin typeface="+mn-lt"/>
              </a:rPr>
              <a:t>Police officers have access to </a:t>
            </a:r>
            <a:r>
              <a:rPr lang="en-GB" sz="1200" b="1" u="sng" dirty="0">
                <a:latin typeface="+mn-lt"/>
              </a:rPr>
              <a:t>most statutory employment rights</a:t>
            </a:r>
            <a:r>
              <a:rPr lang="en-GB" sz="1200" dirty="0">
                <a:latin typeface="+mn-lt"/>
              </a:rPr>
              <a:t> afforded to employees, but it is a criminal offence for police officers to take industrial action. </a:t>
            </a:r>
            <a:r>
              <a:rPr lang="en-GB" sz="1200" b="0" i="0" dirty="0">
                <a:solidFill>
                  <a:srgbClr val="000000"/>
                </a:solidFill>
                <a:effectLst/>
                <a:latin typeface="+mn-lt"/>
              </a:rPr>
              <a:t>Police officers’ terms and conditions are laid out in Police Regulations. There are not many employment rights that police officers don’t have that ordinary employees do. However, holding the Office of Constable and being a sworn officer of the Crown does mean there are some restraints upon action that the individual can take.</a:t>
            </a:r>
          </a:p>
          <a:p>
            <a:pPr algn="l"/>
            <a:endParaRPr lang="en-GB" sz="1200" b="0" i="0" dirty="0">
              <a:solidFill>
                <a:srgbClr val="000000"/>
              </a:solidFill>
              <a:effectLst/>
              <a:latin typeface="+mn-lt"/>
            </a:endParaRPr>
          </a:p>
          <a:p>
            <a:pPr marL="0" indent="0" algn="l">
              <a:buFont typeface="Arial" panose="020B0604020202020204" pitchFamily="34" charset="0"/>
              <a:buNone/>
            </a:pPr>
            <a:r>
              <a:rPr lang="en-GB" sz="1200" b="0" i="0" dirty="0">
                <a:solidFill>
                  <a:srgbClr val="000000"/>
                </a:solidFill>
                <a:effectLst/>
                <a:latin typeface="+mn-lt"/>
              </a:rPr>
              <a:t>Some of the restrictions on your private life include:</a:t>
            </a:r>
          </a:p>
          <a:p>
            <a:pPr marL="285750" indent="-285750" algn="l">
              <a:buFont typeface="Arial" panose="020B0604020202020204" pitchFamily="34" charset="0"/>
              <a:buChar char="•"/>
            </a:pPr>
            <a:r>
              <a:rPr lang="en-GB" sz="1200" b="0" i="0" dirty="0">
                <a:solidFill>
                  <a:srgbClr val="000000"/>
                </a:solidFill>
                <a:effectLst/>
                <a:latin typeface="+mn-lt"/>
              </a:rPr>
              <a:t>Abstaining from any activity which is likely to interfere with the impartial discharge of duty, or to give the impression to the public that it may interfere. This can apply to immediate family also. </a:t>
            </a:r>
          </a:p>
          <a:p>
            <a:pPr marL="285750" indent="-285750" algn="l">
              <a:buFont typeface="Arial" panose="020B0604020202020204" pitchFamily="34" charset="0"/>
              <a:buChar char="•"/>
            </a:pPr>
            <a:r>
              <a:rPr lang="en-GB" sz="1200" b="0" i="0" dirty="0">
                <a:solidFill>
                  <a:srgbClr val="000000"/>
                </a:solidFill>
                <a:effectLst/>
                <a:latin typeface="+mn-lt"/>
              </a:rPr>
              <a:t>Getting permission from the appropriate disciplinary authority for place of residence.</a:t>
            </a:r>
          </a:p>
          <a:p>
            <a:pPr marL="285750" indent="-285750" algn="l">
              <a:buFont typeface="Arial" panose="020B0604020202020204" pitchFamily="34" charset="0"/>
              <a:buChar char="•"/>
            </a:pPr>
            <a:r>
              <a:rPr lang="en-GB" sz="1200" b="0" i="0" dirty="0">
                <a:solidFill>
                  <a:srgbClr val="000000"/>
                </a:solidFill>
                <a:effectLst/>
                <a:latin typeface="+mn-lt"/>
              </a:rPr>
              <a:t>Not wilfully refusing or neglecting to discharge any lawful debt.</a:t>
            </a:r>
          </a:p>
          <a:p>
            <a:pPr marL="285750" indent="-285750" algn="l">
              <a:buFont typeface="Arial" panose="020B0604020202020204" pitchFamily="34" charset="0"/>
              <a:buChar char="•"/>
            </a:pPr>
            <a:r>
              <a:rPr lang="en-GB" sz="1200" b="0" i="0" dirty="0">
                <a:solidFill>
                  <a:srgbClr val="000000"/>
                </a:solidFill>
                <a:effectLst/>
                <a:latin typeface="+mn-lt"/>
              </a:rPr>
              <a:t>Not being able to have a business interest without the consent of the appropriate disciplinary authority.</a:t>
            </a:r>
          </a:p>
          <a:p>
            <a:pPr marL="285750" indent="-285750" algn="l">
              <a:buFont typeface="Arial" panose="020B0604020202020204" pitchFamily="34" charset="0"/>
              <a:buChar char="•"/>
            </a:pPr>
            <a:r>
              <a:rPr lang="en-GB" sz="1200" b="0" i="0" dirty="0">
                <a:solidFill>
                  <a:srgbClr val="000000"/>
                </a:solidFill>
                <a:effectLst/>
                <a:latin typeface="+mn-lt"/>
              </a:rPr>
              <a:t>Abstaining from an ‘active’ role in any party politics</a:t>
            </a:r>
          </a:p>
          <a:p>
            <a:pPr>
              <a:lnSpc>
                <a:spcPct val="100000"/>
              </a:lnSpc>
            </a:pPr>
            <a:endParaRPr lang="en-GB" sz="1200" b="1" dirty="0">
              <a:latin typeface="+mn-lt"/>
              <a:cs typeface="Arial" panose="020B0604020202020204" pitchFamily="34" charset="0"/>
            </a:endParaRPr>
          </a:p>
          <a:p>
            <a:pPr>
              <a:lnSpc>
                <a:spcPct val="100000"/>
              </a:lnSpc>
            </a:pPr>
            <a:r>
              <a:rPr lang="en-GB" sz="1200" dirty="0">
                <a:latin typeface="+mn-lt"/>
              </a:rPr>
              <a:t>Employment law requires all employees to be ‘protected’ by a contract of employment. Constables are not employees. Police officers’ conditions of service are provided by Police Regulations, Police Conduct Regulations and Police Performance Regulations; many reflect similar provisions to employment law but from a police perspective. The Police (Health &amp; Safety) Act 1997 requires chief officers to provide safe working environments for police officers. </a:t>
            </a:r>
            <a:endParaRPr lang="en-GB" sz="1200" b="1" dirty="0">
              <a:latin typeface="+mn-lt"/>
              <a:cs typeface="Arial" panose="020B0604020202020204" pitchFamily="34" charset="0"/>
            </a:endParaRPr>
          </a:p>
          <a:p>
            <a:pPr>
              <a:lnSpc>
                <a:spcPct val="100000"/>
              </a:lnSpc>
            </a:pPr>
            <a:br>
              <a:rPr lang="en-GB" sz="1200" b="1" dirty="0">
                <a:latin typeface="+mn-lt"/>
                <a:cs typeface="Arial" panose="020B0604020202020204" pitchFamily="34" charset="0"/>
              </a:rPr>
            </a:br>
            <a:r>
              <a:rPr lang="en-GB" sz="1200" b="0" dirty="0">
                <a:latin typeface="+mn-lt"/>
                <a:cs typeface="Arial" panose="020B0604020202020204" pitchFamily="34" charset="0"/>
              </a:rPr>
              <a:t>As Constables we cannot strike, withhold our services, down tools just because it’s the end of our “</a:t>
            </a:r>
            <a:r>
              <a:rPr lang="en-GB" sz="1200" b="0" dirty="0" err="1">
                <a:latin typeface="+mn-lt"/>
                <a:cs typeface="Arial" panose="020B0604020202020204" pitchFamily="34" charset="0"/>
              </a:rPr>
              <a:t>Rota’d</a:t>
            </a:r>
            <a:r>
              <a:rPr lang="en-GB" sz="1200" b="0" dirty="0">
                <a:latin typeface="+mn-lt"/>
                <a:cs typeface="Arial" panose="020B0604020202020204" pitchFamily="34" charset="0"/>
              </a:rPr>
              <a:t> Shift”. We do not get lunch or breaks, we are always technically on duty. We do not have a Union as we are not employees, but we do have a Federation that looks after us and helps ensure regulations are followed. </a:t>
            </a:r>
          </a:p>
          <a:p>
            <a:pPr>
              <a:lnSpc>
                <a:spcPct val="100000"/>
              </a:lnSpc>
            </a:pPr>
            <a:endParaRPr lang="en-GB" sz="1200" b="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n-lt"/>
              <a:cs typeface="Arial" panose="020B0604020202020204" pitchFamily="34" charset="0"/>
            </a:endParaRPr>
          </a:p>
          <a:p>
            <a:pPr>
              <a:lnSpc>
                <a:spcPct val="100000"/>
              </a:lnSpc>
            </a:pPr>
            <a:r>
              <a:rPr lang="en-GB" sz="1200" b="1" i="0" u="none" strike="noStrike" baseline="0" dirty="0">
                <a:latin typeface="+mn-lt"/>
                <a:cs typeface="Arial" panose="020B0604020202020204" pitchFamily="34" charset="0"/>
              </a:rPr>
              <a:t>Occupational profile: (</a:t>
            </a:r>
            <a:r>
              <a:rPr lang="en-GB" sz="1200" dirty="0">
                <a:latin typeface="+mn-lt"/>
                <a:cs typeface="Arial" panose="020B0604020202020204" pitchFamily="34" charset="0"/>
              </a:rPr>
              <a:t>as articulated in the national apprenticeship standard)</a:t>
            </a:r>
            <a:r>
              <a:rPr lang="en-GB" sz="1200" b="1" i="0" u="none" strike="noStrike" baseline="0" dirty="0">
                <a:latin typeface="+mn-lt"/>
                <a:cs typeface="Arial" panose="020B0604020202020204" pitchFamily="34" charset="0"/>
              </a:rPr>
              <a:t> </a:t>
            </a:r>
          </a:p>
          <a:p>
            <a:pPr>
              <a:lnSpc>
                <a:spcPct val="100000"/>
              </a:lnSpc>
            </a:pPr>
            <a:r>
              <a:rPr lang="en-GB" sz="1200" b="0" i="0" u="none" strike="noStrike" baseline="0" dirty="0">
                <a:latin typeface="+mn-lt"/>
                <a:cs typeface="Arial" panose="020B0604020202020204" pitchFamily="34" charset="0"/>
              </a:rPr>
              <a:t>Modern policing is undergoing significant transformation and highly competent PCs are vital to the delivery of an enhanced service to the public.</a:t>
            </a:r>
            <a:r>
              <a:rPr lang="en-GB" sz="1200" dirty="0">
                <a:latin typeface="+mn-lt"/>
                <a:cs typeface="Arial" panose="020B0604020202020204" pitchFamily="34" charset="0"/>
              </a:rPr>
              <a:t> They must display</a:t>
            </a:r>
            <a:r>
              <a:rPr lang="en-GB" sz="1200" baseline="0" dirty="0">
                <a:latin typeface="+mn-lt"/>
                <a:cs typeface="Arial" panose="020B0604020202020204" pitchFamily="34" charset="0"/>
              </a:rPr>
              <a:t> the right s</a:t>
            </a:r>
            <a:r>
              <a:rPr lang="en-GB" sz="1200" dirty="0">
                <a:latin typeface="+mn-lt"/>
                <a:cs typeface="Arial" panose="020B0604020202020204" pitchFamily="34" charset="0"/>
              </a:rPr>
              <a:t>kills, knowledge and behaviour</a:t>
            </a:r>
            <a:r>
              <a:rPr lang="en-GB" sz="1200" baseline="0" dirty="0">
                <a:latin typeface="+mn-lt"/>
                <a:cs typeface="Arial" panose="020B0604020202020204" pitchFamily="34" charset="0"/>
              </a:rPr>
              <a:t> to become a Police Officer</a:t>
            </a:r>
            <a:endParaRPr lang="en-GB" sz="1200" b="0" i="0" u="none" strike="noStrike" baseline="0" dirty="0">
              <a:latin typeface="+mn-lt"/>
              <a:cs typeface="Arial" panose="020B0604020202020204" pitchFamily="34" charset="0"/>
            </a:endParaRPr>
          </a:p>
          <a:p>
            <a:pPr>
              <a:lnSpc>
                <a:spcPct val="100000"/>
              </a:lnSpc>
            </a:pPr>
            <a:endParaRPr lang="en-GB" sz="1200" b="0" i="0" u="none" strike="noStrike" baseline="0" dirty="0">
              <a:latin typeface="+mn-lt"/>
              <a:cs typeface="Arial" panose="020B0604020202020204" pitchFamily="34" charset="0"/>
            </a:endParaRPr>
          </a:p>
          <a:p>
            <a:pPr>
              <a:lnSpc>
                <a:spcPct val="100000"/>
              </a:lnSpc>
            </a:pPr>
            <a:r>
              <a:rPr lang="en-GB" sz="1200" b="0" i="0" u="none" strike="noStrike" baseline="0" dirty="0">
                <a:latin typeface="+mn-lt"/>
                <a:cs typeface="Arial" panose="020B0604020202020204" pitchFamily="34" charset="0"/>
              </a:rPr>
              <a:t>Being a PC is a physically and intellectually demanding occupation, requiring high levels of emotional intelligence, strong behavioural interpretation skills and an ability to analyse and resolve rapidly evolving events. PCs have a unique employment status, as every PC is a warranted officer, making autonomous lawful decisions including taking away an individual’s liberty if required. PCs exercise wide-ranging powers to maintain the peace and uphold the law across complex and diverse communities. </a:t>
            </a:r>
          </a:p>
          <a:p>
            <a:pPr>
              <a:lnSpc>
                <a:spcPct val="100000"/>
              </a:lnSpc>
            </a:pPr>
            <a:r>
              <a:rPr lang="en-GB" sz="1200" b="0" i="0" u="none" strike="noStrike" baseline="0" dirty="0">
                <a:latin typeface="+mn-lt"/>
                <a:cs typeface="Arial" panose="020B0604020202020204" pitchFamily="34" charset="0"/>
              </a:rPr>
              <a:t>They must justify and personally account for their actions through differing legal frameworks including courts, while also under the close scrutiny of the public. </a:t>
            </a:r>
          </a:p>
          <a:p>
            <a:pPr>
              <a:lnSpc>
                <a:spcPct val="100000"/>
              </a:lnSpc>
            </a:pPr>
            <a:r>
              <a:rPr lang="en-GB" sz="1200" b="0" i="0" u="none" strike="noStrike" baseline="0" dirty="0">
                <a:latin typeface="+mn-lt"/>
                <a:cs typeface="Arial" panose="020B0604020202020204" pitchFamily="34" charset="0"/>
              </a:rPr>
              <a:t>Competent PCs work safely and lawfully, intelligently applying a wide range and depth of skills, knowledge and behaviours to many different and increasingly complex policing contexts, for example the management of a sensitive investigation into the sharing of sexual imagery involving vulnerable victims and witnesses, or the protection of vulnerable people, including those with mental health problems. </a:t>
            </a:r>
          </a:p>
          <a:p>
            <a:pPr>
              <a:lnSpc>
                <a:spcPct val="100000"/>
              </a:lnSpc>
            </a:pPr>
            <a:r>
              <a:rPr lang="en-GB" sz="1200" b="0" i="0" u="none" strike="noStrike" baseline="0" dirty="0">
                <a:latin typeface="+mn-lt"/>
                <a:cs typeface="Arial" panose="020B0604020202020204" pitchFamily="34" charset="0"/>
              </a:rPr>
              <a:t>A high level of </a:t>
            </a:r>
            <a:r>
              <a:rPr lang="en-GB" sz="1200" b="0" i="0" u="sng" strike="noStrike" baseline="0" dirty="0">
                <a:latin typeface="+mn-lt"/>
                <a:cs typeface="Arial" panose="020B0604020202020204" pitchFamily="34" charset="0"/>
              </a:rPr>
              <a:t>k</a:t>
            </a:r>
            <a:r>
              <a:rPr lang="en-GB" sz="1200" b="0" i="0" u="none" strike="noStrike" baseline="0" dirty="0">
                <a:latin typeface="+mn-lt"/>
                <a:cs typeface="Arial" panose="020B0604020202020204" pitchFamily="34" charset="0"/>
              </a:rPr>
              <a:t>nowledge is required to confidently respond to these complex scenarios. Increasingly PCs are individually responsible for determining, applying and evaluating practice based on the best available evidence, known as evidence-based policing.</a:t>
            </a:r>
          </a:p>
          <a:p>
            <a:pPr>
              <a:lnSpc>
                <a:spcPct val="100000"/>
              </a:lnSpc>
            </a:pPr>
            <a:endParaRPr lang="en-GB" sz="1200" b="0" i="0" u="none" strike="noStrike" baseline="0" dirty="0">
              <a:latin typeface="+mn-lt"/>
              <a:cs typeface="Arial" panose="020B0604020202020204" pitchFamily="34" charset="0"/>
            </a:endParaRPr>
          </a:p>
          <a:p>
            <a:pPr>
              <a:lnSpc>
                <a:spcPct val="100000"/>
              </a:lnSpc>
            </a:pPr>
            <a:r>
              <a:rPr lang="en-GB" sz="1200" b="0" i="0" u="none" strike="noStrike" baseline="0" dirty="0">
                <a:latin typeface="+mn-lt"/>
                <a:cs typeface="Arial" panose="020B0604020202020204" pitchFamily="34" charset="0"/>
              </a:rPr>
              <a:t>Tasks can include:</a:t>
            </a:r>
          </a:p>
          <a:p>
            <a:pPr marL="628650" lvl="1" indent="-171450">
              <a:lnSpc>
                <a:spcPct val="100000"/>
              </a:lnSpc>
              <a:buFont typeface="Arial" panose="020B0604020202020204" pitchFamily="34" charset="0"/>
              <a:buChar char="•"/>
            </a:pPr>
            <a:r>
              <a:rPr lang="en-GB" sz="1200" b="0" i="0" u="none" strike="noStrike" baseline="0" dirty="0">
                <a:latin typeface="+mn-lt"/>
                <a:cs typeface="Arial" panose="020B0604020202020204" pitchFamily="34" charset="0"/>
              </a:rPr>
              <a:t>provision of an initial autonomous response to incidents, which can be complex, confrontational and life-threatening, to bring about the best possible outcomes </a:t>
            </a:r>
          </a:p>
          <a:p>
            <a:pPr marL="628650" lvl="1" indent="-171450">
              <a:lnSpc>
                <a:spcPct val="100000"/>
              </a:lnSpc>
              <a:buFont typeface="Arial" panose="020B0604020202020204" pitchFamily="34" charset="0"/>
              <a:buChar char="•"/>
            </a:pPr>
            <a:r>
              <a:rPr lang="en-GB" sz="1200" b="0" i="0" u="none" strike="noStrike" baseline="0" dirty="0">
                <a:latin typeface="+mn-lt"/>
                <a:cs typeface="Arial" panose="020B0604020202020204" pitchFamily="34" charset="0"/>
              </a:rPr>
              <a:t>conducting risk and threat analyses across wide-ranging, multi-faceted situations </a:t>
            </a:r>
          </a:p>
          <a:p>
            <a:pPr marL="628650" lvl="1" indent="-171450">
              <a:lnSpc>
                <a:spcPct val="100000"/>
              </a:lnSpc>
              <a:buFont typeface="Arial" panose="020B0604020202020204" pitchFamily="34" charset="0"/>
              <a:buChar char="•"/>
            </a:pPr>
            <a:r>
              <a:rPr lang="en-GB" sz="1200" b="0" i="0" u="none" strike="noStrike" baseline="0" dirty="0">
                <a:latin typeface="+mn-lt"/>
                <a:cs typeface="Arial" panose="020B0604020202020204" pitchFamily="34" charset="0"/>
              </a:rPr>
              <a:t>investigating incidents and crimes, managing crime scenes and evidence, and handling suspects </a:t>
            </a:r>
          </a:p>
          <a:p>
            <a:pPr marL="628650" lvl="1" indent="-171450">
              <a:lnSpc>
                <a:spcPct val="100000"/>
              </a:lnSpc>
              <a:buFont typeface="Arial" panose="020B0604020202020204" pitchFamily="34" charset="0"/>
              <a:buChar char="•"/>
            </a:pPr>
            <a:r>
              <a:rPr lang="en-GB" sz="1200" b="0" i="0" u="none" strike="noStrike" baseline="0" dirty="0">
                <a:latin typeface="+mn-lt"/>
                <a:cs typeface="Arial" panose="020B0604020202020204" pitchFamily="34" charset="0"/>
              </a:rPr>
              <a:t>providing leadership to the public, and supporting victims, witnesses and vulnerable people </a:t>
            </a:r>
          </a:p>
          <a:p>
            <a:pPr marL="628650" lvl="1" indent="-171450">
              <a:lnSpc>
                <a:spcPct val="100000"/>
              </a:lnSpc>
              <a:buFont typeface="Arial" panose="020B0604020202020204" pitchFamily="34" charset="0"/>
              <a:buChar char="•"/>
            </a:pPr>
            <a:r>
              <a:rPr lang="en-GB" sz="1200" b="0" i="0" u="none" strike="noStrike" baseline="0" dirty="0">
                <a:latin typeface="+mn-lt"/>
                <a:cs typeface="Arial" panose="020B0604020202020204" pitchFamily="34" charset="0"/>
              </a:rPr>
              <a:t>developing localised strategic partnerships to problem-solve, engage with, reassure and support organisations, groups and individuals across all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n-lt"/>
              <a:cs typeface="Arial" panose="020B0604020202020204" pitchFamily="34" charset="0"/>
            </a:endParaRPr>
          </a:p>
          <a:p>
            <a:pPr>
              <a:lnSpc>
                <a:spcPct val="100000"/>
              </a:lnSpc>
            </a:pPr>
            <a:r>
              <a:rPr lang="en-GB" sz="1200" dirty="0">
                <a:latin typeface="+mn-lt"/>
                <a:cs typeface="Arial" panose="020B0604020202020204" pitchFamily="34" charset="0"/>
              </a:rPr>
              <a:t>https://www.instituteforapprenticeships.org/apprenticeship-standards/police-constable-degree/</a:t>
            </a:r>
          </a:p>
          <a:p>
            <a:pPr>
              <a:lnSpc>
                <a:spcPct val="100000"/>
              </a:lnSpc>
            </a:pPr>
            <a:endParaRPr lang="en-GB" sz="120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17</a:t>
            </a:fld>
            <a:endParaRPr lang="en-GB"/>
          </a:p>
        </p:txBody>
      </p:sp>
    </p:spTree>
    <p:extLst>
      <p:ext uri="{BB962C8B-B14F-4D97-AF65-F5344CB8AC3E}">
        <p14:creationId xmlns:p14="http://schemas.microsoft.com/office/powerpoint/2010/main" val="3898055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mn-lt"/>
                <a:cs typeface="Arial" panose="020B0604020202020204" pitchFamily="34" charset="0"/>
              </a:rPr>
              <a:t>50 Years of Gwent Police</a:t>
            </a:r>
          </a:p>
          <a:p>
            <a:r>
              <a:rPr lang="en-GB" sz="1200" dirty="0">
                <a:latin typeface="+mn-lt"/>
                <a:cs typeface="Arial" panose="020B0604020202020204" pitchFamily="34" charset="0"/>
              </a:rPr>
              <a:t>We're proud to announce this April we turned the grand age of 50! </a:t>
            </a:r>
          </a:p>
          <a:p>
            <a:r>
              <a:rPr lang="en-GB" sz="1200" dirty="0">
                <a:latin typeface="+mn-lt"/>
                <a:cs typeface="Arial" panose="020B0604020202020204" pitchFamily="34" charset="0"/>
              </a:rPr>
              <a:t>On the 1st of April 1967, as a result of a government decision to reduce the number of police forces in England and Wales, Newport Borough Police and Monmouthshire Constabulary were amalgamated to form Gwent Police. </a:t>
            </a:r>
          </a:p>
          <a:p>
            <a:r>
              <a:rPr lang="en-GB" sz="1200" dirty="0">
                <a:latin typeface="+mn-lt"/>
                <a:cs typeface="Arial" panose="020B0604020202020204" pitchFamily="34" charset="0"/>
              </a:rPr>
              <a:t>Over the past few months officers, serving and retired came together to share their memories and experiences about life in the force over the decades. </a:t>
            </a:r>
          </a:p>
          <a:p>
            <a:r>
              <a:rPr lang="en-GB" sz="1200" dirty="0">
                <a:latin typeface="+mn-lt"/>
                <a:cs typeface="Arial" panose="020B0604020202020204" pitchFamily="34" charset="0"/>
              </a:rPr>
              <a:t>It is hard to imagine where the time has gone but our police family has changed tremendously over the years. Technology has advanced to transform how we work today and assist us to solve crimes quicker, however our passion and commitment to keep our communities safe has remained.</a:t>
            </a:r>
          </a:p>
          <a:p>
            <a:endParaRPr lang="en-GB" sz="1200" b="1" dirty="0">
              <a:latin typeface="+mn-lt"/>
              <a:cs typeface="Arial" panose="020B0604020202020204" pitchFamily="34" charset="0"/>
            </a:endParaRPr>
          </a:p>
          <a:p>
            <a:r>
              <a:rPr lang="en-GB" sz="1200" b="1" dirty="0">
                <a:latin typeface="+mn-lt"/>
                <a:cs typeface="Arial" panose="020B0604020202020204" pitchFamily="34" charset="0"/>
              </a:rPr>
              <a:t>The 2010 Ryder Cup</a:t>
            </a:r>
          </a:p>
          <a:p>
            <a:r>
              <a:rPr lang="en-GB" sz="1200" dirty="0">
                <a:latin typeface="+mn-lt"/>
                <a:cs typeface="Arial" panose="020B0604020202020204" pitchFamily="34" charset="0"/>
              </a:rPr>
              <a:t>The Ryder Cup is a biennial golf competition between teams from Europe and the United States. The competition is jointly administered by the PGA of America and Ryder Cup Europe LLP, and is contested every two years, the venue alternating between courses in the United States and Europe. </a:t>
            </a:r>
          </a:p>
          <a:p>
            <a:r>
              <a:rPr lang="en-GB" sz="1200" dirty="0">
                <a:latin typeface="+mn-lt"/>
                <a:cs typeface="Arial" panose="020B0604020202020204" pitchFamily="34" charset="0"/>
              </a:rPr>
              <a:t>The 2010 Ryder Cup was hosted in the first week of October by The Celtic Manor Resort on a course, the Twenty Ten, specifically designed and built to host The Ryder Cup using the natural contours of the </a:t>
            </a:r>
            <a:r>
              <a:rPr lang="en-GB" sz="1200" dirty="0" err="1">
                <a:latin typeface="+mn-lt"/>
                <a:cs typeface="Arial" panose="020B0604020202020204" pitchFamily="34" charset="0"/>
              </a:rPr>
              <a:t>Usk</a:t>
            </a:r>
            <a:r>
              <a:rPr lang="en-GB" sz="1200" dirty="0">
                <a:latin typeface="+mn-lt"/>
                <a:cs typeface="Arial" panose="020B0604020202020204" pitchFamily="34" charset="0"/>
              </a:rPr>
              <a:t> Valley. Europe overcame The United States by the smallest of margins – 14½ to 13½.  </a:t>
            </a:r>
          </a:p>
          <a:p>
            <a:r>
              <a:rPr lang="en-GB" sz="1200" dirty="0">
                <a:latin typeface="+mn-lt"/>
                <a:cs typeface="Arial" panose="020B0604020202020204" pitchFamily="34" charset="0"/>
              </a:rPr>
              <a:t>For Gwent Police and the partner police forces we worked with, it was a policing operation on an unprecedented scale at that time, for an event which was likened to hosting three FA Cup finals back-to-back! </a:t>
            </a:r>
          </a:p>
          <a:p>
            <a:r>
              <a:rPr lang="en-GB" sz="1200" dirty="0">
                <a:latin typeface="+mn-lt"/>
                <a:cs typeface="Arial" panose="020B0604020202020204" pitchFamily="34" charset="0"/>
              </a:rPr>
              <a:t>Officers had to co-ordinate crowds who were dispersed over a wide area in the Gwent and South Wales, Avon and Somerset and Dyfed Powys policing areas, as well as ensuring the transport links ran smoothly with such a huge volume of traffic. During the event, the atmosphere among the crowds was all positive with no issues with disorder. The event in Gwent was a huge success and was something that will remain an important part of the history of Gwent Police</a:t>
            </a:r>
          </a:p>
          <a:p>
            <a:endParaRPr lang="en-GB" sz="1200" b="1" dirty="0">
              <a:latin typeface="+mn-lt"/>
              <a:cs typeface="Arial" panose="020B0604020202020204" pitchFamily="34" charset="0"/>
            </a:endParaRPr>
          </a:p>
          <a:p>
            <a:r>
              <a:rPr lang="en-GB" sz="1200" b="1" dirty="0">
                <a:latin typeface="+mn-lt"/>
                <a:cs typeface="Arial" panose="020B0604020202020204" pitchFamily="34" charset="0"/>
              </a:rPr>
              <a:t>NATO Summit Wales</a:t>
            </a:r>
          </a:p>
          <a:p>
            <a:r>
              <a:rPr lang="en-GB" sz="1200" dirty="0">
                <a:latin typeface="+mn-lt"/>
                <a:cs typeface="Arial" panose="020B0604020202020204" pitchFamily="34" charset="0"/>
              </a:rPr>
              <a:t>Back in September 2014, Wales became the proud host of the NATO Summit, when leaders from around the world came to the Celtic Manor Resort in Newport.  This was the first NATO summit since Chicago in 2012, and the first to be held in the United Kingdom since Margaret Thatcher welcomed NATO leaders to London in 1990. </a:t>
            </a:r>
          </a:p>
          <a:p>
            <a:r>
              <a:rPr lang="en-GB" sz="1200" dirty="0">
                <a:latin typeface="+mn-lt"/>
                <a:cs typeface="Arial" panose="020B0604020202020204" pitchFamily="34" charset="0"/>
              </a:rPr>
              <a:t>The security operation represented a complex and extensive challenge to the Police Service of Great Britain, the likes of which had never been seen before in the UK. Over 150 world leaders, deputies and foreign ministers were in attendance, including our then Prime Minister, David Cameron and the President of the United States of America, Barrack Obama. Never before had Wales seen a policing operation on this scale. Our county was in the world’s spotlight for the duration of the Summit and we seized our opportunity to shine.</a:t>
            </a:r>
          </a:p>
          <a:p>
            <a:endParaRPr lang="en-GB" sz="1200" dirty="0">
              <a:effectLst/>
              <a:latin typeface="+mn-lt"/>
              <a:cs typeface="Arial" panose="020B0604020202020204" pitchFamily="34" charset="0"/>
            </a:endParaRPr>
          </a:p>
          <a:p>
            <a:r>
              <a:rPr lang="en-GB" sz="1200" kern="1200" dirty="0">
                <a:solidFill>
                  <a:schemeClr val="tx1"/>
                </a:solidFill>
                <a:effectLst/>
                <a:latin typeface="+mn-lt"/>
                <a:ea typeface="+mn-ea"/>
                <a:cs typeface="Arial" panose="020B0604020202020204" pitchFamily="34" charset="0"/>
              </a:rPr>
              <a:t>The sheer size and scale of the operation demanded a huge mutual aid response, making Gwent, for one week only, one of the largest forces in the UK, second only to the Metropolitan Police. The operation involved the deployment of over 9000 officers from 43 Police Forces, in additional to the British Transport Police, the Police Service of Northern Ireland, Police Scotland, Civil Nuclear Constabulary, Ministry of Defence Police and the Channels Islands.</a:t>
            </a:r>
            <a:r>
              <a:rPr lang="en-GB" sz="1200" dirty="0">
                <a:latin typeface="+mn-lt"/>
                <a:cs typeface="Arial" panose="020B0604020202020204" pitchFamily="34" charset="0"/>
              </a:rPr>
              <a:t> </a:t>
            </a:r>
          </a:p>
          <a:p>
            <a:r>
              <a:rPr lang="en-GB" sz="1200" kern="1200" dirty="0">
                <a:solidFill>
                  <a:schemeClr val="tx1"/>
                </a:solidFill>
                <a:effectLst/>
                <a:latin typeface="+mn-lt"/>
                <a:ea typeface="+mn-ea"/>
                <a:cs typeface="Arial" panose="020B0604020202020204" pitchFamily="34" charset="0"/>
              </a:rPr>
              <a:t>There was also the added dynamic of over 1500 of the world’s media arriving in South Wales. This meant that live coverage of the operation was broadcast across the world, 24 hours a day.</a:t>
            </a:r>
            <a:r>
              <a:rPr lang="en-GB" sz="1200" dirty="0">
                <a:latin typeface="+mn-lt"/>
                <a:cs typeface="Arial" panose="020B0604020202020204" pitchFamily="34" charset="0"/>
              </a:rPr>
              <a:t> </a:t>
            </a:r>
          </a:p>
          <a:p>
            <a:r>
              <a:rPr lang="en-GB" sz="1200" kern="1200" dirty="0">
                <a:solidFill>
                  <a:schemeClr val="tx1"/>
                </a:solidFill>
                <a:effectLst/>
                <a:latin typeface="+mn-lt"/>
                <a:ea typeface="+mn-ea"/>
                <a:cs typeface="Arial" panose="020B0604020202020204" pitchFamily="34" charset="0"/>
              </a:rPr>
              <a:t>Whilst contributing to a smooth and successful Summit, officers delivered a policing style that resonated with communities. Residents warmly welcomed officers and their blue hats into their neighbourhood, showing them Welsh hospitality at its finest!</a:t>
            </a:r>
            <a:r>
              <a:rPr lang="en-GB" sz="1200" dirty="0">
                <a:latin typeface="+mn-lt"/>
                <a:cs typeface="Arial" panose="020B0604020202020204" pitchFamily="34" charset="0"/>
              </a:rPr>
              <a:t> </a:t>
            </a:r>
          </a:p>
          <a:p>
            <a:endParaRPr lang="en-GB" sz="1200" dirty="0">
              <a:latin typeface="+mn-lt"/>
              <a:cs typeface="Arial" panose="020B0604020202020204" pitchFamily="34" charset="0"/>
            </a:endParaRPr>
          </a:p>
          <a:p>
            <a:r>
              <a:rPr lang="en-GB" sz="1200" dirty="0">
                <a:latin typeface="+mn-lt"/>
                <a:cs typeface="Arial" panose="020B0604020202020204" pitchFamily="34" charset="0"/>
              </a:rPr>
              <a:t>These are some examples of</a:t>
            </a:r>
            <a:r>
              <a:rPr lang="en-GB" sz="1200" baseline="0" dirty="0">
                <a:latin typeface="+mn-lt"/>
                <a:cs typeface="Arial" panose="020B0604020202020204" pitchFamily="34" charset="0"/>
              </a:rPr>
              <a:t> large scale policing operations that have taken place within our Police Force Areas. One day it might be you taking part in these! </a:t>
            </a:r>
            <a:endParaRPr lang="en-GB" sz="1200" dirty="0">
              <a:latin typeface="+mn-lt"/>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18</a:t>
            </a:fld>
            <a:endParaRPr lang="en-GB"/>
          </a:p>
        </p:txBody>
      </p:sp>
    </p:spTree>
    <p:extLst>
      <p:ext uri="{BB962C8B-B14F-4D97-AF65-F5344CB8AC3E}">
        <p14:creationId xmlns:p14="http://schemas.microsoft.com/office/powerpoint/2010/main" val="3769203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b="1" dirty="0">
                <a:effectLst/>
                <a:latin typeface="+mn-lt"/>
                <a:cs typeface="Arial" panose="020B0604020202020204" pitchFamily="34" charset="0"/>
              </a:rPr>
              <a:t>Champions League 2017</a:t>
            </a:r>
            <a:endParaRPr lang="en-GB" sz="1200" b="0" dirty="0">
              <a:effectLst/>
              <a:latin typeface="+mn-lt"/>
              <a:cs typeface="Arial" panose="020B0604020202020204" pitchFamily="34" charset="0"/>
            </a:endParaRPr>
          </a:p>
          <a:p>
            <a:pPr>
              <a:lnSpc>
                <a:spcPct val="100000"/>
              </a:lnSpc>
            </a:pPr>
            <a:r>
              <a:rPr lang="en-GB" sz="1200" b="0" dirty="0">
                <a:effectLst/>
                <a:latin typeface="+mn-lt"/>
                <a:cs typeface="Arial" panose="020B0604020202020204" pitchFamily="34" charset="0"/>
              </a:rPr>
              <a:t>Real Madrid and Juventus met in Cardiff at the Millennium Stadium for the 62</a:t>
            </a:r>
            <a:r>
              <a:rPr lang="en-GB" sz="1200" b="0" baseline="30000" dirty="0">
                <a:effectLst/>
                <a:latin typeface="+mn-lt"/>
                <a:cs typeface="Arial" panose="020B0604020202020204" pitchFamily="34" charset="0"/>
              </a:rPr>
              <a:t>nd</a:t>
            </a:r>
            <a:r>
              <a:rPr lang="en-GB" sz="1200" b="0" dirty="0">
                <a:effectLst/>
                <a:latin typeface="+mn-lt"/>
                <a:cs typeface="Arial" panose="020B0604020202020204" pitchFamily="34" charset="0"/>
              </a:rPr>
              <a:t> European final.</a:t>
            </a:r>
            <a:r>
              <a:rPr lang="en-GB" sz="1200" b="0" baseline="0" dirty="0">
                <a:effectLst/>
                <a:latin typeface="+mn-lt"/>
                <a:cs typeface="Arial" panose="020B0604020202020204" pitchFamily="34" charset="0"/>
              </a:rPr>
              <a:t> S</a:t>
            </a:r>
            <a:r>
              <a:rPr lang="en-GB" sz="1200" b="0" dirty="0">
                <a:effectLst/>
                <a:latin typeface="+mn-lt"/>
                <a:cs typeface="Arial" panose="020B0604020202020204" pitchFamily="34" charset="0"/>
              </a:rPr>
              <a:t>ecurity </a:t>
            </a:r>
            <a:r>
              <a:rPr lang="en-GB" sz="1200" dirty="0">
                <a:effectLst/>
                <a:latin typeface="+mn-lt"/>
                <a:cs typeface="Arial" panose="020B0604020202020204" pitchFamily="34" charset="0"/>
              </a:rPr>
              <a:t>planning and preparation had been underway for many months.</a:t>
            </a:r>
            <a:r>
              <a:rPr lang="en-GB" sz="1200" baseline="0" dirty="0">
                <a:effectLst/>
                <a:latin typeface="+mn-lt"/>
                <a:cs typeface="Arial" panose="020B0604020202020204" pitchFamily="34" charset="0"/>
              </a:rPr>
              <a:t> </a:t>
            </a:r>
            <a:r>
              <a:rPr lang="en-GB" sz="1200" dirty="0">
                <a:effectLst/>
                <a:latin typeface="+mn-lt"/>
                <a:cs typeface="Arial" panose="020B0604020202020204" pitchFamily="34" charset="0"/>
              </a:rPr>
              <a:t>For the whole period the planning and preparation, the threat level across the UK had remained at severe and all the security plans reflected this threat. South</a:t>
            </a:r>
            <a:r>
              <a:rPr lang="en-GB" sz="1200" baseline="0" dirty="0">
                <a:effectLst/>
                <a:latin typeface="+mn-lt"/>
                <a:cs typeface="Arial" panose="020B0604020202020204" pitchFamily="34" charset="0"/>
              </a:rPr>
              <a:t> Wales Police</a:t>
            </a:r>
            <a:r>
              <a:rPr lang="en-GB" sz="1200" dirty="0">
                <a:effectLst/>
                <a:latin typeface="+mn-lt"/>
                <a:cs typeface="Arial" panose="020B0604020202020204" pitchFamily="34" charset="0"/>
              </a:rPr>
              <a:t> approach to policing this major sporting event was intelligence-led and risk-based which gave</a:t>
            </a:r>
            <a:r>
              <a:rPr lang="en-GB" sz="1200" baseline="0" dirty="0">
                <a:effectLst/>
                <a:latin typeface="+mn-lt"/>
                <a:cs typeface="Arial" panose="020B0604020202020204" pitchFamily="34" charset="0"/>
              </a:rPr>
              <a:t> them</a:t>
            </a:r>
            <a:r>
              <a:rPr lang="en-GB" sz="1200" dirty="0">
                <a:effectLst/>
                <a:latin typeface="+mn-lt"/>
                <a:cs typeface="Arial" panose="020B0604020202020204" pitchFamily="34" charset="0"/>
              </a:rPr>
              <a:t> the flexibility to respond to any changes.</a:t>
            </a:r>
          </a:p>
          <a:p>
            <a:pPr>
              <a:lnSpc>
                <a:spcPct val="100000"/>
              </a:lnSpc>
            </a:pPr>
            <a:r>
              <a:rPr lang="en-GB" sz="1200" dirty="0">
                <a:effectLst/>
                <a:latin typeface="+mn-lt"/>
                <a:cs typeface="Arial" panose="020B0604020202020204" pitchFamily="34" charset="0"/>
              </a:rPr>
              <a:t>During this time, they</a:t>
            </a:r>
            <a:r>
              <a:rPr lang="en-GB" sz="1200" baseline="0" dirty="0">
                <a:effectLst/>
                <a:latin typeface="+mn-lt"/>
                <a:cs typeface="Arial" panose="020B0604020202020204" pitchFamily="34" charset="0"/>
              </a:rPr>
              <a:t> had</a:t>
            </a:r>
            <a:r>
              <a:rPr lang="en-GB" sz="1200" dirty="0">
                <a:effectLst/>
                <a:latin typeface="+mn-lt"/>
                <a:cs typeface="Arial" panose="020B0604020202020204" pitchFamily="34" charset="0"/>
              </a:rPr>
              <a:t> seen several terrorist attacks across mainland Europe and the UK, including the terrible events in Manchester. </a:t>
            </a:r>
          </a:p>
          <a:p>
            <a:pPr>
              <a:lnSpc>
                <a:spcPct val="100000"/>
              </a:lnSpc>
            </a:pPr>
            <a:endParaRPr lang="en-GB" sz="1200" b="1" dirty="0">
              <a:effectLst/>
              <a:latin typeface="+mn-lt"/>
              <a:cs typeface="Arial" panose="020B0604020202020204" pitchFamily="34" charset="0"/>
            </a:endParaRPr>
          </a:p>
          <a:p>
            <a:pPr>
              <a:lnSpc>
                <a:spcPct val="100000"/>
              </a:lnSpc>
            </a:pPr>
            <a:r>
              <a:rPr lang="en-GB" sz="1200" dirty="0">
                <a:effectLst/>
                <a:latin typeface="+mn-lt"/>
                <a:cs typeface="Arial" panose="020B0604020202020204" pitchFamily="34" charset="0"/>
              </a:rPr>
              <a:t>South Wales Police partnered up with market leader NEC to formally pilot facial recognition technology during the Champions League finals week in Cardiff.</a:t>
            </a:r>
            <a:r>
              <a:rPr lang="en-GB" sz="1200" baseline="0" dirty="0">
                <a:effectLst/>
                <a:latin typeface="+mn-lt"/>
                <a:cs typeface="Arial" panose="020B0604020202020204" pitchFamily="34" charset="0"/>
              </a:rPr>
              <a:t> They </a:t>
            </a:r>
            <a:r>
              <a:rPr lang="en-GB" sz="1200" dirty="0">
                <a:effectLst/>
                <a:latin typeface="+mn-lt"/>
                <a:cs typeface="Arial" panose="020B0604020202020204" pitchFamily="34" charset="0"/>
              </a:rPr>
              <a:t>deployed NEC’s Real-Time solution to enable trained officers to monitor the movement of people at strategic locations in and around the city centre. A number of camera positions will be established to identify people who exist on pre-determined watch lists. Each watch list may include wanted or persons suspected of criminality, missing persons as well as persons of interest.</a:t>
            </a:r>
          </a:p>
          <a:p>
            <a:pPr>
              <a:lnSpc>
                <a:spcPct val="100000"/>
              </a:lnSpc>
            </a:pPr>
            <a:r>
              <a:rPr lang="en-GB" sz="1200" dirty="0">
                <a:effectLst/>
                <a:latin typeface="+mn-lt"/>
                <a:cs typeface="Arial" panose="020B0604020202020204" pitchFamily="34" charset="0"/>
              </a:rPr>
              <a:t>Like fingerprinting, facial recognition is a form of identification that allows a computer to quickly match similar faces based on facial features.</a:t>
            </a:r>
          </a:p>
          <a:p>
            <a:pPr>
              <a:lnSpc>
                <a:spcPct val="100000"/>
              </a:lnSpc>
            </a:pPr>
            <a:r>
              <a:rPr lang="en-GB" sz="1200" dirty="0">
                <a:effectLst/>
                <a:latin typeface="+mn-lt"/>
                <a:cs typeface="Arial" panose="020B0604020202020204" pitchFamily="34" charset="0"/>
              </a:rPr>
              <a:t>The technology can be used in both public safety and national security environments, such as identifying individuals during a disturbance, or maintaining the security of high-traffic places such as Cardiff Airport and our Welsh sporting stadiums.</a:t>
            </a:r>
          </a:p>
          <a:p>
            <a:pPr>
              <a:lnSpc>
                <a:spcPct val="100000"/>
              </a:lnSpc>
            </a:pPr>
            <a:r>
              <a:rPr lang="en-GB" sz="1200" dirty="0">
                <a:effectLst/>
                <a:latin typeface="+mn-lt"/>
                <a:cs typeface="Arial" panose="020B0604020202020204" pitchFamily="34" charset="0"/>
              </a:rPr>
              <a:t>South Wales Police will be the first force in the UK to use this brand-new innovative technology out in the field at a large sporting event.</a:t>
            </a:r>
          </a:p>
          <a:p>
            <a:pPr>
              <a:lnSpc>
                <a:spcPct val="100000"/>
              </a:lnSpc>
            </a:pPr>
            <a:endParaRPr lang="en-GB" sz="1200" dirty="0">
              <a:effectLst/>
              <a:latin typeface="+mn-lt"/>
              <a:cs typeface="Arial" panose="020B0604020202020204" pitchFamily="34" charset="0"/>
            </a:endParaRPr>
          </a:p>
          <a:p>
            <a:pPr>
              <a:lnSpc>
                <a:spcPct val="100000"/>
              </a:lnSpc>
            </a:pPr>
            <a:r>
              <a:rPr lang="en-GB" sz="1200" b="1" i="0" kern="1200" dirty="0">
                <a:solidFill>
                  <a:schemeClr val="tx1"/>
                </a:solidFill>
                <a:effectLst/>
                <a:latin typeface="+mn-lt"/>
                <a:ea typeface="+mn-ea"/>
                <a:cs typeface="Arial" panose="020B0604020202020204" pitchFamily="34" charset="0"/>
              </a:rPr>
              <a:t>Olympics 2012</a:t>
            </a:r>
          </a:p>
          <a:p>
            <a:pPr>
              <a:lnSpc>
                <a:spcPct val="100000"/>
              </a:lnSpc>
            </a:pPr>
            <a:r>
              <a:rPr lang="en-GB" sz="1200" b="0" dirty="0">
                <a:solidFill>
                  <a:schemeClr val="tx1"/>
                </a:solidFill>
                <a:latin typeface="+mn-lt"/>
                <a:cs typeface="Arial" panose="020B0604020202020204" pitchFamily="34" charset="0"/>
              </a:rPr>
              <a:t>The</a:t>
            </a:r>
            <a:r>
              <a:rPr lang="en-GB" sz="1200" b="0" baseline="0" dirty="0">
                <a:solidFill>
                  <a:schemeClr val="tx1"/>
                </a:solidFill>
                <a:latin typeface="+mn-lt"/>
                <a:cs typeface="Arial" panose="020B0604020202020204" pitchFamily="34" charset="0"/>
              </a:rPr>
              <a:t> </a:t>
            </a:r>
            <a:r>
              <a:rPr lang="en-GB" sz="1200" b="0" dirty="0">
                <a:solidFill>
                  <a:schemeClr val="tx1"/>
                </a:solidFill>
                <a:latin typeface="+mn-lt"/>
                <a:cs typeface="Arial" panose="020B0604020202020204" pitchFamily="34" charset="0"/>
              </a:rPr>
              <a:t>Millennium Stadium had the privilege of hosting the very first event of the London 2012 Olympics - Team GB's</a:t>
            </a:r>
            <a:r>
              <a:rPr lang="en-GB" sz="1200" b="0" baseline="0" dirty="0">
                <a:solidFill>
                  <a:schemeClr val="tx1"/>
                </a:solidFill>
                <a:latin typeface="+mn-lt"/>
                <a:cs typeface="Arial" panose="020B0604020202020204" pitchFamily="34" charset="0"/>
              </a:rPr>
              <a:t> football</a:t>
            </a:r>
            <a:r>
              <a:rPr lang="en-GB" sz="1200" b="0" dirty="0">
                <a:solidFill>
                  <a:schemeClr val="tx1"/>
                </a:solidFill>
                <a:latin typeface="+mn-lt"/>
                <a:cs typeface="Arial" panose="020B0604020202020204" pitchFamily="34" charset="0"/>
              </a:rPr>
              <a:t> match versus New Zealand. </a:t>
            </a:r>
          </a:p>
          <a:p>
            <a:pPr>
              <a:lnSpc>
                <a:spcPct val="100000"/>
              </a:lnSpc>
            </a:pPr>
            <a:r>
              <a:rPr lang="en-GB" sz="1200" b="0" i="0" kern="1200" dirty="0">
                <a:solidFill>
                  <a:schemeClr val="tx1"/>
                </a:solidFill>
                <a:effectLst/>
                <a:latin typeface="+mn-lt"/>
                <a:ea typeface="+mn-ea"/>
                <a:cs typeface="Arial" panose="020B0604020202020204" pitchFamily="34" charset="0"/>
              </a:rPr>
              <a:t>Eight further football matches were staged at the Stadium in Cardiff. Welsh training facilities were used by cyclists and swimmers. Newport had the National Velodrome, while the National Pool in Swansea had a brand-new aquatic complex. </a:t>
            </a:r>
          </a:p>
          <a:p>
            <a:pPr>
              <a:lnSpc>
                <a:spcPct val="100000"/>
              </a:lnSpc>
            </a:pPr>
            <a:endParaRPr lang="en-GB" sz="1200" dirty="0">
              <a:latin typeface="+mn-lt"/>
              <a:cs typeface="Arial" panose="020B0604020202020204" pitchFamily="34" charset="0"/>
            </a:endParaRPr>
          </a:p>
          <a:p>
            <a:pPr>
              <a:lnSpc>
                <a:spcPct val="100000"/>
              </a:lnSpc>
            </a:pPr>
            <a:r>
              <a:rPr lang="en-GB" sz="1200" b="1" dirty="0">
                <a:latin typeface="+mn-lt"/>
                <a:cs typeface="Arial" panose="020B0604020202020204" pitchFamily="34" charset="0"/>
              </a:rPr>
              <a:t>Indian Ocean Tsunami 2004</a:t>
            </a:r>
          </a:p>
          <a:p>
            <a:pPr>
              <a:lnSpc>
                <a:spcPct val="100000"/>
              </a:lnSpc>
            </a:pPr>
            <a:r>
              <a:rPr lang="en-GB" sz="1200" dirty="0">
                <a:effectLst/>
                <a:latin typeface="+mn-lt"/>
                <a:cs typeface="Arial" panose="020B0604020202020204" pitchFamily="34" charset="0"/>
              </a:rPr>
              <a:t>A series of large tsunamis up to 30 metres (100 ft.) high were created by the earthquake that became known collectively as the </a:t>
            </a:r>
            <a:r>
              <a:rPr lang="en-GB" sz="1200" b="0" dirty="0">
                <a:effectLst/>
                <a:latin typeface="+mn-lt"/>
                <a:cs typeface="Arial" panose="020B0604020202020204" pitchFamily="34" charset="0"/>
              </a:rPr>
              <a:t>Boxing Day tsunamis. </a:t>
            </a:r>
          </a:p>
          <a:p>
            <a:pPr>
              <a:lnSpc>
                <a:spcPct val="100000"/>
              </a:lnSpc>
            </a:pPr>
            <a:r>
              <a:rPr lang="en-GB" sz="1200" dirty="0">
                <a:effectLst/>
                <a:latin typeface="+mn-lt"/>
                <a:cs typeface="Arial" panose="020B0604020202020204" pitchFamily="34" charset="0"/>
              </a:rPr>
              <a:t>These tsunamis flooded communities along the coasts of the Indian Ocean and killed an estimated 227,898 people in 14 countries. The earthquake was one of the deadliest natural disasters in recorded history and the deadliest of the 21st century. Indonesia was the hardest-hit country followed by Sri Lanka, India, and Thailand. </a:t>
            </a:r>
          </a:p>
          <a:p>
            <a:pPr>
              <a:lnSpc>
                <a:spcPct val="100000"/>
              </a:lnSpc>
            </a:pPr>
            <a:r>
              <a:rPr lang="en-GB" sz="1200" dirty="0">
                <a:effectLst/>
                <a:latin typeface="+mn-lt"/>
                <a:cs typeface="Arial" panose="020B0604020202020204" pitchFamily="34" charset="0"/>
              </a:rPr>
              <a:t>South Wales Police sent</a:t>
            </a:r>
            <a:r>
              <a:rPr lang="en-GB" sz="1200" baseline="0" dirty="0">
                <a:effectLst/>
                <a:latin typeface="+mn-lt"/>
                <a:cs typeface="Arial" panose="020B0604020202020204" pitchFamily="34" charset="0"/>
              </a:rPr>
              <a:t> specialist officers out to assist with victim identification as part of international efforts. More than 700 officers from across 40 police forces including South Wales Police. During their time there, they identified 3000 victims and helped with body recovery, repatriation of victims and investigations into victims last known movements. </a:t>
            </a:r>
          </a:p>
          <a:p>
            <a:pPr>
              <a:lnSpc>
                <a:spcPct val="100000"/>
              </a:lnSpc>
            </a:pPr>
            <a:endParaRPr lang="en-GB" sz="1200" baseline="0" dirty="0">
              <a:effectLst/>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cs typeface="Arial" panose="020B0604020202020204" pitchFamily="34" charset="0"/>
              </a:rPr>
              <a:t>These are some examples of</a:t>
            </a:r>
            <a:r>
              <a:rPr lang="en-GB" sz="1200" baseline="0" dirty="0">
                <a:latin typeface="+mn-lt"/>
                <a:cs typeface="Arial" panose="020B0604020202020204" pitchFamily="34" charset="0"/>
              </a:rPr>
              <a:t> large scale policing operations that have taken place within our Police Force Areas. One day it might be you taking part in these! </a:t>
            </a:r>
            <a:endParaRPr lang="en-GB" sz="1200" dirty="0">
              <a:latin typeface="+mn-lt"/>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19</a:t>
            </a:fld>
            <a:endParaRPr lang="en-GB"/>
          </a:p>
        </p:txBody>
      </p:sp>
    </p:spTree>
    <p:extLst>
      <p:ext uri="{BB962C8B-B14F-4D97-AF65-F5344CB8AC3E}">
        <p14:creationId xmlns:p14="http://schemas.microsoft.com/office/powerpoint/2010/main" val="223169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20</a:t>
            </a:fld>
            <a:endParaRPr lang="en-GB"/>
          </a:p>
        </p:txBody>
      </p:sp>
    </p:spTree>
    <p:extLst>
      <p:ext uri="{BB962C8B-B14F-4D97-AF65-F5344CB8AC3E}">
        <p14:creationId xmlns:p14="http://schemas.microsoft.com/office/powerpoint/2010/main" val="1619798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22252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39714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85445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340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17730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8687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5410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1111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9172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2123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66307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1694693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9.png"/><Relationship Id="rId7"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g"/><Relationship Id="rId5" Type="http://schemas.openxmlformats.org/officeDocument/2006/relationships/image" Target="../media/image11.jpg"/><Relationship Id="rId10" Type="http://schemas.openxmlformats.org/officeDocument/2006/relationships/image" Target="../media/image8.png"/><Relationship Id="rId4" Type="http://schemas.openxmlformats.org/officeDocument/2006/relationships/image" Target="../media/image10.jpg"/><Relationship Id="rId9"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3.jpg"/><Relationship Id="rId7" Type="http://schemas.openxmlformats.org/officeDocument/2006/relationships/image" Target="../media/image17.jpg"/><Relationship Id="rId12"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jpeg"/><Relationship Id="rId11" Type="http://schemas.openxmlformats.org/officeDocument/2006/relationships/image" Target="../media/image7.jpg"/><Relationship Id="rId5" Type="http://schemas.openxmlformats.org/officeDocument/2006/relationships/image" Target="../media/image15.jpg"/><Relationship Id="rId10" Type="http://schemas.openxmlformats.org/officeDocument/2006/relationships/image" Target="../media/image3.png"/><Relationship Id="rId4" Type="http://schemas.openxmlformats.org/officeDocument/2006/relationships/image" Target="../media/image14.jpg"/><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10" Type="http://schemas.openxmlformats.org/officeDocument/2006/relationships/image" Target="../media/image22.jpg"/><Relationship Id="rId4" Type="http://schemas.openxmlformats.org/officeDocument/2006/relationships/image" Target="../media/image3.png"/><Relationship Id="rId9" Type="http://schemas.openxmlformats.org/officeDocument/2006/relationships/image" Target="../media/image21.jpg"/></Relationships>
</file>

<file path=ppt/slides/_rels/slide6.xml.rels><?xml version="1.0" encoding="UTF-8" standalone="yes"?>
<Relationships xmlns="http://schemas.openxmlformats.org/package/2006/relationships"><Relationship Id="rId8" Type="http://schemas.openxmlformats.org/officeDocument/2006/relationships/image" Target="../media/image24.jp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27.jpg"/><Relationship Id="rId5" Type="http://schemas.openxmlformats.org/officeDocument/2006/relationships/image" Target="../media/image7.jpg"/><Relationship Id="rId10" Type="http://schemas.openxmlformats.org/officeDocument/2006/relationships/image" Target="../media/image26.jpg"/><Relationship Id="rId4" Type="http://schemas.openxmlformats.org/officeDocument/2006/relationships/image" Target="../media/image3.png"/><Relationship Id="rId9" Type="http://schemas.openxmlformats.org/officeDocument/2006/relationships/image" Target="../media/image25.jpg"/></Relationships>
</file>

<file path=ppt/slides/_rels/slide7.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s://youtu.be/LIA_CdZSXnk" TargetMode="External"/><Relationship Id="rId7"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37.png"/><Relationship Id="rId3" Type="http://schemas.openxmlformats.org/officeDocument/2006/relationships/image" Target="../media/image2.png"/><Relationship Id="rId7" Type="http://schemas.openxmlformats.org/officeDocument/2006/relationships/image" Target="../media/image31.png"/><Relationship Id="rId12"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35.png"/><Relationship Id="rId5" Type="http://schemas.openxmlformats.org/officeDocument/2006/relationships/image" Target="../media/image7.jpg"/><Relationship Id="rId15" Type="http://schemas.openxmlformats.org/officeDocument/2006/relationships/image" Target="../media/image39.jpg"/><Relationship Id="rId10" Type="http://schemas.openxmlformats.org/officeDocument/2006/relationships/image" Target="../media/image34.png"/><Relationship Id="rId4" Type="http://schemas.openxmlformats.org/officeDocument/2006/relationships/image" Target="../media/image3.png"/><Relationship Id="rId9" Type="http://schemas.openxmlformats.org/officeDocument/2006/relationships/image" Target="../media/image33.png"/><Relationship Id="rId14" Type="http://schemas.openxmlformats.org/officeDocument/2006/relationships/image" Target="../media/image38.png"/></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0.png"/><Relationship Id="rId7"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8.png"/><Relationship Id="rId4" Type="http://schemas.openxmlformats.org/officeDocument/2006/relationships/image" Target="../media/image41.png"/><Relationship Id="rId9" Type="http://schemas.openxmlformats.org/officeDocument/2006/relationships/image" Target="../media/image7.jpg"/></Relationships>
</file>

<file path=ppt/slides/_rels/slide11.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8.png"/><Relationship Id="rId11" Type="http://schemas.openxmlformats.org/officeDocument/2006/relationships/image" Target="../media/image8.png"/><Relationship Id="rId5" Type="http://schemas.openxmlformats.org/officeDocument/2006/relationships/image" Target="../media/image47.png"/><Relationship Id="rId10" Type="http://schemas.openxmlformats.org/officeDocument/2006/relationships/image" Target="../media/image7.jpg"/><Relationship Id="rId4" Type="http://schemas.openxmlformats.org/officeDocument/2006/relationships/image" Target="../media/image46.png"/><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1.png"/><Relationship Id="rId7"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52.png"/><Relationship Id="rId9"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youtu.be/o9y5Nhw3ffk" TargetMode="External"/><Relationship Id="rId7"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image" Target="../media/image2.png"/><Relationship Id="rId7" Type="http://schemas.openxmlformats.org/officeDocument/2006/relationships/image" Target="../media/image56.jpeg"/><Relationship Id="rId12" Type="http://schemas.openxmlformats.org/officeDocument/2006/relationships/image" Target="../media/image61.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60.jpeg"/><Relationship Id="rId5" Type="http://schemas.openxmlformats.org/officeDocument/2006/relationships/image" Target="../media/image7.jpg"/><Relationship Id="rId10" Type="http://schemas.openxmlformats.org/officeDocument/2006/relationships/image" Target="../media/image59.jpeg"/><Relationship Id="rId4" Type="http://schemas.openxmlformats.org/officeDocument/2006/relationships/image" Target="../media/image3.png"/><Relationship Id="rId9" Type="http://schemas.openxmlformats.org/officeDocument/2006/relationships/image" Target="../media/image58.jpeg"/></Relationships>
</file>

<file path=ppt/slides/_rels/slide18.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2.png"/><Relationship Id="rId7" Type="http://schemas.openxmlformats.org/officeDocument/2006/relationships/image" Target="../media/image62.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3.png"/><Relationship Id="rId9" Type="http://schemas.openxmlformats.org/officeDocument/2006/relationships/image" Target="../media/image64.png"/></Relationships>
</file>

<file path=ppt/slides/_rels/slide19.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2.png"/><Relationship Id="rId7"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3.png"/><Relationship Id="rId9" Type="http://schemas.openxmlformats.org/officeDocument/2006/relationships/image" Target="../media/image67.png"/></Relationships>
</file>

<file path=ppt/slides/_rels/slide20.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34015B7-AC86-4D9B-A241-FD0D27332D8C}"/>
              </a:ext>
            </a:extLst>
          </p:cNvPr>
          <p:cNvPicPr>
            <a:picLocks noChangeAspect="1"/>
          </p:cNvPicPr>
          <p:nvPr/>
        </p:nvPicPr>
        <p:blipFill rotWithShape="1">
          <a:blip r:embed="rId3">
            <a:alphaModFix amt="85000"/>
            <a:extLst>
              <a:ext uri="{28A0092B-C50C-407E-A947-70E740481C1C}">
                <a14:useLocalDpi xmlns:a14="http://schemas.microsoft.com/office/drawing/2010/main" val="0"/>
              </a:ext>
            </a:extLst>
          </a:blip>
          <a:srcRect l="39976" r="9750" b="9090"/>
          <a:stretch/>
        </p:blipFill>
        <p:spPr>
          <a:xfrm>
            <a:off x="3549366" y="10"/>
            <a:ext cx="8668512" cy="6857990"/>
          </a:xfrm>
          <a:prstGeom prst="rect">
            <a:avLst/>
          </a:prstGeom>
        </p:spPr>
      </p:pic>
      <p:sp>
        <p:nvSpPr>
          <p:cNvPr id="6" name="Rectangle 5">
            <a:extLst>
              <a:ext uri="{FF2B5EF4-FFF2-40B4-BE49-F238E27FC236}">
                <a16:creationId xmlns:a16="http://schemas.microsoft.com/office/drawing/2014/main" id="{73525588-3141-4A60-AB16-7B6E7D09BF41}"/>
              </a:ext>
            </a:extLst>
          </p:cNvPr>
          <p:cNvSpPr/>
          <p:nvPr/>
        </p:nvSpPr>
        <p:spPr>
          <a:xfrm>
            <a:off x="9029700" y="6087998"/>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CC5779-F0F4-4580-8620-BC1C6EA247A6}"/>
              </a:ext>
            </a:extLst>
          </p:cNvPr>
          <p:cNvSpPr/>
          <p:nvPr/>
        </p:nvSpPr>
        <p:spPr>
          <a:xfrm>
            <a:off x="-25878" y="-32430"/>
            <a:ext cx="6368208" cy="6858000"/>
          </a:xfrm>
          <a:prstGeom prst="rect">
            <a:avLst/>
          </a:prstGeom>
          <a:gradFill>
            <a:gsLst>
              <a:gs pos="89000">
                <a:schemeClr val="tx1">
                  <a:alpha val="51000"/>
                </a:schemeClr>
              </a:gs>
              <a:gs pos="82000">
                <a:schemeClr val="tx1">
                  <a:alpha val="69000"/>
                  <a:lumMod val="0"/>
                </a:schemeClr>
              </a:gs>
              <a:gs pos="26000">
                <a:schemeClr val="tx1"/>
              </a:gs>
              <a:gs pos="60000">
                <a:schemeClr val="tx1">
                  <a:alpha val="93000"/>
                </a:schemeClr>
              </a:gs>
              <a:gs pos="38000">
                <a:schemeClr val="tx1"/>
              </a:gs>
              <a:gs pos="62000">
                <a:srgbClr val="000000">
                  <a:alpha val="94000"/>
                </a:srgbClr>
              </a:gs>
              <a:gs pos="58000">
                <a:schemeClr val="tx1">
                  <a:alpha val="98000"/>
                </a:schemeClr>
              </a:gs>
              <a:gs pos="100000">
                <a:schemeClr val="tx1">
                  <a:alpha val="0"/>
                </a:schemeClr>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6" name="Group 35">
            <a:extLst>
              <a:ext uri="{FF2B5EF4-FFF2-40B4-BE49-F238E27FC236}">
                <a16:creationId xmlns:a16="http://schemas.microsoft.com/office/drawing/2014/main" id="{682DFF87-4360-4505-8C00-7F972C770192}"/>
              </a:ext>
            </a:extLst>
          </p:cNvPr>
          <p:cNvGrpSpPr/>
          <p:nvPr/>
        </p:nvGrpSpPr>
        <p:grpSpPr>
          <a:xfrm>
            <a:off x="0" y="5180258"/>
            <a:ext cx="12192000" cy="1689556"/>
            <a:chOff x="0" y="5180258"/>
            <a:chExt cx="12192000" cy="1689556"/>
          </a:xfrm>
        </p:grpSpPr>
        <p:pic>
          <p:nvPicPr>
            <p:cNvPr id="21" name="Picture 20">
              <a:extLst>
                <a:ext uri="{FF2B5EF4-FFF2-40B4-BE49-F238E27FC236}">
                  <a16:creationId xmlns:a16="http://schemas.microsoft.com/office/drawing/2014/main" id="{1C0382D7-9FD3-4D4D-B5D8-C05AD448934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2278"/>
              <a:ext cx="12192000" cy="827536"/>
            </a:xfrm>
            <a:prstGeom prst="rect">
              <a:avLst/>
            </a:prstGeom>
          </p:spPr>
        </p:pic>
        <p:sp>
          <p:nvSpPr>
            <p:cNvPr id="22" name="Rectangle 21">
              <a:extLst>
                <a:ext uri="{FF2B5EF4-FFF2-40B4-BE49-F238E27FC236}">
                  <a16:creationId xmlns:a16="http://schemas.microsoft.com/office/drawing/2014/main" id="{54294E6A-B873-42C0-B358-0E843E9C9B3D}"/>
                </a:ext>
              </a:extLst>
            </p:cNvPr>
            <p:cNvSpPr/>
            <p:nvPr/>
          </p:nvSpPr>
          <p:spPr>
            <a:xfrm>
              <a:off x="25878" y="6096057"/>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4" name="Picture 23">
              <a:extLst>
                <a:ext uri="{FF2B5EF4-FFF2-40B4-BE49-F238E27FC236}">
                  <a16:creationId xmlns:a16="http://schemas.microsoft.com/office/drawing/2014/main" id="{6593BFD5-EF0D-4904-8A87-BCF1F729C2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61618" y="5347423"/>
              <a:ext cx="1117835" cy="1277526"/>
            </a:xfrm>
            <a:prstGeom prst="rect">
              <a:avLst/>
            </a:prstGeom>
          </p:spPr>
        </p:pic>
        <p:sp>
          <p:nvSpPr>
            <p:cNvPr id="25" name="Rectangle 24">
              <a:extLst>
                <a:ext uri="{FF2B5EF4-FFF2-40B4-BE49-F238E27FC236}">
                  <a16:creationId xmlns:a16="http://schemas.microsoft.com/office/drawing/2014/main" id="{1AAA7CB1-4F1D-41A5-A121-E96389F0F7C3}"/>
                </a:ext>
              </a:extLst>
            </p:cNvPr>
            <p:cNvSpPr/>
            <p:nvPr/>
          </p:nvSpPr>
          <p:spPr>
            <a:xfrm>
              <a:off x="9029700" y="6096057"/>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B93C46B8-18BB-4045-822D-782B634F65E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217991" y="5503014"/>
              <a:ext cx="2782356" cy="1094646"/>
            </a:xfrm>
            <a:prstGeom prst="rect">
              <a:avLst/>
            </a:prstGeom>
          </p:spPr>
        </p:pic>
        <p:pic>
          <p:nvPicPr>
            <p:cNvPr id="28" name="Picture 27" descr="A picture containing text, metalware, gear&#10;&#10;Description automatically generated">
              <a:extLst>
                <a:ext uri="{FF2B5EF4-FFF2-40B4-BE49-F238E27FC236}">
                  <a16:creationId xmlns:a16="http://schemas.microsoft.com/office/drawing/2014/main" id="{ECB9D6B7-2BF1-4B79-9660-F87D6890D4A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7262" y="5180258"/>
              <a:ext cx="1344356" cy="1611855"/>
            </a:xfrm>
            <a:prstGeom prst="rect">
              <a:avLst/>
            </a:prstGeom>
          </p:spPr>
        </p:pic>
      </p:grpSp>
      <p:sp>
        <p:nvSpPr>
          <p:cNvPr id="13" name="TextBox 12">
            <a:extLst>
              <a:ext uri="{FF2B5EF4-FFF2-40B4-BE49-F238E27FC236}">
                <a16:creationId xmlns:a16="http://schemas.microsoft.com/office/drawing/2014/main" id="{2C5AD89D-15C1-41CC-8D2C-9C9DC71AAF4A}"/>
              </a:ext>
            </a:extLst>
          </p:cNvPr>
          <p:cNvSpPr txBox="1"/>
          <p:nvPr/>
        </p:nvSpPr>
        <p:spPr>
          <a:xfrm>
            <a:off x="439914" y="1331811"/>
            <a:ext cx="4279077" cy="2090057"/>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4800" b="1" dirty="0">
                <a:solidFill>
                  <a:srgbClr val="FFFFFF"/>
                </a:solidFill>
                <a:latin typeface="Arial Nova Cond" panose="020B0506020202020204" pitchFamily="34" charset="0"/>
              </a:rPr>
              <a:t>Understanding      the Role of the Constable</a:t>
            </a:r>
            <a:endParaRPr kumimoji="0" lang="en-US" sz="4800" b="1" i="0" u="none" strike="noStrike" kern="1200" cap="none" spc="0" normalizeH="0" baseline="0" noProof="0" dirty="0">
              <a:ln>
                <a:noFill/>
              </a:ln>
              <a:solidFill>
                <a:srgbClr val="FFFFFF"/>
              </a:solidFill>
              <a:effectLst/>
              <a:uLnTx/>
              <a:uFillTx/>
              <a:latin typeface="Arial Nova Cond" panose="020B0506020202020204" pitchFamily="34" charset="0"/>
              <a:ea typeface="+mn-ea"/>
              <a:cs typeface="+mn-cs"/>
            </a:endParaRPr>
          </a:p>
          <a:p>
            <a:pPr>
              <a:lnSpc>
                <a:spcPct val="90000"/>
              </a:lnSpc>
              <a:spcBef>
                <a:spcPct val="0"/>
              </a:spcBef>
              <a:spcAft>
                <a:spcPts val="600"/>
              </a:spcAft>
            </a:pPr>
            <a:endParaRPr lang="en-US" sz="4800" dirty="0">
              <a:latin typeface="+mj-lt"/>
              <a:ea typeface="+mj-ea"/>
              <a:cs typeface="+mj-cs"/>
            </a:endParaRPr>
          </a:p>
        </p:txBody>
      </p:sp>
      <p:sp>
        <p:nvSpPr>
          <p:cNvPr id="2" name="TextBox 1">
            <a:extLst>
              <a:ext uri="{FF2B5EF4-FFF2-40B4-BE49-F238E27FC236}">
                <a16:creationId xmlns:a16="http://schemas.microsoft.com/office/drawing/2014/main" id="{91DB3065-6CF1-4AE9-A637-5B9ACB15C415}"/>
              </a:ext>
            </a:extLst>
          </p:cNvPr>
          <p:cNvSpPr txBox="1"/>
          <p:nvPr/>
        </p:nvSpPr>
        <p:spPr>
          <a:xfrm>
            <a:off x="11825785" y="6665017"/>
            <a:ext cx="648929" cy="261610"/>
          </a:xfrm>
          <a:prstGeom prst="rect">
            <a:avLst/>
          </a:prstGeom>
          <a:noFill/>
        </p:spPr>
        <p:txBody>
          <a:bodyPr wrap="square" rtlCol="0">
            <a:spAutoFit/>
          </a:bodyPr>
          <a:lstStyle/>
          <a:p>
            <a:r>
              <a:rPr lang="en-GB" sz="1050" b="1" dirty="0">
                <a:solidFill>
                  <a:srgbClr val="004388"/>
                </a:solidFill>
              </a:rPr>
              <a:t>V4.0</a:t>
            </a:r>
            <a:endParaRPr lang="en-GB" b="1" dirty="0">
              <a:solidFill>
                <a:srgbClr val="004388"/>
              </a:solidFill>
            </a:endParaRPr>
          </a:p>
        </p:txBody>
      </p:sp>
    </p:spTree>
    <p:extLst>
      <p:ext uri="{BB962C8B-B14F-4D97-AF65-F5344CB8AC3E}">
        <p14:creationId xmlns:p14="http://schemas.microsoft.com/office/powerpoint/2010/main" val="208696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66144" y="1062451"/>
            <a:ext cx="6659709" cy="4466488"/>
          </a:xfrm>
          <a:prstGeom prst="rect">
            <a:avLst/>
          </a:prstGeom>
        </p:spPr>
      </p:pic>
      <p:grpSp>
        <p:nvGrpSpPr>
          <p:cNvPr id="4" name="Group 3">
            <a:extLst>
              <a:ext uri="{FF2B5EF4-FFF2-40B4-BE49-F238E27FC236}">
                <a16:creationId xmlns:a16="http://schemas.microsoft.com/office/drawing/2014/main" id="{546666A0-276C-45C2-96FD-CF04F7AA8D1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55AFEEA-9703-4D4A-8DB0-1643162D071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8BD0682-3C3C-4D95-ABD8-F7E91117057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F7A84851-3ABC-4942-932B-102B1BE8FA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82572BF-5E6C-4661-8260-35F79BF0B00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7D1CB248-F676-427D-8524-9279F2C7BFC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672D82F-E0FB-49DE-BBB3-C1C007AC726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25169" y="1386273"/>
            <a:ext cx="8341659" cy="4074459"/>
            <a:chOff x="1701158" y="1784960"/>
            <a:chExt cx="8966842" cy="5073040"/>
          </a:xfrm>
        </p:grpSpPr>
        <p:pic>
          <p:nvPicPr>
            <p:cNvPr id="4" name="Picture 3" descr="PC-Daar.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01158" y="2291343"/>
              <a:ext cx="2255304" cy="2852127"/>
            </a:xfrm>
            <a:prstGeom prst="rect">
              <a:avLst/>
            </a:prstGeom>
          </p:spPr>
        </p:pic>
        <p:pic>
          <p:nvPicPr>
            <p:cNvPr id="5" name="Picture 4" descr="_63732902_a1970spatrolcar.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68594" y="4108098"/>
              <a:ext cx="4888714" cy="2749902"/>
            </a:xfrm>
            <a:prstGeom prst="rect">
              <a:avLst/>
            </a:prstGeom>
          </p:spPr>
        </p:pic>
        <p:pic>
          <p:nvPicPr>
            <p:cNvPr id="6" name="Picture 5" descr="515800.jpg"/>
            <p:cNvPicPr>
              <a:picLocks noChangeAspect="1"/>
            </p:cNvPicPr>
            <p:nvPr/>
          </p:nvPicPr>
          <p:blipFill rotWithShape="1">
            <a:blip r:embed="rId5">
              <a:extLst>
                <a:ext uri="{28A0092B-C50C-407E-A947-70E740481C1C}">
                  <a14:useLocalDpi xmlns:a14="http://schemas.microsoft.com/office/drawing/2010/main" val="0"/>
                </a:ext>
              </a:extLst>
            </a:blip>
            <a:srcRect l="18802" t="2343" r="14454" b="2725"/>
            <a:stretch/>
          </p:blipFill>
          <p:spPr>
            <a:xfrm>
              <a:off x="7457308" y="2291342"/>
              <a:ext cx="3210692" cy="4566658"/>
            </a:xfrm>
            <a:prstGeom prst="rect">
              <a:avLst/>
            </a:prstGeom>
          </p:spPr>
        </p:pic>
        <p:pic>
          <p:nvPicPr>
            <p:cNvPr id="7" name="Picture 6" descr="81gOySQ.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56462" y="1784960"/>
              <a:ext cx="3830878" cy="2323138"/>
            </a:xfrm>
            <a:prstGeom prst="rect">
              <a:avLst/>
            </a:prstGeom>
          </p:spPr>
        </p:pic>
      </p:grpSp>
      <p:sp>
        <p:nvSpPr>
          <p:cNvPr id="9" name="TextBox 8"/>
          <p:cNvSpPr txBox="1"/>
          <p:nvPr/>
        </p:nvSpPr>
        <p:spPr>
          <a:xfrm>
            <a:off x="1602671" y="333535"/>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grpSp>
        <p:nvGrpSpPr>
          <p:cNvPr id="10" name="Group 9">
            <a:extLst>
              <a:ext uri="{FF2B5EF4-FFF2-40B4-BE49-F238E27FC236}">
                <a16:creationId xmlns:a16="http://schemas.microsoft.com/office/drawing/2014/main" id="{F5577507-3B00-4572-AD81-AA16973D504A}"/>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95165524-9464-4D27-A37F-FB7C5E13C3E4}"/>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75432604-188D-4ED2-BD04-06B41388A04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AA8DE2E3-2288-41AA-A78C-115901EC65D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FFFDC7E9-C966-4CA6-930E-4E0438BBB3C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FA2271C0-EED0-457B-B74C-41CB69332CA0}"/>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5DE7C265-F9BC-4B7C-884D-69FD1B37E03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13398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55539" y="1545164"/>
            <a:ext cx="8280920" cy="4047564"/>
            <a:chOff x="1766840" y="1417638"/>
            <a:chExt cx="8607752" cy="5281889"/>
          </a:xfrm>
        </p:grpSpPr>
        <p:pic>
          <p:nvPicPr>
            <p:cNvPr id="4" name="Picture 3" descr="_79814138_miners_maerdy_hulto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6841" y="1417639"/>
              <a:ext cx="3575337" cy="2405227"/>
            </a:xfrm>
            <a:prstGeom prst="rect">
              <a:avLst/>
            </a:prstGeom>
          </p:spPr>
        </p:pic>
        <p:pic>
          <p:nvPicPr>
            <p:cNvPr id="5" name="Picture 4" descr="thatcher_miner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6840" y="3822866"/>
              <a:ext cx="3985506" cy="2876661"/>
            </a:xfrm>
            <a:prstGeom prst="rect">
              <a:avLst/>
            </a:prstGeom>
          </p:spPr>
        </p:pic>
        <p:pic>
          <p:nvPicPr>
            <p:cNvPr id="6" name="Picture 5" descr="methode-times-prodmigration-web-bin-c08b8003-9ee2-37bb-8e71-3fef79eb680f.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89635" y="2972090"/>
              <a:ext cx="2484957" cy="3727436"/>
            </a:xfrm>
            <a:prstGeom prst="rect">
              <a:avLst/>
            </a:prstGeom>
          </p:spPr>
        </p:pic>
        <p:pic>
          <p:nvPicPr>
            <p:cNvPr id="7" name="Picture 6" descr="4324973147_4f20305c86_b.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342177" y="1417638"/>
              <a:ext cx="2834640" cy="3121152"/>
            </a:xfrm>
            <a:prstGeom prst="rect">
              <a:avLst/>
            </a:prstGeom>
          </p:spPr>
        </p:pic>
        <p:pic>
          <p:nvPicPr>
            <p:cNvPr id="8" name="Picture 7" descr="51vg4C8OKtL._SX327_BO1,204,203,200_.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52346" y="3457864"/>
              <a:ext cx="2137288" cy="3241662"/>
            </a:xfrm>
            <a:prstGeom prst="rect">
              <a:avLst/>
            </a:prstGeom>
          </p:spPr>
        </p:pic>
        <p:pic>
          <p:nvPicPr>
            <p:cNvPr id="9" name="Picture 8" descr="9780421408609-uk-300.jpg"/>
            <p:cNvPicPr>
              <a:picLocks noChangeAspect="1"/>
            </p:cNvPicPr>
            <p:nvPr/>
          </p:nvPicPr>
          <p:blipFill rotWithShape="1">
            <a:blip r:embed="rId8">
              <a:extLst>
                <a:ext uri="{28A0092B-C50C-407E-A947-70E740481C1C}">
                  <a14:useLocalDpi xmlns:a14="http://schemas.microsoft.com/office/drawing/2010/main" val="0"/>
                </a:ext>
              </a:extLst>
            </a:blip>
            <a:srcRect b="55995"/>
            <a:stretch/>
          </p:blipFill>
          <p:spPr>
            <a:xfrm>
              <a:off x="8019645" y="1417639"/>
              <a:ext cx="2354947" cy="1554451"/>
            </a:xfrm>
            <a:prstGeom prst="rect">
              <a:avLst/>
            </a:prstGeom>
          </p:spPr>
        </p:pic>
      </p:grpSp>
      <p:sp>
        <p:nvSpPr>
          <p:cNvPr id="12" name="TextBox 11"/>
          <p:cNvSpPr txBox="1"/>
          <p:nvPr/>
        </p:nvSpPr>
        <p:spPr>
          <a:xfrm>
            <a:off x="1955539" y="435815"/>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grpSp>
        <p:nvGrpSpPr>
          <p:cNvPr id="11" name="Group 10">
            <a:extLst>
              <a:ext uri="{FF2B5EF4-FFF2-40B4-BE49-F238E27FC236}">
                <a16:creationId xmlns:a16="http://schemas.microsoft.com/office/drawing/2014/main" id="{B7C6C711-8055-4704-9E6A-B9D18B787E28}"/>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BFB87AE2-82AD-4DC3-A038-CC0E9A9E4412}"/>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9C88EB90-BE5D-4FCA-8B74-F4DBAE9428C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872D3C6B-A4BA-4584-A337-3A1773420BD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D4526077-4210-4E1B-AB5E-01C694145F9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7874207E-7C24-49F6-B762-03ABB4E70F2B}"/>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EF615B5F-A815-4D0E-965D-6A479A80599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69694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951760" y="302171"/>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grpSp>
        <p:nvGrpSpPr>
          <p:cNvPr id="9" name="Group 8">
            <a:extLst>
              <a:ext uri="{FF2B5EF4-FFF2-40B4-BE49-F238E27FC236}">
                <a16:creationId xmlns:a16="http://schemas.microsoft.com/office/drawing/2014/main" id="{1726A55F-B90E-46BD-A23D-FBE06C86E25E}"/>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6C66F8BE-04A5-436F-B635-FDB4E638ED1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9B5EB3D2-8CEA-4FA1-8B23-694F1626898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84F0F7E1-99F8-4EB1-98CD-71AF62F080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7E97715C-DDFD-4ED1-8648-E0C3308639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883F5805-8D88-49E7-8E21-4294C4A5AD7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4830AEAE-BD20-4EAB-90ED-E32FA71755B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7" name="Picture 16" descr="_38775981_stephenlawrence238.jpg">
            <a:extLst>
              <a:ext uri="{FF2B5EF4-FFF2-40B4-BE49-F238E27FC236}">
                <a16:creationId xmlns:a16="http://schemas.microsoft.com/office/drawing/2014/main" id="{29B1DA4B-46DD-4F9D-897C-E479B2A60F0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49722" y="1263987"/>
            <a:ext cx="2838247" cy="1885180"/>
          </a:xfrm>
          <a:prstGeom prst="rect">
            <a:avLst/>
          </a:prstGeom>
        </p:spPr>
      </p:pic>
      <p:pic>
        <p:nvPicPr>
          <p:cNvPr id="18" name="Picture 17" descr="fantazia-rave.jpg">
            <a:extLst>
              <a:ext uri="{FF2B5EF4-FFF2-40B4-BE49-F238E27FC236}">
                <a16:creationId xmlns:a16="http://schemas.microsoft.com/office/drawing/2014/main" id="{11C09961-3C95-4258-B2AC-27378F83273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444255" y="1310930"/>
            <a:ext cx="3188304" cy="1887677"/>
          </a:xfrm>
          <a:prstGeom prst="rect">
            <a:avLst/>
          </a:prstGeom>
          <a:ln>
            <a:solidFill>
              <a:schemeClr val="tx1"/>
            </a:solidFill>
          </a:ln>
        </p:spPr>
      </p:pic>
      <p:pic>
        <p:nvPicPr>
          <p:cNvPr id="19" name="Picture 18" descr="_47551824_placards_gray511.jpg">
            <a:extLst>
              <a:ext uri="{FF2B5EF4-FFF2-40B4-BE49-F238E27FC236}">
                <a16:creationId xmlns:a16="http://schemas.microsoft.com/office/drawing/2014/main" id="{DFD9C847-5188-4D4D-B36F-4CA58542FF8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49226" y="3429000"/>
            <a:ext cx="3764612" cy="2230344"/>
          </a:xfrm>
          <a:prstGeom prst="rect">
            <a:avLst/>
          </a:prstGeom>
        </p:spPr>
      </p:pic>
      <p:pic>
        <p:nvPicPr>
          <p:cNvPr id="21" name="Picture 20" descr="Brixton-Riot-95_530x330-2.jpg">
            <a:extLst>
              <a:ext uri="{FF2B5EF4-FFF2-40B4-BE49-F238E27FC236}">
                <a16:creationId xmlns:a16="http://schemas.microsoft.com/office/drawing/2014/main" id="{2507FF16-C279-42CD-AE2B-A6773850254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444255" y="3391139"/>
            <a:ext cx="4033426" cy="2230343"/>
          </a:xfrm>
          <a:prstGeom prst="rect">
            <a:avLst/>
          </a:prstGeom>
          <a:ln>
            <a:solidFill>
              <a:schemeClr val="tx1"/>
            </a:solidFill>
          </a:ln>
        </p:spPr>
      </p:pic>
    </p:spTree>
    <p:extLst>
      <p:ext uri="{BB962C8B-B14F-4D97-AF65-F5344CB8AC3E}">
        <p14:creationId xmlns:p14="http://schemas.microsoft.com/office/powerpoint/2010/main" val="471168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90933" y="252043"/>
            <a:ext cx="8280920" cy="584775"/>
          </a:xfrm>
          <a:prstGeom prst="rect">
            <a:avLst/>
          </a:prstGeom>
          <a:solidFill>
            <a:srgbClr val="002060"/>
          </a:solidFill>
        </p:spPr>
        <p:txBody>
          <a:bodyPr wrap="square" rtlCol="0">
            <a:spAutoFit/>
          </a:bodyPr>
          <a:lstStyle/>
          <a:p>
            <a:pPr algn="ctr"/>
            <a:r>
              <a:rPr lang="en-GB" sz="3200" b="1" dirty="0">
                <a:solidFill>
                  <a:schemeClr val="bg1"/>
                </a:solidFill>
              </a:rPr>
              <a:t>Evolution of Policing</a:t>
            </a:r>
          </a:p>
        </p:txBody>
      </p:sp>
      <p:grpSp>
        <p:nvGrpSpPr>
          <p:cNvPr id="10" name="Group 9">
            <a:extLst>
              <a:ext uri="{FF2B5EF4-FFF2-40B4-BE49-F238E27FC236}">
                <a16:creationId xmlns:a16="http://schemas.microsoft.com/office/drawing/2014/main" id="{02D6E68F-0F79-4E4A-B6CD-7CD59AAEC49D}"/>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E841B190-B175-495D-94FA-D51A48B6EEB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B5DDF235-36B9-45BD-8ED8-05BAE43E0EA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E564F719-D64C-4CF9-9916-65B6B555CB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629D8D6A-18C9-48ED-A1FE-F6AFAF164ED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9BF06CC7-E348-4B13-84EA-902598CB9BA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7585F16A-029C-4744-BBC6-B457DB909E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8" name="Picture 17" descr="10_policemarch_r_w.jpg">
            <a:extLst>
              <a:ext uri="{FF2B5EF4-FFF2-40B4-BE49-F238E27FC236}">
                <a16:creationId xmlns:a16="http://schemas.microsoft.com/office/drawing/2014/main" id="{EE5094C3-F2A8-4DAB-A42C-A0EA085D790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827981" y="1317114"/>
            <a:ext cx="3527239" cy="1295482"/>
          </a:xfrm>
          <a:prstGeom prst="rect">
            <a:avLst/>
          </a:prstGeom>
          <a:ln>
            <a:solidFill>
              <a:schemeClr val="tx1"/>
            </a:solidFill>
          </a:ln>
        </p:spPr>
      </p:pic>
      <p:pic>
        <p:nvPicPr>
          <p:cNvPr id="19" name="Picture 18" descr="Keith-Palmer-fund-Westminster-terror-attack-JustGiving-policeman-stabbed-London-600151.jpg">
            <a:extLst>
              <a:ext uri="{FF2B5EF4-FFF2-40B4-BE49-F238E27FC236}">
                <a16:creationId xmlns:a16="http://schemas.microsoft.com/office/drawing/2014/main" id="{AC933EEF-1259-448D-BCF0-7FFBB2AF8C8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04268" y="1118751"/>
            <a:ext cx="4624398" cy="1850636"/>
          </a:xfrm>
          <a:prstGeom prst="rect">
            <a:avLst/>
          </a:prstGeom>
          <a:ln>
            <a:solidFill>
              <a:schemeClr val="tx1"/>
            </a:solidFill>
          </a:ln>
        </p:spPr>
      </p:pic>
      <p:pic>
        <p:nvPicPr>
          <p:cNvPr id="20" name="Picture 19" descr="londonriots2011c.jpg">
            <a:extLst>
              <a:ext uri="{FF2B5EF4-FFF2-40B4-BE49-F238E27FC236}">
                <a16:creationId xmlns:a16="http://schemas.microsoft.com/office/drawing/2014/main" id="{39F47663-A389-4CC2-A6A0-048DD9E4B62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495759" y="3311449"/>
            <a:ext cx="3689008" cy="2238226"/>
          </a:xfrm>
          <a:prstGeom prst="rect">
            <a:avLst/>
          </a:prstGeom>
          <a:ln>
            <a:solidFill>
              <a:schemeClr val="tx1"/>
            </a:solidFill>
          </a:ln>
        </p:spPr>
      </p:pic>
      <p:pic>
        <p:nvPicPr>
          <p:cNvPr id="21" name="Picture 20" descr="nintchdbpict0000004956902.jpg">
            <a:extLst>
              <a:ext uri="{FF2B5EF4-FFF2-40B4-BE49-F238E27FC236}">
                <a16:creationId xmlns:a16="http://schemas.microsoft.com/office/drawing/2014/main" id="{637493ED-3D05-44FB-8AC6-51B3D8B7060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355219" y="3329373"/>
            <a:ext cx="2394059" cy="2311150"/>
          </a:xfrm>
          <a:prstGeom prst="rect">
            <a:avLst/>
          </a:prstGeom>
          <a:ln>
            <a:solidFill>
              <a:schemeClr val="tx1"/>
            </a:solidFill>
          </a:ln>
        </p:spPr>
      </p:pic>
      <p:pic>
        <p:nvPicPr>
          <p:cNvPr id="22" name="Picture 21" descr="pcsos2002.jpg">
            <a:extLst>
              <a:ext uri="{FF2B5EF4-FFF2-40B4-BE49-F238E27FC236}">
                <a16:creationId xmlns:a16="http://schemas.microsoft.com/office/drawing/2014/main" id="{8D841D93-D177-4277-AEC2-82CB517CA27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919732" y="3645549"/>
            <a:ext cx="2576843" cy="1459060"/>
          </a:xfrm>
          <a:prstGeom prst="rect">
            <a:avLst/>
          </a:prstGeom>
        </p:spPr>
      </p:pic>
    </p:spTree>
    <p:extLst>
      <p:ext uri="{BB962C8B-B14F-4D97-AF65-F5344CB8AC3E}">
        <p14:creationId xmlns:p14="http://schemas.microsoft.com/office/powerpoint/2010/main" val="1941724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84264" y="643797"/>
            <a:ext cx="8223469" cy="4968727"/>
            <a:chOff x="3934031" y="352568"/>
            <a:chExt cx="4615776" cy="6318485"/>
          </a:xfrm>
        </p:grpSpPr>
        <p:pic>
          <p:nvPicPr>
            <p:cNvPr id="4" name="Picture 3" descr="vision-cov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4031" y="352568"/>
              <a:ext cx="4615776" cy="6318485"/>
            </a:xfrm>
            <a:prstGeom prst="rect">
              <a:avLst/>
            </a:prstGeom>
          </p:spPr>
        </p:pic>
        <p:sp>
          <p:nvSpPr>
            <p:cNvPr id="5" name="Rectangle 4"/>
            <p:cNvSpPr/>
            <p:nvPr/>
          </p:nvSpPr>
          <p:spPr>
            <a:xfrm>
              <a:off x="3977807" y="1304164"/>
              <a:ext cx="4572000" cy="1934581"/>
            </a:xfrm>
            <a:prstGeom prst="rect">
              <a:avLst/>
            </a:prstGeom>
          </p:spPr>
          <p:txBody>
            <a:bodyPr>
              <a:spAutoFit/>
            </a:bodyPr>
            <a:lstStyle/>
            <a:p>
              <a:r>
                <a:rPr lang="en-GB" dirty="0"/>
                <a:t>The mission is:</a:t>
              </a:r>
            </a:p>
            <a:p>
              <a:r>
                <a:rPr lang="en-GB" dirty="0"/>
                <a:t>To make communities safer by upholding the law fairly and  firmly; preventing crime and antisocial behaviour; keeping the peace; protecting and reassuring communities; investigating crime and bringing offenders to justice.</a:t>
              </a:r>
              <a:endParaRPr lang="en-US" dirty="0"/>
            </a:p>
          </p:txBody>
        </p:sp>
      </p:grpSp>
      <p:grpSp>
        <p:nvGrpSpPr>
          <p:cNvPr id="6" name="Group 5">
            <a:extLst>
              <a:ext uri="{FF2B5EF4-FFF2-40B4-BE49-F238E27FC236}">
                <a16:creationId xmlns:a16="http://schemas.microsoft.com/office/drawing/2014/main" id="{18FEBFE4-31E9-48A9-A99F-CEF010A099D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7F1F195-6FA6-419E-8BB6-097ED5E25F2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343549D8-4B4A-45CA-B192-0A4704AC004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4C7A67C-01BC-4C51-ADEA-5E173893C9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784694F-67E9-4629-9886-40AC1A5D575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B64642A-A813-43B0-B524-C38AE2F6E89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748FB683-6DD7-4DF6-974E-7261442AD1D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80044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4051" y="722499"/>
            <a:ext cx="8280920" cy="584775"/>
          </a:xfrm>
          <a:prstGeom prst="rect">
            <a:avLst/>
          </a:prstGeom>
          <a:solidFill>
            <a:srgbClr val="002060"/>
          </a:solidFill>
        </p:spPr>
        <p:txBody>
          <a:bodyPr wrap="square" rtlCol="0">
            <a:spAutoFit/>
          </a:bodyPr>
          <a:lstStyle/>
          <a:p>
            <a:pPr algn="ctr"/>
            <a:r>
              <a:rPr lang="en-GB" sz="3200" b="1" dirty="0">
                <a:solidFill>
                  <a:schemeClr val="bg1"/>
                </a:solidFill>
              </a:rPr>
              <a:t>The Role of a Police Officer</a:t>
            </a:r>
          </a:p>
        </p:txBody>
      </p:sp>
      <p:pic>
        <p:nvPicPr>
          <p:cNvPr id="6" name="Picture 5">
            <a:hlinkClick r:id="rId3"/>
          </p:cNvPr>
          <p:cNvPicPr>
            <a:picLocks noChangeAspect="1"/>
          </p:cNvPicPr>
          <p:nvPr/>
        </p:nvPicPr>
        <p:blipFill rotWithShape="1">
          <a:blip r:embed="rId4"/>
          <a:srcRect l="10619" r="9278"/>
          <a:stretch/>
        </p:blipFill>
        <p:spPr>
          <a:xfrm>
            <a:off x="10383419" y="4178091"/>
            <a:ext cx="1511818" cy="1158875"/>
          </a:xfrm>
          <a:prstGeom prst="rect">
            <a:avLst/>
          </a:prstGeom>
        </p:spPr>
      </p:pic>
      <p:pic>
        <p:nvPicPr>
          <p:cNvPr id="7" name="Picture 6"/>
          <p:cNvPicPr>
            <a:picLocks noChangeAspect="1"/>
          </p:cNvPicPr>
          <p:nvPr/>
        </p:nvPicPr>
        <p:blipFill>
          <a:blip r:embed="rId5"/>
          <a:stretch>
            <a:fillRect/>
          </a:stretch>
        </p:blipFill>
        <p:spPr>
          <a:xfrm>
            <a:off x="2951261" y="1803191"/>
            <a:ext cx="6286500" cy="3533775"/>
          </a:xfrm>
          <a:prstGeom prst="rect">
            <a:avLst/>
          </a:prstGeom>
          <a:ln>
            <a:solidFill>
              <a:schemeClr val="tx1"/>
            </a:solidFill>
          </a:ln>
        </p:spPr>
      </p:pic>
      <p:grpSp>
        <p:nvGrpSpPr>
          <p:cNvPr id="8" name="Group 7">
            <a:extLst>
              <a:ext uri="{FF2B5EF4-FFF2-40B4-BE49-F238E27FC236}">
                <a16:creationId xmlns:a16="http://schemas.microsoft.com/office/drawing/2014/main" id="{68306D92-7384-4D17-9AEC-A3D77381B43B}"/>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8D99FEA8-33C6-4EEF-9070-D6E8B3F4A4D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D1743B0D-BE7F-468F-9B96-8F345D45DF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CE3B8274-6F2B-4DB5-A264-E6EE7B035C9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3CEBBADA-7C0D-45BA-8BC6-9006E925A4C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2335A4CD-A9FB-4FDF-A316-DF08F03663F0}"/>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9C67066E-5D96-444C-897B-445A486D0E1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41947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Policing Structure</a:t>
            </a:r>
          </a:p>
        </p:txBody>
      </p:sp>
      <p:grpSp>
        <p:nvGrpSpPr>
          <p:cNvPr id="5" name="Group 4">
            <a:extLst>
              <a:ext uri="{FF2B5EF4-FFF2-40B4-BE49-F238E27FC236}">
                <a16:creationId xmlns:a16="http://schemas.microsoft.com/office/drawing/2014/main" id="{5611E239-19F9-4B1D-85AA-A4B691682F7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B6C36B36-D29A-4FA5-B09D-D3DAE3078B4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F91C483-39EF-4E74-8453-91276EFBCBD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D5FF765-D957-4644-9E7D-295C30EDC6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79DC7C5E-9640-4799-82C6-E41338B9FFF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B70B1D3-C45C-4830-AC2E-E5881084635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5ED32181-09F7-4005-8C43-E64CEE49881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3" name="Picture 12">
            <a:extLst>
              <a:ext uri="{FF2B5EF4-FFF2-40B4-BE49-F238E27FC236}">
                <a16:creationId xmlns:a16="http://schemas.microsoft.com/office/drawing/2014/main" id="{1F7B8481-80F0-46B0-BE45-B979853B48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64591" y="1445175"/>
            <a:ext cx="952500" cy="1495425"/>
          </a:xfrm>
          <a:prstGeom prst="rect">
            <a:avLst/>
          </a:prstGeom>
        </p:spPr>
      </p:pic>
      <p:pic>
        <p:nvPicPr>
          <p:cNvPr id="14" name="Picture 13">
            <a:extLst>
              <a:ext uri="{FF2B5EF4-FFF2-40B4-BE49-F238E27FC236}">
                <a16:creationId xmlns:a16="http://schemas.microsoft.com/office/drawing/2014/main" id="{0805551A-850D-4A58-AB1D-C283D8847AD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501696" y="1445741"/>
            <a:ext cx="952500" cy="1495425"/>
          </a:xfrm>
          <a:prstGeom prst="rect">
            <a:avLst/>
          </a:prstGeom>
        </p:spPr>
      </p:pic>
      <p:pic>
        <p:nvPicPr>
          <p:cNvPr id="15" name="Picture 14">
            <a:extLst>
              <a:ext uri="{FF2B5EF4-FFF2-40B4-BE49-F238E27FC236}">
                <a16:creationId xmlns:a16="http://schemas.microsoft.com/office/drawing/2014/main" id="{00F981F5-C0D5-40F9-9080-61390D6BF6C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08459" y="3987249"/>
            <a:ext cx="952500" cy="1495425"/>
          </a:xfrm>
          <a:prstGeom prst="rect">
            <a:avLst/>
          </a:prstGeom>
        </p:spPr>
      </p:pic>
      <p:pic>
        <p:nvPicPr>
          <p:cNvPr id="16" name="Picture 15">
            <a:extLst>
              <a:ext uri="{FF2B5EF4-FFF2-40B4-BE49-F238E27FC236}">
                <a16:creationId xmlns:a16="http://schemas.microsoft.com/office/drawing/2014/main" id="{5E3C004E-C348-4924-BD75-601666723A1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277262" y="1445174"/>
            <a:ext cx="952500" cy="1495425"/>
          </a:xfrm>
          <a:prstGeom prst="rect">
            <a:avLst/>
          </a:prstGeom>
        </p:spPr>
      </p:pic>
      <p:pic>
        <p:nvPicPr>
          <p:cNvPr id="17" name="Picture 16">
            <a:extLst>
              <a:ext uri="{FF2B5EF4-FFF2-40B4-BE49-F238E27FC236}">
                <a16:creationId xmlns:a16="http://schemas.microsoft.com/office/drawing/2014/main" id="{876D1D3C-01FB-4A95-9788-DE52E21D568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226037" y="3987250"/>
            <a:ext cx="952500" cy="1495425"/>
          </a:xfrm>
          <a:prstGeom prst="rect">
            <a:avLst/>
          </a:prstGeom>
        </p:spPr>
      </p:pic>
      <p:pic>
        <p:nvPicPr>
          <p:cNvPr id="18" name="Picture 17">
            <a:extLst>
              <a:ext uri="{FF2B5EF4-FFF2-40B4-BE49-F238E27FC236}">
                <a16:creationId xmlns:a16="http://schemas.microsoft.com/office/drawing/2014/main" id="{D4B1AC13-2872-4C81-A8A2-E66B6626CA2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305756" y="1445174"/>
            <a:ext cx="952500" cy="1495425"/>
          </a:xfrm>
          <a:prstGeom prst="rect">
            <a:avLst/>
          </a:prstGeom>
        </p:spPr>
      </p:pic>
      <p:pic>
        <p:nvPicPr>
          <p:cNvPr id="19" name="Picture 18">
            <a:extLst>
              <a:ext uri="{FF2B5EF4-FFF2-40B4-BE49-F238E27FC236}">
                <a16:creationId xmlns:a16="http://schemas.microsoft.com/office/drawing/2014/main" id="{56FF9997-ACD2-44C9-B24B-939721FDD39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260074" y="3987250"/>
            <a:ext cx="952500" cy="1495425"/>
          </a:xfrm>
          <a:prstGeom prst="rect">
            <a:avLst/>
          </a:prstGeom>
        </p:spPr>
      </p:pic>
      <p:pic>
        <p:nvPicPr>
          <p:cNvPr id="20" name="Picture 19">
            <a:extLst>
              <a:ext uri="{FF2B5EF4-FFF2-40B4-BE49-F238E27FC236}">
                <a16:creationId xmlns:a16="http://schemas.microsoft.com/office/drawing/2014/main" id="{D06ADA3A-2E18-4A58-AC5F-C100AFCCD7E1}"/>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217091" y="3987250"/>
            <a:ext cx="952500" cy="1495425"/>
          </a:xfrm>
          <a:prstGeom prst="rect">
            <a:avLst/>
          </a:prstGeom>
        </p:spPr>
      </p:pic>
      <p:pic>
        <p:nvPicPr>
          <p:cNvPr id="21" name="Picture 20">
            <a:extLst>
              <a:ext uri="{FF2B5EF4-FFF2-40B4-BE49-F238E27FC236}">
                <a16:creationId xmlns:a16="http://schemas.microsoft.com/office/drawing/2014/main" id="{48D5E14A-5576-48E9-A6D8-694F27A918B2}"/>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08022" y="1380213"/>
            <a:ext cx="1625346" cy="1625346"/>
          </a:xfrm>
          <a:prstGeom prst="rect">
            <a:avLst/>
          </a:prstGeom>
        </p:spPr>
      </p:pic>
      <p:sp>
        <p:nvSpPr>
          <p:cNvPr id="22" name="TextBox 21">
            <a:extLst>
              <a:ext uri="{FF2B5EF4-FFF2-40B4-BE49-F238E27FC236}">
                <a16:creationId xmlns:a16="http://schemas.microsoft.com/office/drawing/2014/main" id="{490A010E-F12A-447A-8429-42EDD81BE701}"/>
              </a:ext>
            </a:extLst>
          </p:cNvPr>
          <p:cNvSpPr txBox="1"/>
          <p:nvPr/>
        </p:nvSpPr>
        <p:spPr>
          <a:xfrm>
            <a:off x="1135441" y="2940599"/>
            <a:ext cx="1530236" cy="830997"/>
          </a:xfrm>
          <a:prstGeom prst="rect">
            <a:avLst/>
          </a:prstGeom>
          <a:noFill/>
        </p:spPr>
        <p:txBody>
          <a:bodyPr wrap="square" rtlCol="0">
            <a:spAutoFit/>
          </a:bodyPr>
          <a:lstStyle/>
          <a:p>
            <a:pPr algn="ctr"/>
            <a:r>
              <a:rPr lang="en-GB" sz="2400" b="1" dirty="0"/>
              <a:t>Chief Constable</a:t>
            </a:r>
          </a:p>
        </p:txBody>
      </p:sp>
      <p:sp>
        <p:nvSpPr>
          <p:cNvPr id="23" name="TextBox 22">
            <a:extLst>
              <a:ext uri="{FF2B5EF4-FFF2-40B4-BE49-F238E27FC236}">
                <a16:creationId xmlns:a16="http://schemas.microsoft.com/office/drawing/2014/main" id="{614E5A13-0FD6-4D6D-9C1C-6085EEAA3B5D}"/>
              </a:ext>
            </a:extLst>
          </p:cNvPr>
          <p:cNvSpPr txBox="1"/>
          <p:nvPr/>
        </p:nvSpPr>
        <p:spPr>
          <a:xfrm>
            <a:off x="2774070" y="2940598"/>
            <a:ext cx="1960435" cy="830997"/>
          </a:xfrm>
          <a:prstGeom prst="rect">
            <a:avLst/>
          </a:prstGeom>
          <a:noFill/>
        </p:spPr>
        <p:txBody>
          <a:bodyPr wrap="square" rtlCol="0">
            <a:spAutoFit/>
          </a:bodyPr>
          <a:lstStyle/>
          <a:p>
            <a:pPr algn="ctr"/>
            <a:r>
              <a:rPr lang="en-GB" sz="2400" b="1" dirty="0"/>
              <a:t>Deputy Chief Constable</a:t>
            </a:r>
          </a:p>
        </p:txBody>
      </p:sp>
      <p:sp>
        <p:nvSpPr>
          <p:cNvPr id="24" name="TextBox 23">
            <a:extLst>
              <a:ext uri="{FF2B5EF4-FFF2-40B4-BE49-F238E27FC236}">
                <a16:creationId xmlns:a16="http://schemas.microsoft.com/office/drawing/2014/main" id="{6D12F37C-51D7-4AF1-A52E-661A1CCB7EB7}"/>
              </a:ext>
            </a:extLst>
          </p:cNvPr>
          <p:cNvSpPr txBox="1"/>
          <p:nvPr/>
        </p:nvSpPr>
        <p:spPr>
          <a:xfrm>
            <a:off x="4714185" y="2940598"/>
            <a:ext cx="2093208" cy="830997"/>
          </a:xfrm>
          <a:prstGeom prst="rect">
            <a:avLst/>
          </a:prstGeom>
          <a:noFill/>
        </p:spPr>
        <p:txBody>
          <a:bodyPr wrap="square" rtlCol="0">
            <a:spAutoFit/>
          </a:bodyPr>
          <a:lstStyle/>
          <a:p>
            <a:pPr algn="ctr"/>
            <a:r>
              <a:rPr lang="en-GB" sz="2400" b="1" dirty="0"/>
              <a:t>Assistant Chief Constable</a:t>
            </a:r>
          </a:p>
        </p:txBody>
      </p:sp>
      <p:sp>
        <p:nvSpPr>
          <p:cNvPr id="25" name="TextBox 24">
            <a:extLst>
              <a:ext uri="{FF2B5EF4-FFF2-40B4-BE49-F238E27FC236}">
                <a16:creationId xmlns:a16="http://schemas.microsoft.com/office/drawing/2014/main" id="{D9F854AB-9F63-4AE5-B749-DBCC564ED8C7}"/>
              </a:ext>
            </a:extLst>
          </p:cNvPr>
          <p:cNvSpPr txBox="1"/>
          <p:nvPr/>
        </p:nvSpPr>
        <p:spPr>
          <a:xfrm>
            <a:off x="6695633" y="2940598"/>
            <a:ext cx="2265830" cy="830997"/>
          </a:xfrm>
          <a:prstGeom prst="rect">
            <a:avLst/>
          </a:prstGeom>
          <a:noFill/>
        </p:spPr>
        <p:txBody>
          <a:bodyPr wrap="square" rtlCol="0">
            <a:spAutoFit/>
          </a:bodyPr>
          <a:lstStyle/>
          <a:p>
            <a:pPr algn="ctr"/>
            <a:r>
              <a:rPr lang="en-GB" sz="2400" b="1" dirty="0"/>
              <a:t>Chief Superintendent</a:t>
            </a:r>
          </a:p>
        </p:txBody>
      </p:sp>
      <p:sp>
        <p:nvSpPr>
          <p:cNvPr id="26" name="TextBox 25">
            <a:extLst>
              <a:ext uri="{FF2B5EF4-FFF2-40B4-BE49-F238E27FC236}">
                <a16:creationId xmlns:a16="http://schemas.microsoft.com/office/drawing/2014/main" id="{073C47CF-29F0-481D-8F4E-CA164CF4D618}"/>
              </a:ext>
            </a:extLst>
          </p:cNvPr>
          <p:cNvSpPr txBox="1"/>
          <p:nvPr/>
        </p:nvSpPr>
        <p:spPr>
          <a:xfrm>
            <a:off x="8912820" y="3063947"/>
            <a:ext cx="2265830" cy="461665"/>
          </a:xfrm>
          <a:prstGeom prst="rect">
            <a:avLst/>
          </a:prstGeom>
          <a:noFill/>
        </p:spPr>
        <p:txBody>
          <a:bodyPr wrap="square" rtlCol="0">
            <a:spAutoFit/>
          </a:bodyPr>
          <a:lstStyle/>
          <a:p>
            <a:pPr algn="ctr"/>
            <a:r>
              <a:rPr lang="en-GB" sz="2400" b="1" dirty="0"/>
              <a:t>Superintendent</a:t>
            </a:r>
          </a:p>
        </p:txBody>
      </p:sp>
      <p:sp>
        <p:nvSpPr>
          <p:cNvPr id="27" name="TextBox 26">
            <a:extLst>
              <a:ext uri="{FF2B5EF4-FFF2-40B4-BE49-F238E27FC236}">
                <a16:creationId xmlns:a16="http://schemas.microsoft.com/office/drawing/2014/main" id="{55811C9F-DC97-4FEE-99B2-2CFB5EC48B22}"/>
              </a:ext>
            </a:extLst>
          </p:cNvPr>
          <p:cNvSpPr txBox="1"/>
          <p:nvPr/>
        </p:nvSpPr>
        <p:spPr>
          <a:xfrm>
            <a:off x="1751794" y="5547048"/>
            <a:ext cx="2265830" cy="461665"/>
          </a:xfrm>
          <a:prstGeom prst="rect">
            <a:avLst/>
          </a:prstGeom>
          <a:noFill/>
        </p:spPr>
        <p:txBody>
          <a:bodyPr wrap="square" rtlCol="0">
            <a:spAutoFit/>
          </a:bodyPr>
          <a:lstStyle/>
          <a:p>
            <a:pPr algn="ctr"/>
            <a:r>
              <a:rPr lang="en-GB" sz="2400" b="1" dirty="0"/>
              <a:t>Chief Inspector</a:t>
            </a:r>
          </a:p>
        </p:txBody>
      </p:sp>
      <p:sp>
        <p:nvSpPr>
          <p:cNvPr id="28" name="TextBox 27">
            <a:extLst>
              <a:ext uri="{FF2B5EF4-FFF2-40B4-BE49-F238E27FC236}">
                <a16:creationId xmlns:a16="http://schemas.microsoft.com/office/drawing/2014/main" id="{B8D10E85-FCB1-4AD9-A42E-CF664199D184}"/>
              </a:ext>
            </a:extLst>
          </p:cNvPr>
          <p:cNvSpPr txBox="1"/>
          <p:nvPr/>
        </p:nvSpPr>
        <p:spPr>
          <a:xfrm>
            <a:off x="3601590" y="5520051"/>
            <a:ext cx="2265830" cy="461665"/>
          </a:xfrm>
          <a:prstGeom prst="rect">
            <a:avLst/>
          </a:prstGeom>
          <a:noFill/>
        </p:spPr>
        <p:txBody>
          <a:bodyPr wrap="square" rtlCol="0">
            <a:spAutoFit/>
          </a:bodyPr>
          <a:lstStyle/>
          <a:p>
            <a:pPr algn="ctr"/>
            <a:r>
              <a:rPr lang="en-GB" sz="2400" b="1" dirty="0"/>
              <a:t>Inspector</a:t>
            </a:r>
          </a:p>
        </p:txBody>
      </p:sp>
      <p:sp>
        <p:nvSpPr>
          <p:cNvPr id="29" name="TextBox 28">
            <a:extLst>
              <a:ext uri="{FF2B5EF4-FFF2-40B4-BE49-F238E27FC236}">
                <a16:creationId xmlns:a16="http://schemas.microsoft.com/office/drawing/2014/main" id="{7986C047-98BC-4D84-A332-3A0655B18467}"/>
              </a:ext>
            </a:extLst>
          </p:cNvPr>
          <p:cNvSpPr txBox="1"/>
          <p:nvPr/>
        </p:nvSpPr>
        <p:spPr>
          <a:xfrm>
            <a:off x="5560426" y="5554794"/>
            <a:ext cx="2265830" cy="461665"/>
          </a:xfrm>
          <a:prstGeom prst="rect">
            <a:avLst/>
          </a:prstGeom>
          <a:noFill/>
        </p:spPr>
        <p:txBody>
          <a:bodyPr wrap="square" rtlCol="0">
            <a:spAutoFit/>
          </a:bodyPr>
          <a:lstStyle/>
          <a:p>
            <a:pPr algn="ctr"/>
            <a:r>
              <a:rPr lang="en-GB" sz="2400" b="1" dirty="0"/>
              <a:t>Sergeant</a:t>
            </a:r>
          </a:p>
        </p:txBody>
      </p:sp>
      <p:sp>
        <p:nvSpPr>
          <p:cNvPr id="30" name="TextBox 29">
            <a:extLst>
              <a:ext uri="{FF2B5EF4-FFF2-40B4-BE49-F238E27FC236}">
                <a16:creationId xmlns:a16="http://schemas.microsoft.com/office/drawing/2014/main" id="{C9FE339B-0067-456C-9703-DE1EB758B0BC}"/>
              </a:ext>
            </a:extLst>
          </p:cNvPr>
          <p:cNvSpPr txBox="1"/>
          <p:nvPr/>
        </p:nvSpPr>
        <p:spPr>
          <a:xfrm>
            <a:off x="7569372" y="5584281"/>
            <a:ext cx="2265830" cy="461665"/>
          </a:xfrm>
          <a:prstGeom prst="rect">
            <a:avLst/>
          </a:prstGeom>
          <a:noFill/>
        </p:spPr>
        <p:txBody>
          <a:bodyPr wrap="square" rtlCol="0">
            <a:spAutoFit/>
          </a:bodyPr>
          <a:lstStyle/>
          <a:p>
            <a:pPr algn="ctr"/>
            <a:r>
              <a:rPr lang="en-GB" sz="2400" b="1" dirty="0"/>
              <a:t>Constable</a:t>
            </a:r>
          </a:p>
        </p:txBody>
      </p:sp>
    </p:spTree>
    <p:extLst>
      <p:ext uri="{BB962C8B-B14F-4D97-AF65-F5344CB8AC3E}">
        <p14:creationId xmlns:p14="http://schemas.microsoft.com/office/powerpoint/2010/main" val="2571126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2"/>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P spid="26" grpId="0"/>
      <p:bldP spid="27" grpId="0"/>
      <p:bldP spid="28" grpId="0"/>
      <p:bldP spid="29" grpId="0"/>
      <p:bldP spid="3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6735" y="1935776"/>
            <a:ext cx="3287361" cy="230706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Content Placeholder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97632" y="4450347"/>
            <a:ext cx="2965565" cy="1235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a:stretch>
            <a:fillRect/>
          </a:stretch>
        </p:blipFill>
        <p:spPr>
          <a:xfrm>
            <a:off x="9012555" y="3543150"/>
            <a:ext cx="2143125" cy="2143125"/>
          </a:xfrm>
          <a:prstGeom prst="rect">
            <a:avLst/>
          </a:prstGeom>
        </p:spPr>
      </p:pic>
      <p:pic>
        <p:nvPicPr>
          <p:cNvPr id="8" name="Picture 7"/>
          <p:cNvPicPr>
            <a:picLocks noChangeAspect="1"/>
          </p:cNvPicPr>
          <p:nvPr/>
        </p:nvPicPr>
        <p:blipFill>
          <a:blip r:embed="rId6"/>
          <a:stretch>
            <a:fillRect/>
          </a:stretch>
        </p:blipFill>
        <p:spPr>
          <a:xfrm>
            <a:off x="6462990" y="2259005"/>
            <a:ext cx="2314266" cy="3257115"/>
          </a:xfrm>
          <a:prstGeom prst="rect">
            <a:avLst/>
          </a:prstGeom>
          <a:ln>
            <a:solidFill>
              <a:schemeClr val="tx1"/>
            </a:solidFill>
          </a:ln>
        </p:spPr>
      </p:pic>
      <p:sp>
        <p:nvSpPr>
          <p:cNvPr id="9" name="TextBox 8"/>
          <p:cNvSpPr txBox="1"/>
          <p:nvPr/>
        </p:nvSpPr>
        <p:spPr>
          <a:xfrm>
            <a:off x="1954051" y="675501"/>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Crime Commissioner</a:t>
            </a:r>
          </a:p>
        </p:txBody>
      </p:sp>
      <p:grpSp>
        <p:nvGrpSpPr>
          <p:cNvPr id="10" name="Group 9">
            <a:extLst>
              <a:ext uri="{FF2B5EF4-FFF2-40B4-BE49-F238E27FC236}">
                <a16:creationId xmlns:a16="http://schemas.microsoft.com/office/drawing/2014/main" id="{996B729A-9975-4181-BBA2-59AF374342CC}"/>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FB0AF518-7339-4641-B9CF-4C2E1616E644}"/>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C4C27067-78A1-4936-AB8D-9353B9870D8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63D237B6-70CA-4D29-9F0B-CB339884A80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71217671-F566-4D8E-B071-BD1C03FD79A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8F1D7F92-656E-4C08-A21A-7F139565DF0F}"/>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E3F3B82B-5332-4235-9AEC-B8A5CC8D2F5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11738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91856" y="1196815"/>
            <a:ext cx="9448800" cy="1143070"/>
          </a:xfrm>
          <a:custGeom>
            <a:avLst/>
            <a:gdLst>
              <a:gd name="connsiteX0" fmla="*/ 0 w 9448800"/>
              <a:gd name="connsiteY0" fmla="*/ 0 h 1143070"/>
              <a:gd name="connsiteX1" fmla="*/ 485938 w 9448800"/>
              <a:gd name="connsiteY1" fmla="*/ 0 h 1143070"/>
              <a:gd name="connsiteX2" fmla="*/ 971877 w 9448800"/>
              <a:gd name="connsiteY2" fmla="*/ 0 h 1143070"/>
              <a:gd name="connsiteX3" fmla="*/ 1646791 w 9448800"/>
              <a:gd name="connsiteY3" fmla="*/ 0 h 1143070"/>
              <a:gd name="connsiteX4" fmla="*/ 2510681 w 9448800"/>
              <a:gd name="connsiteY4" fmla="*/ 0 h 1143070"/>
              <a:gd name="connsiteX5" fmla="*/ 3091107 w 9448800"/>
              <a:gd name="connsiteY5" fmla="*/ 0 h 1143070"/>
              <a:gd name="connsiteX6" fmla="*/ 3860510 w 9448800"/>
              <a:gd name="connsiteY6" fmla="*/ 0 h 1143070"/>
              <a:gd name="connsiteX7" fmla="*/ 4440936 w 9448800"/>
              <a:gd name="connsiteY7" fmla="*/ 0 h 1143070"/>
              <a:gd name="connsiteX8" fmla="*/ 5304826 w 9448800"/>
              <a:gd name="connsiteY8" fmla="*/ 0 h 1143070"/>
              <a:gd name="connsiteX9" fmla="*/ 6168717 w 9448800"/>
              <a:gd name="connsiteY9" fmla="*/ 0 h 1143070"/>
              <a:gd name="connsiteX10" fmla="*/ 7032607 w 9448800"/>
              <a:gd name="connsiteY10" fmla="*/ 0 h 1143070"/>
              <a:gd name="connsiteX11" fmla="*/ 7802009 w 9448800"/>
              <a:gd name="connsiteY11" fmla="*/ 0 h 1143070"/>
              <a:gd name="connsiteX12" fmla="*/ 8476923 w 9448800"/>
              <a:gd name="connsiteY12" fmla="*/ 0 h 1143070"/>
              <a:gd name="connsiteX13" fmla="*/ 8868374 w 9448800"/>
              <a:gd name="connsiteY13" fmla="*/ 0 h 1143070"/>
              <a:gd name="connsiteX14" fmla="*/ 9448800 w 9448800"/>
              <a:gd name="connsiteY14" fmla="*/ 0 h 1143070"/>
              <a:gd name="connsiteX15" fmla="*/ 9448800 w 9448800"/>
              <a:gd name="connsiteY15" fmla="*/ 560104 h 1143070"/>
              <a:gd name="connsiteX16" fmla="*/ 9448800 w 9448800"/>
              <a:gd name="connsiteY16" fmla="*/ 1143070 h 1143070"/>
              <a:gd name="connsiteX17" fmla="*/ 8962862 w 9448800"/>
              <a:gd name="connsiteY17" fmla="*/ 1143070 h 1143070"/>
              <a:gd name="connsiteX18" fmla="*/ 8287947 w 9448800"/>
              <a:gd name="connsiteY18" fmla="*/ 1143070 h 1143070"/>
              <a:gd name="connsiteX19" fmla="*/ 7424057 w 9448800"/>
              <a:gd name="connsiteY19" fmla="*/ 1143070 h 1143070"/>
              <a:gd name="connsiteX20" fmla="*/ 6843631 w 9448800"/>
              <a:gd name="connsiteY20" fmla="*/ 1143070 h 1143070"/>
              <a:gd name="connsiteX21" fmla="*/ 6263205 w 9448800"/>
              <a:gd name="connsiteY21" fmla="*/ 1143070 h 1143070"/>
              <a:gd name="connsiteX22" fmla="*/ 5588290 w 9448800"/>
              <a:gd name="connsiteY22" fmla="*/ 1143070 h 1143070"/>
              <a:gd name="connsiteX23" fmla="*/ 5196840 w 9448800"/>
              <a:gd name="connsiteY23" fmla="*/ 1143070 h 1143070"/>
              <a:gd name="connsiteX24" fmla="*/ 4616414 w 9448800"/>
              <a:gd name="connsiteY24" fmla="*/ 1143070 h 1143070"/>
              <a:gd name="connsiteX25" fmla="*/ 4224963 w 9448800"/>
              <a:gd name="connsiteY25" fmla="*/ 1143070 h 1143070"/>
              <a:gd name="connsiteX26" fmla="*/ 3644537 w 9448800"/>
              <a:gd name="connsiteY26" fmla="*/ 1143070 h 1143070"/>
              <a:gd name="connsiteX27" fmla="*/ 3253087 w 9448800"/>
              <a:gd name="connsiteY27" fmla="*/ 1143070 h 1143070"/>
              <a:gd name="connsiteX28" fmla="*/ 2861637 w 9448800"/>
              <a:gd name="connsiteY28" fmla="*/ 1143070 h 1143070"/>
              <a:gd name="connsiteX29" fmla="*/ 2470186 w 9448800"/>
              <a:gd name="connsiteY29" fmla="*/ 1143070 h 1143070"/>
              <a:gd name="connsiteX30" fmla="*/ 1606296 w 9448800"/>
              <a:gd name="connsiteY30" fmla="*/ 1143070 h 1143070"/>
              <a:gd name="connsiteX31" fmla="*/ 1214846 w 9448800"/>
              <a:gd name="connsiteY31" fmla="*/ 1143070 h 1143070"/>
              <a:gd name="connsiteX32" fmla="*/ 0 w 9448800"/>
              <a:gd name="connsiteY32" fmla="*/ 1143070 h 1143070"/>
              <a:gd name="connsiteX33" fmla="*/ 0 w 9448800"/>
              <a:gd name="connsiteY33" fmla="*/ 548674 h 1143070"/>
              <a:gd name="connsiteX34" fmla="*/ 0 w 9448800"/>
              <a:gd name="connsiteY34" fmla="*/ 0 h 1143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448800" h="1143070" fill="none" extrusionOk="0">
                <a:moveTo>
                  <a:pt x="0" y="0"/>
                </a:moveTo>
                <a:cubicBezTo>
                  <a:pt x="202214" y="-22527"/>
                  <a:pt x="245919" y="20200"/>
                  <a:pt x="485938" y="0"/>
                </a:cubicBezTo>
                <a:cubicBezTo>
                  <a:pt x="725957" y="-20200"/>
                  <a:pt x="767892" y="-14254"/>
                  <a:pt x="971877" y="0"/>
                </a:cubicBezTo>
                <a:cubicBezTo>
                  <a:pt x="1175862" y="14254"/>
                  <a:pt x="1380315" y="-4791"/>
                  <a:pt x="1646791" y="0"/>
                </a:cubicBezTo>
                <a:cubicBezTo>
                  <a:pt x="1913267" y="4791"/>
                  <a:pt x="2187838" y="7198"/>
                  <a:pt x="2510681" y="0"/>
                </a:cubicBezTo>
                <a:cubicBezTo>
                  <a:pt x="2833524" y="-7198"/>
                  <a:pt x="2952522" y="-1565"/>
                  <a:pt x="3091107" y="0"/>
                </a:cubicBezTo>
                <a:cubicBezTo>
                  <a:pt x="3229692" y="1565"/>
                  <a:pt x="3692240" y="36186"/>
                  <a:pt x="3860510" y="0"/>
                </a:cubicBezTo>
                <a:cubicBezTo>
                  <a:pt x="4028780" y="-36186"/>
                  <a:pt x="4224710" y="27607"/>
                  <a:pt x="4440936" y="0"/>
                </a:cubicBezTo>
                <a:cubicBezTo>
                  <a:pt x="4657162" y="-27607"/>
                  <a:pt x="4981884" y="42739"/>
                  <a:pt x="5304826" y="0"/>
                </a:cubicBezTo>
                <a:cubicBezTo>
                  <a:pt x="5627768" y="-42739"/>
                  <a:pt x="5768892" y="-38373"/>
                  <a:pt x="6168717" y="0"/>
                </a:cubicBezTo>
                <a:cubicBezTo>
                  <a:pt x="6568542" y="38373"/>
                  <a:pt x="6715030" y="4085"/>
                  <a:pt x="7032607" y="0"/>
                </a:cubicBezTo>
                <a:cubicBezTo>
                  <a:pt x="7350184" y="-4085"/>
                  <a:pt x="7495836" y="-29084"/>
                  <a:pt x="7802009" y="0"/>
                </a:cubicBezTo>
                <a:cubicBezTo>
                  <a:pt x="8108182" y="29084"/>
                  <a:pt x="8341672" y="27810"/>
                  <a:pt x="8476923" y="0"/>
                </a:cubicBezTo>
                <a:cubicBezTo>
                  <a:pt x="8612174" y="-27810"/>
                  <a:pt x="8707901" y="7243"/>
                  <a:pt x="8868374" y="0"/>
                </a:cubicBezTo>
                <a:cubicBezTo>
                  <a:pt x="9028847" y="-7243"/>
                  <a:pt x="9173049" y="8607"/>
                  <a:pt x="9448800" y="0"/>
                </a:cubicBezTo>
                <a:cubicBezTo>
                  <a:pt x="9423461" y="248186"/>
                  <a:pt x="9421493" y="328839"/>
                  <a:pt x="9448800" y="560104"/>
                </a:cubicBezTo>
                <a:cubicBezTo>
                  <a:pt x="9476107" y="791369"/>
                  <a:pt x="9470134" y="875986"/>
                  <a:pt x="9448800" y="1143070"/>
                </a:cubicBezTo>
                <a:cubicBezTo>
                  <a:pt x="9290875" y="1149527"/>
                  <a:pt x="9071554" y="1120074"/>
                  <a:pt x="8962862" y="1143070"/>
                </a:cubicBezTo>
                <a:cubicBezTo>
                  <a:pt x="8854170" y="1166066"/>
                  <a:pt x="8471560" y="1140409"/>
                  <a:pt x="8287947" y="1143070"/>
                </a:cubicBezTo>
                <a:cubicBezTo>
                  <a:pt x="8104335" y="1145731"/>
                  <a:pt x="7704654" y="1142335"/>
                  <a:pt x="7424057" y="1143070"/>
                </a:cubicBezTo>
                <a:cubicBezTo>
                  <a:pt x="7143460" y="1143806"/>
                  <a:pt x="7131050" y="1141161"/>
                  <a:pt x="6843631" y="1143070"/>
                </a:cubicBezTo>
                <a:cubicBezTo>
                  <a:pt x="6556212" y="1144979"/>
                  <a:pt x="6453870" y="1147496"/>
                  <a:pt x="6263205" y="1143070"/>
                </a:cubicBezTo>
                <a:cubicBezTo>
                  <a:pt x="6072540" y="1138644"/>
                  <a:pt x="5856220" y="1175961"/>
                  <a:pt x="5588290" y="1143070"/>
                </a:cubicBezTo>
                <a:cubicBezTo>
                  <a:pt x="5320360" y="1110179"/>
                  <a:pt x="5380629" y="1139642"/>
                  <a:pt x="5196840" y="1143070"/>
                </a:cubicBezTo>
                <a:cubicBezTo>
                  <a:pt x="5013051" y="1146499"/>
                  <a:pt x="4867005" y="1116955"/>
                  <a:pt x="4616414" y="1143070"/>
                </a:cubicBezTo>
                <a:cubicBezTo>
                  <a:pt x="4365823" y="1169185"/>
                  <a:pt x="4330169" y="1127967"/>
                  <a:pt x="4224963" y="1143070"/>
                </a:cubicBezTo>
                <a:cubicBezTo>
                  <a:pt x="4119757" y="1158173"/>
                  <a:pt x="3767216" y="1146357"/>
                  <a:pt x="3644537" y="1143070"/>
                </a:cubicBezTo>
                <a:cubicBezTo>
                  <a:pt x="3521858" y="1139783"/>
                  <a:pt x="3343294" y="1157023"/>
                  <a:pt x="3253087" y="1143070"/>
                </a:cubicBezTo>
                <a:cubicBezTo>
                  <a:pt x="3162880" y="1129118"/>
                  <a:pt x="3008363" y="1131382"/>
                  <a:pt x="2861637" y="1143070"/>
                </a:cubicBezTo>
                <a:cubicBezTo>
                  <a:pt x="2714911" y="1154759"/>
                  <a:pt x="2580660" y="1145284"/>
                  <a:pt x="2470186" y="1143070"/>
                </a:cubicBezTo>
                <a:cubicBezTo>
                  <a:pt x="2359712" y="1140856"/>
                  <a:pt x="1963107" y="1151516"/>
                  <a:pt x="1606296" y="1143070"/>
                </a:cubicBezTo>
                <a:cubicBezTo>
                  <a:pt x="1249485" y="1134625"/>
                  <a:pt x="1389388" y="1136220"/>
                  <a:pt x="1214846" y="1143070"/>
                </a:cubicBezTo>
                <a:cubicBezTo>
                  <a:pt x="1040304" y="1149921"/>
                  <a:pt x="386745" y="1120822"/>
                  <a:pt x="0" y="1143070"/>
                </a:cubicBezTo>
                <a:cubicBezTo>
                  <a:pt x="3563" y="872472"/>
                  <a:pt x="-13270" y="780653"/>
                  <a:pt x="0" y="548674"/>
                </a:cubicBezTo>
                <a:cubicBezTo>
                  <a:pt x="13270" y="316695"/>
                  <a:pt x="8334" y="211704"/>
                  <a:pt x="0" y="0"/>
                </a:cubicBezTo>
                <a:close/>
              </a:path>
              <a:path w="9448800" h="1143070" stroke="0" extrusionOk="0">
                <a:moveTo>
                  <a:pt x="0" y="0"/>
                </a:moveTo>
                <a:cubicBezTo>
                  <a:pt x="78589" y="-2948"/>
                  <a:pt x="224485" y="-12940"/>
                  <a:pt x="391450" y="0"/>
                </a:cubicBezTo>
                <a:cubicBezTo>
                  <a:pt x="558415" y="12940"/>
                  <a:pt x="823787" y="34949"/>
                  <a:pt x="1255341" y="0"/>
                </a:cubicBezTo>
                <a:cubicBezTo>
                  <a:pt x="1686895" y="-34949"/>
                  <a:pt x="1788403" y="3293"/>
                  <a:pt x="2119231" y="0"/>
                </a:cubicBezTo>
                <a:cubicBezTo>
                  <a:pt x="2450059" y="-3293"/>
                  <a:pt x="2683224" y="-28303"/>
                  <a:pt x="2888633" y="0"/>
                </a:cubicBezTo>
                <a:cubicBezTo>
                  <a:pt x="3094042" y="28303"/>
                  <a:pt x="3169641" y="7303"/>
                  <a:pt x="3280083" y="0"/>
                </a:cubicBezTo>
                <a:cubicBezTo>
                  <a:pt x="3390525" y="-7303"/>
                  <a:pt x="3713664" y="27845"/>
                  <a:pt x="3954998" y="0"/>
                </a:cubicBezTo>
                <a:cubicBezTo>
                  <a:pt x="4196332" y="-27845"/>
                  <a:pt x="4639938" y="9035"/>
                  <a:pt x="4818888" y="0"/>
                </a:cubicBezTo>
                <a:cubicBezTo>
                  <a:pt x="4997838" y="-9035"/>
                  <a:pt x="5288768" y="4808"/>
                  <a:pt x="5682778" y="0"/>
                </a:cubicBezTo>
                <a:cubicBezTo>
                  <a:pt x="6076788" y="-4808"/>
                  <a:pt x="5888603" y="9802"/>
                  <a:pt x="6074229" y="0"/>
                </a:cubicBezTo>
                <a:cubicBezTo>
                  <a:pt x="6259855" y="-9802"/>
                  <a:pt x="6399065" y="-13868"/>
                  <a:pt x="6560167" y="0"/>
                </a:cubicBezTo>
                <a:cubicBezTo>
                  <a:pt x="6721269" y="13868"/>
                  <a:pt x="7021472" y="-36248"/>
                  <a:pt x="7424057" y="0"/>
                </a:cubicBezTo>
                <a:cubicBezTo>
                  <a:pt x="7826642" y="36248"/>
                  <a:pt x="7796385" y="-22930"/>
                  <a:pt x="8004483" y="0"/>
                </a:cubicBezTo>
                <a:cubicBezTo>
                  <a:pt x="8212581" y="22930"/>
                  <a:pt x="8432518" y="2589"/>
                  <a:pt x="8773886" y="0"/>
                </a:cubicBezTo>
                <a:cubicBezTo>
                  <a:pt x="9115254" y="-2589"/>
                  <a:pt x="9300651" y="4053"/>
                  <a:pt x="9448800" y="0"/>
                </a:cubicBezTo>
                <a:cubicBezTo>
                  <a:pt x="9464363" y="212951"/>
                  <a:pt x="9473950" y="425123"/>
                  <a:pt x="9448800" y="571535"/>
                </a:cubicBezTo>
                <a:cubicBezTo>
                  <a:pt x="9423650" y="717947"/>
                  <a:pt x="9469844" y="923360"/>
                  <a:pt x="9448800" y="1143070"/>
                </a:cubicBezTo>
                <a:cubicBezTo>
                  <a:pt x="9341769" y="1166301"/>
                  <a:pt x="9076986" y="1148667"/>
                  <a:pt x="8962862" y="1143070"/>
                </a:cubicBezTo>
                <a:cubicBezTo>
                  <a:pt x="8848738" y="1137473"/>
                  <a:pt x="8479085" y="1179671"/>
                  <a:pt x="8098971" y="1143070"/>
                </a:cubicBezTo>
                <a:cubicBezTo>
                  <a:pt x="7718857" y="1106469"/>
                  <a:pt x="7867814" y="1123546"/>
                  <a:pt x="7707521" y="1143070"/>
                </a:cubicBezTo>
                <a:cubicBezTo>
                  <a:pt x="7547228" y="1162595"/>
                  <a:pt x="7113344" y="1120148"/>
                  <a:pt x="6843631" y="1143070"/>
                </a:cubicBezTo>
                <a:cubicBezTo>
                  <a:pt x="6573918" y="1165993"/>
                  <a:pt x="6350618" y="1162545"/>
                  <a:pt x="6074229" y="1143070"/>
                </a:cubicBezTo>
                <a:cubicBezTo>
                  <a:pt x="5797840" y="1123595"/>
                  <a:pt x="5710744" y="1141162"/>
                  <a:pt x="5588290" y="1143070"/>
                </a:cubicBezTo>
                <a:cubicBezTo>
                  <a:pt x="5465836" y="1144978"/>
                  <a:pt x="5105754" y="1148825"/>
                  <a:pt x="4913376" y="1143070"/>
                </a:cubicBezTo>
                <a:cubicBezTo>
                  <a:pt x="4720998" y="1137315"/>
                  <a:pt x="4647377" y="1156524"/>
                  <a:pt x="4521926" y="1143070"/>
                </a:cubicBezTo>
                <a:cubicBezTo>
                  <a:pt x="4396475" y="1129617"/>
                  <a:pt x="4290741" y="1160581"/>
                  <a:pt x="4130475" y="1143070"/>
                </a:cubicBezTo>
                <a:cubicBezTo>
                  <a:pt x="3970209" y="1125559"/>
                  <a:pt x="3890767" y="1132519"/>
                  <a:pt x="3739025" y="1143070"/>
                </a:cubicBezTo>
                <a:cubicBezTo>
                  <a:pt x="3587283" y="1153622"/>
                  <a:pt x="3276702" y="1159028"/>
                  <a:pt x="2875135" y="1143070"/>
                </a:cubicBezTo>
                <a:cubicBezTo>
                  <a:pt x="2473568" y="1127113"/>
                  <a:pt x="2668602" y="1133819"/>
                  <a:pt x="2483685" y="1143070"/>
                </a:cubicBezTo>
                <a:cubicBezTo>
                  <a:pt x="2298768" y="1152322"/>
                  <a:pt x="2200814" y="1157088"/>
                  <a:pt x="2092234" y="1143070"/>
                </a:cubicBezTo>
                <a:cubicBezTo>
                  <a:pt x="1983654" y="1129052"/>
                  <a:pt x="1601359" y="1127362"/>
                  <a:pt x="1417320" y="1143070"/>
                </a:cubicBezTo>
                <a:cubicBezTo>
                  <a:pt x="1233281" y="1158778"/>
                  <a:pt x="1045167" y="1173952"/>
                  <a:pt x="742406" y="1143070"/>
                </a:cubicBezTo>
                <a:cubicBezTo>
                  <a:pt x="439645" y="1112188"/>
                  <a:pt x="203817" y="1129955"/>
                  <a:pt x="0" y="1143070"/>
                </a:cubicBezTo>
                <a:cubicBezTo>
                  <a:pt x="-17502" y="955954"/>
                  <a:pt x="27121" y="795209"/>
                  <a:pt x="0" y="571535"/>
                </a:cubicBezTo>
                <a:cubicBezTo>
                  <a:pt x="-27121" y="347861"/>
                  <a:pt x="-14442" y="16077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438592488">
                  <a:prstGeom prst="rect">
                    <a:avLst/>
                  </a:prstGeom>
                  <ask:type>
                    <ask:lineSketchFreehand/>
                  </ask:type>
                </ask:lineSketchStyleProps>
              </a:ext>
            </a:extLst>
          </a:ln>
        </p:spPr>
        <p:txBody>
          <a:bodyPr wrap="square">
            <a:spAutoFit/>
          </a:bodyPr>
          <a:lstStyle/>
          <a:p>
            <a:pPr algn="ctr">
              <a:lnSpc>
                <a:spcPct val="150000"/>
              </a:lnSpc>
            </a:pPr>
            <a:r>
              <a:rPr lang="en-GB" sz="2400" dirty="0"/>
              <a:t>Roles and responsibilities of those charged with ensuring that the police deliver a professional service. </a:t>
            </a:r>
          </a:p>
        </p:txBody>
      </p:sp>
      <p:sp>
        <p:nvSpPr>
          <p:cNvPr id="5" name="TextBox 4"/>
          <p:cNvSpPr txBox="1"/>
          <p:nvPr/>
        </p:nvSpPr>
        <p:spPr>
          <a:xfrm>
            <a:off x="1904741" y="239251"/>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Regulations</a:t>
            </a:r>
          </a:p>
        </p:txBody>
      </p:sp>
      <p:pic>
        <p:nvPicPr>
          <p:cNvPr id="6" name="Picture 5"/>
          <p:cNvPicPr>
            <a:picLocks noChangeAspect="1"/>
          </p:cNvPicPr>
          <p:nvPr/>
        </p:nvPicPr>
        <p:blipFill>
          <a:blip r:embed="rId3"/>
          <a:stretch>
            <a:fillRect/>
          </a:stretch>
        </p:blipFill>
        <p:spPr>
          <a:xfrm>
            <a:off x="2817910" y="3225800"/>
            <a:ext cx="6553200" cy="2525068"/>
          </a:xfrm>
          <a:prstGeom prst="rect">
            <a:avLst/>
          </a:prstGeom>
        </p:spPr>
      </p:pic>
      <p:grpSp>
        <p:nvGrpSpPr>
          <p:cNvPr id="7" name="Group 6">
            <a:extLst>
              <a:ext uri="{FF2B5EF4-FFF2-40B4-BE49-F238E27FC236}">
                <a16:creationId xmlns:a16="http://schemas.microsoft.com/office/drawing/2014/main" id="{126A4332-A3AB-4318-8E48-10DBFA4DA31C}"/>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92F68DD-6A01-47C3-9821-97884C53072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CB6614E8-EA27-4096-83C5-A6317352F61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536C1A95-A5B2-4C55-8082-42DB844614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856C1D6E-F026-44F3-A13B-6A9A155AC1D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7D57BD35-868D-4B3C-B438-D38FFD747DA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89A9143-B6BA-4087-95AE-644D10220C5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61360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6281" y="1462900"/>
            <a:ext cx="2870887" cy="1416724"/>
          </a:xfrm>
          <a:prstGeom prst="rect">
            <a:avLst/>
          </a:prstGeom>
        </p:spPr>
      </p:pic>
      <p:pic>
        <p:nvPicPr>
          <p:cNvPr id="9" name="Picture 8"/>
          <p:cNvPicPr>
            <a:picLocks noChangeAspect="1"/>
          </p:cNvPicPr>
          <p:nvPr/>
        </p:nvPicPr>
        <p:blipFill>
          <a:blip r:embed="rId4"/>
          <a:stretch>
            <a:fillRect/>
          </a:stretch>
        </p:blipFill>
        <p:spPr>
          <a:xfrm>
            <a:off x="1284459" y="3887300"/>
            <a:ext cx="2733675" cy="1133475"/>
          </a:xfrm>
          <a:prstGeom prst="rect">
            <a:avLst/>
          </a:prstGeom>
        </p:spPr>
      </p:pic>
      <p:pic>
        <p:nvPicPr>
          <p:cNvPr id="10" name="Picture 9"/>
          <p:cNvPicPr>
            <a:picLocks noChangeAspect="1"/>
          </p:cNvPicPr>
          <p:nvPr/>
        </p:nvPicPr>
        <p:blipFill>
          <a:blip r:embed="rId5"/>
          <a:stretch>
            <a:fillRect/>
          </a:stretch>
        </p:blipFill>
        <p:spPr>
          <a:xfrm>
            <a:off x="6626643" y="1841281"/>
            <a:ext cx="2853103" cy="2853103"/>
          </a:xfrm>
          <a:prstGeom prst="rect">
            <a:avLst/>
          </a:prstGeom>
        </p:spPr>
      </p:pic>
      <p:pic>
        <p:nvPicPr>
          <p:cNvPr id="12" name="Picture 11"/>
          <p:cNvPicPr>
            <a:picLocks noChangeAspect="1"/>
          </p:cNvPicPr>
          <p:nvPr/>
        </p:nvPicPr>
        <p:blipFill>
          <a:blip r:embed="rId6"/>
          <a:stretch>
            <a:fillRect/>
          </a:stretch>
        </p:blipFill>
        <p:spPr>
          <a:xfrm>
            <a:off x="5880519" y="4153338"/>
            <a:ext cx="4772025" cy="952500"/>
          </a:xfrm>
          <a:prstGeom prst="rect">
            <a:avLst/>
          </a:prstGeom>
        </p:spPr>
      </p:pic>
      <p:pic>
        <p:nvPicPr>
          <p:cNvPr id="13" name="Picture 12"/>
          <p:cNvPicPr>
            <a:picLocks noChangeAspect="1"/>
          </p:cNvPicPr>
          <p:nvPr/>
        </p:nvPicPr>
        <p:blipFill>
          <a:blip r:embed="rId7"/>
          <a:stretch>
            <a:fillRect/>
          </a:stretch>
        </p:blipFill>
        <p:spPr>
          <a:xfrm>
            <a:off x="8578780" y="1445809"/>
            <a:ext cx="2867025" cy="1600200"/>
          </a:xfrm>
          <a:prstGeom prst="rect">
            <a:avLst/>
          </a:prstGeom>
        </p:spPr>
      </p:pic>
      <p:sp>
        <p:nvSpPr>
          <p:cNvPr id="11" name="TextBox 10"/>
          <p:cNvSpPr txBox="1"/>
          <p:nvPr/>
        </p:nvSpPr>
        <p:spPr>
          <a:xfrm>
            <a:off x="1955540" y="283777"/>
            <a:ext cx="8280920" cy="584775"/>
          </a:xfrm>
          <a:prstGeom prst="rect">
            <a:avLst/>
          </a:prstGeom>
          <a:solidFill>
            <a:srgbClr val="002060"/>
          </a:solidFill>
        </p:spPr>
        <p:txBody>
          <a:bodyPr wrap="square" rtlCol="0">
            <a:spAutoFit/>
          </a:bodyPr>
          <a:lstStyle/>
          <a:p>
            <a:pPr algn="ctr"/>
            <a:r>
              <a:rPr lang="en-GB" sz="3200" b="1" dirty="0">
                <a:solidFill>
                  <a:schemeClr val="bg1"/>
                </a:solidFill>
              </a:rPr>
              <a:t>Organisations</a:t>
            </a:r>
          </a:p>
        </p:txBody>
      </p:sp>
      <p:grpSp>
        <p:nvGrpSpPr>
          <p:cNvPr id="14" name="Group 13">
            <a:extLst>
              <a:ext uri="{FF2B5EF4-FFF2-40B4-BE49-F238E27FC236}">
                <a16:creationId xmlns:a16="http://schemas.microsoft.com/office/drawing/2014/main" id="{93C5A145-001B-4196-B4B0-739E74E02306}"/>
              </a:ext>
            </a:extLst>
          </p:cNvPr>
          <p:cNvGrpSpPr/>
          <p:nvPr/>
        </p:nvGrpSpPr>
        <p:grpSpPr>
          <a:xfrm>
            <a:off x="0" y="5734233"/>
            <a:ext cx="12192000" cy="1240188"/>
            <a:chOff x="0" y="5734233"/>
            <a:chExt cx="12192000" cy="1240188"/>
          </a:xfrm>
        </p:grpSpPr>
        <p:pic>
          <p:nvPicPr>
            <p:cNvPr id="15" name="Picture 14">
              <a:extLst>
                <a:ext uri="{FF2B5EF4-FFF2-40B4-BE49-F238E27FC236}">
                  <a16:creationId xmlns:a16="http://schemas.microsoft.com/office/drawing/2014/main" id="{503B2F1C-4FFC-4B49-835C-1CEB57459A3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83F72166-023A-4955-98D7-121E7D8390B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8F4CEC7E-4FAD-4B26-8125-E2F8047D8E1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9645D97C-3D9A-4BBC-9536-67DA67FBE2D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3D0B36DE-9588-4A46-9BE9-02AA7DC5767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B13AEEEA-FCA2-4C49-AF5F-E1044A72F22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026" name="Picture 2" descr="Police Federation of England &amp; Wales">
            <a:extLst>
              <a:ext uri="{FF2B5EF4-FFF2-40B4-BE49-F238E27FC236}">
                <a16:creationId xmlns:a16="http://schemas.microsoft.com/office/drawing/2014/main" id="{C8E482FF-7E45-3E9E-70EE-3C8A9725448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518098" y="1558776"/>
            <a:ext cx="2381250" cy="819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5234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54051" y="530526"/>
            <a:ext cx="8280920" cy="584775"/>
          </a:xfrm>
          <a:prstGeom prst="rect">
            <a:avLst/>
          </a:prstGeom>
          <a:solidFill>
            <a:srgbClr val="002060"/>
          </a:solidFill>
        </p:spPr>
        <p:txBody>
          <a:bodyPr wrap="square" rtlCol="0">
            <a:spAutoFit/>
          </a:bodyPr>
          <a:lstStyle/>
          <a:p>
            <a:pPr algn="ctr"/>
            <a:r>
              <a:rPr lang="en-GB" sz="3200" b="1" dirty="0">
                <a:solidFill>
                  <a:schemeClr val="bg1"/>
                </a:solidFill>
              </a:rPr>
              <a:t>Organisations</a:t>
            </a:r>
          </a:p>
        </p:txBody>
      </p:sp>
      <p:pic>
        <p:nvPicPr>
          <p:cNvPr id="8" name="Picture 7"/>
          <p:cNvPicPr>
            <a:picLocks noChangeAspect="1"/>
          </p:cNvPicPr>
          <p:nvPr/>
        </p:nvPicPr>
        <p:blipFill>
          <a:blip r:embed="rId3"/>
          <a:stretch>
            <a:fillRect/>
          </a:stretch>
        </p:blipFill>
        <p:spPr>
          <a:xfrm>
            <a:off x="7360474" y="3712632"/>
            <a:ext cx="3338452" cy="1796247"/>
          </a:xfrm>
          <a:prstGeom prst="rect">
            <a:avLst/>
          </a:prstGeom>
        </p:spPr>
      </p:pic>
      <p:pic>
        <p:nvPicPr>
          <p:cNvPr id="15" name="Picture 14"/>
          <p:cNvPicPr>
            <a:picLocks noChangeAspect="1"/>
          </p:cNvPicPr>
          <p:nvPr/>
        </p:nvPicPr>
        <p:blipFill>
          <a:blip r:embed="rId4"/>
          <a:stretch>
            <a:fillRect/>
          </a:stretch>
        </p:blipFill>
        <p:spPr>
          <a:xfrm>
            <a:off x="1493075" y="3313669"/>
            <a:ext cx="2842362" cy="1968599"/>
          </a:xfrm>
          <a:prstGeom prst="rect">
            <a:avLst/>
          </a:prstGeom>
        </p:spPr>
      </p:pic>
      <p:grpSp>
        <p:nvGrpSpPr>
          <p:cNvPr id="9" name="Group 8">
            <a:extLst>
              <a:ext uri="{FF2B5EF4-FFF2-40B4-BE49-F238E27FC236}">
                <a16:creationId xmlns:a16="http://schemas.microsoft.com/office/drawing/2014/main" id="{95A6D665-E268-47C4-B87B-17D5F4394A8B}"/>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AEAF5DE1-1E70-4A19-9E47-ABA3360A639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94A68DD1-2948-4375-8265-8CFDE54FAD1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CBEA0AB6-DE2F-4D14-856D-5B0FDAAD8F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A306D1AD-E19C-4423-9B27-797007147B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E0636B70-AE37-46D3-BA41-F2B30DAD0D2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70AE42E0-AA75-4E1E-A64C-1C538E4E0F3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2050" name="Picture 2" descr="News - National Crime Agency">
            <a:extLst>
              <a:ext uri="{FF2B5EF4-FFF2-40B4-BE49-F238E27FC236}">
                <a16:creationId xmlns:a16="http://schemas.microsoft.com/office/drawing/2014/main" id="{F836B29F-FC75-06CF-88A0-A36F026DC932}"/>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446744" y="1349121"/>
            <a:ext cx="3097854" cy="1832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080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Rectangle: Rounded Corners 57">
            <a:extLst>
              <a:ext uri="{FF2B5EF4-FFF2-40B4-BE49-F238E27FC236}">
                <a16:creationId xmlns:a16="http://schemas.microsoft.com/office/drawing/2014/main" id="{B54E489A-064A-4C63-9FE1-F3E08B8354C1}"/>
              </a:ext>
            </a:extLst>
          </p:cNvPr>
          <p:cNvSpPr/>
          <p:nvPr/>
        </p:nvSpPr>
        <p:spPr>
          <a:xfrm>
            <a:off x="441645" y="3628670"/>
            <a:ext cx="1033200" cy="356400"/>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PEQF</a:t>
            </a:r>
          </a:p>
        </p:txBody>
      </p:sp>
      <p:sp>
        <p:nvSpPr>
          <p:cNvPr id="57" name="Rectangle: Rounded Corners 56">
            <a:extLst>
              <a:ext uri="{FF2B5EF4-FFF2-40B4-BE49-F238E27FC236}">
                <a16:creationId xmlns:a16="http://schemas.microsoft.com/office/drawing/2014/main" id="{CCAD48B5-4626-4CB7-88DD-B80DB1040E17}"/>
              </a:ext>
            </a:extLst>
          </p:cNvPr>
          <p:cNvSpPr/>
          <p:nvPr/>
        </p:nvSpPr>
        <p:spPr>
          <a:xfrm>
            <a:off x="6217200" y="1282171"/>
            <a:ext cx="1936800" cy="356400"/>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WWC</a:t>
            </a:r>
          </a:p>
        </p:txBody>
      </p:sp>
      <p:sp>
        <p:nvSpPr>
          <p:cNvPr id="7" name="Rectangle: Rounded Corners 6">
            <a:extLst>
              <a:ext uri="{FF2B5EF4-FFF2-40B4-BE49-F238E27FC236}">
                <a16:creationId xmlns:a16="http://schemas.microsoft.com/office/drawing/2014/main" id="{35A48B42-CEBE-47AD-A13C-A6D95F7DF7EF}"/>
              </a:ext>
            </a:extLst>
          </p:cNvPr>
          <p:cNvSpPr/>
          <p:nvPr/>
        </p:nvSpPr>
        <p:spPr>
          <a:xfrm>
            <a:off x="6238800" y="3636000"/>
            <a:ext cx="1936800" cy="356400"/>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NPLC</a:t>
            </a:r>
          </a:p>
        </p:txBody>
      </p:sp>
      <p:sp>
        <p:nvSpPr>
          <p:cNvPr id="11" name="TextBox 10"/>
          <p:cNvSpPr txBox="1"/>
          <p:nvPr/>
        </p:nvSpPr>
        <p:spPr>
          <a:xfrm>
            <a:off x="1998295" y="235562"/>
            <a:ext cx="8280920" cy="584775"/>
          </a:xfrm>
          <a:prstGeom prst="rect">
            <a:avLst/>
          </a:prstGeom>
          <a:solidFill>
            <a:srgbClr val="002060"/>
          </a:solidFill>
        </p:spPr>
        <p:txBody>
          <a:bodyPr wrap="square" rtlCol="0">
            <a:spAutoFit/>
          </a:bodyPr>
          <a:lstStyle/>
          <a:p>
            <a:pPr algn="ctr"/>
            <a:r>
              <a:rPr lang="en-GB" sz="3200" b="1" dirty="0">
                <a:solidFill>
                  <a:schemeClr val="bg1"/>
                </a:solidFill>
              </a:rPr>
              <a:t>What CoP does for Policing</a:t>
            </a:r>
          </a:p>
        </p:txBody>
      </p:sp>
      <p:grpSp>
        <p:nvGrpSpPr>
          <p:cNvPr id="9" name="Group 8">
            <a:extLst>
              <a:ext uri="{FF2B5EF4-FFF2-40B4-BE49-F238E27FC236}">
                <a16:creationId xmlns:a16="http://schemas.microsoft.com/office/drawing/2014/main" id="{95A6D665-E268-47C4-B87B-17D5F4394A8B}"/>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AEAF5DE1-1E70-4A19-9E47-ABA3360A639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94A68DD1-2948-4375-8265-8CFDE54FAD1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CBEA0AB6-DE2F-4D14-856D-5B0FDAAD8F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A306D1AD-E19C-4423-9B27-797007147B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E0636B70-AE37-46D3-BA41-F2B30DAD0D2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70AE42E0-AA75-4E1E-A64C-1C538E4E0F3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3" name="Picture 2" descr="Logo&#10;&#10;Description automatically generated">
            <a:extLst>
              <a:ext uri="{FF2B5EF4-FFF2-40B4-BE49-F238E27FC236}">
                <a16:creationId xmlns:a16="http://schemas.microsoft.com/office/drawing/2014/main" id="{A2E80F5A-A075-41D3-A8F1-C522CFF8383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499018" y="56698"/>
            <a:ext cx="1452472" cy="1452472"/>
          </a:xfrm>
          <a:prstGeom prst="rect">
            <a:avLst/>
          </a:prstGeom>
        </p:spPr>
      </p:pic>
      <p:grpSp>
        <p:nvGrpSpPr>
          <p:cNvPr id="19" name="Group 18">
            <a:extLst>
              <a:ext uri="{FF2B5EF4-FFF2-40B4-BE49-F238E27FC236}">
                <a16:creationId xmlns:a16="http://schemas.microsoft.com/office/drawing/2014/main" id="{4A1B364A-D65A-40F1-A6EE-BD6EFB7C18EE}"/>
              </a:ext>
            </a:extLst>
          </p:cNvPr>
          <p:cNvGrpSpPr/>
          <p:nvPr/>
        </p:nvGrpSpPr>
        <p:grpSpPr>
          <a:xfrm>
            <a:off x="446438" y="1250801"/>
            <a:ext cx="1944000" cy="367656"/>
            <a:chOff x="58993" y="15157"/>
            <a:chExt cx="2153039" cy="367656"/>
          </a:xfrm>
        </p:grpSpPr>
        <p:sp>
          <p:nvSpPr>
            <p:cNvPr id="20" name="Rectangle: Top Corners Rounded 19">
              <a:extLst>
                <a:ext uri="{FF2B5EF4-FFF2-40B4-BE49-F238E27FC236}">
                  <a16:creationId xmlns:a16="http://schemas.microsoft.com/office/drawing/2014/main" id="{01FF5738-C12E-4B5C-873F-ABCF099D5F5C}"/>
                </a:ext>
              </a:extLst>
            </p:cNvPr>
            <p:cNvSpPr/>
            <p:nvPr/>
          </p:nvSpPr>
          <p:spPr>
            <a:xfrm>
              <a:off x="58993" y="15157"/>
              <a:ext cx="2153039" cy="367656"/>
            </a:xfrm>
            <a:prstGeom prst="round2SameRect">
              <a:avLst>
                <a:gd name="adj1" fmla="val 16670"/>
                <a:gd name="adj2" fmla="val 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1" name="Rectangle: Top Corners Rounded 4">
              <a:extLst>
                <a:ext uri="{FF2B5EF4-FFF2-40B4-BE49-F238E27FC236}">
                  <a16:creationId xmlns:a16="http://schemas.microsoft.com/office/drawing/2014/main" id="{68E04B9F-511E-4345-B80D-41FD9FA40D6C}"/>
                </a:ext>
              </a:extLst>
            </p:cNvPr>
            <p:cNvSpPr txBox="1"/>
            <p:nvPr/>
          </p:nvSpPr>
          <p:spPr>
            <a:xfrm>
              <a:off x="76944" y="33108"/>
              <a:ext cx="2117137" cy="34970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APP</a:t>
              </a:r>
            </a:p>
          </p:txBody>
        </p:sp>
      </p:grpSp>
      <p:grpSp>
        <p:nvGrpSpPr>
          <p:cNvPr id="22" name="Group 21">
            <a:extLst>
              <a:ext uri="{FF2B5EF4-FFF2-40B4-BE49-F238E27FC236}">
                <a16:creationId xmlns:a16="http://schemas.microsoft.com/office/drawing/2014/main" id="{38776001-8A7D-42AA-B3D5-97991425E5D5}"/>
              </a:ext>
            </a:extLst>
          </p:cNvPr>
          <p:cNvGrpSpPr/>
          <p:nvPr/>
        </p:nvGrpSpPr>
        <p:grpSpPr>
          <a:xfrm>
            <a:off x="2547913" y="1275472"/>
            <a:ext cx="3469483" cy="367656"/>
            <a:chOff x="2153039" y="410"/>
            <a:chExt cx="6127880" cy="367656"/>
          </a:xfrm>
        </p:grpSpPr>
        <p:sp>
          <p:nvSpPr>
            <p:cNvPr id="23" name="Rectangle 22">
              <a:extLst>
                <a:ext uri="{FF2B5EF4-FFF2-40B4-BE49-F238E27FC236}">
                  <a16:creationId xmlns:a16="http://schemas.microsoft.com/office/drawing/2014/main" id="{B7F87B22-8E29-4484-BE3C-442F489FC350}"/>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4" name="TextBox 23">
              <a:extLst>
                <a:ext uri="{FF2B5EF4-FFF2-40B4-BE49-F238E27FC236}">
                  <a16:creationId xmlns:a16="http://schemas.microsoft.com/office/drawing/2014/main" id="{B92FF67C-0807-4293-BCBA-192A0057CA46}"/>
                </a:ext>
              </a:extLst>
            </p:cNvPr>
            <p:cNvSpPr txBox="1"/>
            <p:nvPr/>
          </p:nvSpPr>
          <p:spPr>
            <a:xfrm>
              <a:off x="2153039" y="410"/>
              <a:ext cx="6127880"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GB" sz="1900" b="1" kern="1200" dirty="0"/>
                <a:t>Authorised Professional Practice</a:t>
              </a:r>
            </a:p>
          </p:txBody>
        </p:sp>
      </p:grpSp>
      <p:sp>
        <p:nvSpPr>
          <p:cNvPr id="26" name="Rectangle 25">
            <a:extLst>
              <a:ext uri="{FF2B5EF4-FFF2-40B4-BE49-F238E27FC236}">
                <a16:creationId xmlns:a16="http://schemas.microsoft.com/office/drawing/2014/main" id="{2D9C60DE-5C4A-4731-9B11-9FD2BCC0C079}"/>
              </a:ext>
            </a:extLst>
          </p:cNvPr>
          <p:cNvSpPr/>
          <p:nvPr/>
        </p:nvSpPr>
        <p:spPr>
          <a:xfrm>
            <a:off x="446438" y="1623647"/>
            <a:ext cx="5629898" cy="1728436"/>
          </a:xfrm>
          <a:prstGeom prst="rect">
            <a:avLst/>
          </a:prstGeom>
          <a:solidFill>
            <a:schemeClr val="accent1">
              <a:lumMod val="20000"/>
              <a:lumOff val="80000"/>
            </a:schemeClr>
          </a:solidFill>
          <a:ln>
            <a:solidFill>
              <a:schemeClr val="accent1"/>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nvGrpSpPr>
          <p:cNvPr id="31" name="Group 30">
            <a:extLst>
              <a:ext uri="{FF2B5EF4-FFF2-40B4-BE49-F238E27FC236}">
                <a16:creationId xmlns:a16="http://schemas.microsoft.com/office/drawing/2014/main" id="{7DD86092-C424-49AF-AA4B-8E877CA59155}"/>
              </a:ext>
            </a:extLst>
          </p:cNvPr>
          <p:cNvGrpSpPr/>
          <p:nvPr/>
        </p:nvGrpSpPr>
        <p:grpSpPr>
          <a:xfrm>
            <a:off x="8295717" y="1022652"/>
            <a:ext cx="3742535" cy="584774"/>
            <a:chOff x="1690189" y="410"/>
            <a:chExt cx="6590730" cy="571915"/>
          </a:xfrm>
        </p:grpSpPr>
        <p:sp>
          <p:nvSpPr>
            <p:cNvPr id="32" name="Rectangle 31">
              <a:extLst>
                <a:ext uri="{FF2B5EF4-FFF2-40B4-BE49-F238E27FC236}">
                  <a16:creationId xmlns:a16="http://schemas.microsoft.com/office/drawing/2014/main" id="{936039D5-3C5A-403B-AD85-2253FABE66FB}"/>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3" name="TextBox 32">
              <a:extLst>
                <a:ext uri="{FF2B5EF4-FFF2-40B4-BE49-F238E27FC236}">
                  <a16:creationId xmlns:a16="http://schemas.microsoft.com/office/drawing/2014/main" id="{A5CB2EA3-6F3C-42FD-A956-2AAC2CA4F8CD}"/>
                </a:ext>
              </a:extLst>
            </p:cNvPr>
            <p:cNvSpPr txBox="1"/>
            <p:nvPr/>
          </p:nvSpPr>
          <p:spPr>
            <a:xfrm>
              <a:off x="1690189" y="204669"/>
              <a:ext cx="6127881"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GB" sz="1900" b="1" kern="1200" dirty="0"/>
                <a:t>What Works Centre</a:t>
              </a:r>
            </a:p>
          </p:txBody>
        </p:sp>
      </p:grpSp>
      <p:grpSp>
        <p:nvGrpSpPr>
          <p:cNvPr id="34" name="Group 33">
            <a:extLst>
              <a:ext uri="{FF2B5EF4-FFF2-40B4-BE49-F238E27FC236}">
                <a16:creationId xmlns:a16="http://schemas.microsoft.com/office/drawing/2014/main" id="{84779C0B-6AFC-45F1-8E34-BBC8E7AD9E2D}"/>
              </a:ext>
            </a:extLst>
          </p:cNvPr>
          <p:cNvGrpSpPr/>
          <p:nvPr/>
        </p:nvGrpSpPr>
        <p:grpSpPr>
          <a:xfrm>
            <a:off x="6216447" y="1606083"/>
            <a:ext cx="5630400" cy="1746000"/>
            <a:chOff x="0" y="368067"/>
            <a:chExt cx="8280920" cy="735424"/>
          </a:xfrm>
          <a:solidFill>
            <a:schemeClr val="accent6">
              <a:lumMod val="20000"/>
              <a:lumOff val="80000"/>
            </a:schemeClr>
          </a:solidFill>
        </p:grpSpPr>
        <p:sp>
          <p:nvSpPr>
            <p:cNvPr id="35" name="Rectangle 34">
              <a:extLst>
                <a:ext uri="{FF2B5EF4-FFF2-40B4-BE49-F238E27FC236}">
                  <a16:creationId xmlns:a16="http://schemas.microsoft.com/office/drawing/2014/main" id="{07150122-FF6F-47B0-B15E-A2996AD41F92}"/>
                </a:ext>
              </a:extLst>
            </p:cNvPr>
            <p:cNvSpPr/>
            <p:nvPr/>
          </p:nvSpPr>
          <p:spPr>
            <a:xfrm>
              <a:off x="0" y="368067"/>
              <a:ext cx="8280920" cy="735424"/>
            </a:xfrm>
            <a:prstGeom prst="rect">
              <a:avLst/>
            </a:prstGeom>
            <a:grpFill/>
            <a:ln>
              <a:solidFill>
                <a:schemeClr val="accent6"/>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6" name="TextBox 35">
              <a:extLst>
                <a:ext uri="{FF2B5EF4-FFF2-40B4-BE49-F238E27FC236}">
                  <a16:creationId xmlns:a16="http://schemas.microsoft.com/office/drawing/2014/main" id="{5C00E449-3EFF-4523-B589-0B2898C6C64B}"/>
                </a:ext>
              </a:extLst>
            </p:cNvPr>
            <p:cNvSpPr txBox="1"/>
            <p:nvPr/>
          </p:nvSpPr>
          <p:spPr>
            <a:xfrm>
              <a:off x="0" y="368067"/>
              <a:ext cx="8280920" cy="735424"/>
            </a:xfrm>
            <a:prstGeom prst="rect">
              <a:avLst/>
            </a:prstGeom>
            <a:grpFill/>
            <a:ln>
              <a:solidFill>
                <a:schemeClr val="accent6"/>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endParaRPr lang="en-GB" sz="1500" kern="1200"/>
            </a:p>
          </p:txBody>
        </p:sp>
      </p:grpSp>
      <p:grpSp>
        <p:nvGrpSpPr>
          <p:cNvPr id="40" name="Group 39">
            <a:extLst>
              <a:ext uri="{FF2B5EF4-FFF2-40B4-BE49-F238E27FC236}">
                <a16:creationId xmlns:a16="http://schemas.microsoft.com/office/drawing/2014/main" id="{ED635D70-68A7-464D-BB3E-70F1DB8498BC}"/>
              </a:ext>
            </a:extLst>
          </p:cNvPr>
          <p:cNvGrpSpPr/>
          <p:nvPr/>
        </p:nvGrpSpPr>
        <p:grpSpPr>
          <a:xfrm>
            <a:off x="1511305" y="3565587"/>
            <a:ext cx="5612153" cy="367656"/>
            <a:chOff x="648794" y="410"/>
            <a:chExt cx="7632125" cy="367656"/>
          </a:xfrm>
        </p:grpSpPr>
        <p:sp>
          <p:nvSpPr>
            <p:cNvPr id="41" name="Rectangle 40">
              <a:extLst>
                <a:ext uri="{FF2B5EF4-FFF2-40B4-BE49-F238E27FC236}">
                  <a16:creationId xmlns:a16="http://schemas.microsoft.com/office/drawing/2014/main" id="{C69B7B12-3C6C-4962-BBF4-A4067BB2F0B0}"/>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2" name="TextBox 41">
              <a:extLst>
                <a:ext uri="{FF2B5EF4-FFF2-40B4-BE49-F238E27FC236}">
                  <a16:creationId xmlns:a16="http://schemas.microsoft.com/office/drawing/2014/main" id="{5280E4B4-411B-4346-9A70-C50A786B5FB5}"/>
                </a:ext>
              </a:extLst>
            </p:cNvPr>
            <p:cNvSpPr txBox="1"/>
            <p:nvPr/>
          </p:nvSpPr>
          <p:spPr>
            <a:xfrm>
              <a:off x="648794" y="410"/>
              <a:ext cx="6288342"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GB" sz="1900" b="1" kern="1200" dirty="0"/>
                <a:t>Policing Education Qualifications Framework</a:t>
              </a:r>
            </a:p>
          </p:txBody>
        </p:sp>
      </p:grpSp>
      <p:grpSp>
        <p:nvGrpSpPr>
          <p:cNvPr id="43" name="Group 42">
            <a:extLst>
              <a:ext uri="{FF2B5EF4-FFF2-40B4-BE49-F238E27FC236}">
                <a16:creationId xmlns:a16="http://schemas.microsoft.com/office/drawing/2014/main" id="{D860E242-CC89-4EC1-9B28-82FC7F95B0CA}"/>
              </a:ext>
            </a:extLst>
          </p:cNvPr>
          <p:cNvGrpSpPr/>
          <p:nvPr/>
        </p:nvGrpSpPr>
        <p:grpSpPr>
          <a:xfrm>
            <a:off x="446438" y="3952181"/>
            <a:ext cx="5630400" cy="1746000"/>
            <a:chOff x="0" y="368067"/>
            <a:chExt cx="8280920" cy="735424"/>
          </a:xfrm>
          <a:solidFill>
            <a:schemeClr val="accent2">
              <a:lumMod val="20000"/>
              <a:lumOff val="80000"/>
            </a:schemeClr>
          </a:solidFill>
        </p:grpSpPr>
        <p:sp>
          <p:nvSpPr>
            <p:cNvPr id="44" name="Rectangle 43">
              <a:extLst>
                <a:ext uri="{FF2B5EF4-FFF2-40B4-BE49-F238E27FC236}">
                  <a16:creationId xmlns:a16="http://schemas.microsoft.com/office/drawing/2014/main" id="{F08DC193-50F9-47FB-A36A-7C699A5B898D}"/>
                </a:ext>
              </a:extLst>
            </p:cNvPr>
            <p:cNvSpPr/>
            <p:nvPr/>
          </p:nvSpPr>
          <p:spPr>
            <a:xfrm>
              <a:off x="0" y="368067"/>
              <a:ext cx="8280920" cy="735424"/>
            </a:xfrm>
            <a:prstGeom prst="rect">
              <a:avLst/>
            </a:prstGeom>
            <a:grpFill/>
            <a:ln>
              <a:solidFill>
                <a:schemeClr val="accent2"/>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5" name="TextBox 44">
              <a:extLst>
                <a:ext uri="{FF2B5EF4-FFF2-40B4-BE49-F238E27FC236}">
                  <a16:creationId xmlns:a16="http://schemas.microsoft.com/office/drawing/2014/main" id="{39017D89-225A-4508-A34B-B6746AA412CF}"/>
                </a:ext>
              </a:extLst>
            </p:cNvPr>
            <p:cNvSpPr txBox="1"/>
            <p:nvPr/>
          </p:nvSpPr>
          <p:spPr>
            <a:xfrm>
              <a:off x="0" y="368067"/>
              <a:ext cx="8280920" cy="735424"/>
            </a:xfrm>
            <a:prstGeom prst="rect">
              <a:avLst/>
            </a:prstGeom>
            <a:grpFill/>
            <a:ln>
              <a:solidFill>
                <a:schemeClr val="accent2"/>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endParaRPr lang="en-GB" sz="1500" kern="1200"/>
            </a:p>
          </p:txBody>
        </p:sp>
      </p:grpSp>
      <p:grpSp>
        <p:nvGrpSpPr>
          <p:cNvPr id="49" name="Group 48">
            <a:extLst>
              <a:ext uri="{FF2B5EF4-FFF2-40B4-BE49-F238E27FC236}">
                <a16:creationId xmlns:a16="http://schemas.microsoft.com/office/drawing/2014/main" id="{EB31E437-278E-435C-8D5F-BE89C2CA450D}"/>
              </a:ext>
            </a:extLst>
          </p:cNvPr>
          <p:cNvGrpSpPr/>
          <p:nvPr/>
        </p:nvGrpSpPr>
        <p:grpSpPr>
          <a:xfrm>
            <a:off x="8316377" y="3545019"/>
            <a:ext cx="3721875" cy="395462"/>
            <a:chOff x="1846133" y="410"/>
            <a:chExt cx="6434786" cy="395462"/>
          </a:xfrm>
        </p:grpSpPr>
        <p:sp>
          <p:nvSpPr>
            <p:cNvPr id="50" name="Rectangle 49">
              <a:extLst>
                <a:ext uri="{FF2B5EF4-FFF2-40B4-BE49-F238E27FC236}">
                  <a16:creationId xmlns:a16="http://schemas.microsoft.com/office/drawing/2014/main" id="{EE8D0E1F-D5B7-4BDD-8930-4BB0C9287880}"/>
                </a:ext>
              </a:extLst>
            </p:cNvPr>
            <p:cNvSpPr/>
            <p:nvPr/>
          </p:nvSpPr>
          <p:spPr>
            <a:xfrm>
              <a:off x="2153039" y="410"/>
              <a:ext cx="6127880" cy="36765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51" name="TextBox 50">
              <a:extLst>
                <a:ext uri="{FF2B5EF4-FFF2-40B4-BE49-F238E27FC236}">
                  <a16:creationId xmlns:a16="http://schemas.microsoft.com/office/drawing/2014/main" id="{582257D1-D51D-44F8-97FE-618E35658AE3}"/>
                </a:ext>
              </a:extLst>
            </p:cNvPr>
            <p:cNvSpPr txBox="1"/>
            <p:nvPr/>
          </p:nvSpPr>
          <p:spPr>
            <a:xfrm>
              <a:off x="1846133" y="28216"/>
              <a:ext cx="6127880" cy="36765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b" anchorCtr="0">
              <a:noAutofit/>
            </a:bodyPr>
            <a:lstStyle/>
            <a:p>
              <a:pPr marL="0" lvl="0" indent="0" algn="l" defTabSz="844550">
                <a:lnSpc>
                  <a:spcPct val="90000"/>
                </a:lnSpc>
                <a:spcBef>
                  <a:spcPct val="0"/>
                </a:spcBef>
                <a:spcAft>
                  <a:spcPct val="35000"/>
                </a:spcAft>
                <a:buNone/>
              </a:pPr>
              <a:r>
                <a:rPr lang="en-GB" sz="1900" b="1" kern="1200" dirty="0"/>
                <a:t>National Police Leadership Centre</a:t>
              </a:r>
            </a:p>
          </p:txBody>
        </p:sp>
      </p:grpSp>
      <p:grpSp>
        <p:nvGrpSpPr>
          <p:cNvPr id="52" name="Group 51">
            <a:extLst>
              <a:ext uri="{FF2B5EF4-FFF2-40B4-BE49-F238E27FC236}">
                <a16:creationId xmlns:a16="http://schemas.microsoft.com/office/drawing/2014/main" id="{0ACF8D4D-C669-4E7F-BBB6-85A22CE5C69F}"/>
              </a:ext>
            </a:extLst>
          </p:cNvPr>
          <p:cNvGrpSpPr/>
          <p:nvPr/>
        </p:nvGrpSpPr>
        <p:grpSpPr>
          <a:xfrm>
            <a:off x="6234398" y="3949852"/>
            <a:ext cx="5630400" cy="1746000"/>
            <a:chOff x="0" y="368067"/>
            <a:chExt cx="8280920" cy="735424"/>
          </a:xfrm>
        </p:grpSpPr>
        <p:sp>
          <p:nvSpPr>
            <p:cNvPr id="53" name="Rectangle 52">
              <a:extLst>
                <a:ext uri="{FF2B5EF4-FFF2-40B4-BE49-F238E27FC236}">
                  <a16:creationId xmlns:a16="http://schemas.microsoft.com/office/drawing/2014/main" id="{04939E54-60D8-44C5-9A80-604454513B97}"/>
                </a:ext>
              </a:extLst>
            </p:cNvPr>
            <p:cNvSpPr/>
            <p:nvPr/>
          </p:nvSpPr>
          <p:spPr>
            <a:xfrm>
              <a:off x="0" y="368067"/>
              <a:ext cx="8280920" cy="735424"/>
            </a:xfrm>
            <a:prstGeom prst="rect">
              <a:avLst/>
            </a:prstGeom>
            <a:ln>
              <a:solidFill>
                <a:schemeClr val="accent1"/>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54" name="TextBox 53">
              <a:extLst>
                <a:ext uri="{FF2B5EF4-FFF2-40B4-BE49-F238E27FC236}">
                  <a16:creationId xmlns:a16="http://schemas.microsoft.com/office/drawing/2014/main" id="{2E0D3B7C-F933-49DD-8A44-725F991DF380}"/>
                </a:ext>
              </a:extLst>
            </p:cNvPr>
            <p:cNvSpPr txBox="1"/>
            <p:nvPr/>
          </p:nvSpPr>
          <p:spPr>
            <a:xfrm>
              <a:off x="0" y="368067"/>
              <a:ext cx="8280920" cy="735424"/>
            </a:xfrm>
            <a:prstGeom prst="rect">
              <a:avLst/>
            </a:prstGeom>
            <a:solidFill>
              <a:schemeClr val="accent4">
                <a:lumMod val="20000"/>
                <a:lumOff val="80000"/>
              </a:schemeClr>
            </a:solidFill>
            <a:ln>
              <a:solidFill>
                <a:schemeClr val="accent4"/>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114300" lvl="1" indent="-114300" algn="l" defTabSz="666750">
                <a:lnSpc>
                  <a:spcPct val="90000"/>
                </a:lnSpc>
                <a:spcBef>
                  <a:spcPct val="0"/>
                </a:spcBef>
                <a:spcAft>
                  <a:spcPct val="15000"/>
                </a:spcAft>
                <a:buChar char="•"/>
              </a:pPr>
              <a:endParaRPr lang="en-GB" sz="1500" kern="1200"/>
            </a:p>
          </p:txBody>
        </p:sp>
      </p:grpSp>
      <p:sp>
        <p:nvSpPr>
          <p:cNvPr id="55" name="TextBox 54">
            <a:extLst>
              <a:ext uri="{FF2B5EF4-FFF2-40B4-BE49-F238E27FC236}">
                <a16:creationId xmlns:a16="http://schemas.microsoft.com/office/drawing/2014/main" id="{CFB03DE5-FC66-4C94-BF45-D46DE838F46C}"/>
              </a:ext>
            </a:extLst>
          </p:cNvPr>
          <p:cNvSpPr txBox="1"/>
          <p:nvPr/>
        </p:nvSpPr>
        <p:spPr>
          <a:xfrm>
            <a:off x="511741" y="3991386"/>
            <a:ext cx="5472337" cy="1746060"/>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b="0" i="0" dirty="0">
                <a:solidFill>
                  <a:srgbClr val="2E2C70"/>
                </a:solidFill>
                <a:effectLst/>
                <a:latin typeface="Gotham"/>
              </a:rPr>
            </a:br>
            <a:r>
              <a:rPr lang="en-GB" sz="2200" b="0" i="0" dirty="0">
                <a:solidFill>
                  <a:schemeClr val="tx1"/>
                </a:solidFill>
                <a:effectLst/>
              </a:rPr>
              <a:t>Professional training framework for Police Officers and Staff. Based on a modern curriculum of dynamic operation training, underpinned by sound theoretical education.</a:t>
            </a:r>
            <a:br>
              <a:rPr lang="en-GB" sz="1600" b="0" i="0" dirty="0">
                <a:solidFill>
                  <a:schemeClr val="tx1"/>
                </a:solidFill>
                <a:effectLst/>
              </a:rPr>
            </a:br>
            <a:endParaRPr lang="en-GB" sz="1500" kern="1200" dirty="0">
              <a:solidFill>
                <a:schemeClr val="tx1"/>
              </a:solidFill>
            </a:endParaRPr>
          </a:p>
        </p:txBody>
      </p:sp>
      <p:sp>
        <p:nvSpPr>
          <p:cNvPr id="56" name="TextBox 55">
            <a:extLst>
              <a:ext uri="{FF2B5EF4-FFF2-40B4-BE49-F238E27FC236}">
                <a16:creationId xmlns:a16="http://schemas.microsoft.com/office/drawing/2014/main" id="{3A96F764-109B-4E10-82A5-FD067C1ED56E}"/>
              </a:ext>
            </a:extLst>
          </p:cNvPr>
          <p:cNvSpPr txBox="1"/>
          <p:nvPr/>
        </p:nvSpPr>
        <p:spPr>
          <a:xfrm>
            <a:off x="6356548" y="1650116"/>
            <a:ext cx="5036565" cy="1746060"/>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b="0" i="0" dirty="0">
                <a:solidFill>
                  <a:srgbClr val="2E2C70"/>
                </a:solidFill>
                <a:effectLst/>
                <a:latin typeface="Gotham"/>
              </a:rPr>
            </a:br>
            <a:r>
              <a:rPr lang="en-GB" sz="2200" i="0" dirty="0">
                <a:solidFill>
                  <a:schemeClr val="tx1"/>
                </a:solidFill>
                <a:effectLst/>
                <a:ea typeface="Microsoft YaHei" panose="020B0503020204020204" pitchFamily="34" charset="-122"/>
              </a:rPr>
              <a:t>CoP is the What Works Centre for Crime reduction. They collect and share research evidence on crime reduction and support its use in practice. </a:t>
            </a:r>
            <a:br>
              <a:rPr lang="en-GB" sz="1600" i="0" dirty="0">
                <a:solidFill>
                  <a:schemeClr val="tx1"/>
                </a:solidFill>
                <a:effectLst/>
                <a:ea typeface="Microsoft YaHei" panose="020B0503020204020204" pitchFamily="34" charset="-122"/>
              </a:rPr>
            </a:br>
            <a:endParaRPr lang="en-GB" sz="1400" kern="1200" dirty="0">
              <a:solidFill>
                <a:schemeClr val="tx1"/>
              </a:solidFill>
              <a:ea typeface="Microsoft YaHei" panose="020B0503020204020204" pitchFamily="34" charset="-122"/>
            </a:endParaRPr>
          </a:p>
        </p:txBody>
      </p:sp>
      <p:sp>
        <p:nvSpPr>
          <p:cNvPr id="59" name="TextBox 58">
            <a:extLst>
              <a:ext uri="{FF2B5EF4-FFF2-40B4-BE49-F238E27FC236}">
                <a16:creationId xmlns:a16="http://schemas.microsoft.com/office/drawing/2014/main" id="{3F56683D-AC68-4B7F-9892-A0519DE15555}"/>
              </a:ext>
            </a:extLst>
          </p:cNvPr>
          <p:cNvSpPr txBox="1"/>
          <p:nvPr/>
        </p:nvSpPr>
        <p:spPr>
          <a:xfrm>
            <a:off x="6273225" y="4029577"/>
            <a:ext cx="5472337" cy="1746060"/>
          </a:xfrm>
          <a:prstGeom prst="rect">
            <a:avLst/>
          </a:prstGeom>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b="0" i="0" dirty="0">
                <a:solidFill>
                  <a:srgbClr val="2E2C70"/>
                </a:solidFill>
                <a:effectLst/>
                <a:latin typeface="Gotham"/>
              </a:rPr>
            </a:br>
            <a:r>
              <a:rPr lang="en-GB" sz="2200" b="0" i="0" dirty="0">
                <a:solidFill>
                  <a:schemeClr val="tx1"/>
                </a:solidFill>
                <a:effectLst/>
              </a:rPr>
              <a:t>CoP helps Police Leadership develop skills, knowledge and networks required to address the most complex strategic challenges. </a:t>
            </a:r>
            <a:endParaRPr lang="en-GB" sz="1500" kern="1200" dirty="0">
              <a:solidFill>
                <a:schemeClr val="tx1"/>
              </a:solidFill>
            </a:endParaRPr>
          </a:p>
        </p:txBody>
      </p:sp>
      <p:sp>
        <p:nvSpPr>
          <p:cNvPr id="60" name="TextBox 59">
            <a:extLst>
              <a:ext uri="{FF2B5EF4-FFF2-40B4-BE49-F238E27FC236}">
                <a16:creationId xmlns:a16="http://schemas.microsoft.com/office/drawing/2014/main" id="{730F0ACB-512C-49CC-AED8-1A31E50FC24C}"/>
              </a:ext>
            </a:extLst>
          </p:cNvPr>
          <p:cNvSpPr txBox="1"/>
          <p:nvPr/>
        </p:nvSpPr>
        <p:spPr>
          <a:xfrm>
            <a:off x="535206" y="1645947"/>
            <a:ext cx="5396381" cy="1728436"/>
          </a:xfrm>
          <a:prstGeom prst="rect">
            <a:avLst/>
          </a:prstGeom>
          <a:noFill/>
          <a:ln>
            <a:no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1" algn="ctr" defTabSz="666750">
              <a:lnSpc>
                <a:spcPct val="90000"/>
              </a:lnSpc>
              <a:spcBef>
                <a:spcPct val="0"/>
              </a:spcBef>
              <a:spcAft>
                <a:spcPct val="15000"/>
              </a:spcAft>
            </a:pPr>
            <a:br>
              <a:rPr lang="en-GB" sz="1600" b="0" i="0" dirty="0">
                <a:solidFill>
                  <a:srgbClr val="2E2C70"/>
                </a:solidFill>
                <a:effectLst/>
                <a:latin typeface="Gotham"/>
              </a:rPr>
            </a:br>
            <a:r>
              <a:rPr lang="en-GB" sz="2200" b="0" i="0" dirty="0">
                <a:solidFill>
                  <a:schemeClr val="tx1"/>
                </a:solidFill>
                <a:effectLst/>
              </a:rPr>
              <a:t>Provides Information and support for frontline policing to provide consistency and a better service for the public. Based on a wide range of evidence from police forces and experts.</a:t>
            </a:r>
            <a:br>
              <a:rPr lang="en-GB" sz="1600" b="0" i="0" dirty="0">
                <a:solidFill>
                  <a:schemeClr val="tx1"/>
                </a:solidFill>
                <a:effectLst/>
              </a:rPr>
            </a:br>
            <a:endParaRPr lang="en-GB" sz="1500" kern="1200" dirty="0">
              <a:solidFill>
                <a:schemeClr val="tx1"/>
              </a:solidFill>
            </a:endParaRPr>
          </a:p>
        </p:txBody>
      </p:sp>
    </p:spTree>
    <p:extLst>
      <p:ext uri="{BB962C8B-B14F-4D97-AF65-F5344CB8AC3E}">
        <p14:creationId xmlns:p14="http://schemas.microsoft.com/office/powerpoint/2010/main" val="1742006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5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57" grpId="0" animBg="1"/>
      <p:bldP spid="7" grpId="0" animBg="1"/>
      <p:bldP spid="55" grpId="0"/>
      <p:bldP spid="56" grpId="0"/>
      <p:bldP spid="59" grpId="0"/>
      <p:bldP spid="6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txBox="1">
            <a:spLocks/>
          </p:cNvSpPr>
          <p:nvPr/>
        </p:nvSpPr>
        <p:spPr>
          <a:xfrm>
            <a:off x="629583" y="1190500"/>
            <a:ext cx="10929851" cy="1143000"/>
          </a:xfrm>
          <a:custGeom>
            <a:avLst/>
            <a:gdLst>
              <a:gd name="connsiteX0" fmla="*/ 0 w 10929851"/>
              <a:gd name="connsiteY0" fmla="*/ 0 h 1143000"/>
              <a:gd name="connsiteX1" fmla="*/ 683116 w 10929851"/>
              <a:gd name="connsiteY1" fmla="*/ 0 h 1143000"/>
              <a:gd name="connsiteX2" fmla="*/ 1584828 w 10929851"/>
              <a:gd name="connsiteY2" fmla="*/ 0 h 1143000"/>
              <a:gd name="connsiteX3" fmla="*/ 2158646 w 10929851"/>
              <a:gd name="connsiteY3" fmla="*/ 0 h 1143000"/>
              <a:gd name="connsiteX4" fmla="*/ 2623164 w 10929851"/>
              <a:gd name="connsiteY4" fmla="*/ 0 h 1143000"/>
              <a:gd name="connsiteX5" fmla="*/ 2978384 w 10929851"/>
              <a:gd name="connsiteY5" fmla="*/ 0 h 1143000"/>
              <a:gd name="connsiteX6" fmla="*/ 3552202 w 10929851"/>
              <a:gd name="connsiteY6" fmla="*/ 0 h 1143000"/>
              <a:gd name="connsiteX7" fmla="*/ 4016720 w 10929851"/>
              <a:gd name="connsiteY7" fmla="*/ 0 h 1143000"/>
              <a:gd name="connsiteX8" fmla="*/ 4809134 w 10929851"/>
              <a:gd name="connsiteY8" fmla="*/ 0 h 1143000"/>
              <a:gd name="connsiteX9" fmla="*/ 5164355 w 10929851"/>
              <a:gd name="connsiteY9" fmla="*/ 0 h 1143000"/>
              <a:gd name="connsiteX10" fmla="*/ 5956769 w 10929851"/>
              <a:gd name="connsiteY10" fmla="*/ 0 h 1143000"/>
              <a:gd name="connsiteX11" fmla="*/ 6639884 w 10929851"/>
              <a:gd name="connsiteY11" fmla="*/ 0 h 1143000"/>
              <a:gd name="connsiteX12" fmla="*/ 7213702 w 10929851"/>
              <a:gd name="connsiteY12" fmla="*/ 0 h 1143000"/>
              <a:gd name="connsiteX13" fmla="*/ 7568922 w 10929851"/>
              <a:gd name="connsiteY13" fmla="*/ 0 h 1143000"/>
              <a:gd name="connsiteX14" fmla="*/ 8361336 w 10929851"/>
              <a:gd name="connsiteY14" fmla="*/ 0 h 1143000"/>
              <a:gd name="connsiteX15" fmla="*/ 8935153 w 10929851"/>
              <a:gd name="connsiteY15" fmla="*/ 0 h 1143000"/>
              <a:gd name="connsiteX16" fmla="*/ 9836866 w 10929851"/>
              <a:gd name="connsiteY16" fmla="*/ 0 h 1143000"/>
              <a:gd name="connsiteX17" fmla="*/ 10929851 w 10929851"/>
              <a:gd name="connsiteY17" fmla="*/ 0 h 1143000"/>
              <a:gd name="connsiteX18" fmla="*/ 10929851 w 10929851"/>
              <a:gd name="connsiteY18" fmla="*/ 594360 h 1143000"/>
              <a:gd name="connsiteX19" fmla="*/ 10929851 w 10929851"/>
              <a:gd name="connsiteY19" fmla="*/ 1143000 h 1143000"/>
              <a:gd name="connsiteX20" fmla="*/ 10028138 w 10929851"/>
              <a:gd name="connsiteY20" fmla="*/ 1143000 h 1143000"/>
              <a:gd name="connsiteX21" fmla="*/ 9563620 w 10929851"/>
              <a:gd name="connsiteY21" fmla="*/ 1143000 h 1143000"/>
              <a:gd name="connsiteX22" fmla="*/ 8771205 w 10929851"/>
              <a:gd name="connsiteY22" fmla="*/ 1143000 h 1143000"/>
              <a:gd name="connsiteX23" fmla="*/ 8088090 w 10929851"/>
              <a:gd name="connsiteY23" fmla="*/ 1143000 h 1143000"/>
              <a:gd name="connsiteX24" fmla="*/ 7732870 w 10929851"/>
              <a:gd name="connsiteY24" fmla="*/ 1143000 h 1143000"/>
              <a:gd name="connsiteX25" fmla="*/ 6940455 w 10929851"/>
              <a:gd name="connsiteY25" fmla="*/ 1143000 h 1143000"/>
              <a:gd name="connsiteX26" fmla="*/ 6148041 w 10929851"/>
              <a:gd name="connsiteY26" fmla="*/ 1143000 h 1143000"/>
              <a:gd name="connsiteX27" fmla="*/ 5355627 w 10929851"/>
              <a:gd name="connsiteY27" fmla="*/ 1143000 h 1143000"/>
              <a:gd name="connsiteX28" fmla="*/ 4672511 w 10929851"/>
              <a:gd name="connsiteY28" fmla="*/ 1143000 h 1143000"/>
              <a:gd name="connsiteX29" fmla="*/ 4098694 w 10929851"/>
              <a:gd name="connsiteY29" fmla="*/ 1143000 h 1143000"/>
              <a:gd name="connsiteX30" fmla="*/ 3634175 w 10929851"/>
              <a:gd name="connsiteY30" fmla="*/ 1143000 h 1143000"/>
              <a:gd name="connsiteX31" fmla="*/ 2732463 w 10929851"/>
              <a:gd name="connsiteY31" fmla="*/ 1143000 h 1143000"/>
              <a:gd name="connsiteX32" fmla="*/ 2158646 w 10929851"/>
              <a:gd name="connsiteY32" fmla="*/ 1143000 h 1143000"/>
              <a:gd name="connsiteX33" fmla="*/ 1584828 w 10929851"/>
              <a:gd name="connsiteY33" fmla="*/ 1143000 h 1143000"/>
              <a:gd name="connsiteX34" fmla="*/ 1011011 w 10929851"/>
              <a:gd name="connsiteY34" fmla="*/ 1143000 h 1143000"/>
              <a:gd name="connsiteX35" fmla="*/ 655791 w 10929851"/>
              <a:gd name="connsiteY35" fmla="*/ 1143000 h 1143000"/>
              <a:gd name="connsiteX36" fmla="*/ 0 w 10929851"/>
              <a:gd name="connsiteY36" fmla="*/ 1143000 h 1143000"/>
              <a:gd name="connsiteX37" fmla="*/ 0 w 10929851"/>
              <a:gd name="connsiteY37" fmla="*/ 548640 h 1143000"/>
              <a:gd name="connsiteX38" fmla="*/ 0 w 10929851"/>
              <a:gd name="connsiteY38" fmla="*/ 0 h 114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0929851" h="1143000" fill="none" extrusionOk="0">
                <a:moveTo>
                  <a:pt x="0" y="0"/>
                </a:moveTo>
                <a:cubicBezTo>
                  <a:pt x="284017" y="-31424"/>
                  <a:pt x="422118" y="-12683"/>
                  <a:pt x="683116" y="0"/>
                </a:cubicBezTo>
                <a:cubicBezTo>
                  <a:pt x="944114" y="12683"/>
                  <a:pt x="1333071" y="-7136"/>
                  <a:pt x="1584828" y="0"/>
                </a:cubicBezTo>
                <a:cubicBezTo>
                  <a:pt x="1836585" y="7136"/>
                  <a:pt x="1978655" y="11816"/>
                  <a:pt x="2158646" y="0"/>
                </a:cubicBezTo>
                <a:cubicBezTo>
                  <a:pt x="2338637" y="-11816"/>
                  <a:pt x="2459269" y="-10570"/>
                  <a:pt x="2623164" y="0"/>
                </a:cubicBezTo>
                <a:cubicBezTo>
                  <a:pt x="2787059" y="10570"/>
                  <a:pt x="2872693" y="7849"/>
                  <a:pt x="2978384" y="0"/>
                </a:cubicBezTo>
                <a:cubicBezTo>
                  <a:pt x="3084075" y="-7849"/>
                  <a:pt x="3331822" y="-7234"/>
                  <a:pt x="3552202" y="0"/>
                </a:cubicBezTo>
                <a:cubicBezTo>
                  <a:pt x="3772582" y="7234"/>
                  <a:pt x="3876778" y="8082"/>
                  <a:pt x="4016720" y="0"/>
                </a:cubicBezTo>
                <a:cubicBezTo>
                  <a:pt x="4156662" y="-8082"/>
                  <a:pt x="4542951" y="-22576"/>
                  <a:pt x="4809134" y="0"/>
                </a:cubicBezTo>
                <a:cubicBezTo>
                  <a:pt x="5075317" y="22576"/>
                  <a:pt x="4998383" y="14715"/>
                  <a:pt x="5164355" y="0"/>
                </a:cubicBezTo>
                <a:cubicBezTo>
                  <a:pt x="5330327" y="-14715"/>
                  <a:pt x="5639201" y="-19252"/>
                  <a:pt x="5956769" y="0"/>
                </a:cubicBezTo>
                <a:cubicBezTo>
                  <a:pt x="6274337" y="19252"/>
                  <a:pt x="6385333" y="-17623"/>
                  <a:pt x="6639884" y="0"/>
                </a:cubicBezTo>
                <a:cubicBezTo>
                  <a:pt x="6894435" y="17623"/>
                  <a:pt x="7036706" y="9145"/>
                  <a:pt x="7213702" y="0"/>
                </a:cubicBezTo>
                <a:cubicBezTo>
                  <a:pt x="7390698" y="-9145"/>
                  <a:pt x="7435669" y="-5508"/>
                  <a:pt x="7568922" y="0"/>
                </a:cubicBezTo>
                <a:cubicBezTo>
                  <a:pt x="7702175" y="5508"/>
                  <a:pt x="8156244" y="16402"/>
                  <a:pt x="8361336" y="0"/>
                </a:cubicBezTo>
                <a:cubicBezTo>
                  <a:pt x="8566428" y="-16402"/>
                  <a:pt x="8649250" y="4403"/>
                  <a:pt x="8935153" y="0"/>
                </a:cubicBezTo>
                <a:cubicBezTo>
                  <a:pt x="9221056" y="-4403"/>
                  <a:pt x="9601323" y="1056"/>
                  <a:pt x="9836866" y="0"/>
                </a:cubicBezTo>
                <a:cubicBezTo>
                  <a:pt x="10072409" y="-1056"/>
                  <a:pt x="10636269" y="-33371"/>
                  <a:pt x="10929851" y="0"/>
                </a:cubicBezTo>
                <a:cubicBezTo>
                  <a:pt x="10900723" y="140047"/>
                  <a:pt x="10905886" y="418890"/>
                  <a:pt x="10929851" y="594360"/>
                </a:cubicBezTo>
                <a:cubicBezTo>
                  <a:pt x="10953816" y="769830"/>
                  <a:pt x="10945474" y="1006692"/>
                  <a:pt x="10929851" y="1143000"/>
                </a:cubicBezTo>
                <a:cubicBezTo>
                  <a:pt x="10742436" y="1143760"/>
                  <a:pt x="10311904" y="1104687"/>
                  <a:pt x="10028138" y="1143000"/>
                </a:cubicBezTo>
                <a:cubicBezTo>
                  <a:pt x="9744372" y="1181313"/>
                  <a:pt x="9720607" y="1144944"/>
                  <a:pt x="9563620" y="1143000"/>
                </a:cubicBezTo>
                <a:cubicBezTo>
                  <a:pt x="9406633" y="1141056"/>
                  <a:pt x="9022991" y="1125554"/>
                  <a:pt x="8771205" y="1143000"/>
                </a:cubicBezTo>
                <a:cubicBezTo>
                  <a:pt x="8519419" y="1160446"/>
                  <a:pt x="8372559" y="1176635"/>
                  <a:pt x="8088090" y="1143000"/>
                </a:cubicBezTo>
                <a:cubicBezTo>
                  <a:pt x="7803622" y="1109365"/>
                  <a:pt x="7831268" y="1138028"/>
                  <a:pt x="7732870" y="1143000"/>
                </a:cubicBezTo>
                <a:cubicBezTo>
                  <a:pt x="7634472" y="1147972"/>
                  <a:pt x="7183709" y="1163577"/>
                  <a:pt x="6940455" y="1143000"/>
                </a:cubicBezTo>
                <a:cubicBezTo>
                  <a:pt x="6697202" y="1122423"/>
                  <a:pt x="6418678" y="1159735"/>
                  <a:pt x="6148041" y="1143000"/>
                </a:cubicBezTo>
                <a:cubicBezTo>
                  <a:pt x="5877404" y="1126265"/>
                  <a:pt x="5595774" y="1167453"/>
                  <a:pt x="5355627" y="1143000"/>
                </a:cubicBezTo>
                <a:cubicBezTo>
                  <a:pt x="5115480" y="1118547"/>
                  <a:pt x="4974652" y="1117774"/>
                  <a:pt x="4672511" y="1143000"/>
                </a:cubicBezTo>
                <a:cubicBezTo>
                  <a:pt x="4370370" y="1168226"/>
                  <a:pt x="4265396" y="1119941"/>
                  <a:pt x="4098694" y="1143000"/>
                </a:cubicBezTo>
                <a:cubicBezTo>
                  <a:pt x="3931992" y="1166059"/>
                  <a:pt x="3775655" y="1145664"/>
                  <a:pt x="3634175" y="1143000"/>
                </a:cubicBezTo>
                <a:cubicBezTo>
                  <a:pt x="3492695" y="1140336"/>
                  <a:pt x="3053724" y="1129739"/>
                  <a:pt x="2732463" y="1143000"/>
                </a:cubicBezTo>
                <a:cubicBezTo>
                  <a:pt x="2411202" y="1156261"/>
                  <a:pt x="2291689" y="1125315"/>
                  <a:pt x="2158646" y="1143000"/>
                </a:cubicBezTo>
                <a:cubicBezTo>
                  <a:pt x="2025603" y="1160685"/>
                  <a:pt x="1720471" y="1116145"/>
                  <a:pt x="1584828" y="1143000"/>
                </a:cubicBezTo>
                <a:cubicBezTo>
                  <a:pt x="1449185" y="1169855"/>
                  <a:pt x="1138726" y="1159681"/>
                  <a:pt x="1011011" y="1143000"/>
                </a:cubicBezTo>
                <a:cubicBezTo>
                  <a:pt x="883296" y="1126319"/>
                  <a:pt x="744408" y="1137804"/>
                  <a:pt x="655791" y="1143000"/>
                </a:cubicBezTo>
                <a:cubicBezTo>
                  <a:pt x="567174" y="1148196"/>
                  <a:pt x="150464" y="1146238"/>
                  <a:pt x="0" y="1143000"/>
                </a:cubicBezTo>
                <a:cubicBezTo>
                  <a:pt x="11440" y="1013794"/>
                  <a:pt x="-16243" y="770077"/>
                  <a:pt x="0" y="548640"/>
                </a:cubicBezTo>
                <a:cubicBezTo>
                  <a:pt x="16243" y="327203"/>
                  <a:pt x="13617" y="253463"/>
                  <a:pt x="0" y="0"/>
                </a:cubicBezTo>
                <a:close/>
              </a:path>
              <a:path w="10929851" h="1143000" stroke="0" extrusionOk="0">
                <a:moveTo>
                  <a:pt x="0" y="0"/>
                </a:moveTo>
                <a:cubicBezTo>
                  <a:pt x="182519" y="5834"/>
                  <a:pt x="534172" y="3540"/>
                  <a:pt x="683116" y="0"/>
                </a:cubicBezTo>
                <a:cubicBezTo>
                  <a:pt x="832060" y="-3540"/>
                  <a:pt x="1126546" y="-3906"/>
                  <a:pt x="1366231" y="0"/>
                </a:cubicBezTo>
                <a:cubicBezTo>
                  <a:pt x="1605916" y="3906"/>
                  <a:pt x="1576800" y="12361"/>
                  <a:pt x="1721452" y="0"/>
                </a:cubicBezTo>
                <a:cubicBezTo>
                  <a:pt x="1866104" y="-12361"/>
                  <a:pt x="2033292" y="15809"/>
                  <a:pt x="2295269" y="0"/>
                </a:cubicBezTo>
                <a:cubicBezTo>
                  <a:pt x="2557246" y="-15809"/>
                  <a:pt x="2823673" y="-2722"/>
                  <a:pt x="3196981" y="0"/>
                </a:cubicBezTo>
                <a:cubicBezTo>
                  <a:pt x="3570289" y="2722"/>
                  <a:pt x="3521454" y="12722"/>
                  <a:pt x="3770799" y="0"/>
                </a:cubicBezTo>
                <a:cubicBezTo>
                  <a:pt x="4020144" y="-12722"/>
                  <a:pt x="4305939" y="-18233"/>
                  <a:pt x="4563213" y="0"/>
                </a:cubicBezTo>
                <a:cubicBezTo>
                  <a:pt x="4820487" y="18233"/>
                  <a:pt x="4929697" y="19587"/>
                  <a:pt x="5246328" y="0"/>
                </a:cubicBezTo>
                <a:cubicBezTo>
                  <a:pt x="5562959" y="-19587"/>
                  <a:pt x="5529524" y="13707"/>
                  <a:pt x="5601549" y="0"/>
                </a:cubicBezTo>
                <a:cubicBezTo>
                  <a:pt x="5673574" y="-13707"/>
                  <a:pt x="5898216" y="-10847"/>
                  <a:pt x="6066067" y="0"/>
                </a:cubicBezTo>
                <a:cubicBezTo>
                  <a:pt x="6233918" y="10847"/>
                  <a:pt x="6328713" y="11314"/>
                  <a:pt x="6421287" y="0"/>
                </a:cubicBezTo>
                <a:cubicBezTo>
                  <a:pt x="6513861" y="-11314"/>
                  <a:pt x="6716833" y="17310"/>
                  <a:pt x="6995105" y="0"/>
                </a:cubicBezTo>
                <a:cubicBezTo>
                  <a:pt x="7273377" y="-17310"/>
                  <a:pt x="7348336" y="-9433"/>
                  <a:pt x="7678220" y="0"/>
                </a:cubicBezTo>
                <a:cubicBezTo>
                  <a:pt x="8008105" y="9433"/>
                  <a:pt x="8198008" y="-4204"/>
                  <a:pt x="8470635" y="0"/>
                </a:cubicBezTo>
                <a:cubicBezTo>
                  <a:pt x="8743262" y="4204"/>
                  <a:pt x="9007141" y="-27037"/>
                  <a:pt x="9153750" y="0"/>
                </a:cubicBezTo>
                <a:cubicBezTo>
                  <a:pt x="9300359" y="27037"/>
                  <a:pt x="9613175" y="42274"/>
                  <a:pt x="10055463" y="0"/>
                </a:cubicBezTo>
                <a:cubicBezTo>
                  <a:pt x="10497751" y="-42274"/>
                  <a:pt x="10557336" y="15686"/>
                  <a:pt x="10929851" y="0"/>
                </a:cubicBezTo>
                <a:cubicBezTo>
                  <a:pt x="10927793" y="214798"/>
                  <a:pt x="10917738" y="304519"/>
                  <a:pt x="10929851" y="548640"/>
                </a:cubicBezTo>
                <a:cubicBezTo>
                  <a:pt x="10941964" y="792761"/>
                  <a:pt x="10925279" y="955349"/>
                  <a:pt x="10929851" y="1143000"/>
                </a:cubicBezTo>
                <a:cubicBezTo>
                  <a:pt x="10722164" y="1136560"/>
                  <a:pt x="10554484" y="1167745"/>
                  <a:pt x="10356034" y="1143000"/>
                </a:cubicBezTo>
                <a:cubicBezTo>
                  <a:pt x="10157584" y="1118255"/>
                  <a:pt x="9911477" y="1147240"/>
                  <a:pt x="9782217" y="1143000"/>
                </a:cubicBezTo>
                <a:cubicBezTo>
                  <a:pt x="9652957" y="1138760"/>
                  <a:pt x="9450322" y="1159982"/>
                  <a:pt x="9208399" y="1143000"/>
                </a:cubicBezTo>
                <a:cubicBezTo>
                  <a:pt x="8966476" y="1126018"/>
                  <a:pt x="8620081" y="1144751"/>
                  <a:pt x="8415985" y="1143000"/>
                </a:cubicBezTo>
                <a:cubicBezTo>
                  <a:pt x="8211889" y="1141249"/>
                  <a:pt x="7904511" y="1133300"/>
                  <a:pt x="7514273" y="1143000"/>
                </a:cubicBezTo>
                <a:cubicBezTo>
                  <a:pt x="7124035" y="1152700"/>
                  <a:pt x="7169449" y="1122649"/>
                  <a:pt x="6831157" y="1143000"/>
                </a:cubicBezTo>
                <a:cubicBezTo>
                  <a:pt x="6492865" y="1163351"/>
                  <a:pt x="6551782" y="1147925"/>
                  <a:pt x="6366638" y="1143000"/>
                </a:cubicBezTo>
                <a:cubicBezTo>
                  <a:pt x="6181494" y="1138075"/>
                  <a:pt x="6026411" y="1162794"/>
                  <a:pt x="5792821" y="1143000"/>
                </a:cubicBezTo>
                <a:cubicBezTo>
                  <a:pt x="5559231" y="1123206"/>
                  <a:pt x="5207114" y="1108582"/>
                  <a:pt x="4891108" y="1143000"/>
                </a:cubicBezTo>
                <a:cubicBezTo>
                  <a:pt x="4575102" y="1177418"/>
                  <a:pt x="4475171" y="1171789"/>
                  <a:pt x="4207993" y="1143000"/>
                </a:cubicBezTo>
                <a:cubicBezTo>
                  <a:pt x="3940816" y="1114211"/>
                  <a:pt x="3624176" y="1146185"/>
                  <a:pt x="3306280" y="1143000"/>
                </a:cubicBezTo>
                <a:cubicBezTo>
                  <a:pt x="2988384" y="1139815"/>
                  <a:pt x="3109870" y="1127872"/>
                  <a:pt x="2951060" y="1143000"/>
                </a:cubicBezTo>
                <a:cubicBezTo>
                  <a:pt x="2792250" y="1158128"/>
                  <a:pt x="2648028" y="1154189"/>
                  <a:pt x="2486541" y="1143000"/>
                </a:cubicBezTo>
                <a:cubicBezTo>
                  <a:pt x="2325054" y="1131811"/>
                  <a:pt x="2162060" y="1159666"/>
                  <a:pt x="2022022" y="1143000"/>
                </a:cubicBezTo>
                <a:cubicBezTo>
                  <a:pt x="1881984" y="1126334"/>
                  <a:pt x="1760553" y="1128488"/>
                  <a:pt x="1666802" y="1143000"/>
                </a:cubicBezTo>
                <a:cubicBezTo>
                  <a:pt x="1573051" y="1157512"/>
                  <a:pt x="1131175" y="1138148"/>
                  <a:pt x="765090" y="1143000"/>
                </a:cubicBezTo>
                <a:cubicBezTo>
                  <a:pt x="399005" y="1147852"/>
                  <a:pt x="253006" y="1123508"/>
                  <a:pt x="0" y="1143000"/>
                </a:cubicBezTo>
                <a:cubicBezTo>
                  <a:pt x="-27308" y="1009724"/>
                  <a:pt x="-24083" y="851483"/>
                  <a:pt x="0" y="560070"/>
                </a:cubicBezTo>
                <a:cubicBezTo>
                  <a:pt x="24083" y="268657"/>
                  <a:pt x="-10716" y="274632"/>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839920117">
                  <a:prstGeom prst="rect">
                    <a:avLst/>
                  </a:prstGeom>
                  <ask:type>
                    <ask:lineSketchFreehand/>
                  </ask:type>
                </ask:lineSketchStyleProps>
              </a:ext>
            </a:extLst>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dirty="0"/>
              <a:t>Without the co-operation of the public we cannot continue </a:t>
            </a:r>
          </a:p>
          <a:p>
            <a:pPr marL="0" indent="0" algn="ctr">
              <a:buNone/>
            </a:pPr>
            <a:r>
              <a:rPr lang="en-US" dirty="0"/>
              <a:t>to police our communities</a:t>
            </a:r>
          </a:p>
        </p:txBody>
      </p:sp>
      <p:sp>
        <p:nvSpPr>
          <p:cNvPr id="5" name="TextBox 4"/>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Policing by Consent</a:t>
            </a:r>
          </a:p>
        </p:txBody>
      </p:sp>
      <p:pic>
        <p:nvPicPr>
          <p:cNvPr id="6" name="Picture 5"/>
          <p:cNvPicPr>
            <a:picLocks noChangeAspect="1"/>
          </p:cNvPicPr>
          <p:nvPr/>
        </p:nvPicPr>
        <p:blipFill rotWithShape="1">
          <a:blip r:embed="rId3"/>
          <a:srcRect l="11547" t="17727" b="10472"/>
          <a:stretch/>
        </p:blipFill>
        <p:spPr>
          <a:xfrm>
            <a:off x="3406872" y="2931889"/>
            <a:ext cx="5375275" cy="2590800"/>
          </a:xfrm>
          <a:prstGeom prst="rect">
            <a:avLst/>
          </a:prstGeom>
        </p:spPr>
      </p:pic>
      <p:grpSp>
        <p:nvGrpSpPr>
          <p:cNvPr id="7" name="Group 6">
            <a:extLst>
              <a:ext uri="{FF2B5EF4-FFF2-40B4-BE49-F238E27FC236}">
                <a16:creationId xmlns:a16="http://schemas.microsoft.com/office/drawing/2014/main" id="{9D54CD4B-05B6-4E26-B490-E30737AE5A1B}"/>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44D9E89-B9CA-402F-939C-5BFE373EF3F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F033D7FA-7113-4F65-AA0D-B8D9485B870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94BD3D1A-EEEB-46ED-BB2C-371398E233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7E10AB1-AF4A-4C62-9326-D0E3B5E243A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8971ABDB-16AF-4EEA-B875-A21929CA9F6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DD9FAC6-9010-4405-A641-BFD01570189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68209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39" y="2228671"/>
            <a:ext cx="8280920" cy="1200329"/>
          </a:xfrm>
          <a:prstGeom prst="rect">
            <a:avLst/>
          </a:prstGeom>
          <a:solidFill>
            <a:srgbClr val="002060"/>
          </a:solidFill>
        </p:spPr>
        <p:txBody>
          <a:bodyPr wrap="square" rtlCol="0">
            <a:spAutoFit/>
          </a:bodyPr>
          <a:lstStyle/>
          <a:p>
            <a:pPr algn="ctr"/>
            <a:r>
              <a:rPr lang="en-GB" sz="3600" b="1" dirty="0">
                <a:solidFill>
                  <a:schemeClr val="bg1"/>
                </a:solidFill>
              </a:rPr>
              <a:t>Difficulties Facing </a:t>
            </a:r>
          </a:p>
          <a:p>
            <a:pPr algn="ctr"/>
            <a:r>
              <a:rPr lang="en-GB" sz="3600" b="1" dirty="0">
                <a:solidFill>
                  <a:schemeClr val="bg1"/>
                </a:solidFill>
              </a:rPr>
              <a:t>Policing Today</a:t>
            </a:r>
          </a:p>
        </p:txBody>
      </p:sp>
      <p:pic>
        <p:nvPicPr>
          <p:cNvPr id="6" name="Picture 5">
            <a:hlinkClick r:id="rId3"/>
          </p:cNvPr>
          <p:cNvPicPr>
            <a:picLocks noChangeAspect="1"/>
          </p:cNvPicPr>
          <p:nvPr/>
        </p:nvPicPr>
        <p:blipFill rotWithShape="1">
          <a:blip r:embed="rId4"/>
          <a:srcRect l="10619" r="9278"/>
          <a:stretch/>
        </p:blipFill>
        <p:spPr>
          <a:xfrm>
            <a:off x="10383419" y="4178091"/>
            <a:ext cx="1511818" cy="1158875"/>
          </a:xfrm>
          <a:prstGeom prst="rect">
            <a:avLst/>
          </a:prstGeom>
        </p:spPr>
      </p:pic>
      <p:grpSp>
        <p:nvGrpSpPr>
          <p:cNvPr id="7" name="Group 6">
            <a:extLst>
              <a:ext uri="{FF2B5EF4-FFF2-40B4-BE49-F238E27FC236}">
                <a16:creationId xmlns:a16="http://schemas.microsoft.com/office/drawing/2014/main" id="{06784E27-1864-472F-8E4B-7F56E3FEEEB4}"/>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D490818D-0ACF-4806-987D-4FFF115D99D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EA9C6E7-17ED-4C30-9868-4D6B9762BCA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70CF32C3-C6FF-475B-B3F0-B7027B34FD1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E72D6487-6ADD-4518-93F7-EE4ACA13ED5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24E7D07B-6C00-4EEB-A3DF-D216B54DE5E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CA6750B9-C5E2-4AA2-BE89-EC0CD865187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13017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CEC4ED9-29DF-4C06-9E1C-15A9E06E4F90}"/>
              </a:ext>
            </a:extLst>
          </p:cNvPr>
          <p:cNvSpPr txBox="1"/>
          <p:nvPr/>
        </p:nvSpPr>
        <p:spPr>
          <a:xfrm>
            <a:off x="635000" y="280590"/>
            <a:ext cx="10922000" cy="584775"/>
          </a:xfrm>
          <a:prstGeom prst="rect">
            <a:avLst/>
          </a:prstGeom>
          <a:solidFill>
            <a:srgbClr val="002060"/>
          </a:solidFill>
        </p:spPr>
        <p:txBody>
          <a:bodyPr wrap="square" rtlCol="0">
            <a:spAutoFit/>
          </a:bodyPr>
          <a:lstStyle/>
          <a:p>
            <a:pPr algn="ctr"/>
            <a:r>
              <a:rPr lang="en-GB" sz="3200" b="1" dirty="0">
                <a:solidFill>
                  <a:schemeClr val="bg1"/>
                </a:solidFill>
              </a:rPr>
              <a:t>What does it really mean to be a Police Constable</a:t>
            </a:r>
          </a:p>
        </p:txBody>
      </p:sp>
      <p:grpSp>
        <p:nvGrpSpPr>
          <p:cNvPr id="5" name="Group 4">
            <a:extLst>
              <a:ext uri="{FF2B5EF4-FFF2-40B4-BE49-F238E27FC236}">
                <a16:creationId xmlns:a16="http://schemas.microsoft.com/office/drawing/2014/main" id="{442B3E77-E14C-4A9D-A242-6A03438B73DF}"/>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9B55129-ACE5-4DFD-8C1D-D1101526DC8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B84A1BD-C37B-462A-8B16-085A04CDEEA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25E563FC-9301-4F8C-BFBC-818FE8FC4C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2B5B089-34B0-4CEC-9F8F-DD6C1FF9C14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9C43720-6C76-4DEC-BD3E-D215ED37D59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8332F405-2E68-4D8E-94D1-6107B22479A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pSp>
        <p:nvGrpSpPr>
          <p:cNvPr id="26" name="Group 25">
            <a:extLst>
              <a:ext uri="{FF2B5EF4-FFF2-40B4-BE49-F238E27FC236}">
                <a16:creationId xmlns:a16="http://schemas.microsoft.com/office/drawing/2014/main" id="{549ECBF5-101A-456A-B1EC-250E2D5E86E8}"/>
              </a:ext>
            </a:extLst>
          </p:cNvPr>
          <p:cNvGrpSpPr/>
          <p:nvPr/>
        </p:nvGrpSpPr>
        <p:grpSpPr>
          <a:xfrm>
            <a:off x="582328" y="1024707"/>
            <a:ext cx="5513672" cy="4968226"/>
            <a:chOff x="74712" y="950409"/>
            <a:chExt cx="6004662" cy="5678029"/>
          </a:xfrm>
        </p:grpSpPr>
        <p:pic>
          <p:nvPicPr>
            <p:cNvPr id="4" name="Picture 3">
              <a:extLst>
                <a:ext uri="{FF2B5EF4-FFF2-40B4-BE49-F238E27FC236}">
                  <a16:creationId xmlns:a16="http://schemas.microsoft.com/office/drawing/2014/main" id="{6FA23949-67DC-4D30-96E5-ABFD1D9DA70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4712" y="970738"/>
              <a:ext cx="2842158" cy="18956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6" name="Picture 15" descr="A picture containing sky, person, outdoor, shore&#10;&#10;Description automatically generated">
              <a:extLst>
                <a:ext uri="{FF2B5EF4-FFF2-40B4-BE49-F238E27FC236}">
                  <a16:creationId xmlns:a16="http://schemas.microsoft.com/office/drawing/2014/main" id="{54B649AD-9E66-4E17-9395-EDCACAACD529}"/>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11328" t="2354" r="2810" b="-630"/>
            <a:stretch/>
          </p:blipFill>
          <p:spPr>
            <a:xfrm>
              <a:off x="3682435" y="4978026"/>
              <a:ext cx="2162908" cy="16504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8" name="Picture 17" descr="A picture containing outdoor, person, green&#10;&#10;Description automatically generated">
              <a:extLst>
                <a:ext uri="{FF2B5EF4-FFF2-40B4-BE49-F238E27FC236}">
                  <a16:creationId xmlns:a16="http://schemas.microsoft.com/office/drawing/2014/main" id="{117677B6-01DD-426B-9165-AF08B99423D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93704" y="5109273"/>
              <a:ext cx="2105880" cy="14025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 name="Picture 19" descr="A picture containing outdoor, tree, person&#10;&#10;Description automatically generated">
              <a:extLst>
                <a:ext uri="{FF2B5EF4-FFF2-40B4-BE49-F238E27FC236}">
                  <a16:creationId xmlns:a16="http://schemas.microsoft.com/office/drawing/2014/main" id="{C9C1CE3B-181E-4394-A683-4C7A08325D1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682435" y="3358107"/>
              <a:ext cx="2105880" cy="132742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2" name="Picture 4" descr="See the source image">
              <a:extLst>
                <a:ext uri="{FF2B5EF4-FFF2-40B4-BE49-F238E27FC236}">
                  <a16:creationId xmlns:a16="http://schemas.microsoft.com/office/drawing/2014/main" id="{813A8D2B-8F5E-4BB7-A68E-E2799EB9701C}"/>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42851" y="3445545"/>
              <a:ext cx="2105880" cy="117563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5" name="Picture 24" descr="A police officer riding a horse&#10;&#10;Description automatically generated with low confidence">
              <a:extLst>
                <a:ext uri="{FF2B5EF4-FFF2-40B4-BE49-F238E27FC236}">
                  <a16:creationId xmlns:a16="http://schemas.microsoft.com/office/drawing/2014/main" id="{6EC408D2-23BE-4432-998C-0BAA77CE954B}"/>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b="-1785"/>
            <a:stretch/>
          </p:blipFill>
          <p:spPr>
            <a:xfrm>
              <a:off x="3391375" y="950409"/>
              <a:ext cx="2687999" cy="2052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sp>
        <p:nvSpPr>
          <p:cNvPr id="2" name="Rectangle: Rounded Corners 1">
            <a:extLst>
              <a:ext uri="{FF2B5EF4-FFF2-40B4-BE49-F238E27FC236}">
                <a16:creationId xmlns:a16="http://schemas.microsoft.com/office/drawing/2014/main" id="{068DA086-E910-08D7-0483-64C963956D0B}"/>
              </a:ext>
            </a:extLst>
          </p:cNvPr>
          <p:cNvSpPr/>
          <p:nvPr/>
        </p:nvSpPr>
        <p:spPr>
          <a:xfrm>
            <a:off x="7165571" y="1871854"/>
            <a:ext cx="4106064" cy="2920826"/>
          </a:xfrm>
          <a:custGeom>
            <a:avLst/>
            <a:gdLst>
              <a:gd name="connsiteX0" fmla="*/ 0 w 4106064"/>
              <a:gd name="connsiteY0" fmla="*/ 486814 h 2920826"/>
              <a:gd name="connsiteX1" fmla="*/ 486814 w 4106064"/>
              <a:gd name="connsiteY1" fmla="*/ 0 h 2920826"/>
              <a:gd name="connsiteX2" fmla="*/ 1144626 w 4106064"/>
              <a:gd name="connsiteY2" fmla="*/ 0 h 2920826"/>
              <a:gd name="connsiteX3" fmla="*/ 1771113 w 4106064"/>
              <a:gd name="connsiteY3" fmla="*/ 0 h 2920826"/>
              <a:gd name="connsiteX4" fmla="*/ 2428924 w 4106064"/>
              <a:gd name="connsiteY4" fmla="*/ 0 h 2920826"/>
              <a:gd name="connsiteX5" fmla="*/ 3619250 w 4106064"/>
              <a:gd name="connsiteY5" fmla="*/ 0 h 2920826"/>
              <a:gd name="connsiteX6" fmla="*/ 4106064 w 4106064"/>
              <a:gd name="connsiteY6" fmla="*/ 486814 h 2920826"/>
              <a:gd name="connsiteX7" fmla="*/ 4106064 w 4106064"/>
              <a:gd name="connsiteY7" fmla="*/ 1174824 h 2920826"/>
              <a:gd name="connsiteX8" fmla="*/ 4106064 w 4106064"/>
              <a:gd name="connsiteY8" fmla="*/ 1823890 h 2920826"/>
              <a:gd name="connsiteX9" fmla="*/ 4106064 w 4106064"/>
              <a:gd name="connsiteY9" fmla="*/ 2434012 h 2920826"/>
              <a:gd name="connsiteX10" fmla="*/ 3619250 w 4106064"/>
              <a:gd name="connsiteY10" fmla="*/ 2920826 h 2920826"/>
              <a:gd name="connsiteX11" fmla="*/ 2930114 w 4106064"/>
              <a:gd name="connsiteY11" fmla="*/ 2920826 h 2920826"/>
              <a:gd name="connsiteX12" fmla="*/ 2334951 w 4106064"/>
              <a:gd name="connsiteY12" fmla="*/ 2920826 h 2920826"/>
              <a:gd name="connsiteX13" fmla="*/ 1771113 w 4106064"/>
              <a:gd name="connsiteY13" fmla="*/ 2920826 h 2920826"/>
              <a:gd name="connsiteX14" fmla="*/ 1081977 w 4106064"/>
              <a:gd name="connsiteY14" fmla="*/ 2920826 h 2920826"/>
              <a:gd name="connsiteX15" fmla="*/ 486814 w 4106064"/>
              <a:gd name="connsiteY15" fmla="*/ 2920826 h 2920826"/>
              <a:gd name="connsiteX16" fmla="*/ 0 w 4106064"/>
              <a:gd name="connsiteY16" fmla="*/ 2434012 h 2920826"/>
              <a:gd name="connsiteX17" fmla="*/ 0 w 4106064"/>
              <a:gd name="connsiteY17" fmla="*/ 1784946 h 2920826"/>
              <a:gd name="connsiteX18" fmla="*/ 0 w 4106064"/>
              <a:gd name="connsiteY18" fmla="*/ 1174824 h 2920826"/>
              <a:gd name="connsiteX19" fmla="*/ 0 w 4106064"/>
              <a:gd name="connsiteY19" fmla="*/ 486814 h 29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106064" h="2920826" fill="none" extrusionOk="0">
                <a:moveTo>
                  <a:pt x="0" y="486814"/>
                </a:moveTo>
                <a:cubicBezTo>
                  <a:pt x="-38649" y="200420"/>
                  <a:pt x="212609" y="-43043"/>
                  <a:pt x="486814" y="0"/>
                </a:cubicBezTo>
                <a:cubicBezTo>
                  <a:pt x="699616" y="-8995"/>
                  <a:pt x="970155" y="-6293"/>
                  <a:pt x="1144626" y="0"/>
                </a:cubicBezTo>
                <a:cubicBezTo>
                  <a:pt x="1319097" y="6293"/>
                  <a:pt x="1495576" y="8368"/>
                  <a:pt x="1771113" y="0"/>
                </a:cubicBezTo>
                <a:cubicBezTo>
                  <a:pt x="2046650" y="-8368"/>
                  <a:pt x="2125566" y="-10094"/>
                  <a:pt x="2428924" y="0"/>
                </a:cubicBezTo>
                <a:cubicBezTo>
                  <a:pt x="2732282" y="10094"/>
                  <a:pt x="3205913" y="-17272"/>
                  <a:pt x="3619250" y="0"/>
                </a:cubicBezTo>
                <a:cubicBezTo>
                  <a:pt x="3831664" y="8854"/>
                  <a:pt x="4060593" y="173035"/>
                  <a:pt x="4106064" y="486814"/>
                </a:cubicBezTo>
                <a:cubicBezTo>
                  <a:pt x="4116032" y="722884"/>
                  <a:pt x="4102396" y="901047"/>
                  <a:pt x="4106064" y="1174824"/>
                </a:cubicBezTo>
                <a:cubicBezTo>
                  <a:pt x="4109733" y="1448601"/>
                  <a:pt x="4130772" y="1552983"/>
                  <a:pt x="4106064" y="1823890"/>
                </a:cubicBezTo>
                <a:cubicBezTo>
                  <a:pt x="4081356" y="2094797"/>
                  <a:pt x="4125041" y="2278526"/>
                  <a:pt x="4106064" y="2434012"/>
                </a:cubicBezTo>
                <a:cubicBezTo>
                  <a:pt x="4085926" y="2739470"/>
                  <a:pt x="3928480" y="2917089"/>
                  <a:pt x="3619250" y="2920826"/>
                </a:cubicBezTo>
                <a:cubicBezTo>
                  <a:pt x="3367509" y="2920838"/>
                  <a:pt x="3177622" y="2925905"/>
                  <a:pt x="2930114" y="2920826"/>
                </a:cubicBezTo>
                <a:cubicBezTo>
                  <a:pt x="2682606" y="2915747"/>
                  <a:pt x="2466420" y="2925300"/>
                  <a:pt x="2334951" y="2920826"/>
                </a:cubicBezTo>
                <a:cubicBezTo>
                  <a:pt x="2203482" y="2916352"/>
                  <a:pt x="1958491" y="2912119"/>
                  <a:pt x="1771113" y="2920826"/>
                </a:cubicBezTo>
                <a:cubicBezTo>
                  <a:pt x="1583735" y="2929533"/>
                  <a:pt x="1379007" y="2940142"/>
                  <a:pt x="1081977" y="2920826"/>
                </a:cubicBezTo>
                <a:cubicBezTo>
                  <a:pt x="784947" y="2901510"/>
                  <a:pt x="610617" y="2930192"/>
                  <a:pt x="486814" y="2920826"/>
                </a:cubicBezTo>
                <a:cubicBezTo>
                  <a:pt x="176915" y="2888498"/>
                  <a:pt x="10177" y="2693649"/>
                  <a:pt x="0" y="2434012"/>
                </a:cubicBezTo>
                <a:cubicBezTo>
                  <a:pt x="-23617" y="2270514"/>
                  <a:pt x="-22233" y="2000356"/>
                  <a:pt x="0" y="1784946"/>
                </a:cubicBezTo>
                <a:cubicBezTo>
                  <a:pt x="22233" y="1569536"/>
                  <a:pt x="15089" y="1343234"/>
                  <a:pt x="0" y="1174824"/>
                </a:cubicBezTo>
                <a:cubicBezTo>
                  <a:pt x="-15089" y="1006414"/>
                  <a:pt x="-17089" y="765717"/>
                  <a:pt x="0" y="486814"/>
                </a:cubicBezTo>
                <a:close/>
              </a:path>
              <a:path w="4106064" h="2920826" stroke="0" extrusionOk="0">
                <a:moveTo>
                  <a:pt x="0" y="486814"/>
                </a:moveTo>
                <a:cubicBezTo>
                  <a:pt x="-10963" y="224877"/>
                  <a:pt x="269215" y="41738"/>
                  <a:pt x="486814" y="0"/>
                </a:cubicBezTo>
                <a:cubicBezTo>
                  <a:pt x="747358" y="18515"/>
                  <a:pt x="858235" y="16292"/>
                  <a:pt x="1019328" y="0"/>
                </a:cubicBezTo>
                <a:cubicBezTo>
                  <a:pt x="1180421" y="-16292"/>
                  <a:pt x="1292742" y="-1656"/>
                  <a:pt x="1551842" y="0"/>
                </a:cubicBezTo>
                <a:cubicBezTo>
                  <a:pt x="1810942" y="1656"/>
                  <a:pt x="2047764" y="-24453"/>
                  <a:pt x="2209654" y="0"/>
                </a:cubicBezTo>
                <a:cubicBezTo>
                  <a:pt x="2371544" y="24453"/>
                  <a:pt x="2684921" y="-22254"/>
                  <a:pt x="2898790" y="0"/>
                </a:cubicBezTo>
                <a:cubicBezTo>
                  <a:pt x="3112659" y="22254"/>
                  <a:pt x="3268529" y="-28798"/>
                  <a:pt x="3619250" y="0"/>
                </a:cubicBezTo>
                <a:cubicBezTo>
                  <a:pt x="3892589" y="25219"/>
                  <a:pt x="4061953" y="229715"/>
                  <a:pt x="4106064" y="486814"/>
                </a:cubicBezTo>
                <a:cubicBezTo>
                  <a:pt x="4078681" y="691107"/>
                  <a:pt x="4128843" y="997903"/>
                  <a:pt x="4106064" y="1135880"/>
                </a:cubicBezTo>
                <a:cubicBezTo>
                  <a:pt x="4083285" y="1273857"/>
                  <a:pt x="4091584" y="1480426"/>
                  <a:pt x="4106064" y="1726530"/>
                </a:cubicBezTo>
                <a:cubicBezTo>
                  <a:pt x="4120545" y="1972634"/>
                  <a:pt x="4079507" y="2247477"/>
                  <a:pt x="4106064" y="2434012"/>
                </a:cubicBezTo>
                <a:cubicBezTo>
                  <a:pt x="4080619" y="2711262"/>
                  <a:pt x="3922465" y="2970105"/>
                  <a:pt x="3619250" y="2920826"/>
                </a:cubicBezTo>
                <a:cubicBezTo>
                  <a:pt x="3322806" y="2945946"/>
                  <a:pt x="3164346" y="2917102"/>
                  <a:pt x="2992763" y="2920826"/>
                </a:cubicBezTo>
                <a:cubicBezTo>
                  <a:pt x="2821180" y="2924550"/>
                  <a:pt x="2553609" y="2908883"/>
                  <a:pt x="2428924" y="2920826"/>
                </a:cubicBezTo>
                <a:cubicBezTo>
                  <a:pt x="2304239" y="2932769"/>
                  <a:pt x="2056535" y="2893153"/>
                  <a:pt x="1771113" y="2920826"/>
                </a:cubicBezTo>
                <a:cubicBezTo>
                  <a:pt x="1485691" y="2948499"/>
                  <a:pt x="1356716" y="2898543"/>
                  <a:pt x="1238599" y="2920826"/>
                </a:cubicBezTo>
                <a:cubicBezTo>
                  <a:pt x="1120482" y="2943109"/>
                  <a:pt x="721301" y="2884412"/>
                  <a:pt x="486814" y="2920826"/>
                </a:cubicBezTo>
                <a:cubicBezTo>
                  <a:pt x="217618" y="2965892"/>
                  <a:pt x="-30751" y="2694088"/>
                  <a:pt x="0" y="2434012"/>
                </a:cubicBezTo>
                <a:cubicBezTo>
                  <a:pt x="28547" y="2140182"/>
                  <a:pt x="-8524" y="1980753"/>
                  <a:pt x="0" y="1784946"/>
                </a:cubicBezTo>
                <a:cubicBezTo>
                  <a:pt x="8524" y="1589139"/>
                  <a:pt x="-12889" y="1420472"/>
                  <a:pt x="0" y="1174824"/>
                </a:cubicBezTo>
                <a:cubicBezTo>
                  <a:pt x="12889" y="929176"/>
                  <a:pt x="-28411" y="690834"/>
                  <a:pt x="0" y="486814"/>
                </a:cubicBezTo>
                <a:close/>
              </a:path>
            </a:pathLst>
          </a:custGeom>
          <a:solidFill>
            <a:schemeClr val="accent5">
              <a:lumMod val="40000"/>
              <a:lumOff val="60000"/>
            </a:schemeClr>
          </a:solidFill>
          <a:ln>
            <a:extLst>
              <a:ext uri="{C807C97D-BFC1-408E-A445-0C87EB9F89A2}">
                <ask:lineSketchStyleProps xmlns:ask="http://schemas.microsoft.com/office/drawing/2018/sketchyshapes" sd="1912361808">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Constabulary Independence</a:t>
            </a:r>
          </a:p>
          <a:p>
            <a:pPr algn="ctr"/>
            <a:r>
              <a:rPr lang="en-GB" sz="2400" dirty="0">
                <a:solidFill>
                  <a:schemeClr val="tx1"/>
                </a:solidFill>
              </a:rPr>
              <a:t>Crown Servant</a:t>
            </a:r>
          </a:p>
          <a:p>
            <a:pPr algn="ctr"/>
            <a:r>
              <a:rPr lang="en-GB" sz="2400" dirty="0">
                <a:solidFill>
                  <a:schemeClr val="tx1"/>
                </a:solidFill>
              </a:rPr>
              <a:t>Occupational Profile</a:t>
            </a:r>
          </a:p>
        </p:txBody>
      </p:sp>
    </p:spTree>
    <p:extLst>
      <p:ext uri="{BB962C8B-B14F-4D97-AF65-F5344CB8AC3E}">
        <p14:creationId xmlns:p14="http://schemas.microsoft.com/office/powerpoint/2010/main" val="83291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634999" y="625654"/>
            <a:ext cx="10922000" cy="584775"/>
          </a:xfrm>
          <a:prstGeom prst="rect">
            <a:avLst/>
          </a:prstGeom>
          <a:solidFill>
            <a:srgbClr val="002060"/>
          </a:solidFill>
        </p:spPr>
        <p:txBody>
          <a:bodyPr wrap="square" rtlCol="0">
            <a:spAutoFit/>
          </a:bodyPr>
          <a:lstStyle/>
          <a:p>
            <a:pPr algn="ctr"/>
            <a:r>
              <a:rPr lang="en-GB" sz="3200" b="1" dirty="0">
                <a:solidFill>
                  <a:schemeClr val="bg1"/>
                </a:solidFill>
              </a:rPr>
              <a:t>‘Good News’ Stories</a:t>
            </a:r>
          </a:p>
        </p:txBody>
      </p:sp>
      <p:grpSp>
        <p:nvGrpSpPr>
          <p:cNvPr id="12" name="Group 11">
            <a:extLst>
              <a:ext uri="{FF2B5EF4-FFF2-40B4-BE49-F238E27FC236}">
                <a16:creationId xmlns:a16="http://schemas.microsoft.com/office/drawing/2014/main" id="{6D042A15-754C-4A49-98A0-16D6278BF795}"/>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FF1B03A1-B057-4613-ACCD-2653B1D0A82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2F38E9A4-DA1D-4574-91C6-43DB56F0017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F88F21DC-EFB6-4C83-BE57-9151DDE035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A539C8E5-A95A-4A71-9E50-27CD3E1D7B3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E0CA23B2-DE19-4D37-97EE-32FA7C5E79D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FD9BE591-843A-49ED-BCA1-65FCE2ED57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9" name="Rectangle 18">
            <a:extLst>
              <a:ext uri="{FF2B5EF4-FFF2-40B4-BE49-F238E27FC236}">
                <a16:creationId xmlns:a16="http://schemas.microsoft.com/office/drawing/2014/main" id="{96D82F3D-910A-47D0-B012-9299AB1B8B2B}"/>
              </a:ext>
            </a:extLst>
          </p:cNvPr>
          <p:cNvSpPr/>
          <p:nvPr/>
        </p:nvSpPr>
        <p:spPr>
          <a:xfrm>
            <a:off x="576943" y="1926119"/>
            <a:ext cx="3427200" cy="2741760"/>
          </a:xfrm>
          <a:prstGeom prst="rect">
            <a:avLst/>
          </a:prstGeom>
          <a:blipFill>
            <a:blip r:embed="rId7" cstate="print">
              <a:extLst>
                <a:ext uri="{28A0092B-C50C-407E-A947-70E740481C1C}">
                  <a14:useLocalDpi xmlns:a14="http://schemas.microsoft.com/office/drawing/2010/main" val="0"/>
                </a:ext>
              </a:extLst>
            </a:blip>
            <a:srcRect/>
            <a:stretch>
              <a:fillRect t="-4000" b="-4000"/>
            </a:stretch>
          </a:blipFill>
        </p:spPr>
        <p:style>
          <a:lnRef idx="0">
            <a:schemeClr val="lt1">
              <a:hueOff val="0"/>
              <a:satOff val="0"/>
              <a:lumOff val="0"/>
              <a:alphaOff val="0"/>
            </a:schemeClr>
          </a:lnRef>
          <a:fillRef idx="1">
            <a:scrgbClr r="0" g="0" b="0"/>
          </a:fillRef>
          <a:effectRef idx="2">
            <a:schemeClr val="accent1">
              <a:tint val="50000"/>
              <a:hueOff val="0"/>
              <a:satOff val="0"/>
              <a:lumOff val="0"/>
              <a:alphaOff val="0"/>
            </a:schemeClr>
          </a:effectRef>
          <a:fontRef idx="minor">
            <a:schemeClr val="lt1">
              <a:hueOff val="0"/>
              <a:satOff val="0"/>
              <a:lumOff val="0"/>
              <a:alphaOff val="0"/>
            </a:schemeClr>
          </a:fontRef>
        </p:style>
      </p:sp>
      <p:grpSp>
        <p:nvGrpSpPr>
          <p:cNvPr id="20" name="Group 19">
            <a:extLst>
              <a:ext uri="{FF2B5EF4-FFF2-40B4-BE49-F238E27FC236}">
                <a16:creationId xmlns:a16="http://schemas.microsoft.com/office/drawing/2014/main" id="{55F073D6-4766-43ED-8B73-9C288C115CB7}"/>
              </a:ext>
            </a:extLst>
          </p:cNvPr>
          <p:cNvGrpSpPr/>
          <p:nvPr/>
        </p:nvGrpSpPr>
        <p:grpSpPr>
          <a:xfrm>
            <a:off x="885391" y="4393704"/>
            <a:ext cx="3050208" cy="959616"/>
            <a:chOff x="404344" y="2469354"/>
            <a:chExt cx="3050208" cy="959616"/>
          </a:xfrm>
        </p:grpSpPr>
        <p:sp>
          <p:nvSpPr>
            <p:cNvPr id="21" name="Speech Bubble: Rectangle 20">
              <a:extLst>
                <a:ext uri="{FF2B5EF4-FFF2-40B4-BE49-F238E27FC236}">
                  <a16:creationId xmlns:a16="http://schemas.microsoft.com/office/drawing/2014/main" id="{0B702B81-4AA3-4E0E-8E40-C804E0ED4436}"/>
                </a:ext>
              </a:extLst>
            </p:cNvPr>
            <p:cNvSpPr/>
            <p:nvPr/>
          </p:nvSpPr>
          <p:spPr>
            <a:xfrm>
              <a:off x="404344" y="2469354"/>
              <a:ext cx="3050208" cy="959616"/>
            </a:xfrm>
            <a:prstGeom prst="wedgeRectCallout">
              <a:avLst>
                <a:gd name="adj1" fmla="val 20250"/>
                <a:gd name="adj2" fmla="val -607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2" name="Speech Bubble: Rectangle 5">
              <a:extLst>
                <a:ext uri="{FF2B5EF4-FFF2-40B4-BE49-F238E27FC236}">
                  <a16:creationId xmlns:a16="http://schemas.microsoft.com/office/drawing/2014/main" id="{C7E64F11-17D4-420D-AAE0-243A55A102BD}"/>
                </a:ext>
              </a:extLst>
            </p:cNvPr>
            <p:cNvSpPr txBox="1"/>
            <p:nvPr/>
          </p:nvSpPr>
          <p:spPr>
            <a:xfrm>
              <a:off x="404344" y="2469354"/>
              <a:ext cx="3050208" cy="959616"/>
            </a:xfrm>
            <a:custGeom>
              <a:avLst/>
              <a:gdLst>
                <a:gd name="connsiteX0" fmla="*/ 0 w 3050208"/>
                <a:gd name="connsiteY0" fmla="*/ 0 h 959616"/>
                <a:gd name="connsiteX1" fmla="*/ 640544 w 3050208"/>
                <a:gd name="connsiteY1" fmla="*/ 0 h 959616"/>
                <a:gd name="connsiteX2" fmla="*/ 1250585 w 3050208"/>
                <a:gd name="connsiteY2" fmla="*/ 0 h 959616"/>
                <a:gd name="connsiteX3" fmla="*/ 1799623 w 3050208"/>
                <a:gd name="connsiteY3" fmla="*/ 0 h 959616"/>
                <a:gd name="connsiteX4" fmla="*/ 2409664 w 3050208"/>
                <a:gd name="connsiteY4" fmla="*/ 0 h 959616"/>
                <a:gd name="connsiteX5" fmla="*/ 3050208 w 3050208"/>
                <a:gd name="connsiteY5" fmla="*/ 0 h 959616"/>
                <a:gd name="connsiteX6" fmla="*/ 3050208 w 3050208"/>
                <a:gd name="connsiteY6" fmla="*/ 460616 h 959616"/>
                <a:gd name="connsiteX7" fmla="*/ 3050208 w 3050208"/>
                <a:gd name="connsiteY7" fmla="*/ 959616 h 959616"/>
                <a:gd name="connsiteX8" fmla="*/ 2409664 w 3050208"/>
                <a:gd name="connsiteY8" fmla="*/ 959616 h 959616"/>
                <a:gd name="connsiteX9" fmla="*/ 1799623 w 3050208"/>
                <a:gd name="connsiteY9" fmla="*/ 959616 h 959616"/>
                <a:gd name="connsiteX10" fmla="*/ 1250585 w 3050208"/>
                <a:gd name="connsiteY10" fmla="*/ 959616 h 959616"/>
                <a:gd name="connsiteX11" fmla="*/ 701548 w 3050208"/>
                <a:gd name="connsiteY11" fmla="*/ 959616 h 959616"/>
                <a:gd name="connsiteX12" fmla="*/ 0 w 3050208"/>
                <a:gd name="connsiteY12" fmla="*/ 959616 h 959616"/>
                <a:gd name="connsiteX13" fmla="*/ 0 w 3050208"/>
                <a:gd name="connsiteY13" fmla="*/ 479808 h 959616"/>
                <a:gd name="connsiteX14" fmla="*/ 0 w 3050208"/>
                <a:gd name="connsiteY14" fmla="*/ 0 h 95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50208" h="959616" fill="none" extrusionOk="0">
                  <a:moveTo>
                    <a:pt x="0" y="0"/>
                  </a:moveTo>
                  <a:cubicBezTo>
                    <a:pt x="216120" y="-15944"/>
                    <a:pt x="441855" y="13336"/>
                    <a:pt x="640544" y="0"/>
                  </a:cubicBezTo>
                  <a:cubicBezTo>
                    <a:pt x="839233" y="-13336"/>
                    <a:pt x="956954" y="27531"/>
                    <a:pt x="1250585" y="0"/>
                  </a:cubicBezTo>
                  <a:cubicBezTo>
                    <a:pt x="1544216" y="-27531"/>
                    <a:pt x="1676608" y="-11"/>
                    <a:pt x="1799623" y="0"/>
                  </a:cubicBezTo>
                  <a:cubicBezTo>
                    <a:pt x="1922638" y="11"/>
                    <a:pt x="2109810" y="-22451"/>
                    <a:pt x="2409664" y="0"/>
                  </a:cubicBezTo>
                  <a:cubicBezTo>
                    <a:pt x="2709518" y="22451"/>
                    <a:pt x="2870997" y="-338"/>
                    <a:pt x="3050208" y="0"/>
                  </a:cubicBezTo>
                  <a:cubicBezTo>
                    <a:pt x="3065472" y="126945"/>
                    <a:pt x="3032093" y="311714"/>
                    <a:pt x="3050208" y="460616"/>
                  </a:cubicBezTo>
                  <a:cubicBezTo>
                    <a:pt x="3068323" y="609518"/>
                    <a:pt x="3053472" y="775570"/>
                    <a:pt x="3050208" y="959616"/>
                  </a:cubicBezTo>
                  <a:cubicBezTo>
                    <a:pt x="2804477" y="942448"/>
                    <a:pt x="2694952" y="967639"/>
                    <a:pt x="2409664" y="959616"/>
                  </a:cubicBezTo>
                  <a:cubicBezTo>
                    <a:pt x="2124376" y="951593"/>
                    <a:pt x="1964276" y="963707"/>
                    <a:pt x="1799623" y="959616"/>
                  </a:cubicBezTo>
                  <a:cubicBezTo>
                    <a:pt x="1634970" y="955525"/>
                    <a:pt x="1369514" y="973599"/>
                    <a:pt x="1250585" y="959616"/>
                  </a:cubicBezTo>
                  <a:cubicBezTo>
                    <a:pt x="1131656" y="945633"/>
                    <a:pt x="938058" y="935478"/>
                    <a:pt x="701548" y="959616"/>
                  </a:cubicBezTo>
                  <a:cubicBezTo>
                    <a:pt x="465038" y="983754"/>
                    <a:pt x="173385" y="970533"/>
                    <a:pt x="0" y="959616"/>
                  </a:cubicBezTo>
                  <a:cubicBezTo>
                    <a:pt x="9928" y="828210"/>
                    <a:pt x="-19800" y="644320"/>
                    <a:pt x="0" y="479808"/>
                  </a:cubicBezTo>
                  <a:cubicBezTo>
                    <a:pt x="19800" y="315296"/>
                    <a:pt x="10690" y="202451"/>
                    <a:pt x="0" y="0"/>
                  </a:cubicBezTo>
                  <a:close/>
                </a:path>
                <a:path w="3050208" h="959616" stroke="0" extrusionOk="0">
                  <a:moveTo>
                    <a:pt x="0" y="0"/>
                  </a:moveTo>
                  <a:cubicBezTo>
                    <a:pt x="256876" y="-27053"/>
                    <a:pt x="395577" y="22980"/>
                    <a:pt x="579540" y="0"/>
                  </a:cubicBezTo>
                  <a:cubicBezTo>
                    <a:pt x="763503" y="-22980"/>
                    <a:pt x="894271" y="-23800"/>
                    <a:pt x="1159079" y="0"/>
                  </a:cubicBezTo>
                  <a:cubicBezTo>
                    <a:pt x="1423887" y="23800"/>
                    <a:pt x="1631248" y="30229"/>
                    <a:pt x="1799623" y="0"/>
                  </a:cubicBezTo>
                  <a:cubicBezTo>
                    <a:pt x="1967998" y="-30229"/>
                    <a:pt x="2108583" y="-2833"/>
                    <a:pt x="2409664" y="0"/>
                  </a:cubicBezTo>
                  <a:cubicBezTo>
                    <a:pt x="2710745" y="2833"/>
                    <a:pt x="2900034" y="-13388"/>
                    <a:pt x="3050208" y="0"/>
                  </a:cubicBezTo>
                  <a:cubicBezTo>
                    <a:pt x="3030634" y="233841"/>
                    <a:pt x="3056932" y="369830"/>
                    <a:pt x="3050208" y="470212"/>
                  </a:cubicBezTo>
                  <a:cubicBezTo>
                    <a:pt x="3043484" y="570594"/>
                    <a:pt x="3065524" y="761841"/>
                    <a:pt x="3050208" y="959616"/>
                  </a:cubicBezTo>
                  <a:cubicBezTo>
                    <a:pt x="2749240" y="988872"/>
                    <a:pt x="2735746" y="981523"/>
                    <a:pt x="2440166" y="959616"/>
                  </a:cubicBezTo>
                  <a:cubicBezTo>
                    <a:pt x="2144586" y="937709"/>
                    <a:pt x="2083931" y="951362"/>
                    <a:pt x="1769121" y="959616"/>
                  </a:cubicBezTo>
                  <a:cubicBezTo>
                    <a:pt x="1454312" y="967870"/>
                    <a:pt x="1334051" y="981298"/>
                    <a:pt x="1128577" y="959616"/>
                  </a:cubicBezTo>
                  <a:cubicBezTo>
                    <a:pt x="923103" y="937934"/>
                    <a:pt x="839630" y="969594"/>
                    <a:pt x="579540" y="959616"/>
                  </a:cubicBezTo>
                  <a:cubicBezTo>
                    <a:pt x="319450" y="949638"/>
                    <a:pt x="165868" y="981119"/>
                    <a:pt x="0" y="959616"/>
                  </a:cubicBezTo>
                  <a:cubicBezTo>
                    <a:pt x="-6388" y="755828"/>
                    <a:pt x="-19307" y="634690"/>
                    <a:pt x="0" y="470212"/>
                  </a:cubicBezTo>
                  <a:cubicBezTo>
                    <a:pt x="19307" y="305734"/>
                    <a:pt x="-11286" y="219347"/>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485053485">
                    <a:prstGeom prst="rect">
                      <a:avLst/>
                    </a:prstGeom>
                    <ask:type>
                      <ask:lineSketchFreehand/>
                    </ask:type>
                  </ask:lineSketchStyleProps>
                </a:ext>
              </a:extLst>
            </a:ln>
          </p:spPr>
          <p:style>
            <a:lnRef idx="0">
              <a:scrgbClr r="0" g="0" b="0"/>
            </a:lnRef>
            <a:fillRef idx="0">
              <a:scrgbClr r="0" g="0" b="0"/>
            </a:fillRef>
            <a:effectRef idx="0">
              <a:scrgbClr r="0" g="0" b="0"/>
            </a:effectRef>
            <a:fontRef idx="minor">
              <a:schemeClr val="lt1"/>
            </a:fontRef>
          </p:style>
          <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400" kern="1200" dirty="0">
                  <a:solidFill>
                    <a:schemeClr val="tx1"/>
                  </a:solidFill>
                </a:rPr>
                <a:t>2010</a:t>
              </a:r>
              <a:r>
                <a:rPr lang="en-GB" sz="2400" kern="1200" dirty="0"/>
                <a:t> </a:t>
              </a:r>
              <a:r>
                <a:rPr lang="en-GB" sz="2400" kern="1200" dirty="0">
                  <a:solidFill>
                    <a:schemeClr val="tx1"/>
                  </a:solidFill>
                </a:rPr>
                <a:t>Ryder Cup</a:t>
              </a:r>
            </a:p>
          </p:txBody>
        </p:sp>
      </p:grpSp>
      <p:sp>
        <p:nvSpPr>
          <p:cNvPr id="23" name="Rectangle 22">
            <a:extLst>
              <a:ext uri="{FF2B5EF4-FFF2-40B4-BE49-F238E27FC236}">
                <a16:creationId xmlns:a16="http://schemas.microsoft.com/office/drawing/2014/main" id="{03B11001-72F5-4A22-B5A9-1D9BF3D85704}"/>
              </a:ext>
            </a:extLst>
          </p:cNvPr>
          <p:cNvSpPr/>
          <p:nvPr/>
        </p:nvSpPr>
        <p:spPr>
          <a:xfrm>
            <a:off x="4312591" y="1926119"/>
            <a:ext cx="3427200" cy="2741760"/>
          </a:xfrm>
          <a:prstGeom prst="rect">
            <a:avLst/>
          </a:prstGeom>
          <a:blipFill>
            <a:blip r:embed="rId8"/>
            <a:srcRect/>
            <a:stretch>
              <a:fillRect l="-21000" r="-21000"/>
            </a:stretch>
          </a:blipFill>
        </p:spPr>
        <p:style>
          <a:lnRef idx="0">
            <a:schemeClr val="lt1">
              <a:hueOff val="0"/>
              <a:satOff val="0"/>
              <a:lumOff val="0"/>
              <a:alphaOff val="0"/>
            </a:schemeClr>
          </a:lnRef>
          <a:fillRef idx="1">
            <a:scrgbClr r="0" g="0" b="0"/>
          </a:fillRef>
          <a:effectRef idx="2">
            <a:schemeClr val="accent1">
              <a:tint val="50000"/>
              <a:hueOff val="0"/>
              <a:satOff val="0"/>
              <a:lumOff val="0"/>
              <a:alphaOff val="0"/>
            </a:schemeClr>
          </a:effectRef>
          <a:fontRef idx="minor">
            <a:schemeClr val="lt1">
              <a:hueOff val="0"/>
              <a:satOff val="0"/>
              <a:lumOff val="0"/>
              <a:alphaOff val="0"/>
            </a:schemeClr>
          </a:fontRef>
        </p:style>
      </p:sp>
      <p:grpSp>
        <p:nvGrpSpPr>
          <p:cNvPr id="24" name="Group 23">
            <a:extLst>
              <a:ext uri="{FF2B5EF4-FFF2-40B4-BE49-F238E27FC236}">
                <a16:creationId xmlns:a16="http://schemas.microsoft.com/office/drawing/2014/main" id="{5FCCF901-9C8D-4DEF-86A6-1A6D3245EEE8}"/>
              </a:ext>
            </a:extLst>
          </p:cNvPr>
          <p:cNvGrpSpPr/>
          <p:nvPr/>
        </p:nvGrpSpPr>
        <p:grpSpPr>
          <a:xfrm>
            <a:off x="4621039" y="4393704"/>
            <a:ext cx="3050208" cy="959616"/>
            <a:chOff x="4174265" y="2469354"/>
            <a:chExt cx="3050208" cy="959616"/>
          </a:xfrm>
        </p:grpSpPr>
        <p:sp>
          <p:nvSpPr>
            <p:cNvPr id="25" name="Speech Bubble: Rectangle 24">
              <a:extLst>
                <a:ext uri="{FF2B5EF4-FFF2-40B4-BE49-F238E27FC236}">
                  <a16:creationId xmlns:a16="http://schemas.microsoft.com/office/drawing/2014/main" id="{C9E9814B-01DE-40B3-A008-178EE85A813A}"/>
                </a:ext>
              </a:extLst>
            </p:cNvPr>
            <p:cNvSpPr/>
            <p:nvPr/>
          </p:nvSpPr>
          <p:spPr>
            <a:xfrm>
              <a:off x="4174265" y="2469354"/>
              <a:ext cx="3050208" cy="959616"/>
            </a:xfrm>
            <a:prstGeom prst="wedgeRectCallout">
              <a:avLst>
                <a:gd name="adj1" fmla="val 20250"/>
                <a:gd name="adj2" fmla="val -607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6" name="Speech Bubble: Rectangle 5">
              <a:extLst>
                <a:ext uri="{FF2B5EF4-FFF2-40B4-BE49-F238E27FC236}">
                  <a16:creationId xmlns:a16="http://schemas.microsoft.com/office/drawing/2014/main" id="{A9A4701F-4C36-439F-9B72-4A3534A9CFA9}"/>
                </a:ext>
              </a:extLst>
            </p:cNvPr>
            <p:cNvSpPr txBox="1"/>
            <p:nvPr/>
          </p:nvSpPr>
          <p:spPr>
            <a:xfrm>
              <a:off x="4174265" y="2469354"/>
              <a:ext cx="3050208" cy="959616"/>
            </a:xfrm>
            <a:custGeom>
              <a:avLst/>
              <a:gdLst>
                <a:gd name="connsiteX0" fmla="*/ 0 w 3050208"/>
                <a:gd name="connsiteY0" fmla="*/ 0 h 959616"/>
                <a:gd name="connsiteX1" fmla="*/ 610042 w 3050208"/>
                <a:gd name="connsiteY1" fmla="*/ 0 h 959616"/>
                <a:gd name="connsiteX2" fmla="*/ 1220083 w 3050208"/>
                <a:gd name="connsiteY2" fmla="*/ 0 h 959616"/>
                <a:gd name="connsiteX3" fmla="*/ 1830125 w 3050208"/>
                <a:gd name="connsiteY3" fmla="*/ 0 h 959616"/>
                <a:gd name="connsiteX4" fmla="*/ 2440166 w 3050208"/>
                <a:gd name="connsiteY4" fmla="*/ 0 h 959616"/>
                <a:gd name="connsiteX5" fmla="*/ 3050208 w 3050208"/>
                <a:gd name="connsiteY5" fmla="*/ 0 h 959616"/>
                <a:gd name="connsiteX6" fmla="*/ 3050208 w 3050208"/>
                <a:gd name="connsiteY6" fmla="*/ 499000 h 959616"/>
                <a:gd name="connsiteX7" fmla="*/ 3050208 w 3050208"/>
                <a:gd name="connsiteY7" fmla="*/ 959616 h 959616"/>
                <a:gd name="connsiteX8" fmla="*/ 2470668 w 3050208"/>
                <a:gd name="connsiteY8" fmla="*/ 959616 h 959616"/>
                <a:gd name="connsiteX9" fmla="*/ 1860627 w 3050208"/>
                <a:gd name="connsiteY9" fmla="*/ 959616 h 959616"/>
                <a:gd name="connsiteX10" fmla="*/ 1311589 w 3050208"/>
                <a:gd name="connsiteY10" fmla="*/ 959616 h 959616"/>
                <a:gd name="connsiteX11" fmla="*/ 732050 w 3050208"/>
                <a:gd name="connsiteY11" fmla="*/ 959616 h 959616"/>
                <a:gd name="connsiteX12" fmla="*/ 0 w 3050208"/>
                <a:gd name="connsiteY12" fmla="*/ 959616 h 959616"/>
                <a:gd name="connsiteX13" fmla="*/ 0 w 3050208"/>
                <a:gd name="connsiteY13" fmla="*/ 470212 h 959616"/>
                <a:gd name="connsiteX14" fmla="*/ 0 w 3050208"/>
                <a:gd name="connsiteY14" fmla="*/ 0 h 95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50208" h="959616" fill="none" extrusionOk="0">
                  <a:moveTo>
                    <a:pt x="0" y="0"/>
                  </a:moveTo>
                  <a:cubicBezTo>
                    <a:pt x="175677" y="16597"/>
                    <a:pt x="324035" y="8786"/>
                    <a:pt x="610042" y="0"/>
                  </a:cubicBezTo>
                  <a:cubicBezTo>
                    <a:pt x="896049" y="-8786"/>
                    <a:pt x="1051951" y="-1262"/>
                    <a:pt x="1220083" y="0"/>
                  </a:cubicBezTo>
                  <a:cubicBezTo>
                    <a:pt x="1388215" y="1262"/>
                    <a:pt x="1575419" y="-196"/>
                    <a:pt x="1830125" y="0"/>
                  </a:cubicBezTo>
                  <a:cubicBezTo>
                    <a:pt x="2084831" y="196"/>
                    <a:pt x="2187827" y="7610"/>
                    <a:pt x="2440166" y="0"/>
                  </a:cubicBezTo>
                  <a:cubicBezTo>
                    <a:pt x="2692505" y="-7610"/>
                    <a:pt x="2770144" y="-25542"/>
                    <a:pt x="3050208" y="0"/>
                  </a:cubicBezTo>
                  <a:cubicBezTo>
                    <a:pt x="3045252" y="181406"/>
                    <a:pt x="3061091" y="347596"/>
                    <a:pt x="3050208" y="499000"/>
                  </a:cubicBezTo>
                  <a:cubicBezTo>
                    <a:pt x="3039325" y="650404"/>
                    <a:pt x="3038697" y="856160"/>
                    <a:pt x="3050208" y="959616"/>
                  </a:cubicBezTo>
                  <a:cubicBezTo>
                    <a:pt x="2839546" y="955008"/>
                    <a:pt x="2660600" y="934109"/>
                    <a:pt x="2470668" y="959616"/>
                  </a:cubicBezTo>
                  <a:cubicBezTo>
                    <a:pt x="2280736" y="985123"/>
                    <a:pt x="2131786" y="955504"/>
                    <a:pt x="1860627" y="959616"/>
                  </a:cubicBezTo>
                  <a:cubicBezTo>
                    <a:pt x="1589468" y="963728"/>
                    <a:pt x="1468769" y="966667"/>
                    <a:pt x="1311589" y="959616"/>
                  </a:cubicBezTo>
                  <a:cubicBezTo>
                    <a:pt x="1154409" y="952565"/>
                    <a:pt x="872998" y="933723"/>
                    <a:pt x="732050" y="959616"/>
                  </a:cubicBezTo>
                  <a:cubicBezTo>
                    <a:pt x="591102" y="985509"/>
                    <a:pt x="271838" y="946240"/>
                    <a:pt x="0" y="959616"/>
                  </a:cubicBezTo>
                  <a:cubicBezTo>
                    <a:pt x="359" y="803291"/>
                    <a:pt x="-23904" y="621803"/>
                    <a:pt x="0" y="470212"/>
                  </a:cubicBezTo>
                  <a:cubicBezTo>
                    <a:pt x="23904" y="318621"/>
                    <a:pt x="21169" y="154659"/>
                    <a:pt x="0" y="0"/>
                  </a:cubicBezTo>
                  <a:close/>
                </a:path>
                <a:path w="3050208" h="959616" stroke="0" extrusionOk="0">
                  <a:moveTo>
                    <a:pt x="0" y="0"/>
                  </a:moveTo>
                  <a:cubicBezTo>
                    <a:pt x="142510" y="-29168"/>
                    <a:pt x="384075" y="-30000"/>
                    <a:pt x="640544" y="0"/>
                  </a:cubicBezTo>
                  <a:cubicBezTo>
                    <a:pt x="897013" y="30000"/>
                    <a:pt x="1025432" y="-12621"/>
                    <a:pt x="1159079" y="0"/>
                  </a:cubicBezTo>
                  <a:cubicBezTo>
                    <a:pt x="1292727" y="12621"/>
                    <a:pt x="1607093" y="15928"/>
                    <a:pt x="1799623" y="0"/>
                  </a:cubicBezTo>
                  <a:cubicBezTo>
                    <a:pt x="1992153" y="-15928"/>
                    <a:pt x="2275340" y="-28448"/>
                    <a:pt x="2440166" y="0"/>
                  </a:cubicBezTo>
                  <a:cubicBezTo>
                    <a:pt x="2604992" y="28448"/>
                    <a:pt x="2760286" y="18099"/>
                    <a:pt x="3050208" y="0"/>
                  </a:cubicBezTo>
                  <a:cubicBezTo>
                    <a:pt x="3036673" y="113310"/>
                    <a:pt x="3039492" y="298453"/>
                    <a:pt x="3050208" y="470212"/>
                  </a:cubicBezTo>
                  <a:cubicBezTo>
                    <a:pt x="3060924" y="641971"/>
                    <a:pt x="3065302" y="766147"/>
                    <a:pt x="3050208" y="959616"/>
                  </a:cubicBezTo>
                  <a:cubicBezTo>
                    <a:pt x="2908146" y="947738"/>
                    <a:pt x="2644334" y="963843"/>
                    <a:pt x="2409664" y="959616"/>
                  </a:cubicBezTo>
                  <a:cubicBezTo>
                    <a:pt x="2174994" y="955389"/>
                    <a:pt x="1943705" y="955868"/>
                    <a:pt x="1738619" y="959616"/>
                  </a:cubicBezTo>
                  <a:cubicBezTo>
                    <a:pt x="1533533" y="963364"/>
                    <a:pt x="1322760" y="936915"/>
                    <a:pt x="1128577" y="959616"/>
                  </a:cubicBezTo>
                  <a:cubicBezTo>
                    <a:pt x="934394" y="982317"/>
                    <a:pt x="734362" y="967312"/>
                    <a:pt x="610042" y="959616"/>
                  </a:cubicBezTo>
                  <a:cubicBezTo>
                    <a:pt x="485723" y="951920"/>
                    <a:pt x="148156" y="953009"/>
                    <a:pt x="0" y="959616"/>
                  </a:cubicBezTo>
                  <a:cubicBezTo>
                    <a:pt x="-11870" y="812532"/>
                    <a:pt x="-21240" y="652481"/>
                    <a:pt x="0" y="489404"/>
                  </a:cubicBezTo>
                  <a:cubicBezTo>
                    <a:pt x="21240" y="326327"/>
                    <a:pt x="17477" y="11814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540978761">
                    <a:prstGeom prst="rect">
                      <a:avLst/>
                    </a:prstGeom>
                    <ask:type>
                      <ask:lineSketchFreehand/>
                    </ask:type>
                  </ask:lineSketchStyleProps>
                </a:ext>
              </a:extLst>
            </a:ln>
          </p:spPr>
          <p:style>
            <a:lnRef idx="0">
              <a:scrgbClr r="0" g="0" b="0"/>
            </a:lnRef>
            <a:fillRef idx="0">
              <a:scrgbClr r="0" g="0" b="0"/>
            </a:fillRef>
            <a:effectRef idx="0">
              <a:scrgbClr r="0" g="0" b="0"/>
            </a:effectRef>
            <a:fontRef idx="minor">
              <a:schemeClr val="lt1"/>
            </a:fontRef>
          </p:style>
          <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400" kern="1200" dirty="0">
                  <a:solidFill>
                    <a:schemeClr val="tx1"/>
                  </a:solidFill>
                </a:rPr>
                <a:t>NATO Summit Wales</a:t>
              </a:r>
            </a:p>
          </p:txBody>
        </p:sp>
      </p:grpSp>
      <p:sp>
        <p:nvSpPr>
          <p:cNvPr id="27" name="Rectangle 26">
            <a:extLst>
              <a:ext uri="{FF2B5EF4-FFF2-40B4-BE49-F238E27FC236}">
                <a16:creationId xmlns:a16="http://schemas.microsoft.com/office/drawing/2014/main" id="{32C11485-F9EE-414C-8706-E32AFCCAD301}"/>
              </a:ext>
            </a:extLst>
          </p:cNvPr>
          <p:cNvSpPr/>
          <p:nvPr/>
        </p:nvSpPr>
        <p:spPr>
          <a:xfrm>
            <a:off x="8129799" y="1902575"/>
            <a:ext cx="3427200" cy="2741760"/>
          </a:xfrm>
          <a:prstGeom prst="rect">
            <a:avLst/>
          </a:prstGeom>
          <a:blipFill>
            <a:blip r:embed="rId9"/>
            <a:srcRect/>
            <a:stretch>
              <a:fillRect t="-11000" b="-11000"/>
            </a:stretch>
          </a:blipFill>
        </p:spPr>
        <p:style>
          <a:lnRef idx="0">
            <a:schemeClr val="lt1">
              <a:hueOff val="0"/>
              <a:satOff val="0"/>
              <a:lumOff val="0"/>
              <a:alphaOff val="0"/>
            </a:schemeClr>
          </a:lnRef>
          <a:fillRef idx="1">
            <a:scrgbClr r="0" g="0" b="0"/>
          </a:fillRef>
          <a:effectRef idx="2">
            <a:schemeClr val="accent1">
              <a:tint val="50000"/>
              <a:hueOff val="0"/>
              <a:satOff val="0"/>
              <a:lumOff val="0"/>
              <a:alphaOff val="0"/>
            </a:schemeClr>
          </a:effectRef>
          <a:fontRef idx="minor">
            <a:schemeClr val="lt1">
              <a:hueOff val="0"/>
              <a:satOff val="0"/>
              <a:lumOff val="0"/>
              <a:alphaOff val="0"/>
            </a:schemeClr>
          </a:fontRef>
        </p:style>
      </p:sp>
      <p:grpSp>
        <p:nvGrpSpPr>
          <p:cNvPr id="28" name="Group 27">
            <a:extLst>
              <a:ext uri="{FF2B5EF4-FFF2-40B4-BE49-F238E27FC236}">
                <a16:creationId xmlns:a16="http://schemas.microsoft.com/office/drawing/2014/main" id="{C7868F33-79FB-4C41-9A06-EF757E6B8798}"/>
              </a:ext>
            </a:extLst>
          </p:cNvPr>
          <p:cNvGrpSpPr/>
          <p:nvPr/>
        </p:nvGrpSpPr>
        <p:grpSpPr>
          <a:xfrm>
            <a:off x="8438248" y="4370160"/>
            <a:ext cx="3050208" cy="959616"/>
            <a:chOff x="7944186" y="2469354"/>
            <a:chExt cx="3050208" cy="959616"/>
          </a:xfrm>
        </p:grpSpPr>
        <p:sp>
          <p:nvSpPr>
            <p:cNvPr id="29" name="Speech Bubble: Rectangle 28">
              <a:extLst>
                <a:ext uri="{FF2B5EF4-FFF2-40B4-BE49-F238E27FC236}">
                  <a16:creationId xmlns:a16="http://schemas.microsoft.com/office/drawing/2014/main" id="{24DE0306-9E04-4108-92EB-480C882DD13C}"/>
                </a:ext>
              </a:extLst>
            </p:cNvPr>
            <p:cNvSpPr/>
            <p:nvPr/>
          </p:nvSpPr>
          <p:spPr>
            <a:xfrm>
              <a:off x="7944186" y="2469354"/>
              <a:ext cx="3050208" cy="959616"/>
            </a:xfrm>
            <a:prstGeom prst="wedgeRectCallout">
              <a:avLst>
                <a:gd name="adj1" fmla="val 20250"/>
                <a:gd name="adj2" fmla="val -607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30" name="Speech Bubble: Rectangle 5">
              <a:extLst>
                <a:ext uri="{FF2B5EF4-FFF2-40B4-BE49-F238E27FC236}">
                  <a16:creationId xmlns:a16="http://schemas.microsoft.com/office/drawing/2014/main" id="{60F0F999-FECA-4328-BEFB-78AC0DD14688}"/>
                </a:ext>
              </a:extLst>
            </p:cNvPr>
            <p:cNvSpPr txBox="1"/>
            <p:nvPr/>
          </p:nvSpPr>
          <p:spPr>
            <a:xfrm>
              <a:off x="7944186" y="2469354"/>
              <a:ext cx="3050208" cy="959616"/>
            </a:xfrm>
            <a:custGeom>
              <a:avLst/>
              <a:gdLst>
                <a:gd name="connsiteX0" fmla="*/ 0 w 3050208"/>
                <a:gd name="connsiteY0" fmla="*/ 0 h 959616"/>
                <a:gd name="connsiteX1" fmla="*/ 579540 w 3050208"/>
                <a:gd name="connsiteY1" fmla="*/ 0 h 959616"/>
                <a:gd name="connsiteX2" fmla="*/ 1189581 w 3050208"/>
                <a:gd name="connsiteY2" fmla="*/ 0 h 959616"/>
                <a:gd name="connsiteX3" fmla="*/ 1830125 w 3050208"/>
                <a:gd name="connsiteY3" fmla="*/ 0 h 959616"/>
                <a:gd name="connsiteX4" fmla="*/ 2348660 w 3050208"/>
                <a:gd name="connsiteY4" fmla="*/ 0 h 959616"/>
                <a:gd name="connsiteX5" fmla="*/ 3050208 w 3050208"/>
                <a:gd name="connsiteY5" fmla="*/ 0 h 959616"/>
                <a:gd name="connsiteX6" fmla="*/ 3050208 w 3050208"/>
                <a:gd name="connsiteY6" fmla="*/ 479808 h 959616"/>
                <a:gd name="connsiteX7" fmla="*/ 3050208 w 3050208"/>
                <a:gd name="connsiteY7" fmla="*/ 959616 h 959616"/>
                <a:gd name="connsiteX8" fmla="*/ 2470668 w 3050208"/>
                <a:gd name="connsiteY8" fmla="*/ 959616 h 959616"/>
                <a:gd name="connsiteX9" fmla="*/ 1830125 w 3050208"/>
                <a:gd name="connsiteY9" fmla="*/ 959616 h 959616"/>
                <a:gd name="connsiteX10" fmla="*/ 1311589 w 3050208"/>
                <a:gd name="connsiteY10" fmla="*/ 959616 h 959616"/>
                <a:gd name="connsiteX11" fmla="*/ 701548 w 3050208"/>
                <a:gd name="connsiteY11" fmla="*/ 959616 h 959616"/>
                <a:gd name="connsiteX12" fmla="*/ 0 w 3050208"/>
                <a:gd name="connsiteY12" fmla="*/ 959616 h 959616"/>
                <a:gd name="connsiteX13" fmla="*/ 0 w 3050208"/>
                <a:gd name="connsiteY13" fmla="*/ 508596 h 959616"/>
                <a:gd name="connsiteX14" fmla="*/ 0 w 3050208"/>
                <a:gd name="connsiteY14" fmla="*/ 0 h 95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50208" h="959616" fill="none" extrusionOk="0">
                  <a:moveTo>
                    <a:pt x="0" y="0"/>
                  </a:moveTo>
                  <a:cubicBezTo>
                    <a:pt x="167259" y="-12746"/>
                    <a:pt x="429895" y="28319"/>
                    <a:pt x="579540" y="0"/>
                  </a:cubicBezTo>
                  <a:cubicBezTo>
                    <a:pt x="729185" y="-28319"/>
                    <a:pt x="895053" y="26800"/>
                    <a:pt x="1189581" y="0"/>
                  </a:cubicBezTo>
                  <a:cubicBezTo>
                    <a:pt x="1484109" y="-26800"/>
                    <a:pt x="1606991" y="-3679"/>
                    <a:pt x="1830125" y="0"/>
                  </a:cubicBezTo>
                  <a:cubicBezTo>
                    <a:pt x="2053259" y="3679"/>
                    <a:pt x="2218093" y="-18174"/>
                    <a:pt x="2348660" y="0"/>
                  </a:cubicBezTo>
                  <a:cubicBezTo>
                    <a:pt x="2479228" y="18174"/>
                    <a:pt x="2808050" y="-1844"/>
                    <a:pt x="3050208" y="0"/>
                  </a:cubicBezTo>
                  <a:cubicBezTo>
                    <a:pt x="3042720" y="136630"/>
                    <a:pt x="3053754" y="377788"/>
                    <a:pt x="3050208" y="479808"/>
                  </a:cubicBezTo>
                  <a:cubicBezTo>
                    <a:pt x="3046662" y="581828"/>
                    <a:pt x="3028704" y="722793"/>
                    <a:pt x="3050208" y="959616"/>
                  </a:cubicBezTo>
                  <a:cubicBezTo>
                    <a:pt x="2816887" y="953056"/>
                    <a:pt x="2730283" y="941611"/>
                    <a:pt x="2470668" y="959616"/>
                  </a:cubicBezTo>
                  <a:cubicBezTo>
                    <a:pt x="2211053" y="977621"/>
                    <a:pt x="2039492" y="934418"/>
                    <a:pt x="1830125" y="959616"/>
                  </a:cubicBezTo>
                  <a:cubicBezTo>
                    <a:pt x="1620758" y="984814"/>
                    <a:pt x="1438786" y="944510"/>
                    <a:pt x="1311589" y="959616"/>
                  </a:cubicBezTo>
                  <a:cubicBezTo>
                    <a:pt x="1184392" y="974722"/>
                    <a:pt x="894881" y="976923"/>
                    <a:pt x="701548" y="959616"/>
                  </a:cubicBezTo>
                  <a:cubicBezTo>
                    <a:pt x="508215" y="942309"/>
                    <a:pt x="152277" y="965384"/>
                    <a:pt x="0" y="959616"/>
                  </a:cubicBezTo>
                  <a:cubicBezTo>
                    <a:pt x="-8800" y="735189"/>
                    <a:pt x="-14961" y="701498"/>
                    <a:pt x="0" y="508596"/>
                  </a:cubicBezTo>
                  <a:cubicBezTo>
                    <a:pt x="14961" y="315694"/>
                    <a:pt x="23367" y="206411"/>
                    <a:pt x="0" y="0"/>
                  </a:cubicBezTo>
                  <a:close/>
                </a:path>
                <a:path w="3050208" h="959616" stroke="0" extrusionOk="0">
                  <a:moveTo>
                    <a:pt x="0" y="0"/>
                  </a:moveTo>
                  <a:cubicBezTo>
                    <a:pt x="276236" y="22863"/>
                    <a:pt x="466114" y="27861"/>
                    <a:pt x="640544" y="0"/>
                  </a:cubicBezTo>
                  <a:cubicBezTo>
                    <a:pt x="814974" y="-27861"/>
                    <a:pt x="1060886" y="26049"/>
                    <a:pt x="1220083" y="0"/>
                  </a:cubicBezTo>
                  <a:cubicBezTo>
                    <a:pt x="1379280" y="-26049"/>
                    <a:pt x="1723113" y="-22701"/>
                    <a:pt x="1860627" y="0"/>
                  </a:cubicBezTo>
                  <a:cubicBezTo>
                    <a:pt x="1998141" y="22701"/>
                    <a:pt x="2749136" y="-23777"/>
                    <a:pt x="3050208" y="0"/>
                  </a:cubicBezTo>
                  <a:cubicBezTo>
                    <a:pt x="3051236" y="204236"/>
                    <a:pt x="3037176" y="343831"/>
                    <a:pt x="3050208" y="451020"/>
                  </a:cubicBezTo>
                  <a:cubicBezTo>
                    <a:pt x="3063240" y="558209"/>
                    <a:pt x="3044383" y="856259"/>
                    <a:pt x="3050208" y="959616"/>
                  </a:cubicBezTo>
                  <a:cubicBezTo>
                    <a:pt x="2833689" y="953315"/>
                    <a:pt x="2603598" y="970079"/>
                    <a:pt x="2440166" y="959616"/>
                  </a:cubicBezTo>
                  <a:cubicBezTo>
                    <a:pt x="2276734" y="949153"/>
                    <a:pt x="2145497" y="944429"/>
                    <a:pt x="1921631" y="959616"/>
                  </a:cubicBezTo>
                  <a:cubicBezTo>
                    <a:pt x="1697766" y="974803"/>
                    <a:pt x="1591194" y="974169"/>
                    <a:pt x="1403096" y="959616"/>
                  </a:cubicBezTo>
                  <a:cubicBezTo>
                    <a:pt x="1214998" y="945063"/>
                    <a:pt x="1046574" y="978556"/>
                    <a:pt x="884560" y="959616"/>
                  </a:cubicBezTo>
                  <a:cubicBezTo>
                    <a:pt x="722546" y="940676"/>
                    <a:pt x="327508" y="991260"/>
                    <a:pt x="0" y="959616"/>
                  </a:cubicBezTo>
                  <a:cubicBezTo>
                    <a:pt x="-9494" y="784121"/>
                    <a:pt x="-11776" y="572687"/>
                    <a:pt x="0" y="470212"/>
                  </a:cubicBezTo>
                  <a:cubicBezTo>
                    <a:pt x="11776" y="367737"/>
                    <a:pt x="1310" y="14933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69007178">
                    <a:prstGeom prst="rect">
                      <a:avLst/>
                    </a:prstGeom>
                    <ask:type>
                      <ask:lineSketchFreehand/>
                    </ask:type>
                  </ask:lineSketchStyleProps>
                </a:ext>
              </a:extLst>
            </a:ln>
          </p:spPr>
          <p:style>
            <a:lnRef idx="0">
              <a:scrgbClr r="0" g="0" b="0"/>
            </a:lnRef>
            <a:fillRef idx="0">
              <a:scrgbClr r="0" g="0" b="0"/>
            </a:fillRef>
            <a:effectRef idx="0">
              <a:scrgbClr r="0" g="0" b="0"/>
            </a:effectRef>
            <a:fontRef idx="minor">
              <a:schemeClr val="lt1"/>
            </a:fontRef>
          </p:style>
          <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400" kern="1200" dirty="0">
                  <a:solidFill>
                    <a:schemeClr val="tx1"/>
                  </a:solidFill>
                </a:rPr>
                <a:t>50 Years of Gwent Police</a:t>
              </a:r>
            </a:p>
          </p:txBody>
        </p:sp>
      </p:grpSp>
    </p:spTree>
    <p:extLst>
      <p:ext uri="{BB962C8B-B14F-4D97-AF65-F5344CB8AC3E}">
        <p14:creationId xmlns:p14="http://schemas.microsoft.com/office/powerpoint/2010/main" val="304235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673349" y="469244"/>
            <a:ext cx="10922000" cy="584775"/>
          </a:xfrm>
          <a:prstGeom prst="rect">
            <a:avLst/>
          </a:prstGeom>
          <a:solidFill>
            <a:srgbClr val="002060"/>
          </a:solidFill>
        </p:spPr>
        <p:txBody>
          <a:bodyPr wrap="square" rtlCol="0">
            <a:spAutoFit/>
          </a:bodyPr>
          <a:lstStyle/>
          <a:p>
            <a:pPr algn="ctr"/>
            <a:r>
              <a:rPr lang="en-GB" sz="3200" b="1" dirty="0">
                <a:solidFill>
                  <a:schemeClr val="bg1"/>
                </a:solidFill>
              </a:rPr>
              <a:t>‘Good News’ Stories</a:t>
            </a:r>
          </a:p>
        </p:txBody>
      </p:sp>
      <p:grpSp>
        <p:nvGrpSpPr>
          <p:cNvPr id="14" name="Group 13">
            <a:extLst>
              <a:ext uri="{FF2B5EF4-FFF2-40B4-BE49-F238E27FC236}">
                <a16:creationId xmlns:a16="http://schemas.microsoft.com/office/drawing/2014/main" id="{4808C9C8-221C-4473-85DF-CF694F90153E}"/>
              </a:ext>
            </a:extLst>
          </p:cNvPr>
          <p:cNvGrpSpPr/>
          <p:nvPr/>
        </p:nvGrpSpPr>
        <p:grpSpPr>
          <a:xfrm>
            <a:off x="0" y="5734233"/>
            <a:ext cx="12192000" cy="1240188"/>
            <a:chOff x="0" y="5734233"/>
            <a:chExt cx="12192000" cy="1240188"/>
          </a:xfrm>
        </p:grpSpPr>
        <p:pic>
          <p:nvPicPr>
            <p:cNvPr id="15" name="Picture 14">
              <a:extLst>
                <a:ext uri="{FF2B5EF4-FFF2-40B4-BE49-F238E27FC236}">
                  <a16:creationId xmlns:a16="http://schemas.microsoft.com/office/drawing/2014/main" id="{B0B143CD-3B2E-49DA-A95A-DEA706E86FB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8B344DFC-7775-4C67-93D9-C28E1BF7C65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2C6CFE18-3E60-4C6C-B3E1-CF899CC4E7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8" name="Rectangle 17">
              <a:extLst>
                <a:ext uri="{FF2B5EF4-FFF2-40B4-BE49-F238E27FC236}">
                  <a16:creationId xmlns:a16="http://schemas.microsoft.com/office/drawing/2014/main" id="{A5C81286-4876-43C0-8334-E8278D1197A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Text, letter&#10;&#10;Description automatically generated">
              <a:extLst>
                <a:ext uri="{FF2B5EF4-FFF2-40B4-BE49-F238E27FC236}">
                  <a16:creationId xmlns:a16="http://schemas.microsoft.com/office/drawing/2014/main" id="{F48F7DD2-E002-40C9-AE77-EC3FDE66BA7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0" name="Picture 19" descr="A picture containing text, metalware, gear&#10;&#10;Description automatically generated">
              <a:extLst>
                <a:ext uri="{FF2B5EF4-FFF2-40B4-BE49-F238E27FC236}">
                  <a16:creationId xmlns:a16="http://schemas.microsoft.com/office/drawing/2014/main" id="{B6272924-4CEF-4984-BCFA-BCF06DEB03B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Rectangle 10">
            <a:extLst>
              <a:ext uri="{FF2B5EF4-FFF2-40B4-BE49-F238E27FC236}">
                <a16:creationId xmlns:a16="http://schemas.microsoft.com/office/drawing/2014/main" id="{1D1CDE40-3508-4590-A943-5238EA17BD4E}"/>
              </a:ext>
            </a:extLst>
          </p:cNvPr>
          <p:cNvSpPr/>
          <p:nvPr/>
        </p:nvSpPr>
        <p:spPr>
          <a:xfrm>
            <a:off x="4423469" y="1849875"/>
            <a:ext cx="3409234" cy="2727387"/>
          </a:xfrm>
          <a:prstGeom prst="rect">
            <a:avLst/>
          </a:prstGeom>
          <a:blipFill>
            <a:blip r:embed="rId7"/>
            <a:srcRect/>
            <a:stretch>
              <a:fillRect l="-18000" r="-18000"/>
            </a:stretch>
          </a:blipFill>
        </p:spPr>
        <p:style>
          <a:lnRef idx="0">
            <a:schemeClr val="lt1">
              <a:hueOff val="0"/>
              <a:satOff val="0"/>
              <a:lumOff val="0"/>
              <a:alphaOff val="0"/>
            </a:schemeClr>
          </a:lnRef>
          <a:fillRef idx="1">
            <a:scrgbClr r="0" g="0" b="0"/>
          </a:fillRef>
          <a:effectRef idx="2">
            <a:schemeClr val="accent1">
              <a:tint val="50000"/>
              <a:hueOff val="0"/>
              <a:satOff val="0"/>
              <a:lumOff val="0"/>
              <a:alphaOff val="0"/>
            </a:schemeClr>
          </a:effectRef>
          <a:fontRef idx="minor">
            <a:schemeClr val="lt1">
              <a:hueOff val="0"/>
              <a:satOff val="0"/>
              <a:lumOff val="0"/>
              <a:alphaOff val="0"/>
            </a:schemeClr>
          </a:fontRef>
        </p:style>
      </p:sp>
      <p:grpSp>
        <p:nvGrpSpPr>
          <p:cNvPr id="12" name="Group 11">
            <a:extLst>
              <a:ext uri="{FF2B5EF4-FFF2-40B4-BE49-F238E27FC236}">
                <a16:creationId xmlns:a16="http://schemas.microsoft.com/office/drawing/2014/main" id="{360007E3-BDD6-403E-B67E-A6BEFC0D7A3D}"/>
              </a:ext>
            </a:extLst>
          </p:cNvPr>
          <p:cNvGrpSpPr/>
          <p:nvPr/>
        </p:nvGrpSpPr>
        <p:grpSpPr>
          <a:xfrm>
            <a:off x="4730300" y="4304523"/>
            <a:ext cx="3034218" cy="954585"/>
            <a:chOff x="306831" y="2521215"/>
            <a:chExt cx="3034218" cy="954585"/>
          </a:xfrm>
        </p:grpSpPr>
        <p:sp>
          <p:nvSpPr>
            <p:cNvPr id="21" name="Speech Bubble: Rectangle 20">
              <a:extLst>
                <a:ext uri="{FF2B5EF4-FFF2-40B4-BE49-F238E27FC236}">
                  <a16:creationId xmlns:a16="http://schemas.microsoft.com/office/drawing/2014/main" id="{80AF09FD-C2CF-424B-BC12-75B143090307}"/>
                </a:ext>
              </a:extLst>
            </p:cNvPr>
            <p:cNvSpPr/>
            <p:nvPr/>
          </p:nvSpPr>
          <p:spPr>
            <a:xfrm>
              <a:off x="306831" y="2521215"/>
              <a:ext cx="3034218" cy="954585"/>
            </a:xfrm>
            <a:prstGeom prst="wedgeRectCallout">
              <a:avLst>
                <a:gd name="adj1" fmla="val 20250"/>
                <a:gd name="adj2" fmla="val -607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2" name="Speech Bubble: Rectangle 5">
              <a:extLst>
                <a:ext uri="{FF2B5EF4-FFF2-40B4-BE49-F238E27FC236}">
                  <a16:creationId xmlns:a16="http://schemas.microsoft.com/office/drawing/2014/main" id="{8A5BFFC5-0BE0-4639-939F-3BF490EA6998}"/>
                </a:ext>
              </a:extLst>
            </p:cNvPr>
            <p:cNvSpPr txBox="1"/>
            <p:nvPr/>
          </p:nvSpPr>
          <p:spPr>
            <a:xfrm>
              <a:off x="306831" y="2521215"/>
              <a:ext cx="3034218" cy="954585"/>
            </a:xfrm>
            <a:custGeom>
              <a:avLst/>
              <a:gdLst>
                <a:gd name="connsiteX0" fmla="*/ 0 w 3034218"/>
                <a:gd name="connsiteY0" fmla="*/ 0 h 954585"/>
                <a:gd name="connsiteX1" fmla="*/ 546159 w 3034218"/>
                <a:gd name="connsiteY1" fmla="*/ 0 h 954585"/>
                <a:gd name="connsiteX2" fmla="*/ 1183345 w 3034218"/>
                <a:gd name="connsiteY2" fmla="*/ 0 h 954585"/>
                <a:gd name="connsiteX3" fmla="*/ 1820531 w 3034218"/>
                <a:gd name="connsiteY3" fmla="*/ 0 h 954585"/>
                <a:gd name="connsiteX4" fmla="*/ 2397032 w 3034218"/>
                <a:gd name="connsiteY4" fmla="*/ 0 h 954585"/>
                <a:gd name="connsiteX5" fmla="*/ 3034218 w 3034218"/>
                <a:gd name="connsiteY5" fmla="*/ 0 h 954585"/>
                <a:gd name="connsiteX6" fmla="*/ 3034218 w 3034218"/>
                <a:gd name="connsiteY6" fmla="*/ 486838 h 954585"/>
                <a:gd name="connsiteX7" fmla="*/ 3034218 w 3034218"/>
                <a:gd name="connsiteY7" fmla="*/ 954585 h 954585"/>
                <a:gd name="connsiteX8" fmla="*/ 2366690 w 3034218"/>
                <a:gd name="connsiteY8" fmla="*/ 954585 h 954585"/>
                <a:gd name="connsiteX9" fmla="*/ 1699162 w 3034218"/>
                <a:gd name="connsiteY9" fmla="*/ 954585 h 954585"/>
                <a:gd name="connsiteX10" fmla="*/ 1183345 w 3034218"/>
                <a:gd name="connsiteY10" fmla="*/ 954585 h 954585"/>
                <a:gd name="connsiteX11" fmla="*/ 515817 w 3034218"/>
                <a:gd name="connsiteY11" fmla="*/ 954585 h 954585"/>
                <a:gd name="connsiteX12" fmla="*/ 0 w 3034218"/>
                <a:gd name="connsiteY12" fmla="*/ 954585 h 954585"/>
                <a:gd name="connsiteX13" fmla="*/ 0 w 3034218"/>
                <a:gd name="connsiteY13" fmla="*/ 486838 h 954585"/>
                <a:gd name="connsiteX14" fmla="*/ 0 w 3034218"/>
                <a:gd name="connsiteY14" fmla="*/ 0 h 95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34218" h="954585" fill="none" extrusionOk="0">
                  <a:moveTo>
                    <a:pt x="0" y="0"/>
                  </a:moveTo>
                  <a:cubicBezTo>
                    <a:pt x="112157" y="19248"/>
                    <a:pt x="351051" y="-3147"/>
                    <a:pt x="546159" y="0"/>
                  </a:cubicBezTo>
                  <a:cubicBezTo>
                    <a:pt x="741267" y="3147"/>
                    <a:pt x="1046410" y="14539"/>
                    <a:pt x="1183345" y="0"/>
                  </a:cubicBezTo>
                  <a:cubicBezTo>
                    <a:pt x="1320280" y="-14539"/>
                    <a:pt x="1519984" y="847"/>
                    <a:pt x="1820531" y="0"/>
                  </a:cubicBezTo>
                  <a:cubicBezTo>
                    <a:pt x="2121078" y="-847"/>
                    <a:pt x="2139371" y="12012"/>
                    <a:pt x="2397032" y="0"/>
                  </a:cubicBezTo>
                  <a:cubicBezTo>
                    <a:pt x="2654693" y="-12012"/>
                    <a:pt x="2774519" y="3517"/>
                    <a:pt x="3034218" y="0"/>
                  </a:cubicBezTo>
                  <a:cubicBezTo>
                    <a:pt x="3025411" y="157309"/>
                    <a:pt x="3050277" y="332419"/>
                    <a:pt x="3034218" y="486838"/>
                  </a:cubicBezTo>
                  <a:cubicBezTo>
                    <a:pt x="3018159" y="641257"/>
                    <a:pt x="3046809" y="855988"/>
                    <a:pt x="3034218" y="954585"/>
                  </a:cubicBezTo>
                  <a:cubicBezTo>
                    <a:pt x="2865632" y="963654"/>
                    <a:pt x="2587818" y="939915"/>
                    <a:pt x="2366690" y="954585"/>
                  </a:cubicBezTo>
                  <a:cubicBezTo>
                    <a:pt x="2145562" y="969255"/>
                    <a:pt x="1871976" y="938182"/>
                    <a:pt x="1699162" y="954585"/>
                  </a:cubicBezTo>
                  <a:cubicBezTo>
                    <a:pt x="1526348" y="970988"/>
                    <a:pt x="1381754" y="930261"/>
                    <a:pt x="1183345" y="954585"/>
                  </a:cubicBezTo>
                  <a:cubicBezTo>
                    <a:pt x="984936" y="978909"/>
                    <a:pt x="775732" y="940765"/>
                    <a:pt x="515817" y="954585"/>
                  </a:cubicBezTo>
                  <a:cubicBezTo>
                    <a:pt x="255902" y="968405"/>
                    <a:pt x="127210" y="951991"/>
                    <a:pt x="0" y="954585"/>
                  </a:cubicBezTo>
                  <a:cubicBezTo>
                    <a:pt x="-16741" y="742260"/>
                    <a:pt x="6178" y="666769"/>
                    <a:pt x="0" y="486838"/>
                  </a:cubicBezTo>
                  <a:cubicBezTo>
                    <a:pt x="-6178" y="306907"/>
                    <a:pt x="9528" y="160091"/>
                    <a:pt x="0" y="0"/>
                  </a:cubicBezTo>
                  <a:close/>
                </a:path>
                <a:path w="3034218" h="954585" stroke="0" extrusionOk="0">
                  <a:moveTo>
                    <a:pt x="0" y="0"/>
                  </a:moveTo>
                  <a:cubicBezTo>
                    <a:pt x="206287" y="-8952"/>
                    <a:pt x="341432" y="3379"/>
                    <a:pt x="637186" y="0"/>
                  </a:cubicBezTo>
                  <a:cubicBezTo>
                    <a:pt x="932940" y="-3379"/>
                    <a:pt x="997730" y="-1172"/>
                    <a:pt x="1183345" y="0"/>
                  </a:cubicBezTo>
                  <a:cubicBezTo>
                    <a:pt x="1368960" y="1172"/>
                    <a:pt x="1476137" y="-12066"/>
                    <a:pt x="1699162" y="0"/>
                  </a:cubicBezTo>
                  <a:cubicBezTo>
                    <a:pt x="1922187" y="12066"/>
                    <a:pt x="2045811" y="11242"/>
                    <a:pt x="2366690" y="0"/>
                  </a:cubicBezTo>
                  <a:cubicBezTo>
                    <a:pt x="2687569" y="-11242"/>
                    <a:pt x="2866970" y="-31887"/>
                    <a:pt x="3034218" y="0"/>
                  </a:cubicBezTo>
                  <a:cubicBezTo>
                    <a:pt x="3025575" y="93051"/>
                    <a:pt x="3020201" y="236297"/>
                    <a:pt x="3034218" y="458201"/>
                  </a:cubicBezTo>
                  <a:cubicBezTo>
                    <a:pt x="3048235" y="680105"/>
                    <a:pt x="3048197" y="724436"/>
                    <a:pt x="3034218" y="954585"/>
                  </a:cubicBezTo>
                  <a:cubicBezTo>
                    <a:pt x="2880117" y="982106"/>
                    <a:pt x="2579459" y="938300"/>
                    <a:pt x="2427374" y="954585"/>
                  </a:cubicBezTo>
                  <a:cubicBezTo>
                    <a:pt x="2275289" y="970870"/>
                    <a:pt x="2037352" y="958516"/>
                    <a:pt x="1911557" y="954585"/>
                  </a:cubicBezTo>
                  <a:cubicBezTo>
                    <a:pt x="1785762" y="950654"/>
                    <a:pt x="1502734" y="953512"/>
                    <a:pt x="1244029" y="954585"/>
                  </a:cubicBezTo>
                  <a:cubicBezTo>
                    <a:pt x="985324" y="955658"/>
                    <a:pt x="825420" y="965289"/>
                    <a:pt x="697870" y="954585"/>
                  </a:cubicBezTo>
                  <a:cubicBezTo>
                    <a:pt x="570320" y="943881"/>
                    <a:pt x="192437" y="951289"/>
                    <a:pt x="0" y="954585"/>
                  </a:cubicBezTo>
                  <a:cubicBezTo>
                    <a:pt x="-21105" y="818575"/>
                    <a:pt x="-10331" y="641330"/>
                    <a:pt x="0" y="486838"/>
                  </a:cubicBezTo>
                  <a:cubicBezTo>
                    <a:pt x="10331" y="332346"/>
                    <a:pt x="2670" y="141308"/>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870996287">
                    <a:prstGeom prst="rect">
                      <a:avLst/>
                    </a:prstGeom>
                    <ask:type>
                      <ask:lineSketchFreehand/>
                    </ask:type>
                  </ask:lineSketchStyleProps>
                </a:ext>
              </a:extLst>
            </a:ln>
          </p:spPr>
          <p:style>
            <a:lnRef idx="0">
              <a:scrgbClr r="0" g="0" b="0"/>
            </a:lnRef>
            <a:fillRef idx="0">
              <a:scrgbClr r="0" g="0" b="0"/>
            </a:fillRef>
            <a:effectRef idx="0">
              <a:scrgbClr r="0" g="0" b="0"/>
            </a:effectRef>
            <a:fontRef idx="minor">
              <a:schemeClr val="lt1"/>
            </a:fontRef>
          </p:style>
          <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400" kern="1200" dirty="0">
                  <a:solidFill>
                    <a:schemeClr val="tx1"/>
                  </a:solidFill>
                </a:rPr>
                <a:t>Champions League 2017</a:t>
              </a:r>
            </a:p>
          </p:txBody>
        </p:sp>
      </p:grpSp>
      <p:sp>
        <p:nvSpPr>
          <p:cNvPr id="23" name="Rectangle 22">
            <a:extLst>
              <a:ext uri="{FF2B5EF4-FFF2-40B4-BE49-F238E27FC236}">
                <a16:creationId xmlns:a16="http://schemas.microsoft.com/office/drawing/2014/main" id="{5557A8E2-A1CD-4F7E-AF6D-51D2B4B993DC}"/>
              </a:ext>
            </a:extLst>
          </p:cNvPr>
          <p:cNvSpPr/>
          <p:nvPr/>
        </p:nvSpPr>
        <p:spPr>
          <a:xfrm>
            <a:off x="673349" y="1840377"/>
            <a:ext cx="3409234" cy="2727387"/>
          </a:xfrm>
          <a:prstGeom prst="rect">
            <a:avLst/>
          </a:prstGeom>
          <a:blipFill>
            <a:blip r:embed="rId8"/>
            <a:srcRect/>
            <a:stretch>
              <a:fillRect l="-14000" r="-14000"/>
            </a:stretch>
          </a:blipFill>
        </p:spPr>
        <p:style>
          <a:lnRef idx="0">
            <a:schemeClr val="lt1">
              <a:hueOff val="0"/>
              <a:satOff val="0"/>
              <a:lumOff val="0"/>
              <a:alphaOff val="0"/>
            </a:schemeClr>
          </a:lnRef>
          <a:fillRef idx="1">
            <a:scrgbClr r="0" g="0" b="0"/>
          </a:fillRef>
          <a:effectRef idx="2">
            <a:schemeClr val="accent1">
              <a:tint val="50000"/>
              <a:hueOff val="0"/>
              <a:satOff val="0"/>
              <a:lumOff val="0"/>
              <a:alphaOff val="0"/>
            </a:schemeClr>
          </a:effectRef>
          <a:fontRef idx="minor">
            <a:schemeClr val="lt1">
              <a:hueOff val="0"/>
              <a:satOff val="0"/>
              <a:lumOff val="0"/>
              <a:alphaOff val="0"/>
            </a:schemeClr>
          </a:fontRef>
        </p:style>
      </p:sp>
      <p:grpSp>
        <p:nvGrpSpPr>
          <p:cNvPr id="24" name="Group 23">
            <a:extLst>
              <a:ext uri="{FF2B5EF4-FFF2-40B4-BE49-F238E27FC236}">
                <a16:creationId xmlns:a16="http://schemas.microsoft.com/office/drawing/2014/main" id="{B4664A6C-65EB-4A23-AB0D-E9547F066E05}"/>
              </a:ext>
            </a:extLst>
          </p:cNvPr>
          <p:cNvGrpSpPr/>
          <p:nvPr/>
        </p:nvGrpSpPr>
        <p:grpSpPr>
          <a:xfrm>
            <a:off x="980180" y="4295025"/>
            <a:ext cx="3034218" cy="954585"/>
            <a:chOff x="4056988" y="2521215"/>
            <a:chExt cx="3034218" cy="954585"/>
          </a:xfrm>
        </p:grpSpPr>
        <p:sp>
          <p:nvSpPr>
            <p:cNvPr id="25" name="Speech Bubble: Rectangle 24">
              <a:extLst>
                <a:ext uri="{FF2B5EF4-FFF2-40B4-BE49-F238E27FC236}">
                  <a16:creationId xmlns:a16="http://schemas.microsoft.com/office/drawing/2014/main" id="{41BC43EC-690B-4190-A01D-55B924B2DBC1}"/>
                </a:ext>
              </a:extLst>
            </p:cNvPr>
            <p:cNvSpPr/>
            <p:nvPr/>
          </p:nvSpPr>
          <p:spPr>
            <a:xfrm>
              <a:off x="4056988" y="2521215"/>
              <a:ext cx="3034218" cy="954585"/>
            </a:xfrm>
            <a:prstGeom prst="wedgeRectCallout">
              <a:avLst>
                <a:gd name="adj1" fmla="val 20250"/>
                <a:gd name="adj2" fmla="val -607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6" name="Speech Bubble: Rectangle 5">
              <a:extLst>
                <a:ext uri="{FF2B5EF4-FFF2-40B4-BE49-F238E27FC236}">
                  <a16:creationId xmlns:a16="http://schemas.microsoft.com/office/drawing/2014/main" id="{A0AC7A91-D039-4869-B891-1EFB0639B5EB}"/>
                </a:ext>
              </a:extLst>
            </p:cNvPr>
            <p:cNvSpPr txBox="1"/>
            <p:nvPr/>
          </p:nvSpPr>
          <p:spPr>
            <a:xfrm>
              <a:off x="4056988" y="2521215"/>
              <a:ext cx="3034218" cy="954585"/>
            </a:xfrm>
            <a:custGeom>
              <a:avLst/>
              <a:gdLst>
                <a:gd name="connsiteX0" fmla="*/ 0 w 3034218"/>
                <a:gd name="connsiteY0" fmla="*/ 0 h 954585"/>
                <a:gd name="connsiteX1" fmla="*/ 515817 w 3034218"/>
                <a:gd name="connsiteY1" fmla="*/ 0 h 954585"/>
                <a:gd name="connsiteX2" fmla="*/ 1092318 w 3034218"/>
                <a:gd name="connsiteY2" fmla="*/ 0 h 954585"/>
                <a:gd name="connsiteX3" fmla="*/ 1638478 w 3034218"/>
                <a:gd name="connsiteY3" fmla="*/ 0 h 954585"/>
                <a:gd name="connsiteX4" fmla="*/ 2275664 w 3034218"/>
                <a:gd name="connsiteY4" fmla="*/ 0 h 954585"/>
                <a:gd name="connsiteX5" fmla="*/ 3034218 w 3034218"/>
                <a:gd name="connsiteY5" fmla="*/ 0 h 954585"/>
                <a:gd name="connsiteX6" fmla="*/ 3034218 w 3034218"/>
                <a:gd name="connsiteY6" fmla="*/ 458201 h 954585"/>
                <a:gd name="connsiteX7" fmla="*/ 3034218 w 3034218"/>
                <a:gd name="connsiteY7" fmla="*/ 954585 h 954585"/>
                <a:gd name="connsiteX8" fmla="*/ 2427374 w 3034218"/>
                <a:gd name="connsiteY8" fmla="*/ 954585 h 954585"/>
                <a:gd name="connsiteX9" fmla="*/ 1881215 w 3034218"/>
                <a:gd name="connsiteY9" fmla="*/ 954585 h 954585"/>
                <a:gd name="connsiteX10" fmla="*/ 1335056 w 3034218"/>
                <a:gd name="connsiteY10" fmla="*/ 954585 h 954585"/>
                <a:gd name="connsiteX11" fmla="*/ 819239 w 3034218"/>
                <a:gd name="connsiteY11" fmla="*/ 954585 h 954585"/>
                <a:gd name="connsiteX12" fmla="*/ 0 w 3034218"/>
                <a:gd name="connsiteY12" fmla="*/ 954585 h 954585"/>
                <a:gd name="connsiteX13" fmla="*/ 0 w 3034218"/>
                <a:gd name="connsiteY13" fmla="*/ 505930 h 954585"/>
                <a:gd name="connsiteX14" fmla="*/ 0 w 3034218"/>
                <a:gd name="connsiteY14" fmla="*/ 0 h 95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34218" h="954585" fill="none" extrusionOk="0">
                  <a:moveTo>
                    <a:pt x="0" y="0"/>
                  </a:moveTo>
                  <a:cubicBezTo>
                    <a:pt x="203140" y="-15883"/>
                    <a:pt x="387605" y="-10980"/>
                    <a:pt x="515817" y="0"/>
                  </a:cubicBezTo>
                  <a:cubicBezTo>
                    <a:pt x="644029" y="10980"/>
                    <a:pt x="863275" y="17298"/>
                    <a:pt x="1092318" y="0"/>
                  </a:cubicBezTo>
                  <a:cubicBezTo>
                    <a:pt x="1321361" y="-17298"/>
                    <a:pt x="1435419" y="-16576"/>
                    <a:pt x="1638478" y="0"/>
                  </a:cubicBezTo>
                  <a:cubicBezTo>
                    <a:pt x="1841537" y="16576"/>
                    <a:pt x="2097042" y="-5970"/>
                    <a:pt x="2275664" y="0"/>
                  </a:cubicBezTo>
                  <a:cubicBezTo>
                    <a:pt x="2454286" y="5970"/>
                    <a:pt x="2871002" y="-22726"/>
                    <a:pt x="3034218" y="0"/>
                  </a:cubicBezTo>
                  <a:cubicBezTo>
                    <a:pt x="3044151" y="212500"/>
                    <a:pt x="3022717" y="237617"/>
                    <a:pt x="3034218" y="458201"/>
                  </a:cubicBezTo>
                  <a:cubicBezTo>
                    <a:pt x="3045719" y="678785"/>
                    <a:pt x="3030673" y="823774"/>
                    <a:pt x="3034218" y="954585"/>
                  </a:cubicBezTo>
                  <a:cubicBezTo>
                    <a:pt x="2805312" y="982104"/>
                    <a:pt x="2589275" y="981258"/>
                    <a:pt x="2427374" y="954585"/>
                  </a:cubicBezTo>
                  <a:cubicBezTo>
                    <a:pt x="2265473" y="927912"/>
                    <a:pt x="2134183" y="962310"/>
                    <a:pt x="1881215" y="954585"/>
                  </a:cubicBezTo>
                  <a:cubicBezTo>
                    <a:pt x="1628247" y="946860"/>
                    <a:pt x="1499251" y="944983"/>
                    <a:pt x="1335056" y="954585"/>
                  </a:cubicBezTo>
                  <a:cubicBezTo>
                    <a:pt x="1170861" y="964187"/>
                    <a:pt x="1014821" y="943838"/>
                    <a:pt x="819239" y="954585"/>
                  </a:cubicBezTo>
                  <a:cubicBezTo>
                    <a:pt x="623657" y="965332"/>
                    <a:pt x="394964" y="984145"/>
                    <a:pt x="0" y="954585"/>
                  </a:cubicBezTo>
                  <a:cubicBezTo>
                    <a:pt x="16827" y="731570"/>
                    <a:pt x="-3233" y="634302"/>
                    <a:pt x="0" y="505930"/>
                  </a:cubicBezTo>
                  <a:cubicBezTo>
                    <a:pt x="3233" y="377559"/>
                    <a:pt x="15121" y="185342"/>
                    <a:pt x="0" y="0"/>
                  </a:cubicBezTo>
                  <a:close/>
                </a:path>
                <a:path w="3034218" h="954585" stroke="0" extrusionOk="0">
                  <a:moveTo>
                    <a:pt x="0" y="0"/>
                  </a:moveTo>
                  <a:cubicBezTo>
                    <a:pt x="126910" y="-6546"/>
                    <a:pt x="351916" y="-18582"/>
                    <a:pt x="606844" y="0"/>
                  </a:cubicBezTo>
                  <a:cubicBezTo>
                    <a:pt x="861772" y="18582"/>
                    <a:pt x="967971" y="20427"/>
                    <a:pt x="1183345" y="0"/>
                  </a:cubicBezTo>
                  <a:cubicBezTo>
                    <a:pt x="1398719" y="-20427"/>
                    <a:pt x="1527450" y="-23204"/>
                    <a:pt x="1820531" y="0"/>
                  </a:cubicBezTo>
                  <a:cubicBezTo>
                    <a:pt x="2113612" y="23204"/>
                    <a:pt x="2210441" y="-25608"/>
                    <a:pt x="2488059" y="0"/>
                  </a:cubicBezTo>
                  <a:cubicBezTo>
                    <a:pt x="2765677" y="25608"/>
                    <a:pt x="2857763" y="6213"/>
                    <a:pt x="3034218" y="0"/>
                  </a:cubicBezTo>
                  <a:cubicBezTo>
                    <a:pt x="3014294" y="221464"/>
                    <a:pt x="3016795" y="244059"/>
                    <a:pt x="3034218" y="467747"/>
                  </a:cubicBezTo>
                  <a:cubicBezTo>
                    <a:pt x="3051641" y="691435"/>
                    <a:pt x="3057939" y="731309"/>
                    <a:pt x="3034218" y="954585"/>
                  </a:cubicBezTo>
                  <a:cubicBezTo>
                    <a:pt x="2740040" y="981845"/>
                    <a:pt x="2695759" y="965929"/>
                    <a:pt x="2427374" y="954585"/>
                  </a:cubicBezTo>
                  <a:cubicBezTo>
                    <a:pt x="2158989" y="943241"/>
                    <a:pt x="2072944" y="978990"/>
                    <a:pt x="1820531" y="954585"/>
                  </a:cubicBezTo>
                  <a:cubicBezTo>
                    <a:pt x="1568118" y="930180"/>
                    <a:pt x="1432732" y="957454"/>
                    <a:pt x="1153003" y="954585"/>
                  </a:cubicBezTo>
                  <a:cubicBezTo>
                    <a:pt x="873274" y="951716"/>
                    <a:pt x="506291" y="985994"/>
                    <a:pt x="0" y="954585"/>
                  </a:cubicBezTo>
                  <a:cubicBezTo>
                    <a:pt x="-4415" y="767600"/>
                    <a:pt x="-6489" y="708915"/>
                    <a:pt x="0" y="505930"/>
                  </a:cubicBezTo>
                  <a:cubicBezTo>
                    <a:pt x="6489" y="302945"/>
                    <a:pt x="-3476" y="134464"/>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3652130289">
                    <a:prstGeom prst="rect">
                      <a:avLst/>
                    </a:prstGeom>
                    <ask:type>
                      <ask:lineSketchFreehand/>
                    </ask:type>
                  </ask:lineSketchStyleProps>
                </a:ext>
              </a:extLst>
            </a:ln>
          </p:spPr>
          <p:style>
            <a:lnRef idx="0">
              <a:scrgbClr r="0" g="0" b="0"/>
            </a:lnRef>
            <a:fillRef idx="0">
              <a:scrgbClr r="0" g="0" b="0"/>
            </a:fillRef>
            <a:effectRef idx="0">
              <a:scrgbClr r="0" g="0" b="0"/>
            </a:effectRef>
            <a:fontRef idx="minor">
              <a:schemeClr val="lt1"/>
            </a:fontRef>
          </p:style>
          <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400" kern="1200" dirty="0">
                  <a:solidFill>
                    <a:schemeClr val="tx1"/>
                  </a:solidFill>
                </a:rPr>
                <a:t>DVI Team, Indian Ocean Tsunami 2004</a:t>
              </a:r>
            </a:p>
          </p:txBody>
        </p:sp>
      </p:grpSp>
      <p:sp>
        <p:nvSpPr>
          <p:cNvPr id="27" name="Rectangle 26">
            <a:extLst>
              <a:ext uri="{FF2B5EF4-FFF2-40B4-BE49-F238E27FC236}">
                <a16:creationId xmlns:a16="http://schemas.microsoft.com/office/drawing/2014/main" id="{04025F31-CBEC-4B8F-9B52-EBAAFBA72A6A}"/>
              </a:ext>
            </a:extLst>
          </p:cNvPr>
          <p:cNvSpPr/>
          <p:nvPr/>
        </p:nvSpPr>
        <p:spPr>
          <a:xfrm>
            <a:off x="8173589" y="1840377"/>
            <a:ext cx="3409234" cy="2727387"/>
          </a:xfrm>
          <a:prstGeom prst="rect">
            <a:avLst/>
          </a:prstGeom>
          <a:blipFill>
            <a:blip r:embed="rId9"/>
            <a:srcRect/>
            <a:stretch>
              <a:fillRect l="-21000" r="-21000"/>
            </a:stretch>
          </a:blipFill>
        </p:spPr>
        <p:style>
          <a:lnRef idx="0">
            <a:schemeClr val="lt1">
              <a:hueOff val="0"/>
              <a:satOff val="0"/>
              <a:lumOff val="0"/>
              <a:alphaOff val="0"/>
            </a:schemeClr>
          </a:lnRef>
          <a:fillRef idx="1">
            <a:scrgbClr r="0" g="0" b="0"/>
          </a:fillRef>
          <a:effectRef idx="2">
            <a:schemeClr val="accent1">
              <a:tint val="50000"/>
              <a:hueOff val="0"/>
              <a:satOff val="0"/>
              <a:lumOff val="0"/>
              <a:alphaOff val="0"/>
            </a:schemeClr>
          </a:effectRef>
          <a:fontRef idx="minor">
            <a:schemeClr val="lt1">
              <a:hueOff val="0"/>
              <a:satOff val="0"/>
              <a:lumOff val="0"/>
              <a:alphaOff val="0"/>
            </a:schemeClr>
          </a:fontRef>
        </p:style>
      </p:sp>
      <p:grpSp>
        <p:nvGrpSpPr>
          <p:cNvPr id="28" name="Group 27">
            <a:extLst>
              <a:ext uri="{FF2B5EF4-FFF2-40B4-BE49-F238E27FC236}">
                <a16:creationId xmlns:a16="http://schemas.microsoft.com/office/drawing/2014/main" id="{4064C8CC-3468-4D6F-8552-64A3E83370C8}"/>
              </a:ext>
            </a:extLst>
          </p:cNvPr>
          <p:cNvGrpSpPr/>
          <p:nvPr/>
        </p:nvGrpSpPr>
        <p:grpSpPr>
          <a:xfrm>
            <a:off x="8480421" y="4295025"/>
            <a:ext cx="3034218" cy="954585"/>
            <a:chOff x="7807146" y="2521215"/>
            <a:chExt cx="3034218" cy="954585"/>
          </a:xfrm>
          <a:solidFill>
            <a:schemeClr val="accent1">
              <a:lumMod val="40000"/>
              <a:lumOff val="60000"/>
            </a:schemeClr>
          </a:solidFill>
        </p:grpSpPr>
        <p:sp>
          <p:nvSpPr>
            <p:cNvPr id="29" name="Speech Bubble: Rectangle 28">
              <a:extLst>
                <a:ext uri="{FF2B5EF4-FFF2-40B4-BE49-F238E27FC236}">
                  <a16:creationId xmlns:a16="http://schemas.microsoft.com/office/drawing/2014/main" id="{27B67E03-5B6B-4792-9231-73A6CD3F9BB6}"/>
                </a:ext>
              </a:extLst>
            </p:cNvPr>
            <p:cNvSpPr/>
            <p:nvPr/>
          </p:nvSpPr>
          <p:spPr>
            <a:xfrm>
              <a:off x="7807146" y="2521215"/>
              <a:ext cx="3034218" cy="954585"/>
            </a:xfrm>
            <a:custGeom>
              <a:avLst/>
              <a:gdLst>
                <a:gd name="connsiteX0" fmla="*/ 0 w 3034218"/>
                <a:gd name="connsiteY0" fmla="*/ 0 h 954585"/>
                <a:gd name="connsiteX1" fmla="*/ 554588 w 3034218"/>
                <a:gd name="connsiteY1" fmla="*/ 0 h 954585"/>
                <a:gd name="connsiteX2" fmla="*/ 1162274 w 3034218"/>
                <a:gd name="connsiteY2" fmla="*/ 0 h 954585"/>
                <a:gd name="connsiteX3" fmla="*/ 1769961 w 3034218"/>
                <a:gd name="connsiteY3" fmla="*/ 0 h 954585"/>
                <a:gd name="connsiteX4" fmla="*/ 2131538 w 3034218"/>
                <a:gd name="connsiteY4" fmla="*/ -102141 h 954585"/>
                <a:gd name="connsiteX5" fmla="*/ 2528515 w 3034218"/>
                <a:gd name="connsiteY5" fmla="*/ 0 h 954585"/>
                <a:gd name="connsiteX6" fmla="*/ 3034218 w 3034218"/>
                <a:gd name="connsiteY6" fmla="*/ 0 h 954585"/>
                <a:gd name="connsiteX7" fmla="*/ 3034218 w 3034218"/>
                <a:gd name="connsiteY7" fmla="*/ 159098 h 954585"/>
                <a:gd name="connsiteX8" fmla="*/ 3034218 w 3034218"/>
                <a:gd name="connsiteY8" fmla="*/ 159098 h 954585"/>
                <a:gd name="connsiteX9" fmla="*/ 3034218 w 3034218"/>
                <a:gd name="connsiteY9" fmla="*/ 397744 h 954585"/>
                <a:gd name="connsiteX10" fmla="*/ 3034218 w 3034218"/>
                <a:gd name="connsiteY10" fmla="*/ 954585 h 954585"/>
                <a:gd name="connsiteX11" fmla="*/ 2528515 w 3034218"/>
                <a:gd name="connsiteY11" fmla="*/ 954585 h 954585"/>
                <a:gd name="connsiteX12" fmla="*/ 2149238 w 3034218"/>
                <a:gd name="connsiteY12" fmla="*/ 954585 h 954585"/>
                <a:gd name="connsiteX13" fmla="*/ 1769961 w 3034218"/>
                <a:gd name="connsiteY13" fmla="*/ 954585 h 954585"/>
                <a:gd name="connsiteX14" fmla="*/ 1769961 w 3034218"/>
                <a:gd name="connsiteY14" fmla="*/ 954585 h 954585"/>
                <a:gd name="connsiteX15" fmla="*/ 1144575 w 3034218"/>
                <a:gd name="connsiteY15" fmla="*/ 954585 h 954585"/>
                <a:gd name="connsiteX16" fmla="*/ 536888 w 3034218"/>
                <a:gd name="connsiteY16" fmla="*/ 954585 h 954585"/>
                <a:gd name="connsiteX17" fmla="*/ 0 w 3034218"/>
                <a:gd name="connsiteY17" fmla="*/ 954585 h 954585"/>
                <a:gd name="connsiteX18" fmla="*/ 0 w 3034218"/>
                <a:gd name="connsiteY18" fmla="*/ 397744 h 954585"/>
                <a:gd name="connsiteX19" fmla="*/ 0 w 3034218"/>
                <a:gd name="connsiteY19" fmla="*/ 159098 h 954585"/>
                <a:gd name="connsiteX20" fmla="*/ 0 w 3034218"/>
                <a:gd name="connsiteY20" fmla="*/ 159098 h 954585"/>
                <a:gd name="connsiteX21" fmla="*/ 0 w 3034218"/>
                <a:gd name="connsiteY21" fmla="*/ 0 h 95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34218" h="954585" fill="none" extrusionOk="0">
                  <a:moveTo>
                    <a:pt x="0" y="0"/>
                  </a:moveTo>
                  <a:cubicBezTo>
                    <a:pt x="232281" y="26722"/>
                    <a:pt x="311570" y="26751"/>
                    <a:pt x="554588" y="0"/>
                  </a:cubicBezTo>
                  <a:cubicBezTo>
                    <a:pt x="797606" y="-26751"/>
                    <a:pt x="1013630" y="25727"/>
                    <a:pt x="1162274" y="0"/>
                  </a:cubicBezTo>
                  <a:cubicBezTo>
                    <a:pt x="1310918" y="-25727"/>
                    <a:pt x="1502799" y="6903"/>
                    <a:pt x="1769961" y="0"/>
                  </a:cubicBezTo>
                  <a:cubicBezTo>
                    <a:pt x="1839078" y="-35355"/>
                    <a:pt x="1972698" y="-45090"/>
                    <a:pt x="2131538" y="-102141"/>
                  </a:cubicBezTo>
                  <a:cubicBezTo>
                    <a:pt x="2268875" y="-52874"/>
                    <a:pt x="2449414" y="-41356"/>
                    <a:pt x="2528515" y="0"/>
                  </a:cubicBezTo>
                  <a:cubicBezTo>
                    <a:pt x="2756826" y="11169"/>
                    <a:pt x="2793590" y="18515"/>
                    <a:pt x="3034218" y="0"/>
                  </a:cubicBezTo>
                  <a:cubicBezTo>
                    <a:pt x="3027097" y="72900"/>
                    <a:pt x="3033788" y="121080"/>
                    <a:pt x="3034218" y="159098"/>
                  </a:cubicBezTo>
                  <a:lnTo>
                    <a:pt x="3034218" y="159098"/>
                  </a:lnTo>
                  <a:cubicBezTo>
                    <a:pt x="3038768" y="234071"/>
                    <a:pt x="3042906" y="299489"/>
                    <a:pt x="3034218" y="397744"/>
                  </a:cubicBezTo>
                  <a:cubicBezTo>
                    <a:pt x="3022399" y="671252"/>
                    <a:pt x="3058455" y="683870"/>
                    <a:pt x="3034218" y="954585"/>
                  </a:cubicBezTo>
                  <a:cubicBezTo>
                    <a:pt x="2796458" y="951665"/>
                    <a:pt x="2696401" y="971461"/>
                    <a:pt x="2528515" y="954585"/>
                  </a:cubicBezTo>
                  <a:cubicBezTo>
                    <a:pt x="2362186" y="936857"/>
                    <a:pt x="2324534" y="937915"/>
                    <a:pt x="2149238" y="954585"/>
                  </a:cubicBezTo>
                  <a:cubicBezTo>
                    <a:pt x="1973942" y="971255"/>
                    <a:pt x="1946170" y="956530"/>
                    <a:pt x="1769961" y="954585"/>
                  </a:cubicBezTo>
                  <a:lnTo>
                    <a:pt x="1769961" y="954585"/>
                  </a:lnTo>
                  <a:cubicBezTo>
                    <a:pt x="1596735" y="927173"/>
                    <a:pt x="1282531" y="948085"/>
                    <a:pt x="1144575" y="954585"/>
                  </a:cubicBezTo>
                  <a:cubicBezTo>
                    <a:pt x="1006619" y="961085"/>
                    <a:pt x="725107" y="983566"/>
                    <a:pt x="536888" y="954585"/>
                  </a:cubicBezTo>
                  <a:cubicBezTo>
                    <a:pt x="348669" y="925604"/>
                    <a:pt x="257367" y="975533"/>
                    <a:pt x="0" y="954585"/>
                  </a:cubicBezTo>
                  <a:cubicBezTo>
                    <a:pt x="25646" y="811090"/>
                    <a:pt x="-16102" y="544853"/>
                    <a:pt x="0" y="397744"/>
                  </a:cubicBezTo>
                  <a:cubicBezTo>
                    <a:pt x="-11017" y="320217"/>
                    <a:pt x="1772" y="222928"/>
                    <a:pt x="0" y="159098"/>
                  </a:cubicBezTo>
                  <a:lnTo>
                    <a:pt x="0" y="159098"/>
                  </a:lnTo>
                  <a:cubicBezTo>
                    <a:pt x="3883" y="88181"/>
                    <a:pt x="-5810" y="63983"/>
                    <a:pt x="0" y="0"/>
                  </a:cubicBezTo>
                  <a:close/>
                </a:path>
                <a:path w="3034218" h="954585" stroke="0" extrusionOk="0">
                  <a:moveTo>
                    <a:pt x="0" y="0"/>
                  </a:moveTo>
                  <a:cubicBezTo>
                    <a:pt x="224182" y="15552"/>
                    <a:pt x="427752" y="16620"/>
                    <a:pt x="554588" y="0"/>
                  </a:cubicBezTo>
                  <a:cubicBezTo>
                    <a:pt x="681424" y="-16620"/>
                    <a:pt x="918619" y="-3371"/>
                    <a:pt x="1091476" y="0"/>
                  </a:cubicBezTo>
                  <a:cubicBezTo>
                    <a:pt x="1264333" y="3371"/>
                    <a:pt x="1584208" y="-3816"/>
                    <a:pt x="1769961" y="0"/>
                  </a:cubicBezTo>
                  <a:cubicBezTo>
                    <a:pt x="1869417" y="-44097"/>
                    <a:pt x="2045540" y="-70105"/>
                    <a:pt x="2131538" y="-102141"/>
                  </a:cubicBezTo>
                  <a:cubicBezTo>
                    <a:pt x="2236593" y="-62163"/>
                    <a:pt x="2340945" y="-34992"/>
                    <a:pt x="2528515" y="0"/>
                  </a:cubicBezTo>
                  <a:cubicBezTo>
                    <a:pt x="2633703" y="-19317"/>
                    <a:pt x="2928588" y="-21505"/>
                    <a:pt x="3034218" y="0"/>
                  </a:cubicBezTo>
                  <a:cubicBezTo>
                    <a:pt x="3037297" y="55675"/>
                    <a:pt x="3039442" y="114219"/>
                    <a:pt x="3034218" y="159098"/>
                  </a:cubicBezTo>
                  <a:lnTo>
                    <a:pt x="3034218" y="159098"/>
                  </a:lnTo>
                  <a:cubicBezTo>
                    <a:pt x="3026894" y="259723"/>
                    <a:pt x="3026170" y="292746"/>
                    <a:pt x="3034218" y="397744"/>
                  </a:cubicBezTo>
                  <a:cubicBezTo>
                    <a:pt x="3052815" y="559468"/>
                    <a:pt x="3058279" y="773371"/>
                    <a:pt x="3034218" y="954585"/>
                  </a:cubicBezTo>
                  <a:cubicBezTo>
                    <a:pt x="2806672" y="950016"/>
                    <a:pt x="2652878" y="954714"/>
                    <a:pt x="2528515" y="954585"/>
                  </a:cubicBezTo>
                  <a:cubicBezTo>
                    <a:pt x="2431828" y="954890"/>
                    <a:pt x="2318115" y="958010"/>
                    <a:pt x="2171995" y="954585"/>
                  </a:cubicBezTo>
                  <a:cubicBezTo>
                    <a:pt x="2025875" y="951160"/>
                    <a:pt x="1916165" y="956061"/>
                    <a:pt x="1769961" y="954585"/>
                  </a:cubicBezTo>
                  <a:lnTo>
                    <a:pt x="1769961" y="954585"/>
                  </a:lnTo>
                  <a:cubicBezTo>
                    <a:pt x="1518391" y="953646"/>
                    <a:pt x="1409385" y="972213"/>
                    <a:pt x="1162274" y="954585"/>
                  </a:cubicBezTo>
                  <a:cubicBezTo>
                    <a:pt x="915163" y="936957"/>
                    <a:pt x="783002" y="973895"/>
                    <a:pt x="572287" y="954585"/>
                  </a:cubicBezTo>
                  <a:cubicBezTo>
                    <a:pt x="361572" y="935275"/>
                    <a:pt x="190637" y="964732"/>
                    <a:pt x="0" y="954585"/>
                  </a:cubicBezTo>
                  <a:cubicBezTo>
                    <a:pt x="-23933" y="774764"/>
                    <a:pt x="11432" y="645966"/>
                    <a:pt x="0" y="397744"/>
                  </a:cubicBezTo>
                  <a:cubicBezTo>
                    <a:pt x="6114" y="294283"/>
                    <a:pt x="-11838" y="219521"/>
                    <a:pt x="0" y="159098"/>
                  </a:cubicBezTo>
                  <a:lnTo>
                    <a:pt x="0" y="159098"/>
                  </a:lnTo>
                  <a:cubicBezTo>
                    <a:pt x="-7049" y="103831"/>
                    <a:pt x="-5416" y="36723"/>
                    <a:pt x="0" y="0"/>
                  </a:cubicBezTo>
                  <a:close/>
                </a:path>
              </a:pathLst>
            </a:custGeom>
            <a:grpFill/>
            <a:ln>
              <a:extLst>
                <a:ext uri="{C807C97D-BFC1-408E-A445-0C87EB9F89A2}">
                  <ask:lineSketchStyleProps xmlns:ask="http://schemas.microsoft.com/office/drawing/2018/sketchyshapes" sd="3819499730">
                    <a:prstGeom prst="wedgeRectCallout">
                      <a:avLst>
                        <a:gd name="adj1" fmla="val 20250"/>
                        <a:gd name="adj2" fmla="val -60700"/>
                      </a:avLst>
                    </a:prstGeom>
                    <ask:type>
                      <ask:lineSketchFreehand/>
                    </ask:type>
                  </ask:lineSketchStyleProps>
                </a:ext>
              </a:extLst>
            </a:ln>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30" name="Speech Bubble: Rectangle 5">
              <a:extLst>
                <a:ext uri="{FF2B5EF4-FFF2-40B4-BE49-F238E27FC236}">
                  <a16:creationId xmlns:a16="http://schemas.microsoft.com/office/drawing/2014/main" id="{8C53CCC5-9E98-4EB8-B212-0FF086D9D007}"/>
                </a:ext>
              </a:extLst>
            </p:cNvPr>
            <p:cNvSpPr txBox="1"/>
            <p:nvPr/>
          </p:nvSpPr>
          <p:spPr>
            <a:xfrm>
              <a:off x="7807146" y="2521215"/>
              <a:ext cx="3034218" cy="954585"/>
            </a:xfrm>
            <a:custGeom>
              <a:avLst/>
              <a:gdLst>
                <a:gd name="connsiteX0" fmla="*/ 0 w 3034218"/>
                <a:gd name="connsiteY0" fmla="*/ 0 h 954585"/>
                <a:gd name="connsiteX1" fmla="*/ 576501 w 3034218"/>
                <a:gd name="connsiteY1" fmla="*/ 0 h 954585"/>
                <a:gd name="connsiteX2" fmla="*/ 1183345 w 3034218"/>
                <a:gd name="connsiteY2" fmla="*/ 0 h 954585"/>
                <a:gd name="connsiteX3" fmla="*/ 1759846 w 3034218"/>
                <a:gd name="connsiteY3" fmla="*/ 0 h 954585"/>
                <a:gd name="connsiteX4" fmla="*/ 2275664 w 3034218"/>
                <a:gd name="connsiteY4" fmla="*/ 0 h 954585"/>
                <a:gd name="connsiteX5" fmla="*/ 3034218 w 3034218"/>
                <a:gd name="connsiteY5" fmla="*/ 0 h 954585"/>
                <a:gd name="connsiteX6" fmla="*/ 3034218 w 3034218"/>
                <a:gd name="connsiteY6" fmla="*/ 458201 h 954585"/>
                <a:gd name="connsiteX7" fmla="*/ 3034218 w 3034218"/>
                <a:gd name="connsiteY7" fmla="*/ 954585 h 954585"/>
                <a:gd name="connsiteX8" fmla="*/ 2366690 w 3034218"/>
                <a:gd name="connsiteY8" fmla="*/ 954585 h 954585"/>
                <a:gd name="connsiteX9" fmla="*/ 1699162 w 3034218"/>
                <a:gd name="connsiteY9" fmla="*/ 954585 h 954585"/>
                <a:gd name="connsiteX10" fmla="*/ 1153003 w 3034218"/>
                <a:gd name="connsiteY10" fmla="*/ 954585 h 954585"/>
                <a:gd name="connsiteX11" fmla="*/ 0 w 3034218"/>
                <a:gd name="connsiteY11" fmla="*/ 954585 h 954585"/>
                <a:gd name="connsiteX12" fmla="*/ 0 w 3034218"/>
                <a:gd name="connsiteY12" fmla="*/ 496384 h 954585"/>
                <a:gd name="connsiteX13" fmla="*/ 0 w 3034218"/>
                <a:gd name="connsiteY13" fmla="*/ 0 h 954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34218" h="954585" fill="none" extrusionOk="0">
                  <a:moveTo>
                    <a:pt x="0" y="0"/>
                  </a:moveTo>
                  <a:cubicBezTo>
                    <a:pt x="283990" y="27266"/>
                    <a:pt x="346521" y="24450"/>
                    <a:pt x="576501" y="0"/>
                  </a:cubicBezTo>
                  <a:cubicBezTo>
                    <a:pt x="806481" y="-24450"/>
                    <a:pt x="890572" y="-16189"/>
                    <a:pt x="1183345" y="0"/>
                  </a:cubicBezTo>
                  <a:cubicBezTo>
                    <a:pt x="1476118" y="16189"/>
                    <a:pt x="1512605" y="8030"/>
                    <a:pt x="1759846" y="0"/>
                  </a:cubicBezTo>
                  <a:cubicBezTo>
                    <a:pt x="2007087" y="-8030"/>
                    <a:pt x="2139290" y="18573"/>
                    <a:pt x="2275664" y="0"/>
                  </a:cubicBezTo>
                  <a:cubicBezTo>
                    <a:pt x="2412038" y="-18573"/>
                    <a:pt x="2787499" y="-20633"/>
                    <a:pt x="3034218" y="0"/>
                  </a:cubicBezTo>
                  <a:cubicBezTo>
                    <a:pt x="3055798" y="177519"/>
                    <a:pt x="3054484" y="292161"/>
                    <a:pt x="3034218" y="458201"/>
                  </a:cubicBezTo>
                  <a:cubicBezTo>
                    <a:pt x="3013952" y="624241"/>
                    <a:pt x="3051834" y="735187"/>
                    <a:pt x="3034218" y="954585"/>
                  </a:cubicBezTo>
                  <a:cubicBezTo>
                    <a:pt x="2710220" y="986139"/>
                    <a:pt x="2503763" y="939151"/>
                    <a:pt x="2366690" y="954585"/>
                  </a:cubicBezTo>
                  <a:cubicBezTo>
                    <a:pt x="2229617" y="970019"/>
                    <a:pt x="1902145" y="955481"/>
                    <a:pt x="1699162" y="954585"/>
                  </a:cubicBezTo>
                  <a:cubicBezTo>
                    <a:pt x="1496179" y="953689"/>
                    <a:pt x="1283767" y="940292"/>
                    <a:pt x="1153003" y="954585"/>
                  </a:cubicBezTo>
                  <a:cubicBezTo>
                    <a:pt x="1022239" y="968878"/>
                    <a:pt x="340764" y="954325"/>
                    <a:pt x="0" y="954585"/>
                  </a:cubicBezTo>
                  <a:cubicBezTo>
                    <a:pt x="-6723" y="782597"/>
                    <a:pt x="-12041" y="603956"/>
                    <a:pt x="0" y="496384"/>
                  </a:cubicBezTo>
                  <a:cubicBezTo>
                    <a:pt x="12041" y="388812"/>
                    <a:pt x="-15640" y="233036"/>
                    <a:pt x="0" y="0"/>
                  </a:cubicBezTo>
                  <a:close/>
                </a:path>
                <a:path w="3034218" h="954585" stroke="0" extrusionOk="0">
                  <a:moveTo>
                    <a:pt x="0" y="0"/>
                  </a:moveTo>
                  <a:cubicBezTo>
                    <a:pt x="273468" y="-26175"/>
                    <a:pt x="292714" y="22409"/>
                    <a:pt x="576501" y="0"/>
                  </a:cubicBezTo>
                  <a:cubicBezTo>
                    <a:pt x="860288" y="-22409"/>
                    <a:pt x="942868" y="-28958"/>
                    <a:pt x="1213687" y="0"/>
                  </a:cubicBezTo>
                  <a:cubicBezTo>
                    <a:pt x="1484506" y="28958"/>
                    <a:pt x="1603157" y="18145"/>
                    <a:pt x="1790189" y="0"/>
                  </a:cubicBezTo>
                  <a:cubicBezTo>
                    <a:pt x="1977221" y="-18145"/>
                    <a:pt x="2108582" y="27417"/>
                    <a:pt x="2397032" y="0"/>
                  </a:cubicBezTo>
                  <a:cubicBezTo>
                    <a:pt x="2685482" y="-27417"/>
                    <a:pt x="2828640" y="-9889"/>
                    <a:pt x="3034218" y="0"/>
                  </a:cubicBezTo>
                  <a:cubicBezTo>
                    <a:pt x="3016674" y="124738"/>
                    <a:pt x="3024069" y="322977"/>
                    <a:pt x="3034218" y="467747"/>
                  </a:cubicBezTo>
                  <a:cubicBezTo>
                    <a:pt x="3044367" y="612517"/>
                    <a:pt x="3035258" y="842443"/>
                    <a:pt x="3034218" y="954585"/>
                  </a:cubicBezTo>
                  <a:cubicBezTo>
                    <a:pt x="2809440" y="940967"/>
                    <a:pt x="2626112" y="948175"/>
                    <a:pt x="2397032" y="954585"/>
                  </a:cubicBezTo>
                  <a:cubicBezTo>
                    <a:pt x="2167952" y="960995"/>
                    <a:pt x="2039691" y="965460"/>
                    <a:pt x="1790189" y="954585"/>
                  </a:cubicBezTo>
                  <a:cubicBezTo>
                    <a:pt x="1540687" y="943710"/>
                    <a:pt x="1495063" y="977129"/>
                    <a:pt x="1213687" y="954585"/>
                  </a:cubicBezTo>
                  <a:cubicBezTo>
                    <a:pt x="932311" y="932041"/>
                    <a:pt x="758479" y="937365"/>
                    <a:pt x="606844" y="954585"/>
                  </a:cubicBezTo>
                  <a:cubicBezTo>
                    <a:pt x="455209" y="971805"/>
                    <a:pt x="285342" y="927454"/>
                    <a:pt x="0" y="954585"/>
                  </a:cubicBezTo>
                  <a:cubicBezTo>
                    <a:pt x="9853" y="845225"/>
                    <a:pt x="13750" y="573714"/>
                    <a:pt x="0" y="477293"/>
                  </a:cubicBezTo>
                  <a:cubicBezTo>
                    <a:pt x="-13750" y="380872"/>
                    <a:pt x="5674" y="139243"/>
                    <a:pt x="0" y="0"/>
                  </a:cubicBezTo>
                  <a:close/>
                </a:path>
              </a:pathLst>
            </a:custGeom>
            <a:grpFill/>
            <a:ln>
              <a:solidFill>
                <a:schemeClr val="tx1"/>
              </a:solidFill>
              <a:extLst>
                <a:ext uri="{C807C97D-BFC1-408E-A445-0C87EB9F89A2}">
                  <ask:lineSketchStyleProps xmlns:ask="http://schemas.microsoft.com/office/drawing/2018/sketchyshapes" sd="944201747">
                    <a:prstGeom prst="rect">
                      <a:avLst/>
                    </a:prstGeom>
                    <ask:type>
                      <ask:lineSketchFreehand/>
                    </ask:type>
                  </ask:lineSketchStyleProps>
                </a:ext>
              </a:extLst>
            </a:ln>
          </p:spPr>
          <p:style>
            <a:lnRef idx="0">
              <a:scrgbClr r="0" g="0" b="0"/>
            </a:lnRef>
            <a:fillRef idx="0">
              <a:scrgbClr r="0" g="0" b="0"/>
            </a:fillRef>
            <a:effectRef idx="0">
              <a:scrgbClr r="0" g="0" b="0"/>
            </a:effectRef>
            <a:fontRef idx="minor">
              <a:schemeClr val="lt1"/>
            </a:fontRef>
          </p:style>
          <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400" kern="1200" dirty="0">
                  <a:solidFill>
                    <a:schemeClr val="tx1"/>
                  </a:solidFill>
                </a:rPr>
                <a:t>Olympics 2012</a:t>
              </a:r>
            </a:p>
          </p:txBody>
        </p:sp>
      </p:grpSp>
    </p:spTree>
    <p:extLst>
      <p:ext uri="{BB962C8B-B14F-4D97-AF65-F5344CB8AC3E}">
        <p14:creationId xmlns:p14="http://schemas.microsoft.com/office/powerpoint/2010/main" val="1242903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79698" y="1110107"/>
            <a:ext cx="5632602" cy="4108279"/>
          </a:xfrm>
          <a:prstGeom prst="rect">
            <a:avLst/>
          </a:prstGeom>
        </p:spPr>
      </p:pic>
      <p:grpSp>
        <p:nvGrpSpPr>
          <p:cNvPr id="5" name="Group 4">
            <a:extLst>
              <a:ext uri="{FF2B5EF4-FFF2-40B4-BE49-F238E27FC236}">
                <a16:creationId xmlns:a16="http://schemas.microsoft.com/office/drawing/2014/main" id="{FB208519-E8BC-4D2D-A1D9-FD30709AAC4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F30BD9A0-5395-4E65-9B60-1729B2FA4A0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67865D5-051F-426F-A293-A0188ABEEDB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F5CBD8E-FD57-4331-9241-A0ECD39C15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508D7DA4-5A3F-4AAB-AE21-305B064C057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04E8E77-976E-473A-B6A7-9205E6EB4AB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8F70D81-5538-455D-B51F-258C547738C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636095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1878</TotalTime>
  <Words>8856</Words>
  <Application>Microsoft Office PowerPoint</Application>
  <PresentationFormat>Widescreen</PresentationFormat>
  <Paragraphs>522</Paragraphs>
  <Slides>20</Slides>
  <Notes>20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20</vt:i4>
      </vt:variant>
    </vt:vector>
  </HeadingPairs>
  <TitlesOfParts>
    <vt:vector size="31" baseType="lpstr">
      <vt:lpstr>Arial</vt:lpstr>
      <vt:lpstr>Arial Nova Cond</vt:lpstr>
      <vt:lpstr>Calibri</vt:lpstr>
      <vt:lpstr>Calibri Light</vt:lpstr>
      <vt:lpstr>Gotham</vt:lpstr>
      <vt:lpstr>Microsoft Sans Serif</vt:lpstr>
      <vt:lpstr>Open Sans</vt:lpstr>
      <vt:lpstr>Signika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222</cp:revision>
  <cp:lastPrinted>2019-02-08T14:00:49Z</cp:lastPrinted>
  <dcterms:created xsi:type="dcterms:W3CDTF">2018-01-30T11:09:50Z</dcterms:created>
  <dcterms:modified xsi:type="dcterms:W3CDTF">2023-07-06T13:10:12Z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709799e7-b546-45bd-b5de-05de930e9526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2022-06-23T11:05:07Z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9f41d149-3e18-4147-9a48-6a2d38fd6bee</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