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8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81293" autoAdjust="0"/>
  </p:normalViewPr>
  <p:slideViewPr>
    <p:cSldViewPr snapToGrid="0">
      <p:cViewPr varScale="1">
        <p:scale>
          <a:sx n="103" d="100"/>
          <a:sy n="103" d="100"/>
        </p:scale>
        <p:origin x="144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09C713-4A17-413B-BCC7-55C468E49230}" type="doc">
      <dgm:prSet loTypeId="urn:microsoft.com/office/officeart/2005/8/layout/venn2" loCatId="relationship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F22C1A26-241A-46CC-9FC2-D904F402C62E}">
      <dgm:prSet phldrT="[Text]" custT="1"/>
      <dgm:spPr/>
      <dgm:t>
        <a:bodyPr/>
        <a:lstStyle/>
        <a:p>
          <a:r>
            <a:rPr lang="en-GB" sz="1000" b="1" u="none">
              <a:latin typeface="Times New Roman" pitchFamily="18" charset="0"/>
              <a:cs typeface="Times New Roman" pitchFamily="18" charset="0"/>
            </a:rPr>
            <a:t>Research Philosophy - </a:t>
          </a:r>
          <a:r>
            <a:rPr lang="en-GB" sz="1000" b="1" i="1">
              <a:latin typeface="Times New Roman" pitchFamily="18" charset="0"/>
              <a:cs typeface="Times New Roman" pitchFamily="18" charset="0"/>
            </a:rPr>
            <a:t>Interpretivism</a:t>
          </a:r>
        </a:p>
      </dgm:t>
    </dgm:pt>
    <dgm:pt modelId="{157F33F2-2801-4A71-BA40-D1995F151F9B}" type="parTrans" cxnId="{285C79D6-3206-4061-950B-66EBE1CD8ECF}">
      <dgm:prSet/>
      <dgm:spPr/>
      <dgm:t>
        <a:bodyPr/>
        <a:lstStyle/>
        <a:p>
          <a:endParaRPr lang="en-GB" sz="3200" b="1"/>
        </a:p>
      </dgm:t>
    </dgm:pt>
    <dgm:pt modelId="{D578D7D4-3FBC-465E-B858-7306AC273C37}" type="sibTrans" cxnId="{285C79D6-3206-4061-950B-66EBE1CD8ECF}">
      <dgm:prSet/>
      <dgm:spPr/>
      <dgm:t>
        <a:bodyPr/>
        <a:lstStyle/>
        <a:p>
          <a:endParaRPr lang="en-GB" sz="3200" b="1"/>
        </a:p>
      </dgm:t>
    </dgm:pt>
    <dgm:pt modelId="{9391938F-1235-4E26-B362-BF25B79C1709}">
      <dgm:prSet phldrT="[Text]" custT="1"/>
      <dgm:spPr/>
      <dgm:t>
        <a:bodyPr/>
        <a:lstStyle/>
        <a:p>
          <a:r>
            <a:rPr lang="en-GB" sz="1000" b="1" u="none">
              <a:latin typeface="Times New Roman" pitchFamily="18" charset="0"/>
              <a:cs typeface="Times New Roman" pitchFamily="18" charset="0"/>
            </a:rPr>
            <a:t>Research Method - </a:t>
          </a:r>
          <a:r>
            <a:rPr lang="en-GB" sz="1000" b="1" i="1">
              <a:latin typeface="Times New Roman" pitchFamily="18" charset="0"/>
              <a:cs typeface="Times New Roman" pitchFamily="18" charset="0"/>
            </a:rPr>
            <a:t>Qualitative</a:t>
          </a:r>
        </a:p>
      </dgm:t>
    </dgm:pt>
    <dgm:pt modelId="{B1973DB8-22B6-4A08-B9E6-84ADC42CC976}" type="parTrans" cxnId="{80E95C6E-F225-4078-8D73-B31F1A681E70}">
      <dgm:prSet/>
      <dgm:spPr/>
      <dgm:t>
        <a:bodyPr/>
        <a:lstStyle/>
        <a:p>
          <a:endParaRPr lang="en-GB" sz="3200" b="1"/>
        </a:p>
      </dgm:t>
    </dgm:pt>
    <dgm:pt modelId="{45B7D7ED-F372-4154-8C38-FC7A9D0119CE}" type="sibTrans" cxnId="{80E95C6E-F225-4078-8D73-B31F1A681E70}">
      <dgm:prSet/>
      <dgm:spPr/>
      <dgm:t>
        <a:bodyPr/>
        <a:lstStyle/>
        <a:p>
          <a:endParaRPr lang="en-GB" sz="3200" b="1"/>
        </a:p>
      </dgm:t>
    </dgm:pt>
    <dgm:pt modelId="{4A325FD6-564A-41D9-B5C5-EE945E81EAC1}">
      <dgm:prSet phldrT="[Text]" custT="1"/>
      <dgm:spPr/>
      <dgm:t>
        <a:bodyPr/>
        <a:lstStyle/>
        <a:p>
          <a:r>
            <a:rPr lang="en-GB" sz="1000" b="1" u="none">
              <a:latin typeface="Times New Roman" pitchFamily="18" charset="0"/>
              <a:cs typeface="Times New Roman" pitchFamily="18" charset="0"/>
            </a:rPr>
            <a:t>Data Collection </a:t>
          </a:r>
        </a:p>
        <a:p>
          <a:r>
            <a:rPr lang="en-GB" sz="1000" b="1" i="1">
              <a:latin typeface="Times New Roman" pitchFamily="18" charset="0"/>
              <a:cs typeface="Times New Roman" pitchFamily="18" charset="0"/>
            </a:rPr>
            <a:t>Secondary data collection</a:t>
          </a:r>
        </a:p>
      </dgm:t>
    </dgm:pt>
    <dgm:pt modelId="{8BDCB6AC-5553-4920-97B5-EBF7C347CF2A}" type="parTrans" cxnId="{123520A8-66C5-497E-8613-CF067FC4C872}">
      <dgm:prSet/>
      <dgm:spPr/>
      <dgm:t>
        <a:bodyPr/>
        <a:lstStyle/>
        <a:p>
          <a:endParaRPr lang="en-GB" sz="3200" b="1"/>
        </a:p>
      </dgm:t>
    </dgm:pt>
    <dgm:pt modelId="{DCD061B2-3345-458D-9A45-5CCB85C25BF5}" type="sibTrans" cxnId="{123520A8-66C5-497E-8613-CF067FC4C872}">
      <dgm:prSet/>
      <dgm:spPr/>
      <dgm:t>
        <a:bodyPr/>
        <a:lstStyle/>
        <a:p>
          <a:endParaRPr lang="en-GB" sz="3200" b="1"/>
        </a:p>
      </dgm:t>
    </dgm:pt>
    <dgm:pt modelId="{41812A40-9091-47A7-A379-007FE8A2908F}">
      <dgm:prSet phldrT="[Text]" custT="1"/>
      <dgm:spPr/>
      <dgm:t>
        <a:bodyPr/>
        <a:lstStyle/>
        <a:p>
          <a:r>
            <a:rPr lang="en-GB" sz="1000" b="1" u="none">
              <a:latin typeface="Times New Roman" pitchFamily="18" charset="0"/>
              <a:cs typeface="Times New Roman" pitchFamily="18" charset="0"/>
            </a:rPr>
            <a:t>Research Approach - </a:t>
          </a:r>
          <a:r>
            <a:rPr lang="en-GB" sz="1000" b="1" i="1">
              <a:latin typeface="Times New Roman" pitchFamily="18" charset="0"/>
              <a:cs typeface="Times New Roman" pitchFamily="18" charset="0"/>
            </a:rPr>
            <a:t>Inductive </a:t>
          </a:r>
        </a:p>
      </dgm:t>
    </dgm:pt>
    <dgm:pt modelId="{32070F73-E282-4C23-8BEA-6A5F2C393626}" type="parTrans" cxnId="{421FCE00-D974-4B2A-94B5-8DEE63B41205}">
      <dgm:prSet/>
      <dgm:spPr/>
      <dgm:t>
        <a:bodyPr/>
        <a:lstStyle/>
        <a:p>
          <a:endParaRPr lang="en-GB" sz="3200" b="1"/>
        </a:p>
      </dgm:t>
    </dgm:pt>
    <dgm:pt modelId="{69F19CDB-F013-4AB2-BE59-9430B57CC91D}" type="sibTrans" cxnId="{421FCE00-D974-4B2A-94B5-8DEE63B41205}">
      <dgm:prSet/>
      <dgm:spPr/>
      <dgm:t>
        <a:bodyPr/>
        <a:lstStyle/>
        <a:p>
          <a:endParaRPr lang="en-GB" sz="3200" b="1"/>
        </a:p>
      </dgm:t>
    </dgm:pt>
    <dgm:pt modelId="{4F7BD962-A5F8-4EEA-AF37-FBEE29F15870}">
      <dgm:prSet phldrT="[Text]" custT="1"/>
      <dgm:spPr/>
      <dgm:t>
        <a:bodyPr/>
        <a:lstStyle/>
        <a:p>
          <a:r>
            <a:rPr lang="en-GB" sz="1000" b="1" u="none">
              <a:latin typeface="Times New Roman" pitchFamily="18" charset="0"/>
              <a:cs typeface="Times New Roman" pitchFamily="18" charset="0"/>
            </a:rPr>
            <a:t>Research Strategy - </a:t>
          </a:r>
          <a:r>
            <a:rPr lang="en-GB" sz="1000" b="1" i="1">
              <a:latin typeface="Times New Roman" pitchFamily="18" charset="0"/>
              <a:cs typeface="Times New Roman" pitchFamily="18" charset="0"/>
            </a:rPr>
            <a:t>Mono method</a:t>
          </a:r>
        </a:p>
      </dgm:t>
    </dgm:pt>
    <dgm:pt modelId="{B5AE4932-6B8F-467F-98F7-65A7DCD952B5}" type="sibTrans" cxnId="{A3906B05-37AC-49C3-85A0-FCC09954321D}">
      <dgm:prSet/>
      <dgm:spPr/>
      <dgm:t>
        <a:bodyPr/>
        <a:lstStyle/>
        <a:p>
          <a:endParaRPr lang="en-GB" sz="3200" b="1"/>
        </a:p>
      </dgm:t>
    </dgm:pt>
    <dgm:pt modelId="{3EF1EF6E-CA60-4E1D-A50E-6C2E1FC2ADB8}" type="parTrans" cxnId="{A3906B05-37AC-49C3-85A0-FCC09954321D}">
      <dgm:prSet/>
      <dgm:spPr/>
      <dgm:t>
        <a:bodyPr/>
        <a:lstStyle/>
        <a:p>
          <a:endParaRPr lang="en-GB" sz="3200" b="1"/>
        </a:p>
      </dgm:t>
    </dgm:pt>
    <dgm:pt modelId="{4EDA5F6D-5BAA-4D4A-97DB-F68662DB18FB}" type="pres">
      <dgm:prSet presAssocID="{9809C713-4A17-413B-BCC7-55C468E49230}" presName="Name0" presStyleCnt="0">
        <dgm:presLayoutVars>
          <dgm:chMax val="7"/>
          <dgm:resizeHandles val="exact"/>
        </dgm:presLayoutVars>
      </dgm:prSet>
      <dgm:spPr/>
    </dgm:pt>
    <dgm:pt modelId="{F9F6BC89-0542-4294-8668-7D59A2478A4E}" type="pres">
      <dgm:prSet presAssocID="{9809C713-4A17-413B-BCC7-55C468E49230}" presName="comp1" presStyleCnt="0"/>
      <dgm:spPr/>
    </dgm:pt>
    <dgm:pt modelId="{10448330-282D-4245-AF36-5A40C401A77B}" type="pres">
      <dgm:prSet presAssocID="{9809C713-4A17-413B-BCC7-55C468E49230}" presName="circle1" presStyleLbl="node1" presStyleIdx="0" presStyleCnt="5"/>
      <dgm:spPr/>
    </dgm:pt>
    <dgm:pt modelId="{AAD2553E-FA02-4DD8-B41D-3082962314A2}" type="pres">
      <dgm:prSet presAssocID="{9809C713-4A17-413B-BCC7-55C468E49230}" presName="c1text" presStyleLbl="node1" presStyleIdx="0" presStyleCnt="5">
        <dgm:presLayoutVars>
          <dgm:bulletEnabled val="1"/>
        </dgm:presLayoutVars>
      </dgm:prSet>
      <dgm:spPr/>
    </dgm:pt>
    <dgm:pt modelId="{A3003887-6E67-4822-B54F-225193DC0088}" type="pres">
      <dgm:prSet presAssocID="{9809C713-4A17-413B-BCC7-55C468E49230}" presName="comp2" presStyleCnt="0"/>
      <dgm:spPr/>
    </dgm:pt>
    <dgm:pt modelId="{A023B3F3-7AB5-4A54-8BB7-4991F95BE49C}" type="pres">
      <dgm:prSet presAssocID="{9809C713-4A17-413B-BCC7-55C468E49230}" presName="circle2" presStyleLbl="node1" presStyleIdx="1" presStyleCnt="5"/>
      <dgm:spPr/>
    </dgm:pt>
    <dgm:pt modelId="{E4E8B719-DCCB-40E4-A640-7F0E2BBF7926}" type="pres">
      <dgm:prSet presAssocID="{9809C713-4A17-413B-BCC7-55C468E49230}" presName="c2text" presStyleLbl="node1" presStyleIdx="1" presStyleCnt="5">
        <dgm:presLayoutVars>
          <dgm:bulletEnabled val="1"/>
        </dgm:presLayoutVars>
      </dgm:prSet>
      <dgm:spPr/>
    </dgm:pt>
    <dgm:pt modelId="{BAA60BF9-070F-42E4-8296-2A5A24E20704}" type="pres">
      <dgm:prSet presAssocID="{9809C713-4A17-413B-BCC7-55C468E49230}" presName="comp3" presStyleCnt="0"/>
      <dgm:spPr/>
    </dgm:pt>
    <dgm:pt modelId="{A71ACD0F-FF57-4EB1-A348-1B6FC4179441}" type="pres">
      <dgm:prSet presAssocID="{9809C713-4A17-413B-BCC7-55C468E49230}" presName="circle3" presStyleLbl="node1" presStyleIdx="2" presStyleCnt="5"/>
      <dgm:spPr/>
    </dgm:pt>
    <dgm:pt modelId="{C229BAF0-568D-4B05-8CCE-9D2DD88666A5}" type="pres">
      <dgm:prSet presAssocID="{9809C713-4A17-413B-BCC7-55C468E49230}" presName="c3text" presStyleLbl="node1" presStyleIdx="2" presStyleCnt="5">
        <dgm:presLayoutVars>
          <dgm:bulletEnabled val="1"/>
        </dgm:presLayoutVars>
      </dgm:prSet>
      <dgm:spPr/>
    </dgm:pt>
    <dgm:pt modelId="{7107F2D3-3D67-405D-A903-CC13087A84AE}" type="pres">
      <dgm:prSet presAssocID="{9809C713-4A17-413B-BCC7-55C468E49230}" presName="comp4" presStyleCnt="0"/>
      <dgm:spPr/>
    </dgm:pt>
    <dgm:pt modelId="{8B877806-8E99-48D1-8D58-0F570C6C7A32}" type="pres">
      <dgm:prSet presAssocID="{9809C713-4A17-413B-BCC7-55C468E49230}" presName="circle4" presStyleLbl="node1" presStyleIdx="3" presStyleCnt="5" custScaleX="107048"/>
      <dgm:spPr/>
    </dgm:pt>
    <dgm:pt modelId="{2508922A-310C-44DF-AA3E-286E73095946}" type="pres">
      <dgm:prSet presAssocID="{9809C713-4A17-413B-BCC7-55C468E49230}" presName="c4text" presStyleLbl="node1" presStyleIdx="3" presStyleCnt="5">
        <dgm:presLayoutVars>
          <dgm:bulletEnabled val="1"/>
        </dgm:presLayoutVars>
      </dgm:prSet>
      <dgm:spPr/>
    </dgm:pt>
    <dgm:pt modelId="{62F0AEAF-32BB-4D17-95E3-A1CA25668E01}" type="pres">
      <dgm:prSet presAssocID="{9809C713-4A17-413B-BCC7-55C468E49230}" presName="comp5" presStyleCnt="0"/>
      <dgm:spPr/>
    </dgm:pt>
    <dgm:pt modelId="{7DA6573D-8203-4506-B528-4BE361687E4D}" type="pres">
      <dgm:prSet presAssocID="{9809C713-4A17-413B-BCC7-55C468E49230}" presName="circle5" presStyleLbl="node1" presStyleIdx="4" presStyleCnt="5" custScaleY="93258" custLinFactNeighborX="661" custLinFactNeighborY="2646"/>
      <dgm:spPr/>
    </dgm:pt>
    <dgm:pt modelId="{E4F47BD6-365E-4EC1-BB0C-0C87D4A5D7D6}" type="pres">
      <dgm:prSet presAssocID="{9809C713-4A17-413B-BCC7-55C468E49230}" presName="c5text" presStyleLbl="node1" presStyleIdx="4" presStyleCnt="5">
        <dgm:presLayoutVars>
          <dgm:bulletEnabled val="1"/>
        </dgm:presLayoutVars>
      </dgm:prSet>
      <dgm:spPr/>
    </dgm:pt>
  </dgm:ptLst>
  <dgm:cxnLst>
    <dgm:cxn modelId="{421FCE00-D974-4B2A-94B5-8DEE63B41205}" srcId="{9809C713-4A17-413B-BCC7-55C468E49230}" destId="{41812A40-9091-47A7-A379-007FE8A2908F}" srcOrd="1" destOrd="0" parTransId="{32070F73-E282-4C23-8BEA-6A5F2C393626}" sibTransId="{69F19CDB-F013-4AB2-BE59-9430B57CC91D}"/>
    <dgm:cxn modelId="{A3906B05-37AC-49C3-85A0-FCC09954321D}" srcId="{9809C713-4A17-413B-BCC7-55C468E49230}" destId="{4F7BD962-A5F8-4EEA-AF37-FBEE29F15870}" srcOrd="3" destOrd="0" parTransId="{3EF1EF6E-CA60-4E1D-A50E-6C2E1FC2ADB8}" sibTransId="{B5AE4932-6B8F-467F-98F7-65A7DCD952B5}"/>
    <dgm:cxn modelId="{0671A629-A113-4EA5-B28B-213C97882D6E}" type="presOf" srcId="{41812A40-9091-47A7-A379-007FE8A2908F}" destId="{A023B3F3-7AB5-4A54-8BB7-4991F95BE49C}" srcOrd="0" destOrd="0" presId="urn:microsoft.com/office/officeart/2005/8/layout/venn2"/>
    <dgm:cxn modelId="{2BE9D62F-4D09-46EB-A574-F0D5E5800AA7}" type="presOf" srcId="{4A325FD6-564A-41D9-B5C5-EE945E81EAC1}" destId="{E4F47BD6-365E-4EC1-BB0C-0C87D4A5D7D6}" srcOrd="1" destOrd="0" presId="urn:microsoft.com/office/officeart/2005/8/layout/venn2"/>
    <dgm:cxn modelId="{C186D03C-D66C-4A67-8E5C-F21CCFB0C5D7}" type="presOf" srcId="{41812A40-9091-47A7-A379-007FE8A2908F}" destId="{E4E8B719-DCCB-40E4-A640-7F0E2BBF7926}" srcOrd="1" destOrd="0" presId="urn:microsoft.com/office/officeart/2005/8/layout/venn2"/>
    <dgm:cxn modelId="{16883864-7476-4E96-BAFF-BF5E082FB925}" type="presOf" srcId="{F22C1A26-241A-46CC-9FC2-D904F402C62E}" destId="{AAD2553E-FA02-4DD8-B41D-3082962314A2}" srcOrd="1" destOrd="0" presId="urn:microsoft.com/office/officeart/2005/8/layout/venn2"/>
    <dgm:cxn modelId="{80E95C6E-F225-4078-8D73-B31F1A681E70}" srcId="{9809C713-4A17-413B-BCC7-55C468E49230}" destId="{9391938F-1235-4E26-B362-BF25B79C1709}" srcOrd="2" destOrd="0" parTransId="{B1973DB8-22B6-4A08-B9E6-84ADC42CC976}" sibTransId="{45B7D7ED-F372-4154-8C38-FC7A9D0119CE}"/>
    <dgm:cxn modelId="{1E55E670-F61B-4019-8AD0-4089311545FB}" type="presOf" srcId="{4F7BD962-A5F8-4EEA-AF37-FBEE29F15870}" destId="{8B877806-8E99-48D1-8D58-0F570C6C7A32}" srcOrd="0" destOrd="0" presId="urn:microsoft.com/office/officeart/2005/8/layout/venn2"/>
    <dgm:cxn modelId="{1EB15088-11EB-4D57-A643-57C5F9105B89}" type="presOf" srcId="{4F7BD962-A5F8-4EEA-AF37-FBEE29F15870}" destId="{2508922A-310C-44DF-AA3E-286E73095946}" srcOrd="1" destOrd="0" presId="urn:microsoft.com/office/officeart/2005/8/layout/venn2"/>
    <dgm:cxn modelId="{192B2599-BF8B-4E0B-AC81-29B50EC09F13}" type="presOf" srcId="{9809C713-4A17-413B-BCC7-55C468E49230}" destId="{4EDA5F6D-5BAA-4D4A-97DB-F68662DB18FB}" srcOrd="0" destOrd="0" presId="urn:microsoft.com/office/officeart/2005/8/layout/venn2"/>
    <dgm:cxn modelId="{123520A8-66C5-497E-8613-CF067FC4C872}" srcId="{9809C713-4A17-413B-BCC7-55C468E49230}" destId="{4A325FD6-564A-41D9-B5C5-EE945E81EAC1}" srcOrd="4" destOrd="0" parTransId="{8BDCB6AC-5553-4920-97B5-EBF7C347CF2A}" sibTransId="{DCD061B2-3345-458D-9A45-5CCB85C25BF5}"/>
    <dgm:cxn modelId="{DBCC98B4-96C2-4746-B196-44B9A0940AB4}" type="presOf" srcId="{4A325FD6-564A-41D9-B5C5-EE945E81EAC1}" destId="{7DA6573D-8203-4506-B528-4BE361687E4D}" srcOrd="0" destOrd="0" presId="urn:microsoft.com/office/officeart/2005/8/layout/venn2"/>
    <dgm:cxn modelId="{6FB9A5B5-D2F9-4DE0-A17C-EB8C5D021C2F}" type="presOf" srcId="{9391938F-1235-4E26-B362-BF25B79C1709}" destId="{A71ACD0F-FF57-4EB1-A348-1B6FC4179441}" srcOrd="0" destOrd="0" presId="urn:microsoft.com/office/officeart/2005/8/layout/venn2"/>
    <dgm:cxn modelId="{1DB720C7-8CFB-41F0-93BF-5E8F96A6073D}" type="presOf" srcId="{F22C1A26-241A-46CC-9FC2-D904F402C62E}" destId="{10448330-282D-4245-AF36-5A40C401A77B}" srcOrd="0" destOrd="0" presId="urn:microsoft.com/office/officeart/2005/8/layout/venn2"/>
    <dgm:cxn modelId="{A55730D0-1507-4085-A505-6F68314DA6D6}" type="presOf" srcId="{9391938F-1235-4E26-B362-BF25B79C1709}" destId="{C229BAF0-568D-4B05-8CCE-9D2DD88666A5}" srcOrd="1" destOrd="0" presId="urn:microsoft.com/office/officeart/2005/8/layout/venn2"/>
    <dgm:cxn modelId="{285C79D6-3206-4061-950B-66EBE1CD8ECF}" srcId="{9809C713-4A17-413B-BCC7-55C468E49230}" destId="{F22C1A26-241A-46CC-9FC2-D904F402C62E}" srcOrd="0" destOrd="0" parTransId="{157F33F2-2801-4A71-BA40-D1995F151F9B}" sibTransId="{D578D7D4-3FBC-465E-B858-7306AC273C37}"/>
    <dgm:cxn modelId="{851BFE6B-FACB-4B51-BD41-DF3206C0BFC8}" type="presParOf" srcId="{4EDA5F6D-5BAA-4D4A-97DB-F68662DB18FB}" destId="{F9F6BC89-0542-4294-8668-7D59A2478A4E}" srcOrd="0" destOrd="0" presId="urn:microsoft.com/office/officeart/2005/8/layout/venn2"/>
    <dgm:cxn modelId="{1DAEC586-6BDA-48FF-B51E-7BEB4E124785}" type="presParOf" srcId="{F9F6BC89-0542-4294-8668-7D59A2478A4E}" destId="{10448330-282D-4245-AF36-5A40C401A77B}" srcOrd="0" destOrd="0" presId="urn:microsoft.com/office/officeart/2005/8/layout/venn2"/>
    <dgm:cxn modelId="{33DCAD4E-7C4A-491D-88D9-4190462374F2}" type="presParOf" srcId="{F9F6BC89-0542-4294-8668-7D59A2478A4E}" destId="{AAD2553E-FA02-4DD8-B41D-3082962314A2}" srcOrd="1" destOrd="0" presId="urn:microsoft.com/office/officeart/2005/8/layout/venn2"/>
    <dgm:cxn modelId="{FBD53A6E-3EC4-433E-92C2-1CE6B83236BE}" type="presParOf" srcId="{4EDA5F6D-5BAA-4D4A-97DB-F68662DB18FB}" destId="{A3003887-6E67-4822-B54F-225193DC0088}" srcOrd="1" destOrd="0" presId="urn:microsoft.com/office/officeart/2005/8/layout/venn2"/>
    <dgm:cxn modelId="{DB31AD50-E363-437D-9315-6F0848E84774}" type="presParOf" srcId="{A3003887-6E67-4822-B54F-225193DC0088}" destId="{A023B3F3-7AB5-4A54-8BB7-4991F95BE49C}" srcOrd="0" destOrd="0" presId="urn:microsoft.com/office/officeart/2005/8/layout/venn2"/>
    <dgm:cxn modelId="{315D2C2E-09DB-4CF9-AC84-04673885C4B9}" type="presParOf" srcId="{A3003887-6E67-4822-B54F-225193DC0088}" destId="{E4E8B719-DCCB-40E4-A640-7F0E2BBF7926}" srcOrd="1" destOrd="0" presId="urn:microsoft.com/office/officeart/2005/8/layout/venn2"/>
    <dgm:cxn modelId="{889F08FB-F190-4900-B0DF-C88C0CB204B1}" type="presParOf" srcId="{4EDA5F6D-5BAA-4D4A-97DB-F68662DB18FB}" destId="{BAA60BF9-070F-42E4-8296-2A5A24E20704}" srcOrd="2" destOrd="0" presId="urn:microsoft.com/office/officeart/2005/8/layout/venn2"/>
    <dgm:cxn modelId="{B51A49FE-090E-4DF1-B501-4FDDE582BE76}" type="presParOf" srcId="{BAA60BF9-070F-42E4-8296-2A5A24E20704}" destId="{A71ACD0F-FF57-4EB1-A348-1B6FC4179441}" srcOrd="0" destOrd="0" presId="urn:microsoft.com/office/officeart/2005/8/layout/venn2"/>
    <dgm:cxn modelId="{929D5C27-3D80-4949-AFF3-8312F39BF718}" type="presParOf" srcId="{BAA60BF9-070F-42E4-8296-2A5A24E20704}" destId="{C229BAF0-568D-4B05-8CCE-9D2DD88666A5}" srcOrd="1" destOrd="0" presId="urn:microsoft.com/office/officeart/2005/8/layout/venn2"/>
    <dgm:cxn modelId="{132CE1BD-3A2B-431A-8D3F-F2DC7603B78E}" type="presParOf" srcId="{4EDA5F6D-5BAA-4D4A-97DB-F68662DB18FB}" destId="{7107F2D3-3D67-405D-A903-CC13087A84AE}" srcOrd="3" destOrd="0" presId="urn:microsoft.com/office/officeart/2005/8/layout/venn2"/>
    <dgm:cxn modelId="{4DF1F5AA-B792-49B1-9A01-39F9B858392F}" type="presParOf" srcId="{7107F2D3-3D67-405D-A903-CC13087A84AE}" destId="{8B877806-8E99-48D1-8D58-0F570C6C7A32}" srcOrd="0" destOrd="0" presId="urn:microsoft.com/office/officeart/2005/8/layout/venn2"/>
    <dgm:cxn modelId="{79956A8A-CC26-413E-A661-336E16E41A30}" type="presParOf" srcId="{7107F2D3-3D67-405D-A903-CC13087A84AE}" destId="{2508922A-310C-44DF-AA3E-286E73095946}" srcOrd="1" destOrd="0" presId="urn:microsoft.com/office/officeart/2005/8/layout/venn2"/>
    <dgm:cxn modelId="{0B571E86-8122-4289-8B64-1FD5D83B71AF}" type="presParOf" srcId="{4EDA5F6D-5BAA-4D4A-97DB-F68662DB18FB}" destId="{62F0AEAF-32BB-4D17-95E3-A1CA25668E01}" srcOrd="4" destOrd="0" presId="urn:microsoft.com/office/officeart/2005/8/layout/venn2"/>
    <dgm:cxn modelId="{891AA902-CEA0-4767-8482-95FB1696B5CC}" type="presParOf" srcId="{62F0AEAF-32BB-4D17-95E3-A1CA25668E01}" destId="{7DA6573D-8203-4506-B528-4BE361687E4D}" srcOrd="0" destOrd="0" presId="urn:microsoft.com/office/officeart/2005/8/layout/venn2"/>
    <dgm:cxn modelId="{23ECEDA8-3E04-4E2A-B286-B91547A584B0}" type="presParOf" srcId="{62F0AEAF-32BB-4D17-95E3-A1CA25668E01}" destId="{E4F47BD6-365E-4EC1-BB0C-0C87D4A5D7D6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448330-282D-4245-AF36-5A40C401A77B}">
      <dsp:nvSpPr>
        <dsp:cNvPr id="0" name=""/>
        <dsp:cNvSpPr/>
      </dsp:nvSpPr>
      <dsp:spPr>
        <a:xfrm>
          <a:off x="890587" y="0"/>
          <a:ext cx="3705225" cy="3705225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u="none" kern="1200">
              <a:latin typeface="Times New Roman" pitchFamily="18" charset="0"/>
              <a:cs typeface="Times New Roman" pitchFamily="18" charset="0"/>
            </a:rPr>
            <a:t>Research Philosophy - </a:t>
          </a:r>
          <a:r>
            <a:rPr lang="en-GB" sz="1000" b="1" i="1" kern="1200">
              <a:latin typeface="Times New Roman" pitchFamily="18" charset="0"/>
              <a:cs typeface="Times New Roman" pitchFamily="18" charset="0"/>
            </a:rPr>
            <a:t>Interpretivism</a:t>
          </a:r>
        </a:p>
      </dsp:txBody>
      <dsp:txXfrm>
        <a:off x="2048470" y="185261"/>
        <a:ext cx="1389459" cy="370522"/>
      </dsp:txXfrm>
    </dsp:sp>
    <dsp:sp modelId="{A023B3F3-7AB5-4A54-8BB7-4991F95BE49C}">
      <dsp:nvSpPr>
        <dsp:cNvPr id="0" name=""/>
        <dsp:cNvSpPr/>
      </dsp:nvSpPr>
      <dsp:spPr>
        <a:xfrm>
          <a:off x="1168479" y="555783"/>
          <a:ext cx="3149441" cy="3149441"/>
        </a:xfrm>
        <a:prstGeom prst="ellipse">
          <a:avLst/>
        </a:prstGeom>
        <a:gradFill rotWithShape="0">
          <a:gsLst>
            <a:gs pos="0">
              <a:schemeClr val="accent3">
                <a:hueOff val="677650"/>
                <a:satOff val="25000"/>
                <a:lumOff val="-36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677650"/>
                <a:satOff val="25000"/>
                <a:lumOff val="-36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677650"/>
                <a:satOff val="25000"/>
                <a:lumOff val="-36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u="none" kern="1200">
              <a:latin typeface="Times New Roman" pitchFamily="18" charset="0"/>
              <a:cs typeface="Times New Roman" pitchFamily="18" charset="0"/>
            </a:rPr>
            <a:t>Research Approach - </a:t>
          </a:r>
          <a:r>
            <a:rPr lang="en-GB" sz="1000" b="1" i="1" kern="1200">
              <a:latin typeface="Times New Roman" pitchFamily="18" charset="0"/>
              <a:cs typeface="Times New Roman" pitchFamily="18" charset="0"/>
            </a:rPr>
            <a:t>Inductive </a:t>
          </a:r>
        </a:p>
      </dsp:txBody>
      <dsp:txXfrm>
        <a:off x="2064101" y="736876"/>
        <a:ext cx="1358196" cy="362185"/>
      </dsp:txXfrm>
    </dsp:sp>
    <dsp:sp modelId="{A71ACD0F-FF57-4EB1-A348-1B6FC4179441}">
      <dsp:nvSpPr>
        <dsp:cNvPr id="0" name=""/>
        <dsp:cNvSpPr/>
      </dsp:nvSpPr>
      <dsp:spPr>
        <a:xfrm>
          <a:off x="1446371" y="1111567"/>
          <a:ext cx="2593657" cy="2593657"/>
        </a:xfrm>
        <a:prstGeom prst="ellipse">
          <a:avLst/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u="none" kern="1200">
              <a:latin typeface="Times New Roman" pitchFamily="18" charset="0"/>
              <a:cs typeface="Times New Roman" pitchFamily="18" charset="0"/>
            </a:rPr>
            <a:t>Research Method - </a:t>
          </a:r>
          <a:r>
            <a:rPr lang="en-GB" sz="1000" b="1" i="1" kern="1200">
              <a:latin typeface="Times New Roman" pitchFamily="18" charset="0"/>
              <a:cs typeface="Times New Roman" pitchFamily="18" charset="0"/>
            </a:rPr>
            <a:t>Qualitative</a:t>
          </a:r>
        </a:p>
      </dsp:txBody>
      <dsp:txXfrm>
        <a:off x="2072091" y="1290529"/>
        <a:ext cx="1342217" cy="357924"/>
      </dsp:txXfrm>
    </dsp:sp>
    <dsp:sp modelId="{8B877806-8E99-48D1-8D58-0F570C6C7A32}">
      <dsp:nvSpPr>
        <dsp:cNvPr id="0" name=""/>
        <dsp:cNvSpPr/>
      </dsp:nvSpPr>
      <dsp:spPr>
        <a:xfrm>
          <a:off x="1652448" y="1667351"/>
          <a:ext cx="2181503" cy="2037873"/>
        </a:xfrm>
        <a:prstGeom prst="ellipse">
          <a:avLst/>
        </a:prstGeom>
        <a:gradFill rotWithShape="0">
          <a:gsLst>
            <a:gs pos="0">
              <a:schemeClr val="accent3">
                <a:hueOff val="2032949"/>
                <a:satOff val="75000"/>
                <a:lumOff val="-110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032949"/>
                <a:satOff val="75000"/>
                <a:lumOff val="-110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032949"/>
                <a:satOff val="75000"/>
                <a:lumOff val="-110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u="none" kern="1200">
              <a:latin typeface="Times New Roman" pitchFamily="18" charset="0"/>
              <a:cs typeface="Times New Roman" pitchFamily="18" charset="0"/>
            </a:rPr>
            <a:t>Research Strategy - </a:t>
          </a:r>
          <a:r>
            <a:rPr lang="en-GB" sz="1000" b="1" i="1" kern="1200">
              <a:latin typeface="Times New Roman" pitchFamily="18" charset="0"/>
              <a:cs typeface="Times New Roman" pitchFamily="18" charset="0"/>
            </a:rPr>
            <a:t>Mono method</a:t>
          </a:r>
        </a:p>
      </dsp:txBody>
      <dsp:txXfrm>
        <a:off x="2154194" y="1850759"/>
        <a:ext cx="1178011" cy="366817"/>
      </dsp:txXfrm>
    </dsp:sp>
    <dsp:sp modelId="{7DA6573D-8203-4506-B528-4BE361687E4D}">
      <dsp:nvSpPr>
        <dsp:cNvPr id="0" name=""/>
        <dsp:cNvSpPr/>
      </dsp:nvSpPr>
      <dsp:spPr>
        <a:xfrm>
          <a:off x="2011951" y="2312312"/>
          <a:ext cx="1482090" cy="1382167"/>
        </a:xfrm>
        <a:prstGeom prst="ellipse">
          <a:avLst/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u="none" kern="1200">
              <a:latin typeface="Times New Roman" pitchFamily="18" charset="0"/>
              <a:cs typeface="Times New Roman" pitchFamily="18" charset="0"/>
            </a:rPr>
            <a:t>Data Collection 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i="1" kern="1200">
              <a:latin typeface="Times New Roman" pitchFamily="18" charset="0"/>
              <a:cs typeface="Times New Roman" pitchFamily="18" charset="0"/>
            </a:rPr>
            <a:t>Secondary data collection</a:t>
          </a:r>
        </a:p>
      </dsp:txBody>
      <dsp:txXfrm>
        <a:off x="2228998" y="2657854"/>
        <a:ext cx="1047995" cy="6910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B32350-F131-4201-A3CF-584AEA597774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AAE1C0-973C-4504-9214-1CB833DE20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115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E1C0-973C-4504-9214-1CB833DE207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8182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E1C0-973C-4504-9214-1CB833DE207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9118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E1C0-973C-4504-9214-1CB833DE207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2710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E1C0-973C-4504-9214-1CB833DE207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6519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E1C0-973C-4504-9214-1CB833DE207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787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E1C0-973C-4504-9214-1CB833DE207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2216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E1C0-973C-4504-9214-1CB833DE207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308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E1C0-973C-4504-9214-1CB833DE207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1677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E1C0-973C-4504-9214-1CB833DE207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20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E1C0-973C-4504-9214-1CB833DE207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3688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E1C0-973C-4504-9214-1CB833DE207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4739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E1C0-973C-4504-9214-1CB833DE207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2824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AAE1C0-973C-4504-9214-1CB833DE207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5534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5374E-63E7-92C1-5BB1-AF711F702B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F5261D-685A-6D26-F814-D3D373D396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3638A-A958-7804-2769-E15BE6ACBD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84675-0CA2-4824-848B-F073C3334934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A52E65-8DA6-81DF-76EC-169B2D6DC8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AFFA2-5FD8-FE25-5E13-D292F99EB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F8C1B-187A-4E0E-A92A-0E9331B88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235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43515-D225-0A87-5B39-78641CA0B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1D873-F408-C3D0-2CD2-DE6D9EB9D9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EB6F18-A80E-535D-39F7-C0B03D0F3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84675-0CA2-4824-848B-F073C3334934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A2C94B-F51A-0A28-D6E2-C8E1000D7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5531D8-3680-00F3-488D-8ED7668C3E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F8C1B-187A-4E0E-A92A-0E9331B88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9289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FBC91-4286-87CF-AA9B-947613A19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6958CF-E7A7-420D-1AB9-4F8566F484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574F18-CD98-69E2-E4F3-C1968D0D2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84675-0CA2-4824-848B-F073C3334934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19FA96-49FE-68E8-EE0C-0AB84705D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1A2BB8-DF9C-D31D-EEAA-5781A6334A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F8C1B-187A-4E0E-A92A-0E9331B88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4908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4D244-20C6-724C-6FBE-9ABA8204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93564-B864-7E4C-D383-87439CC172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E1F71C-EE84-57C4-AC58-2076577B41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C5C60A-8B87-F850-05CA-0895E49311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84675-0CA2-4824-848B-F073C3334934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B95A7C-5F05-3846-B0B4-D3C1F48767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886E4A-8077-8104-4E4E-4E5551098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F8C1B-187A-4E0E-A92A-0E9331B88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441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B5998-1453-5830-215F-8890FD90C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34ECFE-BC82-9532-D19C-6A85EAA11A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0FF112-A5D6-B5A6-0EA4-9F0B0290B6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809984-56A8-CABA-12A6-FBC483A1B1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CC5E52-A239-6C9A-D8C8-6F01BB19AE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98A481-15B7-D028-1E9D-AE420506E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84675-0CA2-4824-848B-F073C3334934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F220A1-84E3-DE01-FAFB-9589E975C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ABBDED-DBF7-1648-0D3F-96A2903AF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F8C1B-187A-4E0E-A92A-0E9331B88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773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F4005-A249-1E28-684B-B05A44ECFD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E238DF-1A59-609B-1122-45D038C08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84675-0CA2-4824-848B-F073C3334934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61AEAD-8570-5EDC-C020-B0292CC4D8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EDA3A0-DCAD-F7E0-E39D-4809E1BEC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F8C1B-187A-4E0E-A92A-0E9331B88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6810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3E2ED0-FFAB-C785-58FE-3915493C46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84675-0CA2-4824-848B-F073C3334934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5DD762-6592-0211-3B07-064EDD1DE6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8D2BB8-1E47-574F-E3DB-5182FCB07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F8C1B-187A-4E0E-A92A-0E9331B88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004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2E667-883A-BB5B-EFA6-8706DF8043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BC337-A7F6-5545-72D2-CF201F0D2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6AE074-00D6-AB15-AB1C-C21206732A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727449-455B-00D2-3964-CF093880B2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84675-0CA2-4824-848B-F073C3334934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109BBE-3A5D-9DF9-5A46-625A3FFEE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D3E116-915B-0434-F19C-BEEC4709E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F8C1B-187A-4E0E-A92A-0E9331B88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983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3BE8-C42E-90C8-941F-9F4B3EAEE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D5BF53-A769-C74D-6813-B833D132A6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470536-94B5-2D7E-53D9-D7E83AE270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0C4872-8E7D-0F1E-74A3-9953672DDE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84675-0CA2-4824-848B-F073C3334934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64B4EB-CA01-CC18-9AC8-AB7D00B2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ECC904-AD44-A2FE-AEA1-34797F5AE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F8C1B-187A-4E0E-A92A-0E9331B88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4938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DEC7E-9B29-D835-0464-4FB54C822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8DFD09-1503-7E01-8857-8E7263CEC3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179FA8-36FE-1FD0-D2C9-07FAFCBF90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84675-0CA2-4824-848B-F073C3334934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40EFBA-AD0E-0EFC-C108-A991A3F1A2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13F17E-2AA7-E914-9B80-7C8251F8E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F8C1B-187A-4E0E-A92A-0E9331B88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407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15D5D3-BF2B-6AC5-487E-E436BA449EC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F007FB-962F-1494-1E66-E5288C4748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CDF3B-D8C8-D1F0-60C4-7AEB35EEA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84675-0CA2-4824-848B-F073C3334934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C78286-B261-C029-778F-3CF8C270A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85F534-CE0C-58D2-AD13-D2EE6C2F0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F8C1B-187A-4E0E-A92A-0E9331B88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209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C5E3991-C62F-510A-A55E-F9A8739A3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7EC7C-9069-8BA9-63B4-F039E82828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7480D-ADC5-BA89-4585-42BEFC2B73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084675-0CA2-4824-848B-F073C3334934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A8429-9897-72E1-30EF-CBB62D08C3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2E304-15D3-8BC9-E4D1-4B1B9ED133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BF8C1B-187A-4E0E-A92A-0E9331B888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522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3ED86-7C05-AD0E-BBBC-75916CBD32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3529" y="543629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Assessing the impact of ethical leadership procedures on corporate social responsibilities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06A4947-E1E1-E473-5595-4A53D80658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1520" y="3202971"/>
            <a:ext cx="4308960" cy="250050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B7623A4-97EA-9343-9048-9E6EC509B00F}"/>
              </a:ext>
            </a:extLst>
          </p:cNvPr>
          <p:cNvSpPr txBox="1"/>
          <p:nvPr/>
        </p:nvSpPr>
        <p:spPr>
          <a:xfrm>
            <a:off x="7760043" y="6215449"/>
            <a:ext cx="3608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Student: Alina Olaru - 2123361</a:t>
            </a:r>
          </a:p>
        </p:txBody>
      </p:sp>
    </p:spTree>
    <p:extLst>
      <p:ext uri="{BB962C8B-B14F-4D97-AF65-F5344CB8AC3E}">
        <p14:creationId xmlns:p14="http://schemas.microsoft.com/office/powerpoint/2010/main" val="32215456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54A14-3EA5-803A-28A7-EFC7EBE63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BA671-7E46-CB5E-49FE-62508AF2BC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361253" cy="4351338"/>
          </a:xfrm>
        </p:spPr>
        <p:txBody>
          <a:bodyPr>
            <a:normAutofit fontScale="92500" lnSpcReduction="10000"/>
          </a:bodyPr>
          <a:lstStyle/>
          <a:p>
            <a:pPr lvl="0" algn="just"/>
            <a:r>
              <a:rPr lang="en-GB" dirty="0"/>
              <a:t>This entire presentation is about assessing the primary link between ethical leadership and CSR. </a:t>
            </a:r>
            <a:endParaRPr lang="en-IN" dirty="0"/>
          </a:p>
          <a:p>
            <a:pPr lvl="0" algn="just"/>
            <a:r>
              <a:rPr lang="en-GB" dirty="0"/>
              <a:t>How ethical leadership procedures affect CSR practices is explored in this study (Ahsan, 2024). </a:t>
            </a:r>
            <a:endParaRPr lang="en-IN" dirty="0"/>
          </a:p>
          <a:p>
            <a:pPr lvl="0" algn="just"/>
            <a:r>
              <a:rPr lang="en-GB" dirty="0"/>
              <a:t>The research uses the second type of qualitative research, specifically thematic analysis. </a:t>
            </a:r>
            <a:endParaRPr lang="en-IN" dirty="0"/>
          </a:p>
          <a:p>
            <a:pPr lvl="0" algn="just"/>
            <a:r>
              <a:rPr lang="en-GB" dirty="0"/>
              <a:t>Goal of the study is to explore ethical leadership in today's business organisations. </a:t>
            </a:r>
            <a:endParaRPr lang="en-IN" dirty="0"/>
          </a:p>
          <a:p>
            <a:pPr algn="just"/>
            <a:endParaRPr lang="en-GB" dirty="0"/>
          </a:p>
        </p:txBody>
      </p:sp>
      <p:pic>
        <p:nvPicPr>
          <p:cNvPr id="2052" name="Picture 4" descr="Blog 1: Ethics and Leadership | Leading in a Changing World">
            <a:extLst>
              <a:ext uri="{FF2B5EF4-FFF2-40B4-BE49-F238E27FC236}">
                <a16:creationId xmlns:a16="http://schemas.microsoft.com/office/drawing/2014/main" id="{BC2F1953-F24A-EF75-6EA1-69A391A1CA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8644" y="2179319"/>
            <a:ext cx="3636489" cy="3230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47599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CDDCDB-5D8B-7682-C68C-931DAA7524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1593D-017D-04B6-D4C7-E30CA6F49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Research background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0F08C-36D4-695F-C69F-81B940435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869" y="1976096"/>
            <a:ext cx="7032585" cy="4351338"/>
          </a:xfrm>
        </p:spPr>
        <p:txBody>
          <a:bodyPr>
            <a:normAutofit fontScale="92500" lnSpcReduction="10000"/>
          </a:bodyPr>
          <a:lstStyle/>
          <a:p>
            <a:pPr lvl="0" algn="just"/>
            <a:r>
              <a:rPr lang="en-GB" dirty="0"/>
              <a:t>Ethical leadership has gained in importance in the contemporary organisations (Yuan </a:t>
            </a:r>
            <a:r>
              <a:rPr lang="en-GB" i="1" dirty="0"/>
              <a:t>et al.,</a:t>
            </a:r>
            <a:r>
              <a:rPr lang="en-GB" dirty="0"/>
              <a:t> 2023). </a:t>
            </a:r>
            <a:endParaRPr lang="en-IN" dirty="0"/>
          </a:p>
          <a:p>
            <a:pPr lvl="0" algn="just"/>
            <a:r>
              <a:rPr lang="en-GB" dirty="0"/>
              <a:t>Businesses are expected to act in an ethical and socially responsible manner. </a:t>
            </a:r>
            <a:endParaRPr lang="en-IN" dirty="0"/>
          </a:p>
          <a:p>
            <a:pPr lvl="0" algn="just"/>
            <a:r>
              <a:rPr lang="en-GB" dirty="0"/>
              <a:t>Studies shows that corporate social responsibility significantly impacts organisational reputation and trust (Yan </a:t>
            </a:r>
            <a:r>
              <a:rPr lang="en-GB" i="1" dirty="0"/>
              <a:t>et al.,</a:t>
            </a:r>
            <a:r>
              <a:rPr lang="en-GB" dirty="0"/>
              <a:t> 2022). </a:t>
            </a:r>
            <a:endParaRPr lang="en-IN" dirty="0"/>
          </a:p>
          <a:p>
            <a:pPr lvl="0" algn="just"/>
            <a:r>
              <a:rPr lang="en-GB" dirty="0"/>
              <a:t>Over the years, there have been several business scandals that have come to light, which clearly demonstrate the side effects of unethical leadership. </a:t>
            </a:r>
            <a:endParaRPr lang="en-IN" dirty="0"/>
          </a:p>
          <a:p>
            <a:pPr algn="just"/>
            <a:endParaRPr lang="en-GB" dirty="0"/>
          </a:p>
        </p:txBody>
      </p:sp>
      <p:pic>
        <p:nvPicPr>
          <p:cNvPr id="3074" name="Picture 2" descr="How to be an Ethical Leader | See Change Ltd">
            <a:extLst>
              <a:ext uri="{FF2B5EF4-FFF2-40B4-BE49-F238E27FC236}">
                <a16:creationId xmlns:a16="http://schemas.microsoft.com/office/drawing/2014/main" id="{087396A4-2553-20DA-C20C-F8E7A6A12F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7153" y="2576330"/>
            <a:ext cx="3937925" cy="2620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66315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8C76CB-1CE5-C739-B395-EEDE289119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DCF0A-E00E-07BB-7093-5901FDAE5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Research aim and objectives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0D0D6-35E7-DC81-16BB-53689FEDA0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435100"/>
            <a:ext cx="7073096" cy="5333999"/>
          </a:xfrm>
        </p:spPr>
        <p:txBody>
          <a:bodyPr>
            <a:normAutofit fontScale="70000" lnSpcReduction="20000"/>
          </a:bodyPr>
          <a:lstStyle/>
          <a:p>
            <a:r>
              <a:rPr lang="en-IN" b="1" dirty="0"/>
              <a:t>Research Aim:</a:t>
            </a:r>
            <a:endParaRPr lang="en-IN" dirty="0"/>
          </a:p>
          <a:p>
            <a:r>
              <a:rPr lang="en-IN" dirty="0"/>
              <a:t>To assess the impact of ethical leadership procedures on corporate social responsibility within organisations.</a:t>
            </a:r>
          </a:p>
          <a:p>
            <a:r>
              <a:rPr lang="en-IN" b="1" dirty="0"/>
              <a:t>Research Objectives:</a:t>
            </a:r>
            <a:endParaRPr lang="en-IN" dirty="0"/>
          </a:p>
          <a:p>
            <a:pPr lvl="0"/>
            <a:r>
              <a:rPr lang="en-IN" dirty="0"/>
              <a:t>To examine the concept of ethical leadership in organisations.</a:t>
            </a:r>
          </a:p>
          <a:p>
            <a:pPr lvl="0"/>
            <a:r>
              <a:rPr lang="en-IN" dirty="0"/>
              <a:t>To analyse the relationship between ethical leadership and CSR practices.</a:t>
            </a:r>
          </a:p>
          <a:p>
            <a:pPr lvl="0"/>
            <a:r>
              <a:rPr lang="en-IN" dirty="0"/>
              <a:t>To evaluate how ethical leadership affects employee involvement in CSR activities.</a:t>
            </a:r>
          </a:p>
          <a:p>
            <a:pPr lvl="0"/>
            <a:r>
              <a:rPr lang="en-IN" dirty="0"/>
              <a:t>To identify the benefits of ethical leadership for organisational reputation and sustainability.</a:t>
            </a:r>
          </a:p>
          <a:p>
            <a:r>
              <a:rPr lang="en-IN" b="1" dirty="0"/>
              <a:t>Research Questions: </a:t>
            </a:r>
            <a:endParaRPr lang="en-IN" dirty="0"/>
          </a:p>
          <a:p>
            <a:pPr lvl="0"/>
            <a:r>
              <a:rPr lang="en-IN" dirty="0"/>
              <a:t>How do ethical leadership procedures affect corporate social responsibility initiatives?</a:t>
            </a:r>
          </a:p>
          <a:p>
            <a:pPr lvl="0"/>
            <a:r>
              <a:rPr lang="en-IN" dirty="0"/>
              <a:t>What is the relationship between ethical leadership and organisational reputation?</a:t>
            </a:r>
          </a:p>
          <a:p>
            <a:pPr lvl="0"/>
            <a:r>
              <a:rPr lang="en-IN" dirty="0"/>
              <a:t>How does ethical leadership influence employee participation in CSR activities?</a:t>
            </a:r>
          </a:p>
        </p:txBody>
      </p:sp>
      <p:pic>
        <p:nvPicPr>
          <p:cNvPr id="4098" name="Picture 2" descr="What is Ethical Leadership? (With Examples &amp; Tips) | MTD Training">
            <a:extLst>
              <a:ext uri="{FF2B5EF4-FFF2-40B4-BE49-F238E27FC236}">
                <a16:creationId xmlns:a16="http://schemas.microsoft.com/office/drawing/2014/main" id="{DE3E81DB-BE0F-ACF3-BA95-CE8211712F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4280" y="2362200"/>
            <a:ext cx="4389120" cy="246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9074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47CB6E-F24D-0285-CDA0-F91EFEBA7F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2F154-3344-4F73-69B5-0728FBEC0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Literature review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2C905-3966-C451-4743-FDB11C3205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240" y="1690688"/>
            <a:ext cx="6905263" cy="4667250"/>
          </a:xfrm>
        </p:spPr>
        <p:txBody>
          <a:bodyPr>
            <a:normAutofit fontScale="92500"/>
          </a:bodyPr>
          <a:lstStyle/>
          <a:p>
            <a:pPr lvl="0" algn="just"/>
            <a:r>
              <a:rPr lang="en-GB" dirty="0"/>
              <a:t>Ethical leadership theory refers to the effect of leaders on organisation ethics (</a:t>
            </a:r>
            <a:r>
              <a:rPr lang="en-GB" dirty="0" err="1"/>
              <a:t>Shiundu</a:t>
            </a:r>
            <a:r>
              <a:rPr lang="en-GB" dirty="0"/>
              <a:t>, 2024). </a:t>
            </a:r>
            <a:endParaRPr lang="en-IN" dirty="0"/>
          </a:p>
          <a:p>
            <a:pPr lvl="0" algn="just"/>
            <a:r>
              <a:rPr lang="en-GB" dirty="0"/>
              <a:t>According to stakeholder theory, responsible business behaviour is important (Cragg, 2026). </a:t>
            </a:r>
            <a:endParaRPr lang="en-IN" dirty="0"/>
          </a:p>
          <a:p>
            <a:pPr lvl="0" algn="just"/>
            <a:r>
              <a:rPr lang="en-GB" dirty="0"/>
              <a:t>Social learning theory is used to account for the influence of imitation of leadership behaviour on employees (</a:t>
            </a:r>
            <a:r>
              <a:rPr lang="en-GB" dirty="0" err="1"/>
              <a:t>Boumpouri</a:t>
            </a:r>
            <a:r>
              <a:rPr lang="en-GB" dirty="0"/>
              <a:t> and Galanakis, 2022). </a:t>
            </a:r>
            <a:endParaRPr lang="en-IN" dirty="0"/>
          </a:p>
          <a:p>
            <a:pPr lvl="0" algn="just"/>
            <a:r>
              <a:rPr lang="en-GB" dirty="0"/>
              <a:t>The organisational culture has a significant influence on CSR implementation and performance (</a:t>
            </a:r>
            <a:r>
              <a:rPr lang="en-GB" dirty="0" err="1"/>
              <a:t>Alkhadra</a:t>
            </a:r>
            <a:r>
              <a:rPr lang="en-GB" dirty="0"/>
              <a:t> </a:t>
            </a:r>
            <a:r>
              <a:rPr lang="en-GB" i="1" dirty="0"/>
              <a:t>et al.,</a:t>
            </a:r>
            <a:r>
              <a:rPr lang="en-GB" dirty="0"/>
              <a:t> 2023). </a:t>
            </a:r>
            <a:endParaRPr lang="en-IN" dirty="0"/>
          </a:p>
          <a:p>
            <a:pPr algn="just"/>
            <a:endParaRPr lang="en-GB" dirty="0"/>
          </a:p>
        </p:txBody>
      </p:sp>
      <p:pic>
        <p:nvPicPr>
          <p:cNvPr id="5122" name="Picture 2" descr="The Importance of Ethical Leadership - Consultia">
            <a:extLst>
              <a:ext uri="{FF2B5EF4-FFF2-40B4-BE49-F238E27FC236}">
                <a16:creationId xmlns:a16="http://schemas.microsoft.com/office/drawing/2014/main" id="{49A203E8-61BD-D277-C5A7-7B35C4EE4C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2022" y="2190273"/>
            <a:ext cx="4143737" cy="3184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18918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708A5-C46A-9DD5-EAB8-5922EB3D6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Research onion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47423-EC1B-B95F-7FB1-96EE7C5D75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" y="1800225"/>
            <a:ext cx="6769100" cy="4351338"/>
          </a:xfrm>
        </p:spPr>
        <p:txBody>
          <a:bodyPr>
            <a:normAutofit fontScale="85000" lnSpcReduction="20000"/>
          </a:bodyPr>
          <a:lstStyle/>
          <a:p>
            <a:pPr lvl="0" algn="just"/>
            <a:r>
              <a:rPr lang="en-GB" dirty="0"/>
              <a:t>The study is based on the interpretivist research philosophy that seeks to gain insight into the relationship between ethical leadership and corporate social responsibility. </a:t>
            </a:r>
            <a:endParaRPr lang="en-IN" dirty="0"/>
          </a:p>
          <a:p>
            <a:pPr lvl="0" algn="just"/>
            <a:r>
              <a:rPr lang="en-GB" dirty="0"/>
              <a:t>An inductive research approach is utilised to determine themes and patterns that are arising from the current literature. </a:t>
            </a:r>
            <a:endParaRPr lang="en-IN" dirty="0"/>
          </a:p>
          <a:p>
            <a:pPr lvl="0" algn="just"/>
            <a:r>
              <a:rPr lang="en-GB" dirty="0"/>
              <a:t>Secondary research approach using academic and professional literature sources from the research. </a:t>
            </a:r>
            <a:endParaRPr lang="en-IN" dirty="0"/>
          </a:p>
          <a:p>
            <a:pPr lvl="0" algn="just"/>
            <a:r>
              <a:rPr lang="en-GB" dirty="0"/>
              <a:t>The qualitative approach mono-method is chosen to develop an in-depth understanding about ethical leadership and CSR practices. </a:t>
            </a:r>
            <a:endParaRPr lang="en-IN" dirty="0"/>
          </a:p>
          <a:p>
            <a:pPr lvl="0" algn="just"/>
            <a:r>
              <a:rPr lang="en-GB" dirty="0"/>
              <a:t>This study adopted a cross sectional time frame and thematic analysis to analyse the collected data. </a:t>
            </a:r>
            <a:endParaRPr lang="en-IN" dirty="0"/>
          </a:p>
          <a:p>
            <a:pPr algn="just"/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2F51444-7AE5-0452-24F6-A67543546A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29762156"/>
              </p:ext>
            </p:extLst>
          </p:nvPr>
        </p:nvGraphicFramePr>
        <p:xfrm>
          <a:off x="7086600" y="2123281"/>
          <a:ext cx="5486400" cy="3705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446490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41AD84-9E6C-E521-4D27-A53D9B4918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D7460-4C81-61EC-5B69-C01BA8991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Research methodology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F4811A-3D5C-A946-EEF1-7D7F0C2A9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720" y="1825625"/>
            <a:ext cx="6708494" cy="4351338"/>
          </a:xfrm>
        </p:spPr>
        <p:txBody>
          <a:bodyPr>
            <a:normAutofit lnSpcReduction="10000"/>
          </a:bodyPr>
          <a:lstStyle/>
          <a:p>
            <a:pPr lvl="0" algn="just"/>
            <a:r>
              <a:rPr lang="en-GB" dirty="0"/>
              <a:t>The study is a qualitative secondary research. </a:t>
            </a:r>
            <a:endParaRPr lang="en-IN" dirty="0"/>
          </a:p>
          <a:p>
            <a:pPr lvl="0" algn="just"/>
            <a:r>
              <a:rPr lang="en-GB" dirty="0"/>
              <a:t>The research approach used is interpretivist research approach in order to get a deeper understanding (Pervin and Mokhtar, 2022). </a:t>
            </a:r>
            <a:endParaRPr lang="en-IN" dirty="0"/>
          </a:p>
          <a:p>
            <a:pPr lvl="0" algn="just"/>
            <a:r>
              <a:rPr lang="en-GB" dirty="0"/>
              <a:t>The study is an inductive research approach in order to get emerging themes (</a:t>
            </a:r>
            <a:r>
              <a:rPr lang="en-GB" dirty="0" err="1"/>
              <a:t>Vears</a:t>
            </a:r>
            <a:r>
              <a:rPr lang="en-GB" dirty="0"/>
              <a:t> and Gillam, 2022). </a:t>
            </a:r>
            <a:endParaRPr lang="en-IN" dirty="0"/>
          </a:p>
          <a:p>
            <a:pPr lvl="0" algn="just"/>
            <a:r>
              <a:rPr lang="en-GB" dirty="0"/>
              <a:t>Analysis of secondary sources will be used to support the study. </a:t>
            </a:r>
            <a:endParaRPr lang="en-IN" dirty="0"/>
          </a:p>
          <a:p>
            <a:pPr algn="just"/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F459C5-CB79-0CE9-7977-B8D6218126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8927" y="2080121"/>
            <a:ext cx="3634873" cy="3779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9235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6F48D6-690A-E113-0043-E3FBB89CBD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3A07A-4820-D4AB-5780-42E336F36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Data collection and sampling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CAEE8-DBCB-69A0-4EA5-418DCD29C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59" y="1856105"/>
            <a:ext cx="5979289" cy="4351338"/>
          </a:xfrm>
        </p:spPr>
        <p:txBody>
          <a:bodyPr>
            <a:normAutofit fontScale="92500" lnSpcReduction="10000"/>
          </a:bodyPr>
          <a:lstStyle/>
          <a:p>
            <a:pPr lvl="0" algn="just"/>
            <a:r>
              <a:rPr lang="en-GB" dirty="0"/>
              <a:t>Different secondary sources will serve as the main sources for the research of the study. </a:t>
            </a:r>
            <a:endParaRPr lang="en-IN" dirty="0"/>
          </a:p>
          <a:p>
            <a:pPr lvl="0" algn="just"/>
            <a:r>
              <a:rPr lang="en-GB" dirty="0"/>
              <a:t>Academic reliability and credibility will be enhanced using peer-reviewed journals. </a:t>
            </a:r>
            <a:endParaRPr lang="en-IN" dirty="0"/>
          </a:p>
          <a:p>
            <a:pPr lvl="0" algn="just"/>
            <a:r>
              <a:rPr lang="en-GB" dirty="0"/>
              <a:t>This will also include practical business analysis, supported by company reports and industry publications. </a:t>
            </a:r>
            <a:endParaRPr lang="en-IN" dirty="0"/>
          </a:p>
          <a:p>
            <a:pPr lvl="0" algn="just"/>
            <a:r>
              <a:rPr lang="en-GB" dirty="0"/>
              <a:t>Literature that will be used will be chosen through purposive sampling techniques. </a:t>
            </a:r>
            <a:endParaRPr lang="en-IN" dirty="0"/>
          </a:p>
          <a:p>
            <a:pPr algn="just"/>
            <a:endParaRPr lang="en-GB" dirty="0"/>
          </a:p>
        </p:txBody>
      </p:sp>
      <p:pic>
        <p:nvPicPr>
          <p:cNvPr id="7170" name="Picture 2" descr="Secondary Research: Definition, Methods &amp; Examples">
            <a:extLst>
              <a:ext uri="{FF2B5EF4-FFF2-40B4-BE49-F238E27FC236}">
                <a16:creationId xmlns:a16="http://schemas.microsoft.com/office/drawing/2014/main" id="{F31F56D9-9ABF-FDC6-10D3-10F0A3CB14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6483" y="2255520"/>
            <a:ext cx="5189758" cy="3007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29687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6CBE62-4803-AE61-D852-AFEDE1BF33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ED31C-338B-5F12-F8FB-89B941031C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Data analysis methods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949B6-36F7-A16B-2F7B-026910E349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" y="1827848"/>
            <a:ext cx="6639046" cy="4351338"/>
          </a:xfrm>
        </p:spPr>
        <p:txBody>
          <a:bodyPr>
            <a:normAutofit lnSpcReduction="10000"/>
          </a:bodyPr>
          <a:lstStyle/>
          <a:p>
            <a:pPr lvl="0" algn="just"/>
            <a:r>
              <a:rPr lang="en-GB" dirty="0"/>
              <a:t>In this research, a thematic analysis will be employed to determine the main themes of the literature. </a:t>
            </a:r>
            <a:endParaRPr lang="en-IN" dirty="0"/>
          </a:p>
          <a:p>
            <a:pPr lvl="0" algn="just"/>
            <a:r>
              <a:rPr lang="en-GB" dirty="0"/>
              <a:t>The selected secondary data sources will be the basis for developing codes and themes (Riazi </a:t>
            </a:r>
            <a:r>
              <a:rPr lang="en-GB" i="1" dirty="0"/>
              <a:t>et al.,</a:t>
            </a:r>
            <a:r>
              <a:rPr lang="en-GB" dirty="0"/>
              <a:t> 2022). </a:t>
            </a:r>
            <a:endParaRPr lang="en-IN" dirty="0"/>
          </a:p>
          <a:p>
            <a:pPr lvl="0" algn="just"/>
            <a:r>
              <a:rPr lang="en-GB" dirty="0"/>
              <a:t>Similarities and differences will be analysed with reference to findings from the research. </a:t>
            </a:r>
            <a:endParaRPr lang="en-IN" dirty="0"/>
          </a:p>
          <a:p>
            <a:pPr algn="just"/>
            <a:r>
              <a:rPr lang="en-GB" dirty="0"/>
              <a:t>Thematic analysis is useful to analyse organisational behaviour in a critical way. </a:t>
            </a:r>
            <a:endParaRPr lang="en-IN" dirty="0"/>
          </a:p>
          <a:p>
            <a:pPr algn="just"/>
            <a:endParaRPr lang="en-GB" dirty="0"/>
          </a:p>
        </p:txBody>
      </p:sp>
      <p:pic>
        <p:nvPicPr>
          <p:cNvPr id="8194" name="Picture 2" descr="Best 10 Market Research Methods | Miquido Blog">
            <a:extLst>
              <a:ext uri="{FF2B5EF4-FFF2-40B4-BE49-F238E27FC236}">
                <a16:creationId xmlns:a16="http://schemas.microsoft.com/office/drawing/2014/main" id="{0CA319E5-46C0-4EF5-4D6F-0F932319E4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1129" y="2423160"/>
            <a:ext cx="4319871" cy="2880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85412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D9F4AA-9F20-B763-23AA-93742B980E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78BDD-EF88-D4A8-B14E-5BDFC59B22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Ethical considerations and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47767-5BC7-43C5-5A68-E32F216B1A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361253" cy="4351338"/>
          </a:xfrm>
        </p:spPr>
        <p:txBody>
          <a:bodyPr>
            <a:normAutofit fontScale="92500" lnSpcReduction="10000"/>
          </a:bodyPr>
          <a:lstStyle/>
          <a:p>
            <a:pPr lvl="0" algn="just"/>
            <a:r>
              <a:rPr lang="en-GB" dirty="0"/>
              <a:t>The research will make sure the secondary data sources used are accurate and honest (Cheong </a:t>
            </a:r>
            <a:r>
              <a:rPr lang="en-GB" i="1" dirty="0"/>
              <a:t>et al.,</a:t>
            </a:r>
            <a:r>
              <a:rPr lang="en-GB" dirty="0"/>
              <a:t> 2023). </a:t>
            </a:r>
            <a:endParaRPr lang="en-IN" dirty="0"/>
          </a:p>
          <a:p>
            <a:pPr lvl="0" algn="just"/>
            <a:r>
              <a:rPr lang="en-GB" dirty="0"/>
              <a:t>Proper referencing will be used to ensure that there is no plagiarism or breech of the rules of good practice. </a:t>
            </a:r>
            <a:endParaRPr lang="en-IN" dirty="0"/>
          </a:p>
          <a:p>
            <a:pPr lvl="0" algn="just"/>
            <a:r>
              <a:rPr lang="en-GB" dirty="0"/>
              <a:t>The study could be restricted due to the availability of sources and researcher bias (Smith and Noble, 2025). </a:t>
            </a:r>
            <a:endParaRPr lang="en-IN" dirty="0"/>
          </a:p>
          <a:p>
            <a:pPr lvl="0" algn="just"/>
            <a:r>
              <a:rPr lang="en-GB" dirty="0"/>
              <a:t>Secondary research might restrict access of current employee perceptions and experiences. </a:t>
            </a:r>
            <a:endParaRPr lang="en-IN" dirty="0"/>
          </a:p>
          <a:p>
            <a:pPr algn="just"/>
            <a:endParaRPr lang="en-GB" dirty="0"/>
          </a:p>
        </p:txBody>
      </p:sp>
      <p:pic>
        <p:nvPicPr>
          <p:cNvPr id="9218" name="Picture 2" descr="Ethical Considerations ~ Types &amp; Examples">
            <a:extLst>
              <a:ext uri="{FF2B5EF4-FFF2-40B4-BE49-F238E27FC236}">
                <a16:creationId xmlns:a16="http://schemas.microsoft.com/office/drawing/2014/main" id="{CF8C79D2-30FD-8FD4-F2A1-3554399B690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31" r="13539"/>
          <a:stretch>
            <a:fillRect/>
          </a:stretch>
        </p:blipFill>
        <p:spPr bwMode="auto">
          <a:xfrm>
            <a:off x="7726680" y="2236786"/>
            <a:ext cx="4023361" cy="3215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57054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46819F-D455-B4A8-7C7C-1C5EAC11EC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5849D-01F5-89A0-0FDC-C20076816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Significance and 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1C389-469B-D5D8-B64A-E8CA4EE7E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210782" cy="4351338"/>
          </a:xfrm>
        </p:spPr>
        <p:txBody>
          <a:bodyPr>
            <a:normAutofit lnSpcReduction="10000"/>
          </a:bodyPr>
          <a:lstStyle/>
          <a:p>
            <a:pPr lvl="0" algn="just"/>
            <a:r>
              <a:rPr lang="en-GB" dirty="0"/>
              <a:t>The research is adding to the body of knowledge on ethical leadership and CSR. </a:t>
            </a:r>
            <a:endParaRPr lang="en-IN" dirty="0"/>
          </a:p>
          <a:p>
            <a:pPr lvl="0" algn="just"/>
            <a:r>
              <a:rPr lang="en-GB" dirty="0"/>
              <a:t>Studying is in service to sustainable and socially responsible business management practices. </a:t>
            </a:r>
            <a:endParaRPr lang="en-IN" dirty="0"/>
          </a:p>
          <a:p>
            <a:pPr lvl="0" algn="just"/>
            <a:r>
              <a:rPr lang="en-GB" dirty="0"/>
              <a:t>Recommendations for ethical leadership procedures may benefit organisations. </a:t>
            </a:r>
            <a:endParaRPr lang="en-IN" dirty="0"/>
          </a:p>
          <a:p>
            <a:pPr lvl="0" algn="just"/>
            <a:r>
              <a:rPr lang="en-GB" dirty="0"/>
              <a:t>Total 10 weeks are needed for completing the entire project. </a:t>
            </a:r>
            <a:endParaRPr lang="en-IN" dirty="0"/>
          </a:p>
        </p:txBody>
      </p:sp>
      <p:pic>
        <p:nvPicPr>
          <p:cNvPr id="10242" name="Picture 2" descr="What is Ethical Leadership?">
            <a:extLst>
              <a:ext uri="{FF2B5EF4-FFF2-40B4-BE49-F238E27FC236}">
                <a16:creationId xmlns:a16="http://schemas.microsoft.com/office/drawing/2014/main" id="{0A730D32-B553-6C91-9AA0-B97229572A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7395" y="2104231"/>
            <a:ext cx="3936405" cy="3794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68288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BB06F6-5252-F7C0-A092-2EA9DEAB50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CA1EB-E939-41FF-9FC6-15FE65FA49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ADC1D-7EC3-AFF4-D024-A83525E73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005" y="1790901"/>
            <a:ext cx="6569597" cy="4351338"/>
          </a:xfrm>
        </p:spPr>
        <p:txBody>
          <a:bodyPr>
            <a:normAutofit lnSpcReduction="10000"/>
          </a:bodyPr>
          <a:lstStyle/>
          <a:p>
            <a:pPr lvl="0" algn="just"/>
            <a:r>
              <a:rPr lang="en-GB" dirty="0"/>
              <a:t>Currently, ethical leadership has a significant impact on corporate social responsibility practices. </a:t>
            </a:r>
            <a:endParaRPr lang="en-IN" dirty="0"/>
          </a:p>
          <a:p>
            <a:pPr lvl="0" algn="just"/>
            <a:r>
              <a:rPr lang="en-GB" dirty="0"/>
              <a:t>The critical understanding of leadership behaviour is enhanced by secondary qualitative research. </a:t>
            </a:r>
            <a:endParaRPr lang="en-IN" dirty="0"/>
          </a:p>
          <a:p>
            <a:pPr lvl="0" algn="just"/>
            <a:r>
              <a:rPr lang="en-GB" dirty="0"/>
              <a:t>Thematic analysis is used to get a detailed understanding of the organisational ethics and CSR. </a:t>
            </a:r>
            <a:endParaRPr lang="en-IN" dirty="0"/>
          </a:p>
          <a:p>
            <a:pPr lvl="0" algn="just"/>
            <a:r>
              <a:rPr lang="en-GB" dirty="0"/>
              <a:t>The results can contribute to sustainable and ethical organisational development. </a:t>
            </a:r>
            <a:endParaRPr lang="en-IN" dirty="0"/>
          </a:p>
          <a:p>
            <a:pPr algn="just"/>
            <a:endParaRPr lang="en-GB" dirty="0"/>
          </a:p>
        </p:txBody>
      </p:sp>
      <p:pic>
        <p:nvPicPr>
          <p:cNvPr id="11266" name="Picture 2" descr="Five Principles of Ethical Leadership | by Shafreen Anfar | Medium">
            <a:extLst>
              <a:ext uri="{FF2B5EF4-FFF2-40B4-BE49-F238E27FC236}">
                <a16:creationId xmlns:a16="http://schemas.microsoft.com/office/drawing/2014/main" id="{1D1E8F3B-1CA9-2981-667E-BFCAB9871F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7160" y="2014010"/>
            <a:ext cx="4114800" cy="3349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52157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11A1C3-D086-77DC-0D7E-C6FD105F52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61D78-8AEA-D164-DBA3-1F335F2DF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/>
              <a:t>References</a:t>
            </a:r>
            <a:br>
              <a:rPr lang="en-IN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6E0BA-04D1-2063-9821-6D8D509280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338" y="1559408"/>
            <a:ext cx="11164747" cy="5165484"/>
          </a:xfrm>
        </p:spPr>
        <p:txBody>
          <a:bodyPr>
            <a:normAutofit fontScale="47500" lnSpcReduction="20000"/>
          </a:bodyPr>
          <a:lstStyle/>
          <a:p>
            <a:r>
              <a:rPr lang="en-GB" dirty="0"/>
              <a:t>Ahsan, M.J. (2024) Unlocking sustainable success: exploring the impact of transformational leadership, organizational culture, and CSR performance on financial performance in the Italian manufacturing sector. </a:t>
            </a:r>
            <a:r>
              <a:rPr lang="en-GB" i="1" dirty="0"/>
              <a:t>Social Responsibility Journal</a:t>
            </a:r>
            <a:r>
              <a:rPr lang="en-GB" dirty="0"/>
              <a:t>, </a:t>
            </a:r>
            <a:r>
              <a:rPr lang="en-GB" i="1" dirty="0"/>
              <a:t>20</a:t>
            </a:r>
            <a:r>
              <a:rPr lang="en-GB" dirty="0"/>
              <a:t>(4), pp.783-803.</a:t>
            </a:r>
            <a:endParaRPr lang="en-IN" dirty="0"/>
          </a:p>
          <a:p>
            <a:r>
              <a:rPr lang="en-GB" dirty="0" err="1"/>
              <a:t>Alkhadra</a:t>
            </a:r>
            <a:r>
              <a:rPr lang="en-GB" dirty="0"/>
              <a:t>, W.A., </a:t>
            </a:r>
            <a:r>
              <a:rPr lang="en-GB" dirty="0" err="1"/>
              <a:t>Khawaldeh</a:t>
            </a:r>
            <a:r>
              <a:rPr lang="en-GB" dirty="0"/>
              <a:t>, S. and </a:t>
            </a:r>
            <a:r>
              <a:rPr lang="en-GB" dirty="0" err="1"/>
              <a:t>Aldehayyat</a:t>
            </a:r>
            <a:r>
              <a:rPr lang="en-GB" dirty="0"/>
              <a:t>, J. (2023) Relationship of ethical leadership, organizational culture, corporate social responsibility and organizational performance: a test of two mediation models. </a:t>
            </a:r>
            <a:r>
              <a:rPr lang="en-GB" i="1" dirty="0"/>
              <a:t>International Journal of Ethics and Systems</a:t>
            </a:r>
            <a:r>
              <a:rPr lang="en-GB" dirty="0"/>
              <a:t>, </a:t>
            </a:r>
            <a:r>
              <a:rPr lang="en-GB" i="1" dirty="0"/>
              <a:t>39</a:t>
            </a:r>
            <a:r>
              <a:rPr lang="en-GB" dirty="0"/>
              <a:t>(4), pp.737-760.</a:t>
            </a:r>
            <a:endParaRPr lang="en-IN" dirty="0"/>
          </a:p>
          <a:p>
            <a:r>
              <a:rPr lang="en-GB" dirty="0" err="1"/>
              <a:t>Boumpouri</a:t>
            </a:r>
            <a:r>
              <a:rPr lang="en-GB" dirty="0"/>
              <a:t>, M. and Galanakis, M. (2022) Efficiency of managers as role models: a social learning theory perspective. </a:t>
            </a:r>
            <a:r>
              <a:rPr lang="en-GB" i="1" dirty="0"/>
              <a:t>Psychology</a:t>
            </a:r>
            <a:r>
              <a:rPr lang="en-GB" dirty="0"/>
              <a:t>, </a:t>
            </a:r>
            <a:r>
              <a:rPr lang="en-GB" i="1" dirty="0"/>
              <a:t>12</a:t>
            </a:r>
            <a:r>
              <a:rPr lang="en-GB" dirty="0"/>
              <a:t>(12), pp.933-938.</a:t>
            </a:r>
            <a:endParaRPr lang="en-IN" dirty="0"/>
          </a:p>
          <a:p>
            <a:r>
              <a:rPr lang="en-GB" dirty="0"/>
              <a:t>Cheong, H.I., Lyons, A., Houghton, R. and Majumdar, A. (2023) Secondary qualitative research methodology using online data within the context of social sciences. </a:t>
            </a:r>
            <a:r>
              <a:rPr lang="en-GB" i="1" dirty="0"/>
              <a:t>International Journal of Qualitative Methods</a:t>
            </a:r>
            <a:r>
              <a:rPr lang="en-GB" dirty="0"/>
              <a:t>, </a:t>
            </a:r>
            <a:r>
              <a:rPr lang="en-GB" i="1" dirty="0"/>
              <a:t>22</a:t>
            </a:r>
            <a:r>
              <a:rPr lang="en-GB" dirty="0"/>
              <a:t>, p.16094069231180160.</a:t>
            </a:r>
            <a:endParaRPr lang="en-IN" dirty="0"/>
          </a:p>
          <a:p>
            <a:r>
              <a:rPr lang="en-GB" dirty="0"/>
              <a:t>Cragg, W. (2026) Business ethics and stakeholder theory. In </a:t>
            </a:r>
            <a:r>
              <a:rPr lang="en-GB" i="1" dirty="0"/>
              <a:t>Wesley Cragg: A Canadian Business Ethics Pioneer: A Collection of His Best Works</a:t>
            </a:r>
            <a:r>
              <a:rPr lang="en-GB" dirty="0"/>
              <a:t> (pp. 113-142). Cham: Springer Nature Switzerland.</a:t>
            </a:r>
            <a:endParaRPr lang="en-IN" dirty="0"/>
          </a:p>
          <a:p>
            <a:r>
              <a:rPr lang="en-GB" dirty="0"/>
              <a:t>Pervin, N. and Mokhtar, M. (2022) The interpretivist research paradigm: A subjective notion of a social context. </a:t>
            </a:r>
            <a:r>
              <a:rPr lang="en-GB" i="1" dirty="0"/>
              <a:t>International Journal of Academic Research in Progressive Education and Development</a:t>
            </a:r>
            <a:r>
              <a:rPr lang="en-GB" dirty="0"/>
              <a:t>, </a:t>
            </a:r>
            <a:r>
              <a:rPr lang="en-GB" i="1" dirty="0"/>
              <a:t>11</a:t>
            </a:r>
            <a:r>
              <a:rPr lang="en-GB" dirty="0"/>
              <a:t>(2), pp.419-428.</a:t>
            </a:r>
            <a:endParaRPr lang="en-IN" dirty="0"/>
          </a:p>
          <a:p>
            <a:r>
              <a:rPr lang="en-GB" dirty="0"/>
              <a:t>Riazi, M., </a:t>
            </a:r>
            <a:r>
              <a:rPr lang="en-GB" dirty="0" err="1"/>
              <a:t>Ghanbar</a:t>
            </a:r>
            <a:r>
              <a:rPr lang="en-GB" dirty="0"/>
              <a:t>, H. and Rezvani, R. (2023) Qualitative data coding and analysis: A systematic review of the papers published in the Journal of Second Language Writing. </a:t>
            </a:r>
            <a:r>
              <a:rPr lang="en-GB" i="1" dirty="0"/>
              <a:t>Iranian Journal of Language Teaching Research</a:t>
            </a:r>
            <a:r>
              <a:rPr lang="en-GB" dirty="0"/>
              <a:t>, </a:t>
            </a:r>
            <a:r>
              <a:rPr lang="en-GB" i="1" dirty="0"/>
              <a:t>11</a:t>
            </a:r>
            <a:r>
              <a:rPr lang="en-GB" dirty="0"/>
              <a:t>(1), pp.25-47.</a:t>
            </a:r>
            <a:endParaRPr lang="en-IN" dirty="0"/>
          </a:p>
          <a:p>
            <a:r>
              <a:rPr lang="en-GB" dirty="0" err="1"/>
              <a:t>Shiundu</a:t>
            </a:r>
            <a:r>
              <a:rPr lang="en-GB" dirty="0"/>
              <a:t>, T.W. (2024) Ethical leadership and its implication on decision-making in organizations: a literature review. </a:t>
            </a:r>
            <a:r>
              <a:rPr lang="en-GB" i="1" dirty="0"/>
              <a:t>Journal of Human Resource &amp; Leadership</a:t>
            </a:r>
            <a:r>
              <a:rPr lang="en-GB" dirty="0"/>
              <a:t>, </a:t>
            </a:r>
            <a:r>
              <a:rPr lang="en-GB" i="1" dirty="0"/>
              <a:t>8</a:t>
            </a:r>
            <a:r>
              <a:rPr lang="en-GB" dirty="0"/>
              <a:t>(1), pp.59-67.</a:t>
            </a:r>
            <a:endParaRPr lang="en-IN" dirty="0"/>
          </a:p>
          <a:p>
            <a:r>
              <a:rPr lang="en-GB" dirty="0"/>
              <a:t>Smith, J. and Noble, H. (2025) Understanding sources of bias in research. </a:t>
            </a:r>
            <a:r>
              <a:rPr lang="en-GB" i="1" dirty="0"/>
              <a:t>Evidence-based nursing</a:t>
            </a:r>
            <a:r>
              <a:rPr lang="en-GB" dirty="0"/>
              <a:t>, </a:t>
            </a:r>
            <a:r>
              <a:rPr lang="en-GB" i="1" dirty="0"/>
              <a:t>28</a:t>
            </a:r>
            <a:r>
              <a:rPr lang="en-GB" dirty="0"/>
              <a:t>(3), pp.137-139.</a:t>
            </a:r>
            <a:endParaRPr lang="en-IN" dirty="0"/>
          </a:p>
          <a:p>
            <a:r>
              <a:rPr lang="en-GB" dirty="0" err="1"/>
              <a:t>Vears</a:t>
            </a:r>
            <a:r>
              <a:rPr lang="en-GB" dirty="0"/>
              <a:t>, D.F. and Gillam, L. (2022) Inductive content analysis: A guide for beginning qualitative researchers. </a:t>
            </a:r>
            <a:r>
              <a:rPr lang="en-GB" i="1" dirty="0"/>
              <a:t>Focus on Health Professional Education: A Multi-Professional Journal</a:t>
            </a:r>
            <a:r>
              <a:rPr lang="en-GB" dirty="0"/>
              <a:t>, </a:t>
            </a:r>
            <a:r>
              <a:rPr lang="en-GB" i="1" dirty="0"/>
              <a:t>23</a:t>
            </a:r>
            <a:r>
              <a:rPr lang="en-GB" dirty="0"/>
              <a:t>(1), pp.111-127.</a:t>
            </a:r>
            <a:endParaRPr lang="en-IN" dirty="0"/>
          </a:p>
          <a:p>
            <a:r>
              <a:rPr lang="en-GB" dirty="0"/>
              <a:t>Yan, X., Espinosa-Cristia, J.F., Kumari, K. and </a:t>
            </a:r>
            <a:r>
              <a:rPr lang="en-GB" dirty="0" err="1"/>
              <a:t>Cioca</a:t>
            </a:r>
            <a:r>
              <a:rPr lang="en-GB" dirty="0"/>
              <a:t>, L.I. (2022) Relationship between corporate social responsibility, organizational trust, and corporate reputation for sustainable performance. </a:t>
            </a:r>
            <a:r>
              <a:rPr lang="en-GB" i="1" dirty="0"/>
              <a:t>Sustainability</a:t>
            </a:r>
            <a:r>
              <a:rPr lang="en-GB" dirty="0"/>
              <a:t>, </a:t>
            </a:r>
            <a:r>
              <a:rPr lang="en-GB" i="1" dirty="0"/>
              <a:t>14</a:t>
            </a:r>
            <a:r>
              <a:rPr lang="en-GB" dirty="0"/>
              <a:t>(14), p.8737.</a:t>
            </a:r>
            <a:endParaRPr lang="en-IN" dirty="0"/>
          </a:p>
          <a:p>
            <a:r>
              <a:rPr lang="en-GB" dirty="0"/>
              <a:t>Yuan, L., Chia, R. and Gosling, J. (2023) Confucian virtue ethics and ethical leadership in modern China. </a:t>
            </a:r>
            <a:r>
              <a:rPr lang="en-GB" i="1" dirty="0"/>
              <a:t>Journal of Business Ethics</a:t>
            </a:r>
            <a:r>
              <a:rPr lang="en-GB" dirty="0"/>
              <a:t>, </a:t>
            </a:r>
            <a:r>
              <a:rPr lang="en-GB" i="1" dirty="0"/>
              <a:t>182</a:t>
            </a:r>
            <a:r>
              <a:rPr lang="en-GB" dirty="0"/>
              <a:t>(1), pp.119-133.</a:t>
            </a:r>
            <a:endParaRPr lang="en-IN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51159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1350</Words>
  <Application>Microsoft Macintosh PowerPoint</Application>
  <PresentationFormat>Widescreen</PresentationFormat>
  <Paragraphs>97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Office Theme</vt:lpstr>
      <vt:lpstr>Assessing the impact of ethical leadership procedures on corporate social responsibilities</vt:lpstr>
      <vt:lpstr>Introduction</vt:lpstr>
      <vt:lpstr>Research background </vt:lpstr>
      <vt:lpstr>Research aim and objectives</vt:lpstr>
      <vt:lpstr>Literature review</vt:lpstr>
      <vt:lpstr>Research onion</vt:lpstr>
      <vt:lpstr>Research methodology</vt:lpstr>
      <vt:lpstr>Data collection and sampling</vt:lpstr>
      <vt:lpstr>Data analysis methods</vt:lpstr>
      <vt:lpstr>Ethical considerations and limitations</vt:lpstr>
      <vt:lpstr>Significance and timeline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Assessing the impact of ethical leadership procedures on corporate social responsibilities</dc:title>
  <cp:lastModifiedBy>Alina Olaru</cp:lastModifiedBy>
  <cp:revision>3</cp:revision>
  <dcterms:created xsi:type="dcterms:W3CDTF">2026-05-25T11:11:17Z</dcterms:created>
  <dcterms:modified xsi:type="dcterms:W3CDTF">2026-06-05T08:40:19Z</dcterms:modified>
</cp:coreProperties>
</file>