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431" r:id="rId5"/>
    <p:sldId id="432" r:id="rId6"/>
    <p:sldId id="422" r:id="rId7"/>
    <p:sldId id="420" r:id="rId8"/>
    <p:sldId id="402" r:id="rId9"/>
    <p:sldId id="403" r:id="rId10"/>
    <p:sldId id="404" r:id="rId11"/>
    <p:sldId id="405" r:id="rId12"/>
    <p:sldId id="406" r:id="rId13"/>
    <p:sldId id="408" r:id="rId14"/>
    <p:sldId id="409" r:id="rId15"/>
    <p:sldId id="410" r:id="rId16"/>
    <p:sldId id="411" r:id="rId17"/>
    <p:sldId id="428" r:id="rId18"/>
    <p:sldId id="425" r:id="rId19"/>
    <p:sldId id="426" r:id="rId20"/>
    <p:sldId id="385" r:id="rId21"/>
    <p:sldId id="430" r:id="rId22"/>
    <p:sldId id="436" r:id="rId23"/>
    <p:sldId id="412" r:id="rId24"/>
    <p:sldId id="42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403E91-A8D6-4290-A6F3-E5279386E587}" v="6" dt="2022-10-21T17:00:50.249"/>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28301" autoAdjust="0"/>
    <p:restoredTop sz="94660"/>
  </p:normalViewPr>
  <p:slideViewPr>
    <p:cSldViewPr>
      <p:cViewPr varScale="1">
        <p:scale>
          <a:sx n="106" d="100"/>
          <a:sy n="106" d="100"/>
        </p:scale>
        <p:origin x="210" y="114"/>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D8403E91-A8D6-4290-A6F3-E5279386E587}"/>
    <pc:docChg chg="undo custSel addSld delSld modSld">
      <pc:chgData name="Vasilios Tavlaridis" userId="cf0f3e73-e183-4ecf-9d20-cf90aae84965" providerId="ADAL" clId="{D8403E91-A8D6-4290-A6F3-E5279386E587}" dt="2022-10-21T17:03:21.656" v="63" actId="2696"/>
      <pc:docMkLst>
        <pc:docMk/>
      </pc:docMkLst>
      <pc:sldChg chg="modSp mod">
        <pc:chgData name="Vasilios Tavlaridis" userId="cf0f3e73-e183-4ecf-9d20-cf90aae84965" providerId="ADAL" clId="{D8403E91-A8D6-4290-A6F3-E5279386E587}" dt="2022-10-21T16:58:08.682" v="27" actId="20577"/>
        <pc:sldMkLst>
          <pc:docMk/>
          <pc:sldMk cId="1636022258" sldId="349"/>
        </pc:sldMkLst>
        <pc:spChg chg="mod">
          <ac:chgData name="Vasilios Tavlaridis" userId="cf0f3e73-e183-4ecf-9d20-cf90aae84965" providerId="ADAL" clId="{D8403E91-A8D6-4290-A6F3-E5279386E587}" dt="2022-10-21T16:58:08.682" v="27" actId="20577"/>
          <ac:spMkLst>
            <pc:docMk/>
            <pc:sldMk cId="1636022258" sldId="349"/>
            <ac:spMk id="3" creationId="{D812E91C-765A-4D1E-A716-4C31ED1A28A0}"/>
          </ac:spMkLst>
        </pc:spChg>
      </pc:sldChg>
      <pc:sldChg chg="add del">
        <pc:chgData name="Vasilios Tavlaridis" userId="cf0f3e73-e183-4ecf-9d20-cf90aae84965" providerId="ADAL" clId="{D8403E91-A8D6-4290-A6F3-E5279386E587}" dt="2022-10-21T17:03:21.656" v="63" actId="2696"/>
        <pc:sldMkLst>
          <pc:docMk/>
          <pc:sldMk cId="2408630836" sldId="385"/>
        </pc:sldMkLst>
      </pc:sldChg>
      <pc:sldChg chg="add del">
        <pc:chgData name="Vasilios Tavlaridis" userId="cf0f3e73-e183-4ecf-9d20-cf90aae84965" providerId="ADAL" clId="{D8403E91-A8D6-4290-A6F3-E5279386E587}" dt="2022-10-21T17:03:21.656" v="63" actId="2696"/>
        <pc:sldMkLst>
          <pc:docMk/>
          <pc:sldMk cId="790467638" sldId="402"/>
        </pc:sldMkLst>
      </pc:sldChg>
      <pc:sldChg chg="del">
        <pc:chgData name="Vasilios Tavlaridis" userId="cf0f3e73-e183-4ecf-9d20-cf90aae84965" providerId="ADAL" clId="{D8403E91-A8D6-4290-A6F3-E5279386E587}" dt="2022-10-21T16:58:28.454" v="28" actId="2696"/>
        <pc:sldMkLst>
          <pc:docMk/>
          <pc:sldMk cId="2567769660" sldId="402"/>
        </pc:sldMkLst>
      </pc:sldChg>
      <pc:sldChg chg="add del">
        <pc:chgData name="Vasilios Tavlaridis" userId="cf0f3e73-e183-4ecf-9d20-cf90aae84965" providerId="ADAL" clId="{D8403E91-A8D6-4290-A6F3-E5279386E587}" dt="2022-10-21T17:03:21.656" v="63" actId="2696"/>
        <pc:sldMkLst>
          <pc:docMk/>
          <pc:sldMk cId="3300691489" sldId="403"/>
        </pc:sldMkLst>
      </pc:sldChg>
      <pc:sldChg chg="add del">
        <pc:chgData name="Vasilios Tavlaridis" userId="cf0f3e73-e183-4ecf-9d20-cf90aae84965" providerId="ADAL" clId="{D8403E91-A8D6-4290-A6F3-E5279386E587}" dt="2022-10-21T17:03:21.656" v="63" actId="2696"/>
        <pc:sldMkLst>
          <pc:docMk/>
          <pc:sldMk cId="3597432989" sldId="404"/>
        </pc:sldMkLst>
      </pc:sldChg>
      <pc:sldChg chg="add del">
        <pc:chgData name="Vasilios Tavlaridis" userId="cf0f3e73-e183-4ecf-9d20-cf90aae84965" providerId="ADAL" clId="{D8403E91-A8D6-4290-A6F3-E5279386E587}" dt="2022-10-21T17:03:21.656" v="63" actId="2696"/>
        <pc:sldMkLst>
          <pc:docMk/>
          <pc:sldMk cId="3934857549" sldId="405"/>
        </pc:sldMkLst>
      </pc:sldChg>
      <pc:sldChg chg="add del">
        <pc:chgData name="Vasilios Tavlaridis" userId="cf0f3e73-e183-4ecf-9d20-cf90aae84965" providerId="ADAL" clId="{D8403E91-A8D6-4290-A6F3-E5279386E587}" dt="2022-10-21T17:03:21.656" v="63" actId="2696"/>
        <pc:sldMkLst>
          <pc:docMk/>
          <pc:sldMk cId="3335401626" sldId="406"/>
        </pc:sldMkLst>
      </pc:sldChg>
      <pc:sldChg chg="add del">
        <pc:chgData name="Vasilios Tavlaridis" userId="cf0f3e73-e183-4ecf-9d20-cf90aae84965" providerId="ADAL" clId="{D8403E91-A8D6-4290-A6F3-E5279386E587}" dt="2022-10-21T17:03:21.656" v="63" actId="2696"/>
        <pc:sldMkLst>
          <pc:docMk/>
          <pc:sldMk cId="539405657" sldId="408"/>
        </pc:sldMkLst>
      </pc:sldChg>
      <pc:sldChg chg="add del">
        <pc:chgData name="Vasilios Tavlaridis" userId="cf0f3e73-e183-4ecf-9d20-cf90aae84965" providerId="ADAL" clId="{D8403E91-A8D6-4290-A6F3-E5279386E587}" dt="2022-10-21T17:03:21.656" v="63" actId="2696"/>
        <pc:sldMkLst>
          <pc:docMk/>
          <pc:sldMk cId="3736119710" sldId="409"/>
        </pc:sldMkLst>
      </pc:sldChg>
      <pc:sldChg chg="add del">
        <pc:chgData name="Vasilios Tavlaridis" userId="cf0f3e73-e183-4ecf-9d20-cf90aae84965" providerId="ADAL" clId="{D8403E91-A8D6-4290-A6F3-E5279386E587}" dt="2022-10-21T17:03:21.656" v="63" actId="2696"/>
        <pc:sldMkLst>
          <pc:docMk/>
          <pc:sldMk cId="348181194" sldId="410"/>
        </pc:sldMkLst>
      </pc:sldChg>
      <pc:sldChg chg="add del">
        <pc:chgData name="Vasilios Tavlaridis" userId="cf0f3e73-e183-4ecf-9d20-cf90aae84965" providerId="ADAL" clId="{D8403E91-A8D6-4290-A6F3-E5279386E587}" dt="2022-10-21T17:03:21.656" v="63" actId="2696"/>
        <pc:sldMkLst>
          <pc:docMk/>
          <pc:sldMk cId="2777701488" sldId="411"/>
        </pc:sldMkLst>
      </pc:sldChg>
      <pc:sldChg chg="add del">
        <pc:chgData name="Vasilios Tavlaridis" userId="cf0f3e73-e183-4ecf-9d20-cf90aae84965" providerId="ADAL" clId="{D8403E91-A8D6-4290-A6F3-E5279386E587}" dt="2022-10-21T17:03:21.656" v="63" actId="2696"/>
        <pc:sldMkLst>
          <pc:docMk/>
          <pc:sldMk cId="4175234356" sldId="412"/>
        </pc:sldMkLst>
      </pc:sldChg>
      <pc:sldChg chg="add del">
        <pc:chgData name="Vasilios Tavlaridis" userId="cf0f3e73-e183-4ecf-9d20-cf90aae84965" providerId="ADAL" clId="{D8403E91-A8D6-4290-A6F3-E5279386E587}" dt="2022-10-21T17:03:21.656" v="63" actId="2696"/>
        <pc:sldMkLst>
          <pc:docMk/>
          <pc:sldMk cId="2884818174" sldId="420"/>
        </pc:sldMkLst>
      </pc:sldChg>
      <pc:sldChg chg="add del">
        <pc:chgData name="Vasilios Tavlaridis" userId="cf0f3e73-e183-4ecf-9d20-cf90aae84965" providerId="ADAL" clId="{D8403E91-A8D6-4290-A6F3-E5279386E587}" dt="2022-10-21T17:03:21.656" v="63" actId="2696"/>
        <pc:sldMkLst>
          <pc:docMk/>
          <pc:sldMk cId="623946963" sldId="422"/>
        </pc:sldMkLst>
      </pc:sldChg>
      <pc:sldChg chg="add del">
        <pc:chgData name="Vasilios Tavlaridis" userId="cf0f3e73-e183-4ecf-9d20-cf90aae84965" providerId="ADAL" clId="{D8403E91-A8D6-4290-A6F3-E5279386E587}" dt="2022-10-21T17:03:21.656" v="63" actId="2696"/>
        <pc:sldMkLst>
          <pc:docMk/>
          <pc:sldMk cId="4128553238" sldId="425"/>
        </pc:sldMkLst>
      </pc:sldChg>
      <pc:sldChg chg="add del">
        <pc:chgData name="Vasilios Tavlaridis" userId="cf0f3e73-e183-4ecf-9d20-cf90aae84965" providerId="ADAL" clId="{D8403E91-A8D6-4290-A6F3-E5279386E587}" dt="2022-10-21T17:03:21.656" v="63" actId="2696"/>
        <pc:sldMkLst>
          <pc:docMk/>
          <pc:sldMk cId="4048328485" sldId="426"/>
        </pc:sldMkLst>
      </pc:sldChg>
      <pc:sldChg chg="add del">
        <pc:chgData name="Vasilios Tavlaridis" userId="cf0f3e73-e183-4ecf-9d20-cf90aae84965" providerId="ADAL" clId="{D8403E91-A8D6-4290-A6F3-E5279386E587}" dt="2022-10-21T17:03:21.656" v="63" actId="2696"/>
        <pc:sldMkLst>
          <pc:docMk/>
          <pc:sldMk cId="95483761" sldId="428"/>
        </pc:sldMkLst>
      </pc:sldChg>
      <pc:sldChg chg="add del">
        <pc:chgData name="Vasilios Tavlaridis" userId="cf0f3e73-e183-4ecf-9d20-cf90aae84965" providerId="ADAL" clId="{D8403E91-A8D6-4290-A6F3-E5279386E587}" dt="2022-10-21T17:03:21.656" v="63" actId="2696"/>
        <pc:sldMkLst>
          <pc:docMk/>
          <pc:sldMk cId="3513424085" sldId="429"/>
        </pc:sldMkLst>
      </pc:sldChg>
      <pc:sldChg chg="add del">
        <pc:chgData name="Vasilios Tavlaridis" userId="cf0f3e73-e183-4ecf-9d20-cf90aae84965" providerId="ADAL" clId="{D8403E91-A8D6-4290-A6F3-E5279386E587}" dt="2022-10-21T17:03:21.656" v="63" actId="2696"/>
        <pc:sldMkLst>
          <pc:docMk/>
          <pc:sldMk cId="1245468714" sldId="430"/>
        </pc:sldMkLst>
      </pc:sldChg>
      <pc:sldChg chg="modSp add del mod">
        <pc:chgData name="Vasilios Tavlaridis" userId="cf0f3e73-e183-4ecf-9d20-cf90aae84965" providerId="ADAL" clId="{D8403E91-A8D6-4290-A6F3-E5279386E587}" dt="2022-10-21T17:03:21.656" v="63" actId="2696"/>
        <pc:sldMkLst>
          <pc:docMk/>
          <pc:sldMk cId="3113538296" sldId="431"/>
        </pc:sldMkLst>
        <pc:spChg chg="mod">
          <ac:chgData name="Vasilios Tavlaridis" userId="cf0f3e73-e183-4ecf-9d20-cf90aae84965" providerId="ADAL" clId="{D8403E91-A8D6-4290-A6F3-E5279386E587}" dt="2022-10-21T16:52:29.226" v="1" actId="20577"/>
          <ac:spMkLst>
            <pc:docMk/>
            <pc:sldMk cId="3113538296" sldId="431"/>
            <ac:spMk id="2" creationId="{00000000-0000-0000-0000-000000000000}"/>
          </ac:spMkLst>
        </pc:spChg>
      </pc:sldChg>
      <pc:sldChg chg="modSp add del mod">
        <pc:chgData name="Vasilios Tavlaridis" userId="cf0f3e73-e183-4ecf-9d20-cf90aae84965" providerId="ADAL" clId="{D8403E91-A8D6-4290-A6F3-E5279386E587}" dt="2022-10-21T17:03:21.656" v="63" actId="2696"/>
        <pc:sldMkLst>
          <pc:docMk/>
          <pc:sldMk cId="1624335592" sldId="432"/>
        </pc:sldMkLst>
        <pc:spChg chg="mod">
          <ac:chgData name="Vasilios Tavlaridis" userId="cf0f3e73-e183-4ecf-9d20-cf90aae84965" providerId="ADAL" clId="{D8403E91-A8D6-4290-A6F3-E5279386E587}" dt="2022-10-21T16:57:10.889" v="24" actId="27636"/>
          <ac:spMkLst>
            <pc:docMk/>
            <pc:sldMk cId="1624335592" sldId="432"/>
            <ac:spMk id="3" creationId="{D812E91C-765A-4D1E-A716-4C31ED1A28A0}"/>
          </ac:spMkLst>
        </pc:spChg>
      </pc:sldChg>
      <pc:sldChg chg="modSp add mod">
        <pc:chgData name="Vasilios Tavlaridis" userId="cf0f3e73-e183-4ecf-9d20-cf90aae84965" providerId="ADAL" clId="{D8403E91-A8D6-4290-A6F3-E5279386E587}" dt="2022-10-21T16:59:39.735" v="59" actId="122"/>
        <pc:sldMkLst>
          <pc:docMk/>
          <pc:sldMk cId="3736087882" sldId="435"/>
        </pc:sldMkLst>
        <pc:spChg chg="mod">
          <ac:chgData name="Vasilios Tavlaridis" userId="cf0f3e73-e183-4ecf-9d20-cf90aae84965" providerId="ADAL" clId="{D8403E91-A8D6-4290-A6F3-E5279386E587}" dt="2022-10-21T16:59:16.415" v="38" actId="20577"/>
          <ac:spMkLst>
            <pc:docMk/>
            <pc:sldMk cId="3736087882" sldId="435"/>
            <ac:spMk id="2" creationId="{171AD2A5-3017-4844-B8D8-AD7E824A553F}"/>
          </ac:spMkLst>
        </pc:spChg>
        <pc:spChg chg="mod">
          <ac:chgData name="Vasilios Tavlaridis" userId="cf0f3e73-e183-4ecf-9d20-cf90aae84965" providerId="ADAL" clId="{D8403E91-A8D6-4290-A6F3-E5279386E587}" dt="2022-10-21T16:59:39.735" v="59" actId="122"/>
          <ac:spMkLst>
            <pc:docMk/>
            <pc:sldMk cId="3736087882" sldId="435"/>
            <ac:spMk id="3" creationId="{3DFA2028-0110-4FAA-A2C0-30B780124B65}"/>
          </ac:spMkLst>
        </pc:spChg>
      </pc:sldChg>
      <pc:sldChg chg="add del">
        <pc:chgData name="Vasilios Tavlaridis" userId="cf0f3e73-e183-4ecf-9d20-cf90aae84965" providerId="ADAL" clId="{D8403E91-A8D6-4290-A6F3-E5279386E587}" dt="2022-10-21T17:03:21.656" v="63" actId="2696"/>
        <pc:sldMkLst>
          <pc:docMk/>
          <pc:sldMk cId="606555743" sldId="436"/>
        </pc:sldMkLst>
      </pc:sldChg>
      <pc:sldChg chg="modSp mod">
        <pc:chgData name="Vasilios Tavlaridis" userId="cf0f3e73-e183-4ecf-9d20-cf90aae84965" providerId="ADAL" clId="{D8403E91-A8D6-4290-A6F3-E5279386E587}" dt="2022-10-21T17:01:30.484" v="61" actId="27636"/>
        <pc:sldMkLst>
          <pc:docMk/>
          <pc:sldMk cId="3219713300" sldId="437"/>
        </pc:sldMkLst>
        <pc:spChg chg="mod">
          <ac:chgData name="Vasilios Tavlaridis" userId="cf0f3e73-e183-4ecf-9d20-cf90aae84965" providerId="ADAL" clId="{D8403E91-A8D6-4290-A6F3-E5279386E587}" dt="2022-10-21T17:01:30.484" v="61" actId="27636"/>
          <ac:spMkLst>
            <pc:docMk/>
            <pc:sldMk cId="3219713300" sldId="437"/>
            <ac:spMk id="3" creationId="{E165234E-2DE0-465A-A2C0-C68B96B95624}"/>
          </ac:spMkLst>
        </pc:spChg>
      </pc:sldChg>
    </pc:docChg>
  </pc:docChgLst>
  <pc:docChgLst>
    <pc:chgData name="Vasilios Tavlaridis" userId="cf0f3e73-e183-4ecf-9d20-cf90aae84965" providerId="ADAL" clId="{38DE3D4D-EFA1-4AD5-9F41-E449F0EF4C09}"/>
    <pc:docChg chg="delSld">
      <pc:chgData name="Vasilios Tavlaridis" userId="cf0f3e73-e183-4ecf-9d20-cf90aae84965" providerId="ADAL" clId="{38DE3D4D-EFA1-4AD5-9F41-E449F0EF4C09}" dt="2022-10-20T15:16:05.740" v="0" actId="47"/>
      <pc:docMkLst>
        <pc:docMk/>
      </pc:docMkLst>
      <pc:sldChg chg="del">
        <pc:chgData name="Vasilios Tavlaridis" userId="cf0f3e73-e183-4ecf-9d20-cf90aae84965" providerId="ADAL" clId="{38DE3D4D-EFA1-4AD5-9F41-E449F0EF4C09}" dt="2022-10-20T15:16:05.740" v="0" actId="47"/>
        <pc:sldMkLst>
          <pc:docMk/>
          <pc:sldMk cId="1579285385" sldId="431"/>
        </pc:sldMkLst>
      </pc:sldChg>
    </pc:docChg>
  </pc:docChgLst>
  <pc:docChgLst>
    <pc:chgData name="Vasilios Tavlaridis" userId="cf0f3e73-e183-4ecf-9d20-cf90aae84965" providerId="ADAL" clId="{C104CD37-38DD-41B2-AF5E-6878BF1D1FE3}"/>
    <pc:docChg chg="delSld">
      <pc:chgData name="Vasilios Tavlaridis" userId="cf0f3e73-e183-4ecf-9d20-cf90aae84965" providerId="ADAL" clId="{C104CD37-38DD-41B2-AF5E-6878BF1D1FE3}" dt="2022-10-21T17:04:08.544" v="0" actId="2696"/>
      <pc:docMkLst>
        <pc:docMk/>
      </pc:docMkLst>
      <pc:sldChg chg="del">
        <pc:chgData name="Vasilios Tavlaridis" userId="cf0f3e73-e183-4ecf-9d20-cf90aae84965" providerId="ADAL" clId="{C104CD37-38DD-41B2-AF5E-6878BF1D1FE3}" dt="2022-10-21T17:04:08.544" v="0" actId="2696"/>
        <pc:sldMkLst>
          <pc:docMk/>
          <pc:sldMk cId="3408955283" sldId="256"/>
        </pc:sldMkLst>
      </pc:sldChg>
      <pc:sldChg chg="del">
        <pc:chgData name="Vasilios Tavlaridis" userId="cf0f3e73-e183-4ecf-9d20-cf90aae84965" providerId="ADAL" clId="{C104CD37-38DD-41B2-AF5E-6878BF1D1FE3}" dt="2022-10-21T17:04:08.544" v="0" actId="2696"/>
        <pc:sldMkLst>
          <pc:docMk/>
          <pc:sldMk cId="1636022258" sldId="349"/>
        </pc:sldMkLst>
      </pc:sldChg>
      <pc:sldChg chg="del">
        <pc:chgData name="Vasilios Tavlaridis" userId="cf0f3e73-e183-4ecf-9d20-cf90aae84965" providerId="ADAL" clId="{C104CD37-38DD-41B2-AF5E-6878BF1D1FE3}" dt="2022-10-21T17:04:08.544" v="0" actId="2696"/>
        <pc:sldMkLst>
          <pc:docMk/>
          <pc:sldMk cId="3931504096" sldId="384"/>
        </pc:sldMkLst>
      </pc:sldChg>
      <pc:sldChg chg="del">
        <pc:chgData name="Vasilios Tavlaridis" userId="cf0f3e73-e183-4ecf-9d20-cf90aae84965" providerId="ADAL" clId="{C104CD37-38DD-41B2-AF5E-6878BF1D1FE3}" dt="2022-10-21T17:04:08.544" v="0" actId="2696"/>
        <pc:sldMkLst>
          <pc:docMk/>
          <pc:sldMk cId="387278968" sldId="386"/>
        </pc:sldMkLst>
      </pc:sldChg>
      <pc:sldChg chg="del">
        <pc:chgData name="Vasilios Tavlaridis" userId="cf0f3e73-e183-4ecf-9d20-cf90aae84965" providerId="ADAL" clId="{C104CD37-38DD-41B2-AF5E-6878BF1D1FE3}" dt="2022-10-21T17:04:08.544" v="0" actId="2696"/>
        <pc:sldMkLst>
          <pc:docMk/>
          <pc:sldMk cId="2003212189" sldId="387"/>
        </pc:sldMkLst>
      </pc:sldChg>
      <pc:sldChg chg="del">
        <pc:chgData name="Vasilios Tavlaridis" userId="cf0f3e73-e183-4ecf-9d20-cf90aae84965" providerId="ADAL" clId="{C104CD37-38DD-41B2-AF5E-6878BF1D1FE3}" dt="2022-10-21T17:04:08.544" v="0" actId="2696"/>
        <pc:sldMkLst>
          <pc:docMk/>
          <pc:sldMk cId="3698940480" sldId="388"/>
        </pc:sldMkLst>
      </pc:sldChg>
      <pc:sldChg chg="del">
        <pc:chgData name="Vasilios Tavlaridis" userId="cf0f3e73-e183-4ecf-9d20-cf90aae84965" providerId="ADAL" clId="{C104CD37-38DD-41B2-AF5E-6878BF1D1FE3}" dt="2022-10-21T17:04:08.544" v="0" actId="2696"/>
        <pc:sldMkLst>
          <pc:docMk/>
          <pc:sldMk cId="1820053590" sldId="395"/>
        </pc:sldMkLst>
      </pc:sldChg>
      <pc:sldChg chg="del">
        <pc:chgData name="Vasilios Tavlaridis" userId="cf0f3e73-e183-4ecf-9d20-cf90aae84965" providerId="ADAL" clId="{C104CD37-38DD-41B2-AF5E-6878BF1D1FE3}" dt="2022-10-21T17:04:08.544" v="0" actId="2696"/>
        <pc:sldMkLst>
          <pc:docMk/>
          <pc:sldMk cId="3843626069" sldId="397"/>
        </pc:sldMkLst>
      </pc:sldChg>
      <pc:sldChg chg="del">
        <pc:chgData name="Vasilios Tavlaridis" userId="cf0f3e73-e183-4ecf-9d20-cf90aae84965" providerId="ADAL" clId="{C104CD37-38DD-41B2-AF5E-6878BF1D1FE3}" dt="2022-10-21T17:04:08.544" v="0" actId="2696"/>
        <pc:sldMkLst>
          <pc:docMk/>
          <pc:sldMk cId="3340450250" sldId="398"/>
        </pc:sldMkLst>
      </pc:sldChg>
      <pc:sldChg chg="del">
        <pc:chgData name="Vasilios Tavlaridis" userId="cf0f3e73-e183-4ecf-9d20-cf90aae84965" providerId="ADAL" clId="{C104CD37-38DD-41B2-AF5E-6878BF1D1FE3}" dt="2022-10-21T17:04:08.544" v="0" actId="2696"/>
        <pc:sldMkLst>
          <pc:docMk/>
          <pc:sldMk cId="1963092315" sldId="399"/>
        </pc:sldMkLst>
      </pc:sldChg>
      <pc:sldChg chg="del">
        <pc:chgData name="Vasilios Tavlaridis" userId="cf0f3e73-e183-4ecf-9d20-cf90aae84965" providerId="ADAL" clId="{C104CD37-38DD-41B2-AF5E-6878BF1D1FE3}" dt="2022-10-21T17:04:08.544" v="0" actId="2696"/>
        <pc:sldMkLst>
          <pc:docMk/>
          <pc:sldMk cId="287856899" sldId="401"/>
        </pc:sldMkLst>
      </pc:sldChg>
      <pc:sldChg chg="del">
        <pc:chgData name="Vasilios Tavlaridis" userId="cf0f3e73-e183-4ecf-9d20-cf90aae84965" providerId="ADAL" clId="{C104CD37-38DD-41B2-AF5E-6878BF1D1FE3}" dt="2022-10-21T17:04:08.544" v="0" actId="2696"/>
        <pc:sldMkLst>
          <pc:docMk/>
          <pc:sldMk cId="3726510214" sldId="414"/>
        </pc:sldMkLst>
      </pc:sldChg>
      <pc:sldChg chg="del">
        <pc:chgData name="Vasilios Tavlaridis" userId="cf0f3e73-e183-4ecf-9d20-cf90aae84965" providerId="ADAL" clId="{C104CD37-38DD-41B2-AF5E-6878BF1D1FE3}" dt="2022-10-21T17:04:08.544" v="0" actId="2696"/>
        <pc:sldMkLst>
          <pc:docMk/>
          <pc:sldMk cId="1603683631" sldId="416"/>
        </pc:sldMkLst>
      </pc:sldChg>
      <pc:sldChg chg="del">
        <pc:chgData name="Vasilios Tavlaridis" userId="cf0f3e73-e183-4ecf-9d20-cf90aae84965" providerId="ADAL" clId="{C104CD37-38DD-41B2-AF5E-6878BF1D1FE3}" dt="2022-10-21T17:04:08.544" v="0" actId="2696"/>
        <pc:sldMkLst>
          <pc:docMk/>
          <pc:sldMk cId="1698746352" sldId="417"/>
        </pc:sldMkLst>
      </pc:sldChg>
      <pc:sldChg chg="del">
        <pc:chgData name="Vasilios Tavlaridis" userId="cf0f3e73-e183-4ecf-9d20-cf90aae84965" providerId="ADAL" clId="{C104CD37-38DD-41B2-AF5E-6878BF1D1FE3}" dt="2022-10-21T17:04:08.544" v="0" actId="2696"/>
        <pc:sldMkLst>
          <pc:docMk/>
          <pc:sldMk cId="698476784" sldId="419"/>
        </pc:sldMkLst>
      </pc:sldChg>
      <pc:sldChg chg="del">
        <pc:chgData name="Vasilios Tavlaridis" userId="cf0f3e73-e183-4ecf-9d20-cf90aae84965" providerId="ADAL" clId="{C104CD37-38DD-41B2-AF5E-6878BF1D1FE3}" dt="2022-10-21T17:04:08.544" v="0" actId="2696"/>
        <pc:sldMkLst>
          <pc:docMk/>
          <pc:sldMk cId="2568065741" sldId="421"/>
        </pc:sldMkLst>
      </pc:sldChg>
      <pc:sldChg chg="del">
        <pc:chgData name="Vasilios Tavlaridis" userId="cf0f3e73-e183-4ecf-9d20-cf90aae84965" providerId="ADAL" clId="{C104CD37-38DD-41B2-AF5E-6878BF1D1FE3}" dt="2022-10-21T17:04:08.544" v="0" actId="2696"/>
        <pc:sldMkLst>
          <pc:docMk/>
          <pc:sldMk cId="3379374751" sldId="423"/>
        </pc:sldMkLst>
      </pc:sldChg>
      <pc:sldChg chg="del">
        <pc:chgData name="Vasilios Tavlaridis" userId="cf0f3e73-e183-4ecf-9d20-cf90aae84965" providerId="ADAL" clId="{C104CD37-38DD-41B2-AF5E-6878BF1D1FE3}" dt="2022-10-21T17:04:08.544" v="0" actId="2696"/>
        <pc:sldMkLst>
          <pc:docMk/>
          <pc:sldMk cId="4053728313" sldId="424"/>
        </pc:sldMkLst>
      </pc:sldChg>
      <pc:sldChg chg="del">
        <pc:chgData name="Vasilios Tavlaridis" userId="cf0f3e73-e183-4ecf-9d20-cf90aae84965" providerId="ADAL" clId="{C104CD37-38DD-41B2-AF5E-6878BF1D1FE3}" dt="2022-10-21T17:04:08.544" v="0" actId="2696"/>
        <pc:sldMkLst>
          <pc:docMk/>
          <pc:sldMk cId="348374870" sldId="433"/>
        </pc:sldMkLst>
      </pc:sldChg>
      <pc:sldChg chg="del">
        <pc:chgData name="Vasilios Tavlaridis" userId="cf0f3e73-e183-4ecf-9d20-cf90aae84965" providerId="ADAL" clId="{C104CD37-38DD-41B2-AF5E-6878BF1D1FE3}" dt="2022-10-21T17:04:08.544" v="0" actId="2696"/>
        <pc:sldMkLst>
          <pc:docMk/>
          <pc:sldMk cId="2994431795" sldId="434"/>
        </pc:sldMkLst>
      </pc:sldChg>
      <pc:sldChg chg="del">
        <pc:chgData name="Vasilios Tavlaridis" userId="cf0f3e73-e183-4ecf-9d20-cf90aae84965" providerId="ADAL" clId="{C104CD37-38DD-41B2-AF5E-6878BF1D1FE3}" dt="2022-10-21T17:04:08.544" v="0" actId="2696"/>
        <pc:sldMkLst>
          <pc:docMk/>
          <pc:sldMk cId="3736087882" sldId="435"/>
        </pc:sldMkLst>
      </pc:sldChg>
      <pc:sldChg chg="del">
        <pc:chgData name="Vasilios Tavlaridis" userId="cf0f3e73-e183-4ecf-9d20-cf90aae84965" providerId="ADAL" clId="{C104CD37-38DD-41B2-AF5E-6878BF1D1FE3}" dt="2022-10-21T17:04:08.544" v="0" actId="2696"/>
        <pc:sldMkLst>
          <pc:docMk/>
          <pc:sldMk cId="3219713300" sldId="43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21/10/2022</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10/21/2022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21/10/2022</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US" altLang="en-US" sz="3600" b="1" dirty="0">
                <a:solidFill>
                  <a:schemeClr val="accent2">
                    <a:lumMod val="20000"/>
                    <a:lumOff val="80000"/>
                  </a:schemeClr>
                </a:solidFill>
              </a:rPr>
              <a:t>MBA </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Human Resource Management</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LCMB7000</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WEEK 7 </a:t>
            </a:r>
            <a:endParaRPr lang="en-GB" altLang="en-US" sz="3600" b="1" dirty="0">
              <a:solidFill>
                <a:schemeClr val="accent2">
                  <a:lumMod val="20000"/>
                  <a:lumOff val="80000"/>
                </a:schemeClr>
              </a:solidFill>
            </a:endParaRPr>
          </a:p>
        </p:txBody>
      </p:sp>
    </p:spTree>
    <p:extLst>
      <p:ext uri="{BB962C8B-B14F-4D97-AF65-F5344CB8AC3E}">
        <p14:creationId xmlns:p14="http://schemas.microsoft.com/office/powerpoint/2010/main" val="3113538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9B66A-FA10-4854-AE54-B3DD6B54BEB5}"/>
              </a:ext>
            </a:extLst>
          </p:cNvPr>
          <p:cNvSpPr>
            <a:spLocks noGrp="1"/>
          </p:cNvSpPr>
          <p:nvPr>
            <p:ph type="title"/>
          </p:nvPr>
        </p:nvSpPr>
        <p:spPr/>
        <p:txBody>
          <a:bodyPr/>
          <a:lstStyle/>
          <a:p>
            <a:r>
              <a:rPr lang="en-US" b="1" dirty="0"/>
              <a:t>Learning outcome </a:t>
            </a:r>
          </a:p>
        </p:txBody>
      </p:sp>
      <p:sp>
        <p:nvSpPr>
          <p:cNvPr id="3" name="Content Placeholder 2">
            <a:extLst>
              <a:ext uri="{FF2B5EF4-FFF2-40B4-BE49-F238E27FC236}">
                <a16:creationId xmlns:a16="http://schemas.microsoft.com/office/drawing/2014/main" id="{D812E91C-765A-4D1E-A716-4C31ED1A28A0}"/>
              </a:ext>
            </a:extLst>
          </p:cNvPr>
          <p:cNvSpPr>
            <a:spLocks noGrp="1"/>
          </p:cNvSpPr>
          <p:nvPr>
            <p:ph idx="1"/>
          </p:nvPr>
        </p:nvSpPr>
        <p:spPr/>
        <p:txBody>
          <a:bodyPr>
            <a:normAutofit/>
          </a:bodyPr>
          <a:lstStyle/>
          <a:p>
            <a:r>
              <a:rPr lang="en-GB" altLang="en-US" dirty="0"/>
              <a:t>Introduce the concept of Wage and salary</a:t>
            </a:r>
          </a:p>
          <a:p>
            <a:r>
              <a:rPr lang="en-US" dirty="0"/>
              <a:t>Identify the factors affecting the determination of salaries</a:t>
            </a:r>
          </a:p>
          <a:p>
            <a:r>
              <a:rPr lang="en-GB" dirty="0"/>
              <a:t>Explore two main pay structure</a:t>
            </a:r>
            <a:endParaRPr lang="en-US" dirty="0"/>
          </a:p>
          <a:p>
            <a:r>
              <a:rPr lang="en-US" dirty="0"/>
              <a:t>Explore the pay structures</a:t>
            </a:r>
          </a:p>
          <a:p>
            <a:endParaRPr lang="en-US" dirty="0"/>
          </a:p>
        </p:txBody>
      </p:sp>
    </p:spTree>
    <p:extLst>
      <p:ext uri="{BB962C8B-B14F-4D97-AF65-F5344CB8AC3E}">
        <p14:creationId xmlns:p14="http://schemas.microsoft.com/office/powerpoint/2010/main" val="1624335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BF2E7B-3C02-4969-81E9-ED9A0B8810FE}"/>
              </a:ext>
            </a:extLst>
          </p:cNvPr>
          <p:cNvSpPr>
            <a:spLocks noGrp="1"/>
          </p:cNvSpPr>
          <p:nvPr>
            <p:ph idx="1"/>
          </p:nvPr>
        </p:nvSpPr>
        <p:spPr>
          <a:xfrm>
            <a:off x="457200" y="980728"/>
            <a:ext cx="8229600" cy="3917032"/>
          </a:xfrm>
        </p:spPr>
        <p:txBody>
          <a:bodyPr/>
          <a:lstStyle/>
          <a:p>
            <a:pPr marL="0" indent="0">
              <a:buNone/>
            </a:pPr>
            <a:endParaRPr lang="en-GB" altLang="en-US" b="1" dirty="0">
              <a:solidFill>
                <a:srgbClr val="C00000"/>
              </a:solidFill>
              <a:latin typeface="Arial" panose="020B0604020202020204" pitchFamily="34" charset="0"/>
              <a:cs typeface="Arial" panose="020B0604020202020204" pitchFamily="34" charset="0"/>
            </a:endParaRPr>
          </a:p>
          <a:p>
            <a:pPr marL="0" indent="0">
              <a:buNone/>
            </a:pPr>
            <a:endParaRPr lang="en-GB" altLang="en-US" b="1" dirty="0">
              <a:solidFill>
                <a:srgbClr val="C00000"/>
              </a:solidFill>
              <a:latin typeface="Arial" panose="020B0604020202020204" pitchFamily="34" charset="0"/>
              <a:cs typeface="Arial" panose="020B0604020202020204" pitchFamily="34" charset="0"/>
            </a:endParaRPr>
          </a:p>
          <a:p>
            <a:pPr marL="0" indent="0">
              <a:buNone/>
            </a:pPr>
            <a:endParaRPr lang="en-GB" altLang="en-US" b="1" dirty="0">
              <a:solidFill>
                <a:srgbClr val="C00000"/>
              </a:solidFill>
              <a:latin typeface="Arial" panose="020B0604020202020204" pitchFamily="34" charset="0"/>
              <a:cs typeface="Arial" panose="020B0604020202020204" pitchFamily="34" charset="0"/>
            </a:endParaRPr>
          </a:p>
          <a:p>
            <a:pPr marL="0" indent="0">
              <a:buNone/>
            </a:pPr>
            <a:r>
              <a:rPr lang="en-GB" altLang="en-US" b="1" dirty="0">
                <a:solidFill>
                  <a:srgbClr val="C00000"/>
                </a:solidFill>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Wages vs. salary systems</a:t>
            </a:r>
            <a:br>
              <a:rPr lang="en-GB" altLang="en-US" b="1" dirty="0">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623946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D18FC-B087-4057-9341-40E3B8EC64D2}"/>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Wages vs. salary systems</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5444C21-62BA-4DE9-B532-F39CEBF565E6}"/>
              </a:ext>
            </a:extLst>
          </p:cNvPr>
          <p:cNvSpPr>
            <a:spLocks noGrp="1"/>
          </p:cNvSpPr>
          <p:nvPr>
            <p:ph idx="1"/>
          </p:nvPr>
        </p:nvSpPr>
        <p:spPr/>
        <p:txBody>
          <a:bodyPr>
            <a:normAutofit fontScale="85000" lnSpcReduction="10000"/>
          </a:bodyPr>
          <a:lstStyle/>
          <a:p>
            <a:pPr>
              <a:lnSpc>
                <a:spcPct val="120000"/>
              </a:lnSpc>
            </a:pPr>
            <a:r>
              <a:rPr lang="en-GB" altLang="en-US" dirty="0">
                <a:latin typeface="Tw Cen MT" panose="020B0602020104020603" pitchFamily="34" charset="0"/>
              </a:rPr>
              <a:t>The difference between manual and non-manual work is traditionally designated by the terms ‘wage system’ and ‘salary system’</a:t>
            </a:r>
          </a:p>
          <a:p>
            <a:pPr>
              <a:lnSpc>
                <a:spcPct val="120000"/>
              </a:lnSpc>
            </a:pPr>
            <a:r>
              <a:rPr lang="en-GB" altLang="en-US" dirty="0">
                <a:latin typeface="Tw Cen MT" panose="020B0602020104020603" pitchFamily="34" charset="0"/>
              </a:rPr>
              <a:t>‘Wage’ normally refers to a system of single pay rates for each grade or role (e.g. £10 per hour)</a:t>
            </a:r>
          </a:p>
          <a:p>
            <a:pPr>
              <a:lnSpc>
                <a:spcPct val="120000"/>
              </a:lnSpc>
            </a:pPr>
            <a:r>
              <a:rPr lang="en-GB" altLang="en-US" dirty="0">
                <a:latin typeface="Tw Cen MT" panose="020B0602020104020603" pitchFamily="34" charset="0"/>
              </a:rPr>
              <a:t>‘Salary’ implies an annual payment (e.g. £25,000 per year) although salaries are normally delivered in 12 monthly instalments</a:t>
            </a:r>
          </a:p>
          <a:p>
            <a:endParaRPr lang="en-US" dirty="0"/>
          </a:p>
        </p:txBody>
      </p:sp>
    </p:spTree>
    <p:extLst>
      <p:ext uri="{BB962C8B-B14F-4D97-AF65-F5344CB8AC3E}">
        <p14:creationId xmlns:p14="http://schemas.microsoft.com/office/powerpoint/2010/main" val="288481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04BA-329B-47AF-9797-218692212483}"/>
              </a:ext>
            </a:extLst>
          </p:cNvPr>
          <p:cNvSpPr>
            <a:spLocks noGrp="1"/>
          </p:cNvSpPr>
          <p:nvPr>
            <p:ph type="title"/>
          </p:nvPr>
        </p:nvSpPr>
        <p:spPr/>
        <p:txBody>
          <a:bodyPr/>
          <a:lstStyle/>
          <a:p>
            <a:r>
              <a:rPr lang="en-US" dirty="0"/>
              <a:t>Class activity </a:t>
            </a:r>
          </a:p>
        </p:txBody>
      </p:sp>
      <p:sp>
        <p:nvSpPr>
          <p:cNvPr id="3" name="Content Placeholder 2">
            <a:extLst>
              <a:ext uri="{FF2B5EF4-FFF2-40B4-BE49-F238E27FC236}">
                <a16:creationId xmlns:a16="http://schemas.microsoft.com/office/drawing/2014/main" id="{BB62C3AE-CD8B-4111-8E0A-A58C01F84150}"/>
              </a:ext>
            </a:extLst>
          </p:cNvPr>
          <p:cNvSpPr>
            <a:spLocks noGrp="1"/>
          </p:cNvSpPr>
          <p:nvPr>
            <p:ph idx="1"/>
          </p:nvPr>
        </p:nvSpPr>
        <p:spPr/>
        <p:txBody>
          <a:bodyPr/>
          <a:lstStyle/>
          <a:p>
            <a:pPr marL="0" indent="0">
              <a:buNone/>
            </a:pPr>
            <a:r>
              <a:rPr lang="en-GB" b="1" dirty="0">
                <a:solidFill>
                  <a:srgbClr val="C00000"/>
                </a:solidFill>
                <a:latin typeface="Arial" panose="020B0604020202020204" pitchFamily="34" charset="0"/>
                <a:cs typeface="Arial" panose="020B0604020202020204" pitchFamily="34" charset="0"/>
              </a:rPr>
              <a:t> </a:t>
            </a:r>
          </a:p>
          <a:p>
            <a:pPr marL="0" indent="0">
              <a:buNone/>
            </a:pPr>
            <a:r>
              <a:rPr lang="en-GB" b="1" dirty="0">
                <a:latin typeface="Arial" panose="020B0604020202020204" pitchFamily="34" charset="0"/>
                <a:cs typeface="Arial" panose="020B0604020202020204" pitchFamily="34" charset="0"/>
              </a:rPr>
              <a:t>What are the factors influencing salary and wage levels?</a:t>
            </a:r>
          </a:p>
          <a:p>
            <a:endParaRPr lang="en-US" dirty="0"/>
          </a:p>
        </p:txBody>
      </p:sp>
    </p:spTree>
    <p:extLst>
      <p:ext uri="{BB962C8B-B14F-4D97-AF65-F5344CB8AC3E}">
        <p14:creationId xmlns:p14="http://schemas.microsoft.com/office/powerpoint/2010/main" val="790467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DE21D-B973-47E3-94AC-912276C00020}"/>
              </a:ext>
            </a:extLst>
          </p:cNvPr>
          <p:cNvSpPr>
            <a:spLocks noGrp="1"/>
          </p:cNvSpPr>
          <p:nvPr>
            <p:ph type="title"/>
          </p:nvPr>
        </p:nvSpPr>
        <p:spPr>
          <a:xfrm>
            <a:off x="457200" y="274638"/>
            <a:ext cx="8229600" cy="490066"/>
          </a:xfrm>
        </p:spPr>
        <p:txBody>
          <a:bodyPr>
            <a:normAutofit fontScale="90000"/>
          </a:bodyPr>
          <a:lstStyle/>
          <a:p>
            <a:br>
              <a:rPr lang="en-GB" b="1" dirty="0">
                <a:solidFill>
                  <a:srgbClr val="C00000"/>
                </a:solidFill>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Factors influencing salary and wage levels</a:t>
            </a:r>
            <a:br>
              <a:rPr lang="en-GB"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20ABBD7C-5A2A-4A4E-805F-391DBB8D6ACB}"/>
              </a:ext>
            </a:extLst>
          </p:cNvPr>
          <p:cNvSpPr>
            <a:spLocks noGrp="1"/>
          </p:cNvSpPr>
          <p:nvPr>
            <p:ph idx="1"/>
          </p:nvPr>
        </p:nvSpPr>
        <p:spPr>
          <a:xfrm>
            <a:off x="457200" y="908720"/>
            <a:ext cx="8229600" cy="4608513"/>
          </a:xfrm>
        </p:spPr>
        <p:txBody>
          <a:bodyPr>
            <a:normAutofit fontScale="77500" lnSpcReduction="20000"/>
          </a:bodyPr>
          <a:lstStyle/>
          <a:p>
            <a:r>
              <a:rPr lang="en-GB" dirty="0">
                <a:latin typeface="Tw Cen MT" panose="020B0602020104020603" pitchFamily="34" charset="0"/>
              </a:rPr>
              <a:t>Job size</a:t>
            </a:r>
          </a:p>
          <a:p>
            <a:r>
              <a:rPr lang="en-GB" dirty="0">
                <a:latin typeface="Tw Cen MT" panose="020B0602020104020603" pitchFamily="34" charset="0"/>
              </a:rPr>
              <a:t>Individual characteristics</a:t>
            </a:r>
          </a:p>
          <a:p>
            <a:r>
              <a:rPr lang="en-GB" dirty="0">
                <a:latin typeface="Tw Cen MT" panose="020B0602020104020603" pitchFamily="34" charset="0"/>
              </a:rPr>
              <a:t>Economic conditions (crisis, inflation, economic confidence)</a:t>
            </a:r>
          </a:p>
          <a:p>
            <a:r>
              <a:rPr lang="en-GB" dirty="0">
                <a:latin typeface="Tw Cen MT" panose="020B0602020104020603" pitchFamily="34" charset="0"/>
              </a:rPr>
              <a:t>Labour market factors </a:t>
            </a:r>
          </a:p>
          <a:p>
            <a:r>
              <a:rPr lang="en-GB" dirty="0">
                <a:latin typeface="Tw Cen MT" panose="020B0602020104020603" pitchFamily="34" charset="0"/>
              </a:rPr>
              <a:t>Product market conditions</a:t>
            </a:r>
          </a:p>
          <a:p>
            <a:r>
              <a:rPr lang="en-GB" dirty="0">
                <a:latin typeface="Tw Cen MT" panose="020B0602020104020603" pitchFamily="34" charset="0"/>
              </a:rPr>
              <a:t>Employer’s cost structure</a:t>
            </a:r>
          </a:p>
          <a:p>
            <a:r>
              <a:rPr lang="en-GB" dirty="0">
                <a:latin typeface="Tw Cen MT" panose="020B0602020104020603" pitchFamily="34" charset="0"/>
              </a:rPr>
              <a:t>Remuneration philosophy of the organisation</a:t>
            </a:r>
          </a:p>
          <a:p>
            <a:r>
              <a:rPr lang="en-GB" dirty="0">
                <a:latin typeface="Tw Cen MT" panose="020B0602020104020603" pitchFamily="34" charset="0"/>
              </a:rPr>
              <a:t>Shareholders view</a:t>
            </a:r>
          </a:p>
          <a:p>
            <a:r>
              <a:rPr lang="en-GB" dirty="0">
                <a:latin typeface="Tw Cen MT" panose="020B0602020104020603" pitchFamily="34" charset="0"/>
              </a:rPr>
              <a:t>Government’s funding</a:t>
            </a:r>
          </a:p>
          <a:p>
            <a:r>
              <a:rPr lang="en-GB" dirty="0">
                <a:latin typeface="Tw Cen MT" panose="020B0602020104020603" pitchFamily="34" charset="0"/>
              </a:rPr>
              <a:t>National minimum wage </a:t>
            </a:r>
          </a:p>
          <a:p>
            <a:r>
              <a:rPr lang="en-GB" dirty="0">
                <a:latin typeface="Tw Cen MT" panose="020B0602020104020603" pitchFamily="34" charset="0"/>
              </a:rPr>
              <a:t>Union/staff pressures</a:t>
            </a:r>
          </a:p>
          <a:p>
            <a:r>
              <a:rPr lang="en-GB" dirty="0">
                <a:latin typeface="Tw Cen MT" panose="020B0602020104020603" pitchFamily="34" charset="0"/>
              </a:rPr>
              <a:t>Legal environment (existing laws and acts)</a:t>
            </a:r>
          </a:p>
          <a:p>
            <a:endParaRPr lang="en-US" dirty="0"/>
          </a:p>
        </p:txBody>
      </p:sp>
    </p:spTree>
    <p:extLst>
      <p:ext uri="{BB962C8B-B14F-4D97-AF65-F5344CB8AC3E}">
        <p14:creationId xmlns:p14="http://schemas.microsoft.com/office/powerpoint/2010/main" val="3300691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FC409-013D-450D-A20F-C932AB280341}"/>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Pay structures </a:t>
            </a:r>
            <a:br>
              <a:rPr lang="en-GB"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64FE57F4-15FA-4907-8C61-EDD6728E4ED1}"/>
              </a:ext>
            </a:extLst>
          </p:cNvPr>
          <p:cNvSpPr>
            <a:spLocks noGrp="1"/>
          </p:cNvSpPr>
          <p:nvPr>
            <p:ph idx="1"/>
          </p:nvPr>
        </p:nvSpPr>
        <p:spPr/>
        <p:txBody>
          <a:bodyPr/>
          <a:lstStyle/>
          <a:p>
            <a:r>
              <a:rPr lang="en-GB" sz="3200" i="1" dirty="0">
                <a:latin typeface="Tw Cen MT" panose="020B0602020104020603" pitchFamily="34" charset="0"/>
              </a:rPr>
              <a:t>Single pay structure </a:t>
            </a:r>
            <a:r>
              <a:rPr lang="en-GB" sz="3200" dirty="0">
                <a:latin typeface="Tw Cen MT" panose="020B0602020104020603" pitchFamily="34" charset="0"/>
              </a:rPr>
              <a:t>(for all or the majority of jobs)</a:t>
            </a:r>
          </a:p>
          <a:p>
            <a:pPr marL="0" indent="0">
              <a:buFont typeface="Arial" panose="020B0604020202020204" pitchFamily="34" charset="0"/>
              <a:buNone/>
            </a:pPr>
            <a:endParaRPr lang="en-GB" sz="3200" dirty="0">
              <a:latin typeface="Tw Cen MT" panose="020B0602020104020603" pitchFamily="34" charset="0"/>
            </a:endParaRPr>
          </a:p>
          <a:p>
            <a:r>
              <a:rPr lang="en-GB" sz="3200" i="1" dirty="0">
                <a:latin typeface="Tw Cen MT" panose="020B0602020104020603" pitchFamily="34" charset="0"/>
              </a:rPr>
              <a:t>Several pay structures </a:t>
            </a:r>
            <a:r>
              <a:rPr lang="en-GB" sz="3200" dirty="0">
                <a:latin typeface="Tw Cen MT" panose="020B0602020104020603" pitchFamily="34" charset="0"/>
              </a:rPr>
              <a:t>(for different groups of roles)</a:t>
            </a:r>
          </a:p>
          <a:p>
            <a:endParaRPr lang="en-US" dirty="0"/>
          </a:p>
        </p:txBody>
      </p:sp>
    </p:spTree>
    <p:extLst>
      <p:ext uri="{BB962C8B-B14F-4D97-AF65-F5344CB8AC3E}">
        <p14:creationId xmlns:p14="http://schemas.microsoft.com/office/powerpoint/2010/main" val="3597432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3EF61-D1D1-4460-B03F-96710324D690}"/>
              </a:ext>
            </a:extLst>
          </p:cNvPr>
          <p:cNvSpPr>
            <a:spLocks noGrp="1"/>
          </p:cNvSpPr>
          <p:nvPr>
            <p:ph type="title"/>
          </p:nvPr>
        </p:nvSpPr>
        <p:spPr/>
        <p:txBody>
          <a:bodyPr/>
          <a:lstStyle/>
          <a:p>
            <a:r>
              <a:rPr lang="en-GB" altLang="en-US" b="1" dirty="0">
                <a:latin typeface="Arial" panose="020B0604020202020204" pitchFamily="34" charset="0"/>
                <a:cs typeface="Arial" panose="020B0604020202020204" pitchFamily="34" charset="0"/>
              </a:rPr>
              <a:t>Pay progression types</a:t>
            </a:r>
            <a:endParaRPr lang="en-US" dirty="0"/>
          </a:p>
        </p:txBody>
      </p:sp>
      <p:sp>
        <p:nvSpPr>
          <p:cNvPr id="3" name="Content Placeholder 2">
            <a:extLst>
              <a:ext uri="{FF2B5EF4-FFF2-40B4-BE49-F238E27FC236}">
                <a16:creationId xmlns:a16="http://schemas.microsoft.com/office/drawing/2014/main" id="{4052E4F7-97C1-4AFC-BD18-C22696AA7FD8}"/>
              </a:ext>
            </a:extLst>
          </p:cNvPr>
          <p:cNvSpPr>
            <a:spLocks noGrp="1"/>
          </p:cNvSpPr>
          <p:nvPr>
            <p:ph idx="1"/>
          </p:nvPr>
        </p:nvSpPr>
        <p:spPr/>
        <p:txBody>
          <a:bodyPr>
            <a:normAutofit lnSpcReduction="10000"/>
          </a:bodyPr>
          <a:lstStyle/>
          <a:p>
            <a:pPr>
              <a:buFont typeface="Zapf Dingbats" charset="2"/>
              <a:buNone/>
            </a:pPr>
            <a:r>
              <a:rPr lang="en-GB" altLang="en-US" sz="1800" b="1" dirty="0">
                <a:latin typeface="Tw Cen MT" panose="020B0602020104020603" pitchFamily="34" charset="0"/>
              </a:rPr>
              <a:t>Pure types</a:t>
            </a:r>
          </a:p>
          <a:p>
            <a:r>
              <a:rPr lang="en-GB" altLang="en-US" sz="1800" dirty="0">
                <a:latin typeface="Tw Cen MT" panose="020B0602020104020603" pitchFamily="34" charset="0"/>
              </a:rPr>
              <a:t>Service / seniority                 </a:t>
            </a:r>
          </a:p>
          <a:p>
            <a:r>
              <a:rPr lang="en-GB" altLang="en-US" sz="1800" dirty="0">
                <a:latin typeface="Tw Cen MT" panose="020B0602020104020603" pitchFamily="34" charset="0"/>
              </a:rPr>
              <a:t>Performance</a:t>
            </a:r>
          </a:p>
          <a:p>
            <a:r>
              <a:rPr lang="en-GB" altLang="en-US" sz="1800" dirty="0">
                <a:latin typeface="Tw Cen MT" panose="020B0602020104020603" pitchFamily="34" charset="0"/>
              </a:rPr>
              <a:t>Competency</a:t>
            </a:r>
          </a:p>
          <a:p>
            <a:r>
              <a:rPr lang="en-GB" altLang="en-US" sz="1800" dirty="0">
                <a:latin typeface="Tw Cen MT" panose="020B0602020104020603" pitchFamily="34" charset="0"/>
              </a:rPr>
              <a:t>Skills </a:t>
            </a:r>
          </a:p>
          <a:p>
            <a:r>
              <a:rPr lang="en-GB" altLang="en-US" sz="1800" dirty="0">
                <a:latin typeface="Tw Cen MT" panose="020B0602020104020603" pitchFamily="34" charset="0"/>
              </a:rPr>
              <a:t>Market</a:t>
            </a:r>
          </a:p>
          <a:p>
            <a:r>
              <a:rPr lang="en-GB" altLang="en-US" sz="1800" dirty="0">
                <a:latin typeface="Tw Cen MT" panose="020B0602020104020603" pitchFamily="34" charset="0"/>
              </a:rPr>
              <a:t>Contribution </a:t>
            </a:r>
          </a:p>
          <a:p>
            <a:pPr marL="0" indent="0">
              <a:buNone/>
            </a:pPr>
            <a:endParaRPr lang="en-GB" altLang="en-US" sz="1800" dirty="0">
              <a:latin typeface="Tw Cen MT" panose="020B0602020104020603" pitchFamily="34" charset="0"/>
            </a:endParaRPr>
          </a:p>
          <a:p>
            <a:pPr>
              <a:buFont typeface="Zapf Dingbats" charset="2"/>
              <a:buNone/>
            </a:pPr>
            <a:r>
              <a:rPr lang="en-GB" altLang="en-US" sz="1800" b="1" dirty="0">
                <a:latin typeface="Tw Cen MT" panose="020B0602020104020603" pitchFamily="34" charset="0"/>
              </a:rPr>
              <a:t>Hybrid types</a:t>
            </a:r>
          </a:p>
          <a:p>
            <a:r>
              <a:rPr lang="en-GB" altLang="en-US" sz="1800" dirty="0">
                <a:latin typeface="Tw Cen MT" panose="020B0602020104020603" pitchFamily="34" charset="0"/>
              </a:rPr>
              <a:t>Service plus performance</a:t>
            </a:r>
          </a:p>
          <a:p>
            <a:r>
              <a:rPr lang="en-GB" altLang="en-US" sz="1800" dirty="0">
                <a:latin typeface="Tw Cen MT" panose="020B0602020104020603" pitchFamily="34" charset="0"/>
              </a:rPr>
              <a:t>Performance plus market</a:t>
            </a:r>
          </a:p>
          <a:p>
            <a:r>
              <a:rPr lang="en-GB" altLang="en-US" sz="1800" dirty="0">
                <a:latin typeface="Tw Cen MT" panose="020B0602020104020603" pitchFamily="34" charset="0"/>
              </a:rPr>
              <a:t>Performance plus skills or competency</a:t>
            </a:r>
          </a:p>
          <a:p>
            <a:pPr marL="0" indent="0">
              <a:buNone/>
            </a:pPr>
            <a:endParaRPr lang="en-GB" altLang="en-US" sz="1800" dirty="0">
              <a:latin typeface="Tw Cen MT" panose="020B0602020104020603" pitchFamily="34" charset="0"/>
            </a:endParaRPr>
          </a:p>
          <a:p>
            <a:endParaRPr lang="en-US" dirty="0"/>
          </a:p>
        </p:txBody>
      </p:sp>
    </p:spTree>
    <p:extLst>
      <p:ext uri="{BB962C8B-B14F-4D97-AF65-F5344CB8AC3E}">
        <p14:creationId xmlns:p14="http://schemas.microsoft.com/office/powerpoint/2010/main" val="3934857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BA205-2731-4789-A12D-41AAEDD916E4}"/>
              </a:ext>
            </a:extLst>
          </p:cNvPr>
          <p:cNvSpPr>
            <a:spLocks noGrp="1"/>
          </p:cNvSpPr>
          <p:nvPr>
            <p:ph type="title"/>
          </p:nvPr>
        </p:nvSpPr>
        <p:spPr/>
        <p:txBody>
          <a:bodyPr>
            <a:normAutofit fontScale="90000"/>
          </a:bodyPr>
          <a:lstStyle/>
          <a:p>
            <a:r>
              <a:rPr lang="en-GB" altLang="en-US" b="1" dirty="0">
                <a:solidFill>
                  <a:srgbClr val="C00000"/>
                </a:solidFill>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Service- or seniority-based pay</a:t>
            </a:r>
            <a:br>
              <a:rPr lang="en-GB" altLang="en-US"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3085D40-F3DA-4947-B65E-EB93E3049690}"/>
              </a:ext>
            </a:extLst>
          </p:cNvPr>
          <p:cNvSpPr>
            <a:spLocks noGrp="1"/>
          </p:cNvSpPr>
          <p:nvPr>
            <p:ph idx="1"/>
          </p:nvPr>
        </p:nvSpPr>
        <p:spPr/>
        <p:txBody>
          <a:bodyPr>
            <a:normAutofit fontScale="62500" lnSpcReduction="20000"/>
          </a:bodyPr>
          <a:lstStyle/>
          <a:p>
            <a:pPr>
              <a:lnSpc>
                <a:spcPct val="120000"/>
              </a:lnSpc>
            </a:pPr>
            <a:r>
              <a:rPr lang="en-GB" altLang="en-US" sz="3200" dirty="0">
                <a:latin typeface="Tw Cen MT" panose="020B0602020104020603" pitchFamily="34" charset="0"/>
              </a:rPr>
              <a:t>Traditional method of pay progression and still common in public/voluntary sectors</a:t>
            </a:r>
          </a:p>
          <a:p>
            <a:pPr>
              <a:lnSpc>
                <a:spcPct val="120000"/>
              </a:lnSpc>
            </a:pPr>
            <a:r>
              <a:rPr lang="en-GB" altLang="en-US" sz="3200" dirty="0">
                <a:latin typeface="Tw Cen MT" panose="020B0602020104020603" pitchFamily="34" charset="0"/>
              </a:rPr>
              <a:t>Operates on the basis of fixed increments on a scale from minimum to maximum for the grade</a:t>
            </a:r>
          </a:p>
          <a:p>
            <a:pPr>
              <a:lnSpc>
                <a:spcPct val="120000"/>
              </a:lnSpc>
            </a:pPr>
            <a:r>
              <a:rPr lang="en-GB" altLang="en-US" sz="3200" dirty="0">
                <a:latin typeface="Tw Cen MT" panose="020B0602020104020603" pitchFamily="34" charset="0"/>
              </a:rPr>
              <a:t>Assumption is that length of service equates with improved knowledge and experience</a:t>
            </a:r>
          </a:p>
          <a:p>
            <a:pPr>
              <a:lnSpc>
                <a:spcPct val="120000"/>
              </a:lnSpc>
            </a:pPr>
            <a:r>
              <a:rPr lang="en-GB" altLang="en-US" sz="3200" dirty="0">
                <a:latin typeface="Tw Cen MT" panose="020B0602020104020603" pitchFamily="34" charset="0"/>
              </a:rPr>
              <a:t>Popular with TUs – guaranteed progression</a:t>
            </a:r>
          </a:p>
          <a:p>
            <a:pPr>
              <a:lnSpc>
                <a:spcPct val="120000"/>
              </a:lnSpc>
            </a:pPr>
            <a:r>
              <a:rPr lang="en-GB" altLang="en-US" sz="3200" dirty="0">
                <a:latin typeface="Tw Cen MT" panose="020B0602020104020603" pitchFamily="34" charset="0"/>
              </a:rPr>
              <a:t>Popular with line managers – no individual pay decisions and predictable pay costs</a:t>
            </a:r>
          </a:p>
          <a:p>
            <a:pPr>
              <a:lnSpc>
                <a:spcPct val="120000"/>
              </a:lnSpc>
            </a:pPr>
            <a:r>
              <a:rPr lang="en-GB" altLang="en-US" sz="3200" dirty="0">
                <a:latin typeface="Tw Cen MT" panose="020B0602020104020603" pitchFamily="34" charset="0"/>
              </a:rPr>
              <a:t>But poor performance is treated same as good performance – no incentive to improve</a:t>
            </a:r>
          </a:p>
          <a:p>
            <a:endParaRPr lang="en-US" dirty="0"/>
          </a:p>
        </p:txBody>
      </p:sp>
    </p:spTree>
    <p:extLst>
      <p:ext uri="{BB962C8B-B14F-4D97-AF65-F5344CB8AC3E}">
        <p14:creationId xmlns:p14="http://schemas.microsoft.com/office/powerpoint/2010/main" val="3335401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14A4-3B33-4E54-A6D2-7CCFE4E0B903}"/>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sz="4000" b="1" dirty="0">
                <a:latin typeface="Arial" panose="020B0604020202020204" pitchFamily="34" charset="0"/>
                <a:cs typeface="Arial" panose="020B0604020202020204" pitchFamily="34" charset="0"/>
              </a:rPr>
              <a:t>Individual performance-related pay</a:t>
            </a:r>
            <a:br>
              <a:rPr lang="en-GB" altLang="en-US" b="1" dirty="0">
                <a:solidFill>
                  <a:srgbClr val="C00000"/>
                </a:solidFill>
                <a:latin typeface="Arial" panose="020B0604020202020204" pitchFamily="34" charset="0"/>
                <a:cs typeface="Arial" panose="020B0604020202020204" pitchFamily="34" charset="0"/>
              </a:rPr>
            </a:br>
            <a:endParaRPr lang="en-US" dirty="0"/>
          </a:p>
        </p:txBody>
      </p:sp>
      <p:pic>
        <p:nvPicPr>
          <p:cNvPr id="20" name="Content Placeholder 19">
            <a:extLst>
              <a:ext uri="{FF2B5EF4-FFF2-40B4-BE49-F238E27FC236}">
                <a16:creationId xmlns:a16="http://schemas.microsoft.com/office/drawing/2014/main" id="{F22D4DE4-B673-4295-BFBF-7083C316BE7C}"/>
              </a:ext>
            </a:extLst>
          </p:cNvPr>
          <p:cNvPicPr>
            <a:picLocks noGrp="1" noChangeAspect="1"/>
          </p:cNvPicPr>
          <p:nvPr>
            <p:ph idx="1"/>
          </p:nvPr>
        </p:nvPicPr>
        <p:blipFill>
          <a:blip r:embed="rId2"/>
          <a:stretch>
            <a:fillRect/>
          </a:stretch>
        </p:blipFill>
        <p:spPr>
          <a:xfrm>
            <a:off x="633642" y="1857450"/>
            <a:ext cx="7876715" cy="3401863"/>
          </a:xfrm>
          <a:prstGeom prst="rect">
            <a:avLst/>
          </a:prstGeom>
        </p:spPr>
      </p:pic>
    </p:spTree>
    <p:extLst>
      <p:ext uri="{BB962C8B-B14F-4D97-AF65-F5344CB8AC3E}">
        <p14:creationId xmlns:p14="http://schemas.microsoft.com/office/powerpoint/2010/main" val="539405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8EFD0-4DCF-4361-BA9E-98608A79DC08}"/>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Performance-based pay</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C5131E70-3B00-4174-BD6F-0820CE78460F}"/>
              </a:ext>
            </a:extLst>
          </p:cNvPr>
          <p:cNvSpPr>
            <a:spLocks noGrp="1"/>
          </p:cNvSpPr>
          <p:nvPr>
            <p:ph idx="1"/>
          </p:nvPr>
        </p:nvSpPr>
        <p:spPr>
          <a:xfrm>
            <a:off x="457200" y="1417638"/>
            <a:ext cx="8229600" cy="4099595"/>
          </a:xfrm>
        </p:spPr>
        <p:txBody>
          <a:bodyPr>
            <a:normAutofit lnSpcReduction="10000"/>
          </a:bodyPr>
          <a:lstStyle/>
          <a:p>
            <a:pPr marL="0" indent="0">
              <a:buNone/>
            </a:pPr>
            <a:r>
              <a:rPr lang="en-GB" altLang="en-US" b="1" dirty="0">
                <a:latin typeface="Tw Cen MT" panose="020B0602020104020603" pitchFamily="34" charset="0"/>
              </a:rPr>
              <a:t>Arguments for:</a:t>
            </a:r>
          </a:p>
          <a:p>
            <a:r>
              <a:rPr lang="en-GB" altLang="en-US" dirty="0">
                <a:latin typeface="Tw Cen MT" panose="020B0602020104020603" pitchFamily="34" charset="0"/>
              </a:rPr>
              <a:t>It is right that those who perform better receive higher rewards than those who perform less well.</a:t>
            </a:r>
          </a:p>
          <a:p>
            <a:r>
              <a:rPr lang="en-GB" altLang="en-US" dirty="0">
                <a:latin typeface="Tw Cen MT" panose="020B0602020104020603" pitchFamily="34" charset="0"/>
              </a:rPr>
              <a:t>Linking pay to performance improves motivation and hence performance.</a:t>
            </a:r>
          </a:p>
          <a:p>
            <a:r>
              <a:rPr lang="en-GB" altLang="en-US" dirty="0">
                <a:latin typeface="Tw Cen MT" panose="020B0602020104020603" pitchFamily="34" charset="0"/>
              </a:rPr>
              <a:t>Performance-linked pay can send strong messages about what behaviour is expected.</a:t>
            </a:r>
          </a:p>
          <a:p>
            <a:endParaRPr lang="en-US" dirty="0"/>
          </a:p>
        </p:txBody>
      </p:sp>
    </p:spTree>
    <p:extLst>
      <p:ext uri="{BB962C8B-B14F-4D97-AF65-F5344CB8AC3E}">
        <p14:creationId xmlns:p14="http://schemas.microsoft.com/office/powerpoint/2010/main" val="3736119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9F0C-518C-4716-8C1D-4D493ABD887B}"/>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Arguments against PRP</a:t>
            </a:r>
            <a:br>
              <a:rPr lang="en-US"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0F7A6A69-6459-4328-8EAA-C1F68E79E9B0}"/>
              </a:ext>
            </a:extLst>
          </p:cNvPr>
          <p:cNvSpPr>
            <a:spLocks noGrp="1"/>
          </p:cNvSpPr>
          <p:nvPr>
            <p:ph idx="1"/>
          </p:nvPr>
        </p:nvSpPr>
        <p:spPr/>
        <p:txBody>
          <a:bodyPr>
            <a:normAutofit lnSpcReduction="10000"/>
          </a:bodyPr>
          <a:lstStyle/>
          <a:p>
            <a:pPr marL="533400" indent="-533400">
              <a:buFont typeface="Zapf Dingbats" charset="2"/>
              <a:buAutoNum type="arabicPeriod"/>
            </a:pPr>
            <a:r>
              <a:rPr lang="en-GB" altLang="en-US" dirty="0">
                <a:latin typeface="Tw Cen MT" panose="020B0602020104020603" pitchFamily="34" charset="0"/>
              </a:rPr>
              <a:t>‘Pay is not a motivator’</a:t>
            </a:r>
          </a:p>
          <a:p>
            <a:pPr marL="533400" indent="-533400">
              <a:buFont typeface="Zapf Dingbats" charset="2"/>
              <a:buAutoNum type="arabicPeriod"/>
            </a:pPr>
            <a:r>
              <a:rPr lang="en-GB" altLang="en-US" dirty="0">
                <a:latin typeface="Tw Cen MT" panose="020B0602020104020603" pitchFamily="34" charset="0"/>
              </a:rPr>
              <a:t>Rewards punish</a:t>
            </a:r>
          </a:p>
          <a:p>
            <a:pPr marL="533400" indent="-533400">
              <a:buFont typeface="Zapf Dingbats" charset="2"/>
              <a:buAutoNum type="arabicPeriod"/>
            </a:pPr>
            <a:r>
              <a:rPr lang="en-GB" altLang="en-US" dirty="0">
                <a:latin typeface="Tw Cen MT" panose="020B0602020104020603" pitchFamily="34" charset="0"/>
              </a:rPr>
              <a:t>Rewards rupture relationships</a:t>
            </a:r>
          </a:p>
          <a:p>
            <a:pPr marL="533400" indent="-533400">
              <a:buFont typeface="Zapf Dingbats" charset="2"/>
              <a:buAutoNum type="arabicPeriod"/>
            </a:pPr>
            <a:r>
              <a:rPr lang="en-GB" altLang="en-US" dirty="0">
                <a:latin typeface="Tw Cen MT" panose="020B0602020104020603" pitchFamily="34" charset="0"/>
              </a:rPr>
              <a:t>Rewards ignore reasons</a:t>
            </a:r>
          </a:p>
          <a:p>
            <a:pPr marL="533400" indent="-533400">
              <a:buFont typeface="Zapf Dingbats" charset="2"/>
              <a:buAutoNum type="arabicPeriod"/>
            </a:pPr>
            <a:r>
              <a:rPr lang="en-GB" altLang="en-US" dirty="0">
                <a:latin typeface="Tw Cen MT" panose="020B0602020104020603" pitchFamily="34" charset="0"/>
              </a:rPr>
              <a:t>Rewards discourage risk-taking</a:t>
            </a:r>
          </a:p>
          <a:p>
            <a:pPr marL="533400" indent="-533400">
              <a:buFont typeface="Zapf Dingbats" charset="2"/>
              <a:buAutoNum type="arabicPeriod"/>
            </a:pPr>
            <a:r>
              <a:rPr lang="en-GB" altLang="en-US" dirty="0">
                <a:latin typeface="Tw Cen MT" panose="020B0602020104020603" pitchFamily="34" charset="0"/>
              </a:rPr>
              <a:t>Rewards undermine interest</a:t>
            </a:r>
          </a:p>
          <a:p>
            <a:pPr marL="533400" indent="-533400" algn="r">
              <a:buFont typeface="Zapf Dingbats" charset="2"/>
              <a:buNone/>
            </a:pPr>
            <a:r>
              <a:rPr lang="en-GB" altLang="en-US" sz="3600" dirty="0">
                <a:latin typeface="Tw Cen MT" panose="020B0602020104020603" pitchFamily="34" charset="0"/>
              </a:rPr>
              <a:t>Kohn, 1993</a:t>
            </a:r>
            <a:endParaRPr lang="en-US" altLang="en-US" sz="3600" dirty="0">
              <a:latin typeface="Tw Cen MT" panose="020B0602020104020603" pitchFamily="34" charset="0"/>
            </a:endParaRPr>
          </a:p>
          <a:p>
            <a:endParaRPr lang="en-US" dirty="0"/>
          </a:p>
        </p:txBody>
      </p:sp>
    </p:spTree>
    <p:extLst>
      <p:ext uri="{BB962C8B-B14F-4D97-AF65-F5344CB8AC3E}">
        <p14:creationId xmlns:p14="http://schemas.microsoft.com/office/powerpoint/2010/main" val="348181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219D-D2F7-409B-9CF9-7EC6AC921A54}"/>
              </a:ext>
            </a:extLst>
          </p:cNvPr>
          <p:cNvSpPr>
            <a:spLocks noGrp="1"/>
          </p:cNvSpPr>
          <p:nvPr>
            <p:ph type="title"/>
          </p:nvPr>
        </p:nvSpPr>
        <p:spPr/>
        <p:txBody>
          <a:bodyPr>
            <a:normAutofit fontScale="90000"/>
          </a:bodyPr>
          <a:lstStyle/>
          <a:p>
            <a:r>
              <a:rPr lang="en-GB" altLang="en-US" b="1" dirty="0">
                <a:latin typeface="Arial" panose="020B0604020202020204" pitchFamily="34" charset="0"/>
                <a:cs typeface="Arial" panose="020B0604020202020204" pitchFamily="34" charset="0"/>
              </a:rPr>
              <a:t>Competency-based pay</a:t>
            </a:r>
            <a:br>
              <a:rPr lang="en-GB" altLang="en-US"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54EBA03-BAFD-4713-9322-107BF2FF764B}"/>
              </a:ext>
            </a:extLst>
          </p:cNvPr>
          <p:cNvSpPr>
            <a:spLocks noGrp="1"/>
          </p:cNvSpPr>
          <p:nvPr>
            <p:ph idx="1"/>
          </p:nvPr>
        </p:nvSpPr>
        <p:spPr/>
        <p:txBody>
          <a:bodyPr>
            <a:normAutofit fontScale="77500" lnSpcReduction="20000"/>
          </a:bodyPr>
          <a:lstStyle/>
          <a:p>
            <a:pPr marL="0" indent="0" algn="just">
              <a:lnSpc>
                <a:spcPct val="150000"/>
              </a:lnSpc>
              <a:buNone/>
            </a:pPr>
            <a:r>
              <a:rPr lang="en-GB" altLang="en-US" dirty="0">
                <a:latin typeface="Tw Cen MT" panose="020B0602020104020603" pitchFamily="34" charset="0"/>
              </a:rPr>
              <a:t>A payment system that relates salary progression or a cash bonus to the display of “competencies” by individual employees. Systems originate in the identification of competency, understood as the key attributes and behaviours of employees that underlie good performance in a particular organisation or job.’</a:t>
            </a:r>
          </a:p>
          <a:p>
            <a:pPr algn="r">
              <a:lnSpc>
                <a:spcPct val="150000"/>
              </a:lnSpc>
              <a:buFont typeface="Zapf Dingbats" charset="2"/>
              <a:buNone/>
            </a:pPr>
            <a:r>
              <a:rPr lang="en-GB" altLang="en-US" dirty="0" err="1">
                <a:latin typeface="Tw Cen MT" panose="020B0602020104020603" pitchFamily="34" charset="0"/>
              </a:rPr>
              <a:t>Heery</a:t>
            </a:r>
            <a:r>
              <a:rPr lang="en-GB" altLang="en-US" dirty="0">
                <a:latin typeface="Tw Cen MT" panose="020B0602020104020603" pitchFamily="34" charset="0"/>
              </a:rPr>
              <a:t> and Noon (2001)</a:t>
            </a:r>
          </a:p>
          <a:p>
            <a:endParaRPr lang="en-US" dirty="0"/>
          </a:p>
        </p:txBody>
      </p:sp>
    </p:spTree>
    <p:extLst>
      <p:ext uri="{BB962C8B-B14F-4D97-AF65-F5344CB8AC3E}">
        <p14:creationId xmlns:p14="http://schemas.microsoft.com/office/powerpoint/2010/main" val="2777701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19483-8D20-4EFC-9669-2AF51BB17F82}"/>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Competency-related pay</a:t>
            </a:r>
            <a:br>
              <a:rPr lang="en-GB" altLang="en-US" b="1" dirty="0">
                <a:latin typeface="Arial" panose="020B0604020202020204" pitchFamily="34" charset="0"/>
                <a:cs typeface="Arial" panose="020B0604020202020204" pitchFamily="34" charset="0"/>
              </a:rPr>
            </a:br>
            <a:br>
              <a:rPr lang="en-US"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D4A9B05-BDD5-4AFC-8968-47CE60E9505E}"/>
              </a:ext>
            </a:extLst>
          </p:cNvPr>
          <p:cNvSpPr>
            <a:spLocks noGrp="1"/>
          </p:cNvSpPr>
          <p:nvPr>
            <p:ph idx="1"/>
          </p:nvPr>
        </p:nvSpPr>
        <p:spPr/>
        <p:txBody>
          <a:bodyPr>
            <a:normAutofit fontScale="77500" lnSpcReduction="20000"/>
          </a:bodyPr>
          <a:lstStyle/>
          <a:p>
            <a:pPr>
              <a:lnSpc>
                <a:spcPct val="150000"/>
              </a:lnSpc>
              <a:spcBef>
                <a:spcPct val="0"/>
              </a:spcBef>
            </a:pPr>
            <a:r>
              <a:rPr lang="en-GB" altLang="en-US" sz="2400" b="1" dirty="0">
                <a:latin typeface="Tw Cen MT" panose="020B0602020104020603" pitchFamily="34" charset="0"/>
              </a:rPr>
              <a:t>Advantages</a:t>
            </a:r>
          </a:p>
          <a:p>
            <a:pPr lvl="1">
              <a:lnSpc>
                <a:spcPct val="150000"/>
              </a:lnSpc>
              <a:spcBef>
                <a:spcPct val="0"/>
              </a:spcBef>
            </a:pPr>
            <a:r>
              <a:rPr lang="en-GB" altLang="en-US" dirty="0">
                <a:latin typeface="Tw Cen MT" panose="020B0602020104020603" pitchFamily="34" charset="0"/>
              </a:rPr>
              <a:t>Focuses attention on need to achieve higher levels of competence</a:t>
            </a:r>
          </a:p>
          <a:p>
            <a:pPr lvl="1">
              <a:lnSpc>
                <a:spcPct val="150000"/>
              </a:lnSpc>
              <a:spcBef>
                <a:spcPct val="0"/>
              </a:spcBef>
            </a:pPr>
            <a:r>
              <a:rPr lang="en-GB" altLang="en-US" dirty="0">
                <a:latin typeface="Tw Cen MT" panose="020B0602020104020603" pitchFamily="34" charset="0"/>
              </a:rPr>
              <a:t>Encourages competence development</a:t>
            </a:r>
          </a:p>
          <a:p>
            <a:pPr lvl="1">
              <a:lnSpc>
                <a:spcPct val="150000"/>
              </a:lnSpc>
              <a:spcBef>
                <a:spcPct val="0"/>
              </a:spcBef>
            </a:pPr>
            <a:r>
              <a:rPr lang="en-GB" altLang="en-US" dirty="0">
                <a:latin typeface="Tw Cen MT" panose="020B0602020104020603" pitchFamily="34" charset="0"/>
              </a:rPr>
              <a:t>Can be integrated with other aspects of HR</a:t>
            </a:r>
          </a:p>
          <a:p>
            <a:pPr>
              <a:lnSpc>
                <a:spcPct val="150000"/>
              </a:lnSpc>
              <a:spcBef>
                <a:spcPct val="0"/>
              </a:spcBef>
            </a:pPr>
            <a:r>
              <a:rPr lang="en-GB" altLang="en-US" sz="2400" b="1" dirty="0">
                <a:latin typeface="Tw Cen MT" panose="020B0602020104020603" pitchFamily="34" charset="0"/>
              </a:rPr>
              <a:t>Disadvantages</a:t>
            </a:r>
          </a:p>
          <a:p>
            <a:pPr lvl="1">
              <a:lnSpc>
                <a:spcPct val="150000"/>
              </a:lnSpc>
              <a:spcBef>
                <a:spcPct val="0"/>
              </a:spcBef>
            </a:pPr>
            <a:r>
              <a:rPr lang="en-GB" altLang="en-US" dirty="0">
                <a:latin typeface="Tw Cen MT" panose="020B0602020104020603" pitchFamily="34" charset="0"/>
              </a:rPr>
              <a:t>Objective assessment may be difficult</a:t>
            </a:r>
          </a:p>
          <a:p>
            <a:pPr lvl="1">
              <a:lnSpc>
                <a:spcPct val="150000"/>
              </a:lnSpc>
              <a:spcBef>
                <a:spcPct val="0"/>
              </a:spcBef>
            </a:pPr>
            <a:r>
              <a:rPr lang="en-GB" altLang="en-US" dirty="0">
                <a:latin typeface="Tw Cen MT" panose="020B0602020104020603" pitchFamily="34" charset="0"/>
              </a:rPr>
              <a:t>Ignores outputs (may be paying for unused competency)</a:t>
            </a:r>
          </a:p>
          <a:p>
            <a:pPr lvl="1">
              <a:lnSpc>
                <a:spcPct val="150000"/>
              </a:lnSpc>
              <a:spcBef>
                <a:spcPct val="0"/>
              </a:spcBef>
            </a:pPr>
            <a:r>
              <a:rPr lang="en-GB" altLang="en-US" dirty="0">
                <a:latin typeface="Tw Cen MT" panose="020B0602020104020603" pitchFamily="34" charset="0"/>
              </a:rPr>
              <a:t>Relies on well-trained, committed managers</a:t>
            </a:r>
          </a:p>
          <a:p>
            <a:endParaRPr lang="en-US" dirty="0"/>
          </a:p>
        </p:txBody>
      </p:sp>
    </p:spTree>
    <p:extLst>
      <p:ext uri="{BB962C8B-B14F-4D97-AF65-F5344CB8AC3E}">
        <p14:creationId xmlns:p14="http://schemas.microsoft.com/office/powerpoint/2010/main" val="95483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6D4F-B15F-45CB-861E-9A6A004A1E08}"/>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Skills-based pay</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3860663-2BB3-4016-B2D9-E02C0AEE928D}"/>
              </a:ext>
            </a:extLst>
          </p:cNvPr>
          <p:cNvSpPr>
            <a:spLocks noGrp="1"/>
          </p:cNvSpPr>
          <p:nvPr>
            <p:ph idx="1"/>
          </p:nvPr>
        </p:nvSpPr>
        <p:spPr/>
        <p:txBody>
          <a:bodyPr>
            <a:normAutofit fontScale="77500" lnSpcReduction="20000"/>
          </a:bodyPr>
          <a:lstStyle/>
          <a:p>
            <a:pPr>
              <a:lnSpc>
                <a:spcPct val="150000"/>
              </a:lnSpc>
            </a:pPr>
            <a:r>
              <a:rPr lang="en-GB" altLang="en-US" sz="2400" dirty="0">
                <a:latin typeface="Tw Cen MT" panose="020B0602020104020603" pitchFamily="34" charset="0"/>
              </a:rPr>
              <a:t>Also known as ‘knowledge-based pay’</a:t>
            </a:r>
          </a:p>
          <a:p>
            <a:pPr>
              <a:lnSpc>
                <a:spcPct val="150000"/>
              </a:lnSpc>
            </a:pPr>
            <a:r>
              <a:rPr lang="en-GB" altLang="en-US" sz="2400" dirty="0">
                <a:latin typeface="Tw Cen MT" panose="020B0602020104020603" pitchFamily="34" charset="0"/>
              </a:rPr>
              <a:t>Rewards individuals for the type, number and depth of skills held and acquired, usually by progression through pay grades or promotion to a new grade</a:t>
            </a:r>
          </a:p>
          <a:p>
            <a:pPr>
              <a:lnSpc>
                <a:spcPct val="150000"/>
              </a:lnSpc>
            </a:pPr>
            <a:r>
              <a:rPr lang="en-GB" altLang="en-US" sz="2400" dirty="0">
                <a:latin typeface="Tw Cen MT" panose="020B0602020104020603" pitchFamily="34" charset="0"/>
              </a:rPr>
              <a:t>5 types of SBP plans (</a:t>
            </a:r>
            <a:r>
              <a:rPr lang="en-GB" altLang="en-US" sz="2400" dirty="0" err="1">
                <a:latin typeface="Tw Cen MT" panose="020B0602020104020603" pitchFamily="34" charset="0"/>
              </a:rPr>
              <a:t>Recardo</a:t>
            </a:r>
            <a:r>
              <a:rPr lang="en-GB" altLang="en-US" sz="2400" dirty="0">
                <a:latin typeface="Tw Cen MT" panose="020B0602020104020603" pitchFamily="34" charset="0"/>
              </a:rPr>
              <a:t> and </a:t>
            </a:r>
            <a:r>
              <a:rPr lang="en-GB" altLang="en-US" sz="2400" dirty="0" err="1">
                <a:latin typeface="Tw Cen MT" panose="020B0602020104020603" pitchFamily="34" charset="0"/>
              </a:rPr>
              <a:t>Pricone</a:t>
            </a:r>
            <a:r>
              <a:rPr lang="en-GB" altLang="en-US" sz="2400" dirty="0">
                <a:latin typeface="Tw Cen MT" panose="020B0602020104020603" pitchFamily="34" charset="0"/>
              </a:rPr>
              <a:t>, 1996):</a:t>
            </a:r>
          </a:p>
          <a:p>
            <a:pPr lvl="1">
              <a:lnSpc>
                <a:spcPct val="150000"/>
              </a:lnSpc>
              <a:spcBef>
                <a:spcPct val="0"/>
              </a:spcBef>
            </a:pPr>
            <a:r>
              <a:rPr lang="en-GB" altLang="en-US" dirty="0">
                <a:latin typeface="Tw Cen MT" panose="020B0602020104020603" pitchFamily="34" charset="0"/>
              </a:rPr>
              <a:t>Vertical – acquisition of skills within a single job</a:t>
            </a:r>
          </a:p>
          <a:p>
            <a:pPr lvl="1">
              <a:lnSpc>
                <a:spcPct val="150000"/>
              </a:lnSpc>
              <a:spcBef>
                <a:spcPct val="0"/>
              </a:spcBef>
            </a:pPr>
            <a:r>
              <a:rPr lang="en-GB" altLang="en-US" dirty="0">
                <a:latin typeface="Tw Cen MT" panose="020B0602020104020603" pitchFamily="34" charset="0"/>
              </a:rPr>
              <a:t>Horizontal – acquisition of complementary skills across  jobs</a:t>
            </a:r>
          </a:p>
          <a:p>
            <a:pPr lvl="1">
              <a:lnSpc>
                <a:spcPct val="150000"/>
              </a:lnSpc>
              <a:spcBef>
                <a:spcPct val="0"/>
              </a:spcBef>
            </a:pPr>
            <a:r>
              <a:rPr lang="en-GB" altLang="en-US" dirty="0">
                <a:latin typeface="Tw Cen MT" panose="020B0602020104020603" pitchFamily="34" charset="0"/>
              </a:rPr>
              <a:t>Depth – skill specialisation</a:t>
            </a:r>
          </a:p>
          <a:p>
            <a:pPr lvl="1">
              <a:lnSpc>
                <a:spcPct val="150000"/>
              </a:lnSpc>
              <a:spcBef>
                <a:spcPct val="0"/>
              </a:spcBef>
            </a:pPr>
            <a:r>
              <a:rPr lang="en-GB" altLang="en-US" dirty="0">
                <a:latin typeface="Tw Cen MT" panose="020B0602020104020603" pitchFamily="34" charset="0"/>
              </a:rPr>
              <a:t>Basic skills acquisition (maths, reading and writing)</a:t>
            </a:r>
          </a:p>
          <a:p>
            <a:pPr lvl="1">
              <a:lnSpc>
                <a:spcPct val="150000"/>
              </a:lnSpc>
              <a:spcBef>
                <a:spcPct val="0"/>
              </a:spcBef>
            </a:pPr>
            <a:r>
              <a:rPr lang="en-GB" altLang="en-US" dirty="0">
                <a:latin typeface="Tw Cen MT" panose="020B0602020104020603" pitchFamily="34" charset="0"/>
              </a:rPr>
              <a:t>Combination plans</a:t>
            </a:r>
          </a:p>
          <a:p>
            <a:endParaRPr lang="en-US" dirty="0"/>
          </a:p>
        </p:txBody>
      </p:sp>
    </p:spTree>
    <p:extLst>
      <p:ext uri="{BB962C8B-B14F-4D97-AF65-F5344CB8AC3E}">
        <p14:creationId xmlns:p14="http://schemas.microsoft.com/office/powerpoint/2010/main" val="4128553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0E3E-D798-4292-90B9-793B9DB1EA19}"/>
              </a:ext>
            </a:extLst>
          </p:cNvPr>
          <p:cNvSpPr>
            <a:spLocks noGrp="1"/>
          </p:cNvSpPr>
          <p:nvPr>
            <p:ph type="title"/>
          </p:nvPr>
        </p:nvSpPr>
        <p:spPr/>
        <p:txBody>
          <a:bodyPr>
            <a:normAutofit fontScale="90000"/>
          </a:bodyPr>
          <a:lstStyle/>
          <a:p>
            <a:r>
              <a:rPr lang="en-GB" altLang="en-US" b="1" dirty="0">
                <a:latin typeface="Arial" panose="020B0604020202020204" pitchFamily="34" charset="0"/>
                <a:cs typeface="Arial" panose="020B0604020202020204" pitchFamily="34" charset="0"/>
              </a:rPr>
              <a:t>Compensatory payments</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C2D0F75D-0A4C-42C0-9FA7-896E337F9275}"/>
              </a:ext>
            </a:extLst>
          </p:cNvPr>
          <p:cNvSpPr>
            <a:spLocks noGrp="1"/>
          </p:cNvSpPr>
          <p:nvPr>
            <p:ph idx="1"/>
          </p:nvPr>
        </p:nvSpPr>
        <p:spPr/>
        <p:txBody>
          <a:bodyPr/>
          <a:lstStyle/>
          <a:p>
            <a:pPr>
              <a:lnSpc>
                <a:spcPct val="150000"/>
              </a:lnSpc>
            </a:pPr>
            <a:r>
              <a:rPr lang="en-GB" altLang="en-US" dirty="0">
                <a:latin typeface="Tw Cen MT" panose="020B0602020104020603" pitchFamily="34" charset="0"/>
              </a:rPr>
              <a:t>Location allowances (</a:t>
            </a:r>
            <a:r>
              <a:rPr lang="en-GB" altLang="en-US" dirty="0" err="1">
                <a:latin typeface="Tw Cen MT" panose="020B0602020104020603" pitchFamily="34" charset="0"/>
              </a:rPr>
              <a:t>eg</a:t>
            </a:r>
            <a:r>
              <a:rPr lang="en-GB" altLang="en-US" dirty="0">
                <a:latin typeface="Tw Cen MT" panose="020B0602020104020603" pitchFamily="34" charset="0"/>
              </a:rPr>
              <a:t> London allowances)</a:t>
            </a:r>
          </a:p>
          <a:p>
            <a:pPr>
              <a:lnSpc>
                <a:spcPct val="150000"/>
              </a:lnSpc>
            </a:pPr>
            <a:r>
              <a:rPr lang="en-GB" altLang="en-US" dirty="0">
                <a:latin typeface="Tw Cen MT" panose="020B0602020104020603" pitchFamily="34" charset="0"/>
              </a:rPr>
              <a:t>Overtime or unsocial hours premium payments</a:t>
            </a:r>
          </a:p>
          <a:p>
            <a:pPr>
              <a:lnSpc>
                <a:spcPct val="150000"/>
              </a:lnSpc>
            </a:pPr>
            <a:r>
              <a:rPr lang="en-GB" altLang="en-US" dirty="0">
                <a:latin typeface="Tw Cen MT" panose="020B0602020104020603" pitchFamily="34" charset="0"/>
              </a:rPr>
              <a:t>Shift premiums</a:t>
            </a:r>
          </a:p>
          <a:p>
            <a:pPr>
              <a:lnSpc>
                <a:spcPct val="150000"/>
              </a:lnSpc>
            </a:pPr>
            <a:r>
              <a:rPr lang="en-GB" altLang="en-US" dirty="0">
                <a:latin typeface="Tw Cen MT" panose="020B0602020104020603" pitchFamily="34" charset="0"/>
              </a:rPr>
              <a:t>On-call and call-out pay</a:t>
            </a:r>
          </a:p>
          <a:p>
            <a:endParaRPr lang="en-US" dirty="0"/>
          </a:p>
        </p:txBody>
      </p:sp>
    </p:spTree>
    <p:extLst>
      <p:ext uri="{BB962C8B-B14F-4D97-AF65-F5344CB8AC3E}">
        <p14:creationId xmlns:p14="http://schemas.microsoft.com/office/powerpoint/2010/main" val="4048328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58E3-CF3A-47FF-AD77-67E26096D96A}"/>
              </a:ext>
            </a:extLst>
          </p:cNvPr>
          <p:cNvSpPr>
            <a:spLocks noGrp="1"/>
          </p:cNvSpPr>
          <p:nvPr>
            <p:ph type="title"/>
          </p:nvPr>
        </p:nvSpPr>
        <p:spPr/>
        <p:txBody>
          <a:bodyPr/>
          <a:lstStyle/>
          <a:p>
            <a:r>
              <a:rPr lang="en-US" b="1" dirty="0">
                <a:solidFill>
                  <a:srgbClr val="002060"/>
                </a:solidFill>
                <a:latin typeface="Times New Roman" panose="02020603050405020304" pitchFamily="18" charset="0"/>
                <a:cs typeface="Times New Roman" panose="02020603050405020304" pitchFamily="18" charset="0"/>
              </a:rPr>
              <a:t>Incentives and Benefits</a:t>
            </a:r>
            <a:endParaRPr lang="en-US"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253609-0DA8-422F-A0AC-9D14D0AFAB64}"/>
              </a:ext>
            </a:extLst>
          </p:cNvPr>
          <p:cNvSpPr>
            <a:spLocks noGrp="1"/>
          </p:cNvSpPr>
          <p:nvPr>
            <p:ph idx="1"/>
          </p:nvPr>
        </p:nvSpPr>
        <p:spPr/>
        <p:txBody>
          <a:bodyPr>
            <a:normAutofit fontScale="92500" lnSpcReduction="10000"/>
          </a:bodyPr>
          <a:lstStyle/>
          <a:p>
            <a:pPr algn="just"/>
            <a:r>
              <a:rPr lang="x-none" sz="3600" b="1" dirty="0"/>
              <a:t>Variable </a:t>
            </a:r>
            <a:r>
              <a:rPr lang="en-US" sz="3600" b="1" dirty="0"/>
              <a:t>P</a:t>
            </a:r>
            <a:r>
              <a:rPr lang="x-none" sz="3600" b="1" dirty="0"/>
              <a:t>ay </a:t>
            </a:r>
            <a:endParaRPr lang="en-US" sz="3600" b="1" dirty="0"/>
          </a:p>
          <a:p>
            <a:pPr lvl="1" algn="just"/>
            <a:r>
              <a:rPr lang="en-US" sz="3200" dirty="0"/>
              <a:t>C</a:t>
            </a:r>
            <a:r>
              <a:rPr lang="x-none" sz="3200" dirty="0"/>
              <a:t>ompensation that depends on some measure of individual or group performance or results in order</a:t>
            </a:r>
            <a:r>
              <a:rPr lang="en-US" sz="3200" dirty="0"/>
              <a:t> </a:t>
            </a:r>
            <a:r>
              <a:rPr lang="x-none" sz="3200" dirty="0"/>
              <a:t>to be awarded </a:t>
            </a:r>
            <a:endParaRPr lang="en-US" sz="3200" dirty="0"/>
          </a:p>
          <a:p>
            <a:pPr algn="just"/>
            <a:r>
              <a:rPr lang="en-US" sz="3600" b="1" dirty="0"/>
              <a:t>Incentive Pay</a:t>
            </a:r>
          </a:p>
          <a:p>
            <a:pPr lvl="1" algn="just"/>
            <a:r>
              <a:rPr lang="en-US" sz="3200" dirty="0"/>
              <a:t>T</a:t>
            </a:r>
            <a:r>
              <a:rPr lang="x-none" sz="3200" dirty="0"/>
              <a:t>wo basic choices</a:t>
            </a:r>
            <a:r>
              <a:rPr lang="en-US" sz="3200" dirty="0"/>
              <a:t>: I</a:t>
            </a:r>
            <a:r>
              <a:rPr lang="x-none" sz="3200" dirty="0"/>
              <a:t>ndividual or </a:t>
            </a:r>
            <a:r>
              <a:rPr lang="en-US" sz="3200" dirty="0"/>
              <a:t>G</a:t>
            </a:r>
            <a:r>
              <a:rPr lang="x-none" sz="3200" dirty="0"/>
              <a:t>roup</a:t>
            </a:r>
            <a:r>
              <a:rPr lang="en-US" sz="3200" dirty="0"/>
              <a:t>-B</a:t>
            </a:r>
            <a:r>
              <a:rPr lang="x-none" sz="3200" dirty="0"/>
              <a:t>ased</a:t>
            </a:r>
            <a:r>
              <a:rPr lang="en-US" sz="3200" dirty="0"/>
              <a:t> </a:t>
            </a:r>
            <a:r>
              <a:rPr lang="x-none" sz="3200" dirty="0"/>
              <a:t>incentives </a:t>
            </a:r>
            <a:endParaRPr lang="en-US" sz="3200" dirty="0"/>
          </a:p>
          <a:p>
            <a:endParaRPr lang="en-US" dirty="0"/>
          </a:p>
        </p:txBody>
      </p:sp>
    </p:spTree>
    <p:extLst>
      <p:ext uri="{BB962C8B-B14F-4D97-AF65-F5344CB8AC3E}">
        <p14:creationId xmlns:p14="http://schemas.microsoft.com/office/powerpoint/2010/main" val="2408630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E906F-C62A-47ED-9B46-E8A84180E266}"/>
              </a:ext>
            </a:extLst>
          </p:cNvPr>
          <p:cNvSpPr>
            <a:spLocks noGrp="1"/>
          </p:cNvSpPr>
          <p:nvPr>
            <p:ph type="title"/>
          </p:nvPr>
        </p:nvSpPr>
        <p:spPr/>
        <p:txBody>
          <a:bodyPr/>
          <a:lstStyle/>
          <a:p>
            <a:r>
              <a:rPr lang="en-US" b="1" dirty="0"/>
              <a:t>Conclusion </a:t>
            </a:r>
          </a:p>
        </p:txBody>
      </p:sp>
      <p:sp>
        <p:nvSpPr>
          <p:cNvPr id="3" name="Content Placeholder 2">
            <a:extLst>
              <a:ext uri="{FF2B5EF4-FFF2-40B4-BE49-F238E27FC236}">
                <a16:creationId xmlns:a16="http://schemas.microsoft.com/office/drawing/2014/main" id="{E165234E-2DE0-465A-A2C0-C68B96B95624}"/>
              </a:ext>
            </a:extLst>
          </p:cNvPr>
          <p:cNvSpPr>
            <a:spLocks noGrp="1"/>
          </p:cNvSpPr>
          <p:nvPr>
            <p:ph idx="1"/>
          </p:nvPr>
        </p:nvSpPr>
        <p:spPr/>
        <p:txBody>
          <a:bodyPr>
            <a:normAutofit fontScale="77500" lnSpcReduction="20000"/>
          </a:bodyPr>
          <a:lstStyle/>
          <a:p>
            <a:pPr algn="just">
              <a:lnSpc>
                <a:spcPct val="150000"/>
              </a:lnSpc>
            </a:pPr>
            <a:r>
              <a:rPr lang="en-US" sz="3100" dirty="0">
                <a:latin typeface="Times New Roman" panose="02020603050405020304" pitchFamily="18" charset="0"/>
                <a:cs typeface="Times New Roman" panose="02020603050405020304" pitchFamily="18" charset="0"/>
              </a:rPr>
              <a:t>Briefly explored the pay structures</a:t>
            </a:r>
          </a:p>
          <a:p>
            <a:pPr algn="just">
              <a:lnSpc>
                <a:spcPct val="150000"/>
              </a:lnSpc>
            </a:pPr>
            <a:r>
              <a:rPr lang="en-US" sz="3100" dirty="0">
                <a:latin typeface="Times New Roman" panose="02020603050405020304" pitchFamily="18" charset="0"/>
                <a:cs typeface="Times New Roman" panose="02020603050405020304" pitchFamily="18" charset="0"/>
              </a:rPr>
              <a:t>Discussed more the total reward system</a:t>
            </a:r>
          </a:p>
          <a:p>
            <a:pPr algn="just">
              <a:lnSpc>
                <a:spcPct val="150000"/>
              </a:lnSpc>
            </a:pPr>
            <a:r>
              <a:rPr lang="en-US" sz="3100" dirty="0">
                <a:latin typeface="Times New Roman" panose="02020603050405020304" pitchFamily="18" charset="0"/>
                <a:cs typeface="Times New Roman" panose="02020603050405020304" pitchFamily="18" charset="0"/>
              </a:rPr>
              <a:t>Explored the types of benefits</a:t>
            </a:r>
          </a:p>
          <a:p>
            <a:pPr algn="just">
              <a:lnSpc>
                <a:spcPct val="150000"/>
              </a:lnSpc>
            </a:pPr>
            <a:r>
              <a:rPr lang="en-US" sz="3100" dirty="0">
                <a:latin typeface="Times New Roman" panose="02020603050405020304" pitchFamily="18" charset="0"/>
                <a:cs typeface="Times New Roman" panose="02020603050405020304" pitchFamily="18" charset="0"/>
              </a:rPr>
              <a:t>Explored the types of pay progression</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Rewards, total rewards, reward management</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Importance of reward management</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Rewards in context</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Factors influencing reward</a:t>
            </a:r>
          </a:p>
          <a:p>
            <a:pPr marL="0" indent="0">
              <a:lnSpc>
                <a:spcPct val="150000"/>
              </a:lnSpc>
              <a:buNone/>
            </a:pPr>
            <a:endParaRPr lang="en-GB" altLang="en-US" sz="3200" dirty="0">
              <a:latin typeface="Tw Cen MT" panose="020B0602020104020603" pitchFamily="34" charset="0"/>
            </a:endParaRPr>
          </a:p>
          <a:p>
            <a:endParaRPr lang="en-US" dirty="0"/>
          </a:p>
        </p:txBody>
      </p:sp>
    </p:spTree>
    <p:extLst>
      <p:ext uri="{BB962C8B-B14F-4D97-AF65-F5344CB8AC3E}">
        <p14:creationId xmlns:p14="http://schemas.microsoft.com/office/powerpoint/2010/main" val="1245468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D2A5-3017-4844-B8D8-AD7E824A553F}"/>
              </a:ext>
            </a:extLst>
          </p:cNvPr>
          <p:cNvSpPr>
            <a:spLocks noGrp="1"/>
          </p:cNvSpPr>
          <p:nvPr>
            <p:ph type="title"/>
          </p:nvPr>
        </p:nvSpPr>
        <p:spPr/>
        <p:txBody>
          <a:bodyPr>
            <a:normAutofit fontScale="90000"/>
          </a:bodyPr>
          <a:lstStyle/>
          <a:p>
            <a:r>
              <a:rPr lang="en-GB" altLang="en-US" b="1" dirty="0">
                <a:latin typeface="Arial" panose="020B0604020202020204" pitchFamily="34" charset="0"/>
                <a:cs typeface="Arial" panose="020B0604020202020204" pitchFamily="34" charset="0"/>
              </a:rPr>
              <a:t>Thank you</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DFA2028-0110-4FAA-A2C0-30B780124B65}"/>
              </a:ext>
            </a:extLst>
          </p:cNvPr>
          <p:cNvSpPr>
            <a:spLocks noGrp="1"/>
          </p:cNvSpPr>
          <p:nvPr>
            <p:ph idx="1"/>
          </p:nvPr>
        </p:nvSpPr>
        <p:spPr/>
        <p:txBody>
          <a:bodyPr>
            <a:normAutofit/>
          </a:bodyPr>
          <a:lstStyle/>
          <a:p>
            <a:pPr marL="0" indent="0">
              <a:buNone/>
            </a:pPr>
            <a:endParaRPr lang="en-US" dirty="0"/>
          </a:p>
          <a:p>
            <a:pPr marL="0" indent="0">
              <a:buNone/>
            </a:pPr>
            <a:endParaRPr lang="en-US" dirty="0"/>
          </a:p>
          <a:p>
            <a:pPr marL="0" indent="0" algn="ctr">
              <a:buNone/>
            </a:pPr>
            <a:r>
              <a:rPr lang="en-US" dirty="0"/>
              <a:t>Any  questions?</a:t>
            </a:r>
          </a:p>
        </p:txBody>
      </p:sp>
    </p:spTree>
    <p:extLst>
      <p:ext uri="{BB962C8B-B14F-4D97-AF65-F5344CB8AC3E}">
        <p14:creationId xmlns:p14="http://schemas.microsoft.com/office/powerpoint/2010/main" val="606555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E0F8-21F4-43A5-9426-63AB6972DA4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D2FC6820-8311-46C6-AA0F-963870375A6E}"/>
              </a:ext>
            </a:extLst>
          </p:cNvPr>
          <p:cNvSpPr>
            <a:spLocks noGrp="1"/>
          </p:cNvSpPr>
          <p:nvPr>
            <p:ph idx="1"/>
          </p:nvPr>
        </p:nvSpPr>
        <p:spPr/>
        <p:txBody>
          <a:bodyPr>
            <a:normAutofit fontScale="55000" lnSpcReduction="20000"/>
          </a:bodyPr>
          <a:lstStyle/>
          <a:p>
            <a:pPr algn="just"/>
            <a:r>
              <a:rPr lang="en-US" i="1" dirty="0" err="1"/>
              <a:t>Beardwell</a:t>
            </a:r>
            <a:r>
              <a:rPr lang="en-US" i="1" dirty="0"/>
              <a:t> J. &amp; Thompson A. (2017) </a:t>
            </a:r>
            <a:r>
              <a:rPr lang="en-US" b="1" i="1" dirty="0"/>
              <a:t>Human Resource Management-A Contemporary Approach</a:t>
            </a:r>
            <a:r>
              <a:rPr lang="en-US" i="1" dirty="0"/>
              <a:t>, 8</a:t>
            </a:r>
            <a:r>
              <a:rPr lang="en-US" i="1" baseline="30000" dirty="0"/>
              <a:t>th</a:t>
            </a:r>
            <a:r>
              <a:rPr lang="en-US" i="1" dirty="0"/>
              <a:t> Edition, Pearson Education Limited, UK, Chapter </a:t>
            </a:r>
          </a:p>
          <a:p>
            <a:pPr algn="just"/>
            <a:r>
              <a:rPr lang="en-US" i="1" dirty="0"/>
              <a:t>Torrington D., Hill L., Taylor S. &amp; Atkinson C. (2017) </a:t>
            </a:r>
            <a:r>
              <a:rPr lang="en-US" b="1" i="1" dirty="0"/>
              <a:t>Human Resource Management</a:t>
            </a:r>
            <a:r>
              <a:rPr lang="en-US" i="1" dirty="0"/>
              <a:t>, 10</a:t>
            </a:r>
            <a:r>
              <a:rPr lang="en-US" i="1" baseline="30000" dirty="0"/>
              <a:t>th</a:t>
            </a:r>
            <a:r>
              <a:rPr lang="en-US" i="1" dirty="0"/>
              <a:t> Edition, Pearson Education Limited, Chapter </a:t>
            </a:r>
          </a:p>
          <a:p>
            <a:pPr algn="just"/>
            <a:r>
              <a:rPr lang="en-US" i="1" dirty="0"/>
              <a:t>Bratton J. &amp; Gold J. (2017) </a:t>
            </a:r>
            <a:r>
              <a:rPr lang="en-US" b="1" i="1" dirty="0"/>
              <a:t>Human Resource Management-Theory and Practice</a:t>
            </a:r>
            <a:r>
              <a:rPr lang="en-US" i="1" dirty="0"/>
              <a:t>, 6</a:t>
            </a:r>
            <a:r>
              <a:rPr lang="en-US" i="1" baseline="30000" dirty="0"/>
              <a:t>th</a:t>
            </a:r>
            <a:r>
              <a:rPr lang="en-US" i="1" dirty="0"/>
              <a:t> Edition, Palgrave MacMillan Publications, USA, Chapter 10</a:t>
            </a:r>
          </a:p>
          <a:p>
            <a:pPr algn="just"/>
            <a:r>
              <a:rPr lang="en-US" i="1" dirty="0"/>
              <a:t>Armstrong, M. (2007) </a:t>
            </a:r>
            <a:r>
              <a:rPr lang="en-US" b="1" i="1" dirty="0"/>
              <a:t>A Handbook of Human Resource Management Practice</a:t>
            </a:r>
            <a:r>
              <a:rPr lang="en-US" i="1" dirty="0"/>
              <a:t>, 10</a:t>
            </a:r>
            <a:r>
              <a:rPr lang="en-US" i="1" baseline="30000" dirty="0"/>
              <a:t>th</a:t>
            </a:r>
            <a:r>
              <a:rPr lang="en-US" i="1" dirty="0"/>
              <a:t> Edition, Kogan Page, UK, Chapter 42</a:t>
            </a:r>
          </a:p>
          <a:p>
            <a:pPr algn="just"/>
            <a:r>
              <a:rPr lang="en-US" i="1" dirty="0"/>
              <a:t>Wilkinson A., Redman T. &amp; </a:t>
            </a:r>
            <a:r>
              <a:rPr lang="en-US" i="1" dirty="0" err="1"/>
              <a:t>Dundon</a:t>
            </a:r>
            <a:r>
              <a:rPr lang="en-US" i="1" dirty="0"/>
              <a:t> T. (2017) </a:t>
            </a:r>
            <a:r>
              <a:rPr lang="en-US" b="1" i="1" dirty="0"/>
              <a:t>Contemporary Human Resource Management-Text and Cases</a:t>
            </a:r>
            <a:r>
              <a:rPr lang="en-US" i="1" dirty="0"/>
              <a:t>, 5</a:t>
            </a:r>
            <a:r>
              <a:rPr lang="en-US" i="1" baseline="30000" dirty="0"/>
              <a:t>th</a:t>
            </a:r>
            <a:r>
              <a:rPr lang="en-US" i="1" dirty="0"/>
              <a:t> Edition, Pearson Education Limited, UK, Chapter </a:t>
            </a:r>
          </a:p>
          <a:p>
            <a:pPr>
              <a:buFont typeface="Wingdings" pitchFamily="2" charset="2"/>
              <a:buChar char="§"/>
            </a:pPr>
            <a:r>
              <a:rPr lang="en-GB" altLang="en-US" dirty="0"/>
              <a:t>Perkins, S. and White, G. (2011)    </a:t>
            </a:r>
            <a:r>
              <a:rPr lang="en-GB" altLang="en-US" b="1" dirty="0"/>
              <a:t>Reward Management: Alternatives, consequences and contexts</a:t>
            </a:r>
            <a:r>
              <a:rPr lang="en-GB" altLang="en-US" dirty="0"/>
              <a:t> 2nd edition CIPD Chapter 1-2. </a:t>
            </a:r>
          </a:p>
          <a:p>
            <a:endParaRPr lang="en-US" dirty="0"/>
          </a:p>
        </p:txBody>
      </p:sp>
    </p:spTree>
    <p:extLst>
      <p:ext uri="{BB962C8B-B14F-4D97-AF65-F5344CB8AC3E}">
        <p14:creationId xmlns:p14="http://schemas.microsoft.com/office/powerpoint/2010/main" val="41752343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A2CBA-ABBE-45C3-A1F4-835BE5BE8B3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0B1C9BCC-EE7F-49F1-B977-B1B22D493769}"/>
              </a:ext>
            </a:extLst>
          </p:cNvPr>
          <p:cNvSpPr>
            <a:spLocks noGrp="1"/>
          </p:cNvSpPr>
          <p:nvPr>
            <p:ph idx="1"/>
          </p:nvPr>
        </p:nvSpPr>
        <p:spPr/>
        <p:txBody>
          <a:bodyPr>
            <a:normAutofit fontScale="55000" lnSpcReduction="20000"/>
          </a:bodyPr>
          <a:lstStyle/>
          <a:p>
            <a:pPr algn="just"/>
            <a:r>
              <a:rPr lang="en-US" i="1" dirty="0" err="1"/>
              <a:t>Beardwell</a:t>
            </a:r>
            <a:r>
              <a:rPr lang="en-US" i="1" dirty="0"/>
              <a:t> J. &amp; Thompson A. (2017) </a:t>
            </a:r>
            <a:r>
              <a:rPr lang="en-US" b="1" i="1" dirty="0"/>
              <a:t>Human Resource Management-A Contemporary Approach</a:t>
            </a:r>
            <a:r>
              <a:rPr lang="en-US" i="1" dirty="0"/>
              <a:t>, 8</a:t>
            </a:r>
            <a:r>
              <a:rPr lang="en-US" i="1" baseline="30000" dirty="0"/>
              <a:t>th</a:t>
            </a:r>
            <a:r>
              <a:rPr lang="en-US" i="1" dirty="0"/>
              <a:t> Edition, Pearson Education Limited, UK, Chapter </a:t>
            </a:r>
          </a:p>
          <a:p>
            <a:pPr algn="just"/>
            <a:r>
              <a:rPr lang="en-US" i="1" dirty="0"/>
              <a:t>Torrington D., Hill L., Taylor S. &amp; Atkinson C. (2017) </a:t>
            </a:r>
            <a:r>
              <a:rPr lang="en-US" b="1" i="1" dirty="0"/>
              <a:t>Human Resource Management</a:t>
            </a:r>
            <a:r>
              <a:rPr lang="en-US" i="1" dirty="0"/>
              <a:t>, 10</a:t>
            </a:r>
            <a:r>
              <a:rPr lang="en-US" i="1" baseline="30000" dirty="0"/>
              <a:t>th</a:t>
            </a:r>
            <a:r>
              <a:rPr lang="en-US" i="1" dirty="0"/>
              <a:t> Edition, Pearson Education Limited, Chapter </a:t>
            </a:r>
          </a:p>
          <a:p>
            <a:pPr algn="just"/>
            <a:r>
              <a:rPr lang="en-US" i="1" dirty="0"/>
              <a:t>Bratton J. &amp; Gold J. (2017) </a:t>
            </a:r>
            <a:r>
              <a:rPr lang="en-US" b="1" i="1" dirty="0"/>
              <a:t>Human Resource Management-Theory and Practice</a:t>
            </a:r>
            <a:r>
              <a:rPr lang="en-US" i="1" dirty="0"/>
              <a:t>, 6</a:t>
            </a:r>
            <a:r>
              <a:rPr lang="en-US" i="1" baseline="30000" dirty="0"/>
              <a:t>th</a:t>
            </a:r>
            <a:r>
              <a:rPr lang="en-US" i="1" dirty="0"/>
              <a:t> Edition, Palgrave MacMillan Publications, USA, Chapter 10</a:t>
            </a:r>
          </a:p>
          <a:p>
            <a:pPr algn="just"/>
            <a:r>
              <a:rPr lang="en-US" i="1" dirty="0"/>
              <a:t>Armstrong, M. (2007) </a:t>
            </a:r>
            <a:r>
              <a:rPr lang="en-US" b="1" i="1" dirty="0"/>
              <a:t>A Handbook of Human Resource Management Practice</a:t>
            </a:r>
            <a:r>
              <a:rPr lang="en-US" i="1" dirty="0"/>
              <a:t>, 10</a:t>
            </a:r>
            <a:r>
              <a:rPr lang="en-US" i="1" baseline="30000" dirty="0"/>
              <a:t>th</a:t>
            </a:r>
            <a:r>
              <a:rPr lang="en-US" i="1" dirty="0"/>
              <a:t> Edition, Kogan Page, UK, Chapter 42</a:t>
            </a:r>
          </a:p>
          <a:p>
            <a:pPr algn="just"/>
            <a:r>
              <a:rPr lang="en-US" i="1" dirty="0"/>
              <a:t>Wilkinson A., Redman T. &amp; </a:t>
            </a:r>
            <a:r>
              <a:rPr lang="en-US" i="1" dirty="0" err="1"/>
              <a:t>Dundon</a:t>
            </a:r>
            <a:r>
              <a:rPr lang="en-US" i="1" dirty="0"/>
              <a:t> T. (2017) </a:t>
            </a:r>
            <a:r>
              <a:rPr lang="en-US" b="1" i="1" dirty="0"/>
              <a:t>Contemporary Human Resource Management-Text and Cases</a:t>
            </a:r>
            <a:r>
              <a:rPr lang="en-US" i="1" dirty="0"/>
              <a:t>, 5</a:t>
            </a:r>
            <a:r>
              <a:rPr lang="en-US" i="1" baseline="30000" dirty="0"/>
              <a:t>th</a:t>
            </a:r>
            <a:r>
              <a:rPr lang="en-US" i="1" dirty="0"/>
              <a:t> Edition, Pearson Education Limited, UK, Chapter </a:t>
            </a:r>
          </a:p>
          <a:p>
            <a:pPr>
              <a:buFont typeface="Wingdings" pitchFamily="2" charset="2"/>
              <a:buChar char="§"/>
            </a:pPr>
            <a:r>
              <a:rPr lang="en-GB" altLang="en-US" dirty="0"/>
              <a:t>Perkins, S. and White, G. (2011)    </a:t>
            </a:r>
            <a:r>
              <a:rPr lang="en-GB" altLang="en-US" b="1" dirty="0"/>
              <a:t>Reward Management: Alternatives, consequences and contexts</a:t>
            </a:r>
            <a:r>
              <a:rPr lang="en-GB" altLang="en-US" dirty="0"/>
              <a:t> 2nd edition CIPD Chapter 1-2. </a:t>
            </a:r>
          </a:p>
          <a:p>
            <a:endParaRPr lang="en-US" dirty="0"/>
          </a:p>
        </p:txBody>
      </p:sp>
    </p:spTree>
    <p:extLst>
      <p:ext uri="{BB962C8B-B14F-4D97-AF65-F5344CB8AC3E}">
        <p14:creationId xmlns:p14="http://schemas.microsoft.com/office/powerpoint/2010/main" val="35134240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e2529e2e-246e-4beb-bcc0-0746cc8768ab"/>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1031</Words>
  <Application>Microsoft Office PowerPoint</Application>
  <PresentationFormat>On-screen Show (4:3)</PresentationFormat>
  <Paragraphs>126</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Myriad Pro</vt:lpstr>
      <vt:lpstr>Zapf Dingbats</vt:lpstr>
      <vt:lpstr>Arial</vt:lpstr>
      <vt:lpstr>Calibri</vt:lpstr>
      <vt:lpstr>Times New Roman</vt:lpstr>
      <vt:lpstr>Tw Cen MT</vt:lpstr>
      <vt:lpstr>Wingdings</vt:lpstr>
      <vt:lpstr>20140311PresentationUWTSDTemplate</vt:lpstr>
      <vt:lpstr>MBA  Human Resource Management LCMB7000 WEEK 7 </vt:lpstr>
      <vt:lpstr>Learning outcome </vt:lpstr>
      <vt:lpstr>PowerPoint Presentation</vt:lpstr>
      <vt:lpstr> Wages vs. salary systems </vt:lpstr>
      <vt:lpstr>Class activity </vt:lpstr>
      <vt:lpstr> Factors influencing salary and wage levels </vt:lpstr>
      <vt:lpstr>Pay structures  </vt:lpstr>
      <vt:lpstr>Pay progression types</vt:lpstr>
      <vt:lpstr> Service- or seniority-based pay </vt:lpstr>
      <vt:lpstr> Individual performance-related pay </vt:lpstr>
      <vt:lpstr> Performance-based pay </vt:lpstr>
      <vt:lpstr> Arguments against PRP </vt:lpstr>
      <vt:lpstr>Competency-based pay </vt:lpstr>
      <vt:lpstr> Competency-related pay  </vt:lpstr>
      <vt:lpstr> Skills-based pay </vt:lpstr>
      <vt:lpstr>Compensatory payments </vt:lpstr>
      <vt:lpstr>Incentives and Benefits</vt:lpstr>
      <vt:lpstr>Conclusion </vt:lpstr>
      <vt:lpstr>Thank you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Vasilios Tavlaridis</cp:lastModifiedBy>
  <cp:revision>196</cp:revision>
  <dcterms:created xsi:type="dcterms:W3CDTF">2015-04-14T15:21:28Z</dcterms:created>
  <dcterms:modified xsi:type="dcterms:W3CDTF">2022-10-21T17:04:11Z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