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60" r:id="rId2"/>
    <p:sldId id="256" r:id="rId3"/>
    <p:sldId id="257" r:id="rId4"/>
    <p:sldId id="259" r:id="rId5"/>
    <p:sldId id="258" r:id="rId6"/>
    <p:sldId id="262" r:id="rId7"/>
    <p:sldId id="263"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12" autoAdjust="0"/>
    <p:restoredTop sz="94660"/>
  </p:normalViewPr>
  <p:slideViewPr>
    <p:cSldViewPr snapToGrid="0">
      <p:cViewPr varScale="1">
        <p:scale>
          <a:sx n="64" d="100"/>
          <a:sy n="64" d="100"/>
        </p:scale>
        <p:origin x="10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dra1479@hotmail.com" userId="10aa6a097f74453f" providerId="LiveId" clId="{B47B6685-E1B0-462F-A37D-55B3ECFD8F2D}"/>
    <pc:docChg chg="undo custSel addSld modSld sldOrd">
      <pc:chgData name="sidra1479@hotmail.com" userId="10aa6a097f74453f" providerId="LiveId" clId="{B47B6685-E1B0-462F-A37D-55B3ECFD8F2D}" dt="2026-06-22T04:10:34.153" v="9041" actId="114"/>
      <pc:docMkLst>
        <pc:docMk/>
      </pc:docMkLst>
      <pc:sldChg chg="addSp modSp mod">
        <pc:chgData name="sidra1479@hotmail.com" userId="10aa6a097f74453f" providerId="LiveId" clId="{B47B6685-E1B0-462F-A37D-55B3ECFD8F2D}" dt="2026-06-22T03:07:41.234" v="8913" actId="20577"/>
        <pc:sldMkLst>
          <pc:docMk/>
          <pc:sldMk cId="3377849289" sldId="256"/>
        </pc:sldMkLst>
        <pc:spChg chg="mod">
          <ac:chgData name="sidra1479@hotmail.com" userId="10aa6a097f74453f" providerId="LiveId" clId="{B47B6685-E1B0-462F-A37D-55B3ECFD8F2D}" dt="2026-06-22T03:07:41.234" v="8913" actId="20577"/>
          <ac:spMkLst>
            <pc:docMk/>
            <pc:sldMk cId="3377849289" sldId="256"/>
            <ac:spMk id="2" creationId="{41E64CF1-1859-2169-45A1-FF511143DC62}"/>
          </ac:spMkLst>
        </pc:spChg>
        <pc:spChg chg="add mod">
          <ac:chgData name="sidra1479@hotmail.com" userId="10aa6a097f74453f" providerId="LiveId" clId="{B47B6685-E1B0-462F-A37D-55B3ECFD8F2D}" dt="2026-06-15T13:58:37.948" v="759" actId="255"/>
          <ac:spMkLst>
            <pc:docMk/>
            <pc:sldMk cId="3377849289" sldId="256"/>
            <ac:spMk id="3" creationId="{80AA3854-61B2-F1E6-6ECC-E5F9DC0C6478}"/>
          </ac:spMkLst>
        </pc:spChg>
        <pc:picChg chg="add mod">
          <ac:chgData name="sidra1479@hotmail.com" userId="10aa6a097f74453f" providerId="LiveId" clId="{B47B6685-E1B0-462F-A37D-55B3ECFD8F2D}" dt="2026-06-15T14:27:21.593" v="918" actId="14100"/>
          <ac:picMkLst>
            <pc:docMk/>
            <pc:sldMk cId="3377849289" sldId="256"/>
            <ac:picMk id="2050" creationId="{C71AA41D-4CFB-A7EC-66DE-94190D3D0300}"/>
          </ac:picMkLst>
        </pc:picChg>
      </pc:sldChg>
      <pc:sldChg chg="addSp modSp mod">
        <pc:chgData name="sidra1479@hotmail.com" userId="10aa6a097f74453f" providerId="LiveId" clId="{B47B6685-E1B0-462F-A37D-55B3ECFD8F2D}" dt="2026-06-15T14:03:16.577" v="774" actId="255"/>
        <pc:sldMkLst>
          <pc:docMk/>
          <pc:sldMk cId="2824293779" sldId="257"/>
        </pc:sldMkLst>
        <pc:spChg chg="add mod">
          <ac:chgData name="sidra1479@hotmail.com" userId="10aa6a097f74453f" providerId="LiveId" clId="{B47B6685-E1B0-462F-A37D-55B3ECFD8F2D}" dt="2026-06-15T14:03:16.577" v="774" actId="255"/>
          <ac:spMkLst>
            <pc:docMk/>
            <pc:sldMk cId="2824293779" sldId="257"/>
            <ac:spMk id="2" creationId="{BA3D7C1E-321C-176A-D878-BE56932884CE}"/>
          </ac:spMkLst>
        </pc:spChg>
        <pc:spChg chg="mod">
          <ac:chgData name="sidra1479@hotmail.com" userId="10aa6a097f74453f" providerId="LiveId" clId="{B47B6685-E1B0-462F-A37D-55B3ECFD8F2D}" dt="2026-06-14T21:54:16.182" v="509" actId="5793"/>
          <ac:spMkLst>
            <pc:docMk/>
            <pc:sldMk cId="2824293779" sldId="257"/>
            <ac:spMk id="3" creationId="{428C1176-232E-01E7-0DBA-DF60D415A4CF}"/>
          </ac:spMkLst>
        </pc:spChg>
      </pc:sldChg>
      <pc:sldChg chg="delSp modSp mod modNotesTx">
        <pc:chgData name="sidra1479@hotmail.com" userId="10aa6a097f74453f" providerId="LiveId" clId="{B47B6685-E1B0-462F-A37D-55B3ECFD8F2D}" dt="2026-06-16T12:29:24.501" v="5021" actId="14100"/>
        <pc:sldMkLst>
          <pc:docMk/>
          <pc:sldMk cId="329593057" sldId="258"/>
        </pc:sldMkLst>
        <pc:spChg chg="mod">
          <ac:chgData name="sidra1479@hotmail.com" userId="10aa6a097f74453f" providerId="LiveId" clId="{B47B6685-E1B0-462F-A37D-55B3ECFD8F2D}" dt="2026-06-10T14:14:34.715" v="244" actId="20577"/>
          <ac:spMkLst>
            <pc:docMk/>
            <pc:sldMk cId="329593057" sldId="258"/>
            <ac:spMk id="2" creationId="{D7CCB310-3BFF-9DA2-BEAC-B2FBB9F4419D}"/>
          </ac:spMkLst>
        </pc:spChg>
        <pc:spChg chg="mod">
          <ac:chgData name="sidra1479@hotmail.com" userId="10aa6a097f74453f" providerId="LiveId" clId="{B47B6685-E1B0-462F-A37D-55B3ECFD8F2D}" dt="2026-06-16T12:29:24.501" v="5021" actId="14100"/>
          <ac:spMkLst>
            <pc:docMk/>
            <pc:sldMk cId="329593057" sldId="258"/>
            <ac:spMk id="4" creationId="{14B08E83-6F6A-CDB7-B79D-92A95A36AE13}"/>
          </ac:spMkLst>
        </pc:spChg>
        <pc:spChg chg="mod">
          <ac:chgData name="sidra1479@hotmail.com" userId="10aa6a097f74453f" providerId="LiveId" clId="{B47B6685-E1B0-462F-A37D-55B3ECFD8F2D}" dt="2026-06-16T12:29:19.538" v="5020" actId="14100"/>
          <ac:spMkLst>
            <pc:docMk/>
            <pc:sldMk cId="329593057" sldId="258"/>
            <ac:spMk id="6" creationId="{9326D90D-9E6C-D2B1-5E70-65DAD547F041}"/>
          </ac:spMkLst>
        </pc:spChg>
      </pc:sldChg>
      <pc:sldChg chg="modSp mod">
        <pc:chgData name="sidra1479@hotmail.com" userId="10aa6a097f74453f" providerId="LiveId" clId="{B47B6685-E1B0-462F-A37D-55B3ECFD8F2D}" dt="2026-06-15T14:09:47.825" v="789" actId="1076"/>
        <pc:sldMkLst>
          <pc:docMk/>
          <pc:sldMk cId="2533525910" sldId="259"/>
        </pc:sldMkLst>
        <pc:spChg chg="mod">
          <ac:chgData name="sidra1479@hotmail.com" userId="10aa6a097f74453f" providerId="LiveId" clId="{B47B6685-E1B0-462F-A37D-55B3ECFD8F2D}" dt="2026-06-15T14:09:47.825" v="789" actId="1076"/>
          <ac:spMkLst>
            <pc:docMk/>
            <pc:sldMk cId="2533525910" sldId="259"/>
            <ac:spMk id="2" creationId="{CACE9C27-C4D6-7B07-8457-CF29E7135078}"/>
          </ac:spMkLst>
        </pc:spChg>
        <pc:spChg chg="mod">
          <ac:chgData name="sidra1479@hotmail.com" userId="10aa6a097f74453f" providerId="LiveId" clId="{B47B6685-E1B0-462F-A37D-55B3ECFD8F2D}" dt="2026-06-14T21:54:26.606" v="510" actId="5793"/>
          <ac:spMkLst>
            <pc:docMk/>
            <pc:sldMk cId="2533525910" sldId="259"/>
            <ac:spMk id="3" creationId="{4CB7E7E6-8071-26D0-12D6-2B3D72266CA6}"/>
          </ac:spMkLst>
        </pc:spChg>
      </pc:sldChg>
      <pc:sldChg chg="addSp delSp modSp mod">
        <pc:chgData name="sidra1479@hotmail.com" userId="10aa6a097f74453f" providerId="LiveId" clId="{B47B6685-E1B0-462F-A37D-55B3ECFD8F2D}" dt="2026-06-15T14:25:21.288" v="897" actId="14100"/>
        <pc:sldMkLst>
          <pc:docMk/>
          <pc:sldMk cId="2965332404" sldId="260"/>
        </pc:sldMkLst>
        <pc:spChg chg="add mod">
          <ac:chgData name="sidra1479@hotmail.com" userId="10aa6a097f74453f" providerId="LiveId" clId="{B47B6685-E1B0-462F-A37D-55B3ECFD8F2D}" dt="2026-06-15T14:25:15.417" v="896" actId="255"/>
          <ac:spMkLst>
            <pc:docMk/>
            <pc:sldMk cId="2965332404" sldId="260"/>
            <ac:spMk id="3" creationId="{F4E03430-CC8D-DCBF-CA09-ED45AB2B3A1E}"/>
          </ac:spMkLst>
        </pc:spChg>
        <pc:picChg chg="add mod">
          <ac:chgData name="sidra1479@hotmail.com" userId="10aa6a097f74453f" providerId="LiveId" clId="{B47B6685-E1B0-462F-A37D-55B3ECFD8F2D}" dt="2026-06-15T14:25:21.288" v="897" actId="14100"/>
          <ac:picMkLst>
            <pc:docMk/>
            <pc:sldMk cId="2965332404" sldId="260"/>
            <ac:picMk id="1026" creationId="{1DF7F8B6-DC26-9097-F737-921F1EF29FF4}"/>
          </ac:picMkLst>
        </pc:picChg>
      </pc:sldChg>
      <pc:sldChg chg="addSp delSp modSp new mod ord">
        <pc:chgData name="sidra1479@hotmail.com" userId="10aa6a097f74453f" providerId="LiveId" clId="{B47B6685-E1B0-462F-A37D-55B3ECFD8F2D}" dt="2026-06-22T04:10:34.153" v="9041" actId="114"/>
        <pc:sldMkLst>
          <pc:docMk/>
          <pc:sldMk cId="2845812098" sldId="261"/>
        </pc:sldMkLst>
        <pc:spChg chg="add mod">
          <ac:chgData name="sidra1479@hotmail.com" userId="10aa6a097f74453f" providerId="LiveId" clId="{B47B6685-E1B0-462F-A37D-55B3ECFD8F2D}" dt="2026-06-22T04:10:34.153" v="9041" actId="114"/>
          <ac:spMkLst>
            <pc:docMk/>
            <pc:sldMk cId="2845812098" sldId="261"/>
            <ac:spMk id="3" creationId="{8911F964-18E1-7E6F-C086-E87CA23986B7}"/>
          </ac:spMkLst>
        </pc:spChg>
      </pc:sldChg>
      <pc:sldChg chg="addSp delSp modSp new mod">
        <pc:chgData name="sidra1479@hotmail.com" userId="10aa6a097f74453f" providerId="LiveId" clId="{B47B6685-E1B0-462F-A37D-55B3ECFD8F2D}" dt="2026-06-15T23:03:05.848" v="4984" actId="20577"/>
        <pc:sldMkLst>
          <pc:docMk/>
          <pc:sldMk cId="2923900312" sldId="262"/>
        </pc:sldMkLst>
        <pc:spChg chg="add mod">
          <ac:chgData name="sidra1479@hotmail.com" userId="10aa6a097f74453f" providerId="LiveId" clId="{B47B6685-E1B0-462F-A37D-55B3ECFD8F2D}" dt="2026-06-15T22:54:34.985" v="4331" actId="20577"/>
          <ac:spMkLst>
            <pc:docMk/>
            <pc:sldMk cId="2923900312" sldId="262"/>
            <ac:spMk id="3" creationId="{0CF94CC8-BEF2-6914-9973-4C9A5E6BAC8F}"/>
          </ac:spMkLst>
        </pc:spChg>
        <pc:spChg chg="add mod">
          <ac:chgData name="sidra1479@hotmail.com" userId="10aa6a097f74453f" providerId="LiveId" clId="{B47B6685-E1B0-462F-A37D-55B3ECFD8F2D}" dt="2026-06-15T23:03:05.848" v="4984" actId="20577"/>
          <ac:spMkLst>
            <pc:docMk/>
            <pc:sldMk cId="2923900312" sldId="262"/>
            <ac:spMk id="5" creationId="{D86508C1-196C-407D-239A-042F8083BCA2}"/>
          </ac:spMkLst>
        </pc:spChg>
      </pc:sldChg>
      <pc:sldChg chg="modSp new mod ord">
        <pc:chgData name="sidra1479@hotmail.com" userId="10aa6a097f74453f" providerId="LiveId" clId="{B47B6685-E1B0-462F-A37D-55B3ECFD8F2D}" dt="2026-06-20T22:43:24.151" v="7346" actId="20577"/>
        <pc:sldMkLst>
          <pc:docMk/>
          <pc:sldMk cId="4060362659" sldId="263"/>
        </pc:sldMkLst>
        <pc:spChg chg="mod">
          <ac:chgData name="sidra1479@hotmail.com" userId="10aa6a097f74453f" providerId="LiveId" clId="{B47B6685-E1B0-462F-A37D-55B3ECFD8F2D}" dt="2026-06-19T00:02:50.483" v="5060" actId="20577"/>
          <ac:spMkLst>
            <pc:docMk/>
            <pc:sldMk cId="4060362659" sldId="263"/>
            <ac:spMk id="2" creationId="{7A8749A2-0BB9-56AC-DDF0-81B214712872}"/>
          </ac:spMkLst>
        </pc:spChg>
        <pc:spChg chg="mod">
          <ac:chgData name="sidra1479@hotmail.com" userId="10aa6a097f74453f" providerId="LiveId" clId="{B47B6685-E1B0-462F-A37D-55B3ECFD8F2D}" dt="2026-06-20T22:43:24.151" v="7346" actId="20577"/>
          <ac:spMkLst>
            <pc:docMk/>
            <pc:sldMk cId="4060362659" sldId="263"/>
            <ac:spMk id="3" creationId="{34A7DF17-A3C6-8259-82B1-94F4D1A008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299904-EFB3-4E66-AA92-981AB3CDF462}"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157D8C-530E-41A2-9062-5E392741EC51}" type="slidenum">
              <a:rPr lang="en-GB" smtClean="0"/>
              <a:t>‹#›</a:t>
            </a:fld>
            <a:endParaRPr lang="en-GB"/>
          </a:p>
        </p:txBody>
      </p:sp>
    </p:spTree>
    <p:extLst>
      <p:ext uri="{BB962C8B-B14F-4D97-AF65-F5344CB8AC3E}">
        <p14:creationId xmlns:p14="http://schemas.microsoft.com/office/powerpoint/2010/main" val="1980529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157D8C-530E-41A2-9062-5E392741EC51}" type="slidenum">
              <a:rPr lang="en-GB" smtClean="0"/>
              <a:t>5</a:t>
            </a:fld>
            <a:endParaRPr lang="en-GB"/>
          </a:p>
        </p:txBody>
      </p:sp>
    </p:spTree>
    <p:extLst>
      <p:ext uri="{BB962C8B-B14F-4D97-AF65-F5344CB8AC3E}">
        <p14:creationId xmlns:p14="http://schemas.microsoft.com/office/powerpoint/2010/main" val="2011923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F7FDD43-BEEA-4161-814C-1A0DDE0E116E}"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116534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FDD43-BEEA-4161-814C-1A0DDE0E116E}"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273572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7FDD43-BEEA-4161-814C-1A0DDE0E116E}"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3720133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4033560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7FDD43-BEEA-4161-814C-1A0DDE0E116E}"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1008623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7FDD43-BEEA-4161-814C-1A0DDE0E116E}"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2730127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FDD43-BEEA-4161-814C-1A0DDE0E116E}"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1780959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658800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621403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216493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1448415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00935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7FDD43-BEEA-4161-814C-1A0DDE0E116E}"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2038906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F7FDD43-BEEA-4161-814C-1A0DDE0E116E}"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1279149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F7FDD43-BEEA-4161-814C-1A0DDE0E116E}"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424762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FDD43-BEEA-4161-814C-1A0DDE0E116E}"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878991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FDD43-BEEA-4161-814C-1A0DDE0E116E}"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112722-FFFE-4945-95FB-57A8B74E6CD1}" type="slidenum">
              <a:rPr lang="en-GB" smtClean="0"/>
              <a:t>‹#›</a:t>
            </a:fld>
            <a:endParaRPr lang="en-GB"/>
          </a:p>
        </p:txBody>
      </p:sp>
    </p:spTree>
    <p:extLst>
      <p:ext uri="{BB962C8B-B14F-4D97-AF65-F5344CB8AC3E}">
        <p14:creationId xmlns:p14="http://schemas.microsoft.com/office/powerpoint/2010/main" val="984243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F7FDD43-BEEA-4161-814C-1A0DDE0E116E}" type="datetimeFigureOut">
              <a:rPr lang="en-GB" smtClean="0"/>
              <a:t>20/06/2026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0112722-FFFE-4945-95FB-57A8B74E6CD1}" type="slidenum">
              <a:rPr lang="en-GB" smtClean="0"/>
              <a:t>‹#›</a:t>
            </a:fld>
            <a:endParaRPr lang="en-GB"/>
          </a:p>
        </p:txBody>
      </p:sp>
    </p:spTree>
    <p:extLst>
      <p:ext uri="{BB962C8B-B14F-4D97-AF65-F5344CB8AC3E}">
        <p14:creationId xmlns:p14="http://schemas.microsoft.com/office/powerpoint/2010/main" val="305249481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group of children playing together and building with wooden blocks ...">
            <a:extLst>
              <a:ext uri="{FF2B5EF4-FFF2-40B4-BE49-F238E27FC236}">
                <a16:creationId xmlns:a16="http://schemas.microsoft.com/office/drawing/2014/main" id="{1DF7F8B6-DC26-9097-F737-921F1EF29F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6852" y="2700936"/>
            <a:ext cx="7395147" cy="41443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4E03430-CC8D-DCBF-CA09-ED45AB2B3A1E}"/>
              </a:ext>
            </a:extLst>
          </p:cNvPr>
          <p:cNvSpPr txBox="1"/>
          <p:nvPr/>
        </p:nvSpPr>
        <p:spPr>
          <a:xfrm>
            <a:off x="104931" y="434715"/>
            <a:ext cx="7944787" cy="2554545"/>
          </a:xfrm>
          <a:prstGeom prst="rect">
            <a:avLst/>
          </a:prstGeom>
          <a:noFill/>
        </p:spPr>
        <p:txBody>
          <a:bodyPr wrap="square" rtlCol="0">
            <a:spAutoFit/>
          </a:bodyPr>
          <a:lstStyle/>
          <a:p>
            <a:r>
              <a:rPr lang="en-GB" sz="3200" dirty="0"/>
              <a:t>Sidra begum </a:t>
            </a:r>
          </a:p>
          <a:p>
            <a:r>
              <a:rPr lang="en-GB" sz="3200" dirty="0"/>
              <a:t>Lchs4010 </a:t>
            </a:r>
          </a:p>
          <a:p>
            <a:r>
              <a:rPr lang="en-GB" sz="3200" dirty="0"/>
              <a:t>2508172</a:t>
            </a:r>
          </a:p>
          <a:p>
            <a:r>
              <a:rPr lang="en-GB" sz="3200" dirty="0"/>
              <a:t>Psychology in health and social care </a:t>
            </a:r>
          </a:p>
          <a:p>
            <a:r>
              <a:rPr lang="en-GB" sz="3200" dirty="0"/>
              <a:t>Helen parsons . </a:t>
            </a:r>
          </a:p>
        </p:txBody>
      </p:sp>
    </p:spTree>
    <p:extLst>
      <p:ext uri="{BB962C8B-B14F-4D97-AF65-F5344CB8AC3E}">
        <p14:creationId xmlns:p14="http://schemas.microsoft.com/office/powerpoint/2010/main" val="2965332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4CF1-1859-2169-45A1-FF511143DC62}"/>
              </a:ext>
            </a:extLst>
          </p:cNvPr>
          <p:cNvSpPr>
            <a:spLocks noGrp="1"/>
          </p:cNvSpPr>
          <p:nvPr>
            <p:ph type="ctrTitle"/>
          </p:nvPr>
        </p:nvSpPr>
        <p:spPr>
          <a:xfrm>
            <a:off x="0" y="1304143"/>
            <a:ext cx="6520721" cy="4769349"/>
          </a:xfrm>
        </p:spPr>
        <p:txBody>
          <a:bodyPr>
            <a:normAutofit fontScale="90000"/>
          </a:bodyPr>
          <a:lstStyle/>
          <a:p>
            <a:pPr algn="l"/>
            <a:br>
              <a:rPr lang="en-GB" sz="3600" dirty="0"/>
            </a:br>
            <a:br>
              <a:rPr lang="en-GB" sz="3600" dirty="0"/>
            </a:br>
            <a:r>
              <a:rPr lang="en-GB" sz="1800" dirty="0"/>
              <a:t>I am a Trainee early years support worker , working in a children’s centre within there part of the , and because of this Isaac has had disrupted Childcare arrangements over the past 2 years . Staff have noticed that Isaac is very quite and distant during free play time he don’t mix in the crowed and he don’t enjoy making friends , he becomes distress during separation from he’s mother because of having fear of being hurt or traumatised of something occurring while his mother is gone, to help Isaac I would ecnomid 1to 1 time to help him open up about he’s feelings , I would recommend his mother to allow Isaac to have play based learning . Helping Isaac learn words help him talk and gain confidence at home and at school that will make Isaac better when he’s alone when he’s mother leaves .London we support families with, children aged 0-5, many who experience  social emotional or development challenges, I have arranged a care plan for Isaac, who is 4 years old and he attends the centre, Isaac lives with his mother who is a single parent , Isaccs mother is experiencing post natal, depression as well as low confidence, she I receiving low social support and cannot be the best of herself for Isaac. The family recently moved to London. </a:t>
            </a:r>
            <a:br>
              <a:rPr lang="en-GB" sz="1800" dirty="0"/>
            </a:br>
            <a:endParaRPr lang="en-GB" sz="1800" dirty="0"/>
          </a:p>
        </p:txBody>
      </p:sp>
      <p:sp>
        <p:nvSpPr>
          <p:cNvPr id="3" name="TextBox 2">
            <a:extLst>
              <a:ext uri="{FF2B5EF4-FFF2-40B4-BE49-F238E27FC236}">
                <a16:creationId xmlns:a16="http://schemas.microsoft.com/office/drawing/2014/main" id="{80AA3854-61B2-F1E6-6ECC-E5F9DC0C6478}"/>
              </a:ext>
            </a:extLst>
          </p:cNvPr>
          <p:cNvSpPr txBox="1"/>
          <p:nvPr/>
        </p:nvSpPr>
        <p:spPr>
          <a:xfrm>
            <a:off x="539647" y="479686"/>
            <a:ext cx="4586990" cy="523220"/>
          </a:xfrm>
          <a:prstGeom prst="rect">
            <a:avLst/>
          </a:prstGeom>
          <a:noFill/>
        </p:spPr>
        <p:txBody>
          <a:bodyPr wrap="square" rtlCol="0">
            <a:spAutoFit/>
          </a:bodyPr>
          <a:lstStyle/>
          <a:p>
            <a:r>
              <a:rPr lang="en-GB" sz="2800" dirty="0"/>
              <a:t>Introduction</a:t>
            </a:r>
            <a:r>
              <a:rPr lang="en-GB" dirty="0"/>
              <a:t> </a:t>
            </a:r>
          </a:p>
        </p:txBody>
      </p:sp>
      <p:pic>
        <p:nvPicPr>
          <p:cNvPr id="2050" name="Picture 2" descr="Help for early years providers : Early years practitioner wellbeing support">
            <a:extLst>
              <a:ext uri="{FF2B5EF4-FFF2-40B4-BE49-F238E27FC236}">
                <a16:creationId xmlns:a16="http://schemas.microsoft.com/office/drawing/2014/main" id="{C71AA41D-4CFB-A7EC-66DE-94190D3D03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0721" y="1304142"/>
            <a:ext cx="5381469" cy="5553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849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8C1176-232E-01E7-0DBA-DF60D415A4CF}"/>
              </a:ext>
            </a:extLst>
          </p:cNvPr>
          <p:cNvSpPr>
            <a:spLocks noGrp="1"/>
          </p:cNvSpPr>
          <p:nvPr>
            <p:ph idx="1"/>
          </p:nvPr>
        </p:nvSpPr>
        <p:spPr/>
        <p:txBody>
          <a:bodyPr/>
          <a:lstStyle/>
          <a:p>
            <a:pPr marL="36900" indent="0">
              <a:buNone/>
            </a:pPr>
            <a:r>
              <a:rPr lang="en-GB" dirty="0"/>
              <a:t>Isaac needs help from his mother and also at school we need to give him extra support to help him get better and be more talkative we need to encourage him and build his confidence for him to play and enjoy free time if has mother can have activates set out for him that will help she can also bribe him with rewards such as sweets if he dose well , if he listens and makes great progress she can bribe him with toys or pocket money that way Isaac will listen more to has mother , in order for us to make the perfect care plan I will need to speal with mom and add her needs and support for her also as well as Isaac he should be given full time care during school hours as has very countable at the moment for Isaacs wellbeing and mental health it is important we help him understand and gain his confidante . We have to help Isaacs mother by introducing ectara support from the schools and community around that will push Isaac's mother to help Isacc learn more and be smart and productive in free time. </a:t>
            </a:r>
          </a:p>
        </p:txBody>
      </p:sp>
      <p:sp>
        <p:nvSpPr>
          <p:cNvPr id="2" name="TextBox 1">
            <a:extLst>
              <a:ext uri="{FF2B5EF4-FFF2-40B4-BE49-F238E27FC236}">
                <a16:creationId xmlns:a16="http://schemas.microsoft.com/office/drawing/2014/main" id="{BA3D7C1E-321C-176A-D878-BE56932884CE}"/>
              </a:ext>
            </a:extLst>
          </p:cNvPr>
          <p:cNvSpPr txBox="1"/>
          <p:nvPr/>
        </p:nvSpPr>
        <p:spPr>
          <a:xfrm>
            <a:off x="299803" y="509666"/>
            <a:ext cx="5306518" cy="523220"/>
          </a:xfrm>
          <a:prstGeom prst="rect">
            <a:avLst/>
          </a:prstGeom>
          <a:noFill/>
        </p:spPr>
        <p:txBody>
          <a:bodyPr wrap="square" rtlCol="0">
            <a:spAutoFit/>
          </a:bodyPr>
          <a:lstStyle/>
          <a:p>
            <a:r>
              <a:rPr lang="en-GB" sz="2800" dirty="0"/>
              <a:t>Weaknesses</a:t>
            </a:r>
            <a:r>
              <a:rPr lang="en-GB" dirty="0"/>
              <a:t> </a:t>
            </a:r>
          </a:p>
        </p:txBody>
      </p:sp>
    </p:spTree>
    <p:extLst>
      <p:ext uri="{BB962C8B-B14F-4D97-AF65-F5344CB8AC3E}">
        <p14:creationId xmlns:p14="http://schemas.microsoft.com/office/powerpoint/2010/main" val="2824293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E9C27-C4D6-7B07-8457-CF29E7135078}"/>
              </a:ext>
            </a:extLst>
          </p:cNvPr>
          <p:cNvSpPr>
            <a:spLocks noGrp="1"/>
          </p:cNvSpPr>
          <p:nvPr>
            <p:ph type="title"/>
          </p:nvPr>
        </p:nvSpPr>
        <p:spPr>
          <a:xfrm>
            <a:off x="244512" y="306212"/>
            <a:ext cx="5846164" cy="970450"/>
          </a:xfrm>
        </p:spPr>
        <p:txBody>
          <a:bodyPr/>
          <a:lstStyle/>
          <a:p>
            <a:r>
              <a:rPr lang="en-GB" dirty="0"/>
              <a:t>Strengths </a:t>
            </a:r>
          </a:p>
        </p:txBody>
      </p:sp>
      <p:sp>
        <p:nvSpPr>
          <p:cNvPr id="3" name="Content Placeholder 2">
            <a:extLst>
              <a:ext uri="{FF2B5EF4-FFF2-40B4-BE49-F238E27FC236}">
                <a16:creationId xmlns:a16="http://schemas.microsoft.com/office/drawing/2014/main" id="{4CB7E7E6-8071-26D0-12D6-2B3D72266CA6}"/>
              </a:ext>
            </a:extLst>
          </p:cNvPr>
          <p:cNvSpPr>
            <a:spLocks noGrp="1"/>
          </p:cNvSpPr>
          <p:nvPr>
            <p:ph idx="1"/>
          </p:nvPr>
        </p:nvSpPr>
        <p:spPr/>
        <p:txBody>
          <a:bodyPr/>
          <a:lstStyle/>
          <a:p>
            <a:pPr marL="36900" indent="0">
              <a:buNone/>
            </a:pPr>
            <a:r>
              <a:rPr lang="en-GB" dirty="0"/>
              <a:t>I believe Isaac has been through trauma maybe his parents have not been having a great relationship maybe his seen some things that have upset him and made him antisocial he is 4 years old so he should be talkative and happy with other children . He has had lack of development due to  not having extra support from his mother as she is a single parent she wasn’t able to provide Isacc with a better life at the time . If we can place support for rich language-based environments that will help Isaac's speech therapy he will gain confidence to speak and have a better understanding , multiple agency collaborating involves multiple autonomous agents to coordinating to achieve complex goals that a single agent cannot handle , using structured help especially designed for Isacc .</a:t>
            </a:r>
          </a:p>
        </p:txBody>
      </p:sp>
    </p:spTree>
    <p:extLst>
      <p:ext uri="{BB962C8B-B14F-4D97-AF65-F5344CB8AC3E}">
        <p14:creationId xmlns:p14="http://schemas.microsoft.com/office/powerpoint/2010/main" val="2533525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CB310-3BFF-9DA2-BEAC-B2FBB9F4419D}"/>
              </a:ext>
            </a:extLst>
          </p:cNvPr>
          <p:cNvSpPr>
            <a:spLocks noGrp="1"/>
          </p:cNvSpPr>
          <p:nvPr>
            <p:ph type="title"/>
          </p:nvPr>
        </p:nvSpPr>
        <p:spPr/>
        <p:txBody>
          <a:bodyPr/>
          <a:lstStyle/>
          <a:p>
            <a:r>
              <a:rPr lang="en-GB" dirty="0"/>
              <a:t>Piaget cognitive development Theory.  </a:t>
            </a:r>
          </a:p>
        </p:txBody>
      </p:sp>
      <p:sp>
        <p:nvSpPr>
          <p:cNvPr id="4" name="Content Placeholder 3">
            <a:extLst>
              <a:ext uri="{FF2B5EF4-FFF2-40B4-BE49-F238E27FC236}">
                <a16:creationId xmlns:a16="http://schemas.microsoft.com/office/drawing/2014/main" id="{14B08E83-6F6A-CDB7-B79D-92A95A36AE13}"/>
              </a:ext>
            </a:extLst>
          </p:cNvPr>
          <p:cNvSpPr>
            <a:spLocks noGrp="1"/>
          </p:cNvSpPr>
          <p:nvPr>
            <p:ph sz="half" idx="2"/>
          </p:nvPr>
        </p:nvSpPr>
        <p:spPr>
          <a:xfrm>
            <a:off x="1001703" y="1409075"/>
            <a:ext cx="4895331" cy="4839324"/>
          </a:xfrm>
        </p:spPr>
        <p:txBody>
          <a:bodyPr>
            <a:noAutofit/>
          </a:bodyPr>
          <a:lstStyle/>
          <a:p>
            <a:pPr marL="36900" indent="0">
              <a:buNone/>
            </a:pPr>
            <a:r>
              <a:rPr lang="en-GB" sz="1500" dirty="0"/>
              <a:t>Piaget's,  theory explains how children develop progress through four universal stages of cognitive deployment, each representing qualitatively different way of thinking . </a:t>
            </a:r>
          </a:p>
          <a:p>
            <a:pPr marL="36900" indent="0">
              <a:buNone/>
            </a:pPr>
            <a:r>
              <a:rPr lang="en-GB" sz="1500" dirty="0"/>
              <a:t>Jean Piaget a Swiss development psychologist, proposed that cognitive development is a fast reorganization , of mental process resulting from biological . Piaget's theory or his genetic epistemology is a comprehensive theory about the nature and development of human intelligence. It was originated by the Swiss developmental psychologist jean Swiss, (1896)-(1980). The theory deals with the nature of knowledge itself and how humans gradually come to acquire , construct, and use it. Piaget's theory is mainly known as a developmental stage theory . </a:t>
            </a:r>
          </a:p>
          <a:p>
            <a:pPr marL="36900" indent="0">
              <a:buNone/>
            </a:pPr>
            <a:r>
              <a:rPr lang="en-GB" sz="1500" dirty="0"/>
              <a:t>In 1990, while working at the Alfred Binet laboratory, school in Paris , Piaget was intrigued by the fact that children of different  ages made different of mistakes while solving problems. His experience and observations at the Alfred Binet lobotomy were the beginning  of cognitive development . </a:t>
            </a:r>
          </a:p>
        </p:txBody>
      </p:sp>
      <p:sp>
        <p:nvSpPr>
          <p:cNvPr id="6" name="Content Placeholder 5">
            <a:extLst>
              <a:ext uri="{FF2B5EF4-FFF2-40B4-BE49-F238E27FC236}">
                <a16:creationId xmlns:a16="http://schemas.microsoft.com/office/drawing/2014/main" id="{9326D90D-9E6C-D2B1-5E70-65DAD547F041}"/>
              </a:ext>
            </a:extLst>
          </p:cNvPr>
          <p:cNvSpPr>
            <a:spLocks noGrp="1"/>
          </p:cNvSpPr>
          <p:nvPr>
            <p:ph sz="quarter" idx="4"/>
          </p:nvPr>
        </p:nvSpPr>
        <p:spPr>
          <a:xfrm>
            <a:off x="6294967" y="1409074"/>
            <a:ext cx="4895330" cy="4839325"/>
          </a:xfrm>
        </p:spPr>
        <p:txBody>
          <a:bodyPr>
            <a:noAutofit/>
          </a:bodyPr>
          <a:lstStyle/>
          <a:p>
            <a:pPr marL="36900" indent="0">
              <a:buNone/>
            </a:pPr>
            <a:r>
              <a:rPr lang="en-GB" sz="1400" dirty="0"/>
              <a:t>He believed children of different ages made different mistakes because of the “quality over quantity” of their intelligence Piaget proposed four stages to describe cognitive development of children’s the sensorimotor stage, the prepotential, the concrete operational stage, and the formal operational stage  each stage describes a specific age group , in each stage, he explains how children develop their cognitive skills. For example, he believed that children experiences the world through  actions . Representing  things with words, thinking logically and using reasoning . To Piaget cognitive development was a progressive reorganization  of mental processes resulting from biological maturation , And environmental experience. He believed that children construct an understating of the world around them, experiences discrepancies , between what they already know and what they discover , in their environment , then adjust their ideas accordingly  , moreover, Piaget claimed that  cognitive development is at the centre of the human organism, and language is contingent on knowledge an understanding acquired through cognitive development Piaget's earlier work received the greatest attention. </a:t>
            </a:r>
          </a:p>
        </p:txBody>
      </p:sp>
    </p:spTree>
    <p:extLst>
      <p:ext uri="{BB962C8B-B14F-4D97-AF65-F5344CB8AC3E}">
        <p14:creationId xmlns:p14="http://schemas.microsoft.com/office/powerpoint/2010/main" val="329593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F94CC8-BEF2-6914-9973-4C9A5E6BAC8F}"/>
              </a:ext>
            </a:extLst>
          </p:cNvPr>
          <p:cNvSpPr txBox="1"/>
          <p:nvPr/>
        </p:nvSpPr>
        <p:spPr>
          <a:xfrm>
            <a:off x="269823" y="509666"/>
            <a:ext cx="6460761" cy="6432530"/>
          </a:xfrm>
          <a:prstGeom prst="rect">
            <a:avLst/>
          </a:prstGeom>
          <a:noFill/>
        </p:spPr>
        <p:txBody>
          <a:bodyPr wrap="square" rtlCol="0">
            <a:spAutoFit/>
          </a:bodyPr>
          <a:lstStyle/>
          <a:p>
            <a:r>
              <a:rPr lang="en-GB" sz="3600" dirty="0"/>
              <a:t>Nature and nurture in social learning  </a:t>
            </a:r>
          </a:p>
          <a:p>
            <a:endParaRPr lang="en-GB" sz="2000" dirty="0"/>
          </a:p>
          <a:p>
            <a:endParaRPr lang="en-GB" sz="2000" dirty="0"/>
          </a:p>
          <a:p>
            <a:endParaRPr lang="en-GB" sz="2000" dirty="0"/>
          </a:p>
          <a:p>
            <a:r>
              <a:rPr lang="en-GB" sz="2000" dirty="0"/>
              <a:t>Piaget's theory is both nature and nurture, but if you pick a side, it leans more towards nature then most people assume. Piaget believed that cognitive development follows a biological timetable , with children moving through stages in a fixed securance that, teaching alone cannot speed up. At the same time, he insisted that children build knowledge by actively interacting with their environment . The strongest “Nature” element in Piaget's framework is his claim that development follows a predictable, universal sequence driven by the maturation of the nervous system. Every child moves through the same four stages in the same order, and no amount of instruction can push a child into the next stage before their brain is ready .  </a:t>
            </a:r>
          </a:p>
        </p:txBody>
      </p:sp>
      <p:sp>
        <p:nvSpPr>
          <p:cNvPr id="5" name="TextBox 4">
            <a:extLst>
              <a:ext uri="{FF2B5EF4-FFF2-40B4-BE49-F238E27FC236}">
                <a16:creationId xmlns:a16="http://schemas.microsoft.com/office/drawing/2014/main" id="{D86508C1-196C-407D-239A-042F8083BCA2}"/>
              </a:ext>
            </a:extLst>
          </p:cNvPr>
          <p:cNvSpPr txBox="1"/>
          <p:nvPr/>
        </p:nvSpPr>
        <p:spPr>
          <a:xfrm>
            <a:off x="6730584" y="2571750"/>
            <a:ext cx="5191593" cy="3416320"/>
          </a:xfrm>
          <a:prstGeom prst="rect">
            <a:avLst/>
          </a:prstGeom>
          <a:noFill/>
        </p:spPr>
        <p:txBody>
          <a:bodyPr wrap="square" rtlCol="0">
            <a:spAutoFit/>
          </a:bodyPr>
          <a:lstStyle/>
          <a:p>
            <a:r>
              <a:rPr lang="en-GB" dirty="0"/>
              <a:t>Were Nurture fits in </a:t>
            </a:r>
          </a:p>
          <a:p>
            <a:r>
              <a:rPr lang="en-GB" dirty="0"/>
              <a:t>Piaget rejected the idea that knowledge is innate or built into the mind from birth. He believed a child's understanding of the world develops empirically, meaning through direct experience overtime. Children aren't passive receivers of information they activity , explore, experiment.,  and construct their own understanding by interacting with objects and people around them . Piaget famously said, “To understand is to invent” , capturing his view that children are builders of their own knowledge .</a:t>
            </a:r>
          </a:p>
          <a:p>
            <a:r>
              <a:rPr lang="en-GB" dirty="0"/>
              <a:t> </a:t>
            </a:r>
          </a:p>
        </p:txBody>
      </p:sp>
    </p:spTree>
    <p:extLst>
      <p:ext uri="{BB962C8B-B14F-4D97-AF65-F5344CB8AC3E}">
        <p14:creationId xmlns:p14="http://schemas.microsoft.com/office/powerpoint/2010/main" val="2923900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49A2-0BB9-56AC-DDF0-81B214712872}"/>
              </a:ext>
            </a:extLst>
          </p:cNvPr>
          <p:cNvSpPr>
            <a:spLocks noGrp="1"/>
          </p:cNvSpPr>
          <p:nvPr>
            <p:ph type="title"/>
          </p:nvPr>
        </p:nvSpPr>
        <p:spPr/>
        <p:txBody>
          <a:bodyPr>
            <a:normAutofit fontScale="90000"/>
          </a:bodyPr>
          <a:lstStyle/>
          <a:p>
            <a:r>
              <a:rPr lang="en-GB" dirty="0"/>
              <a:t>Conclusion of jean Piaget cognitive development </a:t>
            </a:r>
          </a:p>
        </p:txBody>
      </p:sp>
      <p:sp>
        <p:nvSpPr>
          <p:cNvPr id="3" name="Content Placeholder 2">
            <a:extLst>
              <a:ext uri="{FF2B5EF4-FFF2-40B4-BE49-F238E27FC236}">
                <a16:creationId xmlns:a16="http://schemas.microsoft.com/office/drawing/2014/main" id="{34A7DF17-A3C6-8259-82B1-94F4D1A008B4}"/>
              </a:ext>
            </a:extLst>
          </p:cNvPr>
          <p:cNvSpPr>
            <a:spLocks noGrp="1"/>
          </p:cNvSpPr>
          <p:nvPr>
            <p:ph idx="1"/>
          </p:nvPr>
        </p:nvSpPr>
        <p:spPr/>
        <p:txBody>
          <a:bodyPr/>
          <a:lstStyle/>
          <a:p>
            <a:pPr marL="36900" indent="0">
              <a:buNone/>
            </a:pPr>
            <a:r>
              <a:rPr lang="en-GB" dirty="0"/>
              <a:t>Jean Piaget of cognitive development emphasizes that children thinking evolves through , distinct stages, each characterized by different abilities and ways of thinking. The stages include the sensorimotor stage, where knowledge is gained through sensory experience and manipulating objects, the preoperational stage, where language and symbolic, thinking begin but lack logical reasonings , the concrete operational stage , where logical thinking, develops but is limited to concrete objects and situations and the formal operational stage , where abstract reasonings and hypothetical thinking emerge. This theory highlights the importance of active learning and interaction with the environment in cognitive development . In summary, Piaget's theory provides a comprehensive framework for understanding how children develop cognitive abilities over time. </a:t>
            </a:r>
            <a:r>
              <a:rPr lang="en-GB" dirty="0" err="1"/>
              <a:t>Emhpazing</a:t>
            </a:r>
            <a:r>
              <a:rPr lang="en-GB" dirty="0"/>
              <a:t> the importance of active learning and interaction with the environment .  </a:t>
            </a:r>
          </a:p>
        </p:txBody>
      </p:sp>
    </p:spTree>
    <p:extLst>
      <p:ext uri="{BB962C8B-B14F-4D97-AF65-F5344CB8AC3E}">
        <p14:creationId xmlns:p14="http://schemas.microsoft.com/office/powerpoint/2010/main" val="4060362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11F964-18E1-7E6F-C086-E87CA23986B7}"/>
              </a:ext>
            </a:extLst>
          </p:cNvPr>
          <p:cNvSpPr txBox="1"/>
          <p:nvPr/>
        </p:nvSpPr>
        <p:spPr>
          <a:xfrm>
            <a:off x="194872" y="494675"/>
            <a:ext cx="10628026" cy="6022161"/>
          </a:xfrm>
          <a:prstGeom prst="rect">
            <a:avLst/>
          </a:prstGeom>
          <a:noFill/>
        </p:spPr>
        <p:txBody>
          <a:bodyPr wrap="square" rtlCol="0">
            <a:spAutoFit/>
          </a:bodyPr>
          <a:lstStyle/>
          <a:p>
            <a:r>
              <a:rPr lang="en-GB" sz="2800" dirty="0"/>
              <a:t>Reference list </a:t>
            </a:r>
          </a:p>
          <a:p>
            <a:endParaRPr lang="en-GB" sz="2800" dirty="0"/>
          </a:p>
          <a:p>
            <a:r>
              <a:rPr lang="en-GB" sz="2000" dirty="0"/>
              <a:t>Franzoi, S.L., 2008, 5</a:t>
            </a:r>
            <a:r>
              <a:rPr lang="en-GB" sz="2000" baseline="30000" dirty="0"/>
              <a:t>th</a:t>
            </a:r>
            <a:r>
              <a:rPr lang="en-GB" sz="2000" dirty="0"/>
              <a:t> ed. </a:t>
            </a:r>
            <a:r>
              <a:rPr lang="en-GB" sz="2800" i="1" baseline="-25000" dirty="0"/>
              <a:t>Essentials of Psychology, </a:t>
            </a:r>
            <a:r>
              <a:rPr lang="en-GB" sz="2800" baseline="-25000" dirty="0"/>
              <a:t>Redding, CA: BVT Publishing</a:t>
            </a:r>
            <a:r>
              <a:rPr lang="en-GB" sz="2000" baseline="-25000" dirty="0"/>
              <a:t>.</a:t>
            </a:r>
          </a:p>
          <a:p>
            <a:endParaRPr lang="en-GB" sz="2000" baseline="-25000" dirty="0"/>
          </a:p>
          <a:p>
            <a:r>
              <a:rPr lang="en-GB" sz="2000" dirty="0"/>
              <a:t>Inhelder, B. and Piaget, J., 1958, </a:t>
            </a:r>
            <a:r>
              <a:rPr lang="en-GB" sz="2000" i="1" dirty="0"/>
              <a:t>The growth of Logical Thinking from Childhood to Adolescence. London: Routledge &amp; Kegan Paul.</a:t>
            </a:r>
          </a:p>
          <a:p>
            <a:endParaRPr lang="en-GB" sz="2000" dirty="0"/>
          </a:p>
          <a:p>
            <a:r>
              <a:rPr lang="en-GB" sz="2000" dirty="0"/>
              <a:t>McLeod, S., 2023. Piaget's theory and stages of cognitive development. Simply Psychology. Available at: </a:t>
            </a:r>
            <a:r>
              <a:rPr lang="en-GB" sz="2000" i="1" dirty="0"/>
              <a:t>SimplyPsychology.org </a:t>
            </a:r>
            <a:r>
              <a:rPr lang="en-GB" sz="2000" dirty="0"/>
              <a:t>(accessed 22 April 2026). </a:t>
            </a:r>
          </a:p>
          <a:p>
            <a:endParaRPr lang="en-GB" sz="2000" dirty="0"/>
          </a:p>
          <a:p>
            <a:r>
              <a:rPr lang="en-GB" sz="2000" dirty="0"/>
              <a:t>Piaget, J., 1952. </a:t>
            </a:r>
            <a:r>
              <a:rPr lang="en-GB" sz="2000" i="1" dirty="0"/>
              <a:t>The origins of Intelligence in Children</a:t>
            </a:r>
            <a:r>
              <a:rPr lang="en-GB" sz="2000" dirty="0"/>
              <a:t>. New York: International Universities Press. </a:t>
            </a:r>
          </a:p>
          <a:p>
            <a:endParaRPr lang="en-GB" sz="2000" dirty="0"/>
          </a:p>
          <a:p>
            <a:r>
              <a:rPr lang="en-GB" sz="2000" dirty="0"/>
              <a:t>Piaget, J., 1954. </a:t>
            </a:r>
            <a:r>
              <a:rPr lang="en-GB" sz="2000" i="1" dirty="0"/>
              <a:t>The construction of reality in the child</a:t>
            </a:r>
            <a:r>
              <a:rPr lang="en-GB" sz="2000" dirty="0"/>
              <a:t>. New York: Basic Books.</a:t>
            </a:r>
          </a:p>
          <a:p>
            <a:endParaRPr lang="en-GB" sz="2000" dirty="0"/>
          </a:p>
          <a:p>
            <a:r>
              <a:rPr lang="en-GB" sz="2000" dirty="0"/>
              <a:t>Piaget, J., 1970. Piaget's theory. In: </a:t>
            </a:r>
            <a:r>
              <a:rPr lang="en-GB" sz="2000" dirty="0" err="1"/>
              <a:t>P.H.Mussen</a:t>
            </a:r>
            <a:r>
              <a:rPr lang="en-GB" sz="2000" dirty="0"/>
              <a:t>, ed. </a:t>
            </a:r>
            <a:r>
              <a:rPr lang="en-GB" sz="2000" i="1" dirty="0"/>
              <a:t>Carmichael’s manual of child psychology </a:t>
            </a:r>
            <a:r>
              <a:rPr lang="en-GB" sz="2000" dirty="0"/>
              <a:t>3</a:t>
            </a:r>
            <a:r>
              <a:rPr lang="en-GB" sz="2000" baseline="30000" dirty="0"/>
              <a:t>rd</a:t>
            </a:r>
            <a:r>
              <a:rPr lang="en-GB" sz="2000" dirty="0"/>
              <a:t> ed., New York: Wiley, pp.703-732. (online)</a:t>
            </a:r>
          </a:p>
          <a:p>
            <a:endParaRPr lang="en-GB" sz="2000" dirty="0"/>
          </a:p>
          <a:p>
            <a:endParaRPr lang="en-GB" dirty="0"/>
          </a:p>
          <a:p>
            <a:endParaRPr lang="en-GB" dirty="0"/>
          </a:p>
        </p:txBody>
      </p:sp>
    </p:spTree>
    <p:extLst>
      <p:ext uri="{BB962C8B-B14F-4D97-AF65-F5344CB8AC3E}">
        <p14:creationId xmlns:p14="http://schemas.microsoft.com/office/powerpoint/2010/main" val="28458120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TotalTime>5436</TotalTime>
  <Words>1475</Words>
  <Application>Microsoft Office PowerPoint</Application>
  <PresentationFormat>Widescreen</PresentationFormat>
  <Paragraphs>41</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Calisto MT</vt:lpstr>
      <vt:lpstr>Wingdings 2</vt:lpstr>
      <vt:lpstr>Slate</vt:lpstr>
      <vt:lpstr>PowerPoint Presentation</vt:lpstr>
      <vt:lpstr>  I am a Trainee early years support worker , working in a children’s centre within there part of the , and because of this Isaac has had disrupted Childcare arrangements over the past 2 years . Staff have noticed that Isaac is very quite and distant during free play time he don’t mix in the crowed and he don’t enjoy making friends , he becomes distress during separation from he’s mother because of having fear of being hurt or traumatised of something occurring while his mother is gone, to help Isaac I would ecnomid 1to 1 time to help him open up about he’s feelings , I would recommend his mother to allow Isaac to have play based learning . Helping Isaac learn words help him talk and gain confidence at home and at school that will make Isaac better when he’s alone when he’s mother leaves .London we support families with, children aged 0-5, many who experience  social emotional or development challenges, I have arranged a care plan for Isaac, who is 4 years old and he attends the centre, Isaac lives with his mother who is a single parent , Isaccs mother is experiencing post natal, depression as well as low confidence, she I receiving low social support and cannot be the best of herself for Isaac. The family recently moved to London.  </vt:lpstr>
      <vt:lpstr>PowerPoint Presentation</vt:lpstr>
      <vt:lpstr>Strengths </vt:lpstr>
      <vt:lpstr>Piaget cognitive development Theory.  </vt:lpstr>
      <vt:lpstr>PowerPoint Presentation</vt:lpstr>
      <vt:lpstr>Conclusion of jean Piaget cognitive development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sidra1479@hotmail.com</dc:creator>
  <cp:lastModifiedBy>sidra1479@hotmail.com</cp:lastModifiedBy>
  <cp:revision>2</cp:revision>
  <dcterms:created xsi:type="dcterms:W3CDTF">2026-06-08T14:57:21Z</dcterms:created>
  <dcterms:modified xsi:type="dcterms:W3CDTF">2026-06-22T04:10:41Z</dcterms:modified>
</cp:coreProperties>
</file>