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8" r:id="rId5"/>
    <p:sldId id="295" r:id="rId6"/>
    <p:sldId id="280" r:id="rId7"/>
    <p:sldId id="289" r:id="rId8"/>
    <p:sldId id="296" r:id="rId9"/>
    <p:sldId id="281" r:id="rId10"/>
    <p:sldId id="290" r:id="rId11"/>
    <p:sldId id="291" r:id="rId12"/>
    <p:sldId id="292" r:id="rId13"/>
    <p:sldId id="293" r:id="rId14"/>
    <p:sldId id="294" r:id="rId15"/>
    <p:sldId id="287" r:id="rId16"/>
    <p:sldId id="28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79085" autoAdjust="0"/>
  </p:normalViewPr>
  <p:slideViewPr>
    <p:cSldViewPr>
      <p:cViewPr varScale="1">
        <p:scale>
          <a:sx n="84" d="100"/>
          <a:sy n="84" d="100"/>
        </p:scale>
        <p:origin x="110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ly Nwankwo" userId="7b0241e9-8c8d-41e1-8dc5-6941e389c2e5" providerId="ADAL" clId="{BAD6A9D5-F337-4E62-A6AC-14A65B6E9E2A}"/>
    <pc:docChg chg="custSel addSld modSld">
      <pc:chgData name="Jolly Nwankwo" userId="7b0241e9-8c8d-41e1-8dc5-6941e389c2e5" providerId="ADAL" clId="{BAD6A9D5-F337-4E62-A6AC-14A65B6E9E2A}" dt="2025-02-27T12:15:02.179" v="83" actId="20577"/>
      <pc:docMkLst>
        <pc:docMk/>
      </pc:docMkLst>
      <pc:sldChg chg="modSp mod">
        <pc:chgData name="Jolly Nwankwo" userId="7b0241e9-8c8d-41e1-8dc5-6941e389c2e5" providerId="ADAL" clId="{BAD6A9D5-F337-4E62-A6AC-14A65B6E9E2A}" dt="2025-02-27T12:15:02.179" v="83" actId="20577"/>
        <pc:sldMkLst>
          <pc:docMk/>
          <pc:sldMk cId="462096910" sldId="287"/>
        </pc:sldMkLst>
        <pc:spChg chg="mod">
          <ac:chgData name="Jolly Nwankwo" userId="7b0241e9-8c8d-41e1-8dc5-6941e389c2e5" providerId="ADAL" clId="{BAD6A9D5-F337-4E62-A6AC-14A65B6E9E2A}" dt="2025-02-27T12:15:02.179" v="83" actId="20577"/>
          <ac:spMkLst>
            <pc:docMk/>
            <pc:sldMk cId="462096910" sldId="287"/>
            <ac:spMk id="3" creationId="{771C5D3D-F7FF-B5A0-2921-BAC46B07B6BD}"/>
          </ac:spMkLst>
        </pc:spChg>
      </pc:sldChg>
      <pc:sldChg chg="modSp mod">
        <pc:chgData name="Jolly Nwankwo" userId="7b0241e9-8c8d-41e1-8dc5-6941e389c2e5" providerId="ADAL" clId="{BAD6A9D5-F337-4E62-A6AC-14A65B6E9E2A}" dt="2025-02-27T12:10:39.014" v="1" actId="27636"/>
        <pc:sldMkLst>
          <pc:docMk/>
          <pc:sldMk cId="893313169" sldId="289"/>
        </pc:sldMkLst>
        <pc:spChg chg="mod">
          <ac:chgData name="Jolly Nwankwo" userId="7b0241e9-8c8d-41e1-8dc5-6941e389c2e5" providerId="ADAL" clId="{BAD6A9D5-F337-4E62-A6AC-14A65B6E9E2A}" dt="2025-02-27T12:10:39.014" v="1" actId="27636"/>
          <ac:spMkLst>
            <pc:docMk/>
            <pc:sldMk cId="893313169" sldId="289"/>
            <ac:spMk id="3" creationId="{255DC454-15E6-BD42-1287-5A2E335E4925}"/>
          </ac:spMkLst>
        </pc:spChg>
      </pc:sldChg>
      <pc:sldChg chg="modSp new mod">
        <pc:chgData name="Jolly Nwankwo" userId="7b0241e9-8c8d-41e1-8dc5-6941e389c2e5" providerId="ADAL" clId="{BAD6A9D5-F337-4E62-A6AC-14A65B6E9E2A}" dt="2025-02-27T12:14:06.288" v="80" actId="20577"/>
        <pc:sldMkLst>
          <pc:docMk/>
          <pc:sldMk cId="2150669276" sldId="296"/>
        </pc:sldMkLst>
        <pc:spChg chg="mod">
          <ac:chgData name="Jolly Nwankwo" userId="7b0241e9-8c8d-41e1-8dc5-6941e389c2e5" providerId="ADAL" clId="{BAD6A9D5-F337-4E62-A6AC-14A65B6E9E2A}" dt="2025-02-27T12:11:01.576" v="9" actId="113"/>
          <ac:spMkLst>
            <pc:docMk/>
            <pc:sldMk cId="2150669276" sldId="296"/>
            <ac:spMk id="2" creationId="{E46ADD9A-30B2-D008-7651-9321DA7D42C0}"/>
          </ac:spMkLst>
        </pc:spChg>
        <pc:spChg chg="mod">
          <ac:chgData name="Jolly Nwankwo" userId="7b0241e9-8c8d-41e1-8dc5-6941e389c2e5" providerId="ADAL" clId="{BAD6A9D5-F337-4E62-A6AC-14A65B6E9E2A}" dt="2025-02-27T12:14:06.288" v="80" actId="20577"/>
          <ac:spMkLst>
            <pc:docMk/>
            <pc:sldMk cId="2150669276" sldId="296"/>
            <ac:spMk id="3" creationId="{20170E23-F72A-CC56-B58F-EB47DA25753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27/02/2025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691598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j.Nwankwo@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11829&amp;section=3"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7962" y="5105400"/>
            <a:ext cx="5616624" cy="1752600"/>
          </a:xfrm>
        </p:spPr>
        <p:txBody>
          <a:bodyPr>
            <a:normAutofit/>
          </a:bodyPr>
          <a:lstStyle/>
          <a:p>
            <a:r>
              <a:rPr lang="en-GB" sz="2800" b="1" dirty="0">
                <a:solidFill>
                  <a:schemeClr val="bg1"/>
                </a:solidFill>
                <a:cs typeface="Arial" panose="020B0604020202020204" pitchFamily="34" charset="0"/>
              </a:rPr>
              <a:t>Module Leader: Jolly Nwankwo</a:t>
            </a:r>
          </a:p>
          <a:p>
            <a:r>
              <a:rPr lang="en-GB" sz="2800" b="1" dirty="0">
                <a:solidFill>
                  <a:schemeClr val="bg1"/>
                </a:solidFill>
                <a:cs typeface="Arial" panose="020B0604020202020204" pitchFamily="34" charset="0"/>
                <a:hlinkClick r:id="rId2"/>
              </a:rPr>
              <a:t>j.Nwankwo@uwtsd.ac.uk</a:t>
            </a:r>
            <a:r>
              <a:rPr lang="en-GB" sz="2800" b="1" dirty="0">
                <a:solidFill>
                  <a:schemeClr val="bg1"/>
                </a:solidFill>
                <a:cs typeface="Arial" panose="020B0604020202020204" pitchFamily="34" charset="0"/>
              </a:rPr>
              <a:t> </a:t>
            </a:r>
          </a:p>
        </p:txBody>
      </p:sp>
      <p:sp>
        <p:nvSpPr>
          <p:cNvPr id="5" name="TextBox 4">
            <a:extLst>
              <a:ext uri="{FF2B5EF4-FFF2-40B4-BE49-F238E27FC236}">
                <a16:creationId xmlns:a16="http://schemas.microsoft.com/office/drawing/2014/main" id="{A241E7F5-8D1F-4694-5F7B-54DC6A67B496}"/>
              </a:ext>
            </a:extLst>
          </p:cNvPr>
          <p:cNvSpPr txBox="1"/>
          <p:nvPr/>
        </p:nvSpPr>
        <p:spPr>
          <a:xfrm>
            <a:off x="827584" y="2103156"/>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Assignment 1 template</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LCHS4008</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4AFC4-3351-AE6F-7100-ABD13973FDBD}"/>
              </a:ext>
            </a:extLst>
          </p:cNvPr>
          <p:cNvSpPr>
            <a:spLocks noGrp="1"/>
          </p:cNvSpPr>
          <p:nvPr>
            <p:ph type="title"/>
          </p:nvPr>
        </p:nvSpPr>
        <p:spPr/>
        <p:txBody>
          <a:bodyPr>
            <a:normAutofit fontScale="90000"/>
          </a:bodyPr>
          <a:lstStyle/>
          <a:p>
            <a:r>
              <a:rPr lang="en-GB" b="1" dirty="0"/>
              <a:t>Submission date for Assignment 1</a:t>
            </a:r>
          </a:p>
        </p:txBody>
      </p:sp>
      <p:sp>
        <p:nvSpPr>
          <p:cNvPr id="3" name="Content Placeholder 2">
            <a:extLst>
              <a:ext uri="{FF2B5EF4-FFF2-40B4-BE49-F238E27FC236}">
                <a16:creationId xmlns:a16="http://schemas.microsoft.com/office/drawing/2014/main" id="{A7FB6D02-E4A3-0F02-40BA-444994A64E95}"/>
              </a:ext>
            </a:extLst>
          </p:cNvPr>
          <p:cNvSpPr>
            <a:spLocks noGrp="1"/>
          </p:cNvSpPr>
          <p:nvPr>
            <p:ph idx="1"/>
          </p:nvPr>
        </p:nvSpPr>
        <p:spPr/>
        <p:txBody>
          <a:bodyPr/>
          <a:lstStyle/>
          <a:p>
            <a:r>
              <a:rPr lang="en-GB" dirty="0"/>
              <a:t>Group discussions commence week beginning: 18th March 2025 (Week 6)</a:t>
            </a:r>
          </a:p>
          <a:p>
            <a:endParaRPr lang="en-GB" dirty="0"/>
          </a:p>
          <a:p>
            <a:r>
              <a:rPr lang="en-GB" dirty="0"/>
              <a:t>The group leaders should submit the group’s presentation to the </a:t>
            </a:r>
            <a:r>
              <a:rPr lang="en-GB" i="1" dirty="0"/>
              <a:t>correct</a:t>
            </a:r>
            <a:r>
              <a:rPr lang="en-GB" dirty="0"/>
              <a:t> Turnitin link on or before the </a:t>
            </a:r>
            <a:r>
              <a:rPr lang="en-GB" dirty="0">
                <a:solidFill>
                  <a:srgbClr val="FF0000"/>
                </a:solidFill>
              </a:rPr>
              <a:t>18</a:t>
            </a:r>
            <a:r>
              <a:rPr lang="en-GB" baseline="30000" dirty="0">
                <a:solidFill>
                  <a:srgbClr val="FF0000"/>
                </a:solidFill>
              </a:rPr>
              <a:t>th</a:t>
            </a:r>
            <a:r>
              <a:rPr lang="en-GB" dirty="0">
                <a:solidFill>
                  <a:srgbClr val="FF0000"/>
                </a:solidFill>
              </a:rPr>
              <a:t> March 2025 at 2PM</a:t>
            </a:r>
          </a:p>
        </p:txBody>
      </p:sp>
    </p:spTree>
    <p:extLst>
      <p:ext uri="{BB962C8B-B14F-4D97-AF65-F5344CB8AC3E}">
        <p14:creationId xmlns:p14="http://schemas.microsoft.com/office/powerpoint/2010/main" val="1934332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5B5-9A32-475E-BC3E-F0CFA15AED46}"/>
              </a:ext>
            </a:extLst>
          </p:cNvPr>
          <p:cNvSpPr>
            <a:spLocks noGrp="1"/>
          </p:cNvSpPr>
          <p:nvPr>
            <p:ph type="title"/>
          </p:nvPr>
        </p:nvSpPr>
        <p:spPr/>
        <p:txBody>
          <a:bodyPr/>
          <a:lstStyle/>
          <a:p>
            <a:r>
              <a:rPr lang="en-GB" b="1" dirty="0"/>
              <a:t>Task </a:t>
            </a:r>
          </a:p>
        </p:txBody>
      </p:sp>
      <p:sp>
        <p:nvSpPr>
          <p:cNvPr id="3" name="Content Placeholder 2">
            <a:extLst>
              <a:ext uri="{FF2B5EF4-FFF2-40B4-BE49-F238E27FC236}">
                <a16:creationId xmlns:a16="http://schemas.microsoft.com/office/drawing/2014/main" id="{6E7A0702-2501-433E-9757-5FDE4DB4D533}"/>
              </a:ext>
            </a:extLst>
          </p:cNvPr>
          <p:cNvSpPr>
            <a:spLocks noGrp="1"/>
          </p:cNvSpPr>
          <p:nvPr>
            <p:ph idx="1"/>
          </p:nvPr>
        </p:nvSpPr>
        <p:spPr>
          <a:xfrm>
            <a:off x="107504" y="1124744"/>
            <a:ext cx="8928992" cy="4464496"/>
          </a:xfrm>
        </p:spPr>
        <p:txBody>
          <a:bodyPr>
            <a:noAutofit/>
          </a:bodyPr>
          <a:lstStyle/>
          <a:p>
            <a:pPr marL="0" indent="0">
              <a:buNone/>
            </a:pPr>
            <a:r>
              <a:rPr lang="en-GB" sz="2400" b="1" dirty="0"/>
              <a:t>Group discussion (5 minutes per student) As a group, you will be provided with a case study that details an outbreak of an infectious disease in the UK. </a:t>
            </a:r>
          </a:p>
          <a:p>
            <a:pPr marL="0" indent="0">
              <a:buNone/>
            </a:pPr>
            <a:endParaRPr lang="en-GB" sz="2400" b="1" dirty="0"/>
          </a:p>
          <a:p>
            <a:pPr marL="0" indent="0">
              <a:buNone/>
            </a:pPr>
            <a:r>
              <a:rPr lang="en-GB" sz="2400" b="1" dirty="0"/>
              <a:t>You have access to the case studies on Moodle page of this Module.</a:t>
            </a:r>
          </a:p>
          <a:p>
            <a:pPr marL="0" indent="0">
              <a:buNone/>
            </a:pPr>
            <a:r>
              <a:rPr lang="en-GB" sz="2400" b="1" dirty="0"/>
              <a:t>                                   Or</a:t>
            </a:r>
          </a:p>
          <a:p>
            <a:pPr marL="0" indent="0">
              <a:buNone/>
            </a:pPr>
            <a:r>
              <a:rPr lang="en-GB" sz="2400" b="1" dirty="0"/>
              <a:t>Use the link below to access the case studies and focus on the case study that has been assigned to your group</a:t>
            </a:r>
          </a:p>
          <a:p>
            <a:pPr marL="0" indent="0">
              <a:buNone/>
            </a:pPr>
            <a:endParaRPr lang="en-GB" sz="2400" b="1" dirty="0"/>
          </a:p>
          <a:p>
            <a:pPr marL="0" indent="0">
              <a:buNone/>
            </a:pPr>
            <a:r>
              <a:rPr lang="en-GB" sz="1400" dirty="0">
                <a:hlinkClick r:id="rId3"/>
              </a:rPr>
              <a:t>Tile: Case Studies for Assignment 1 | Introduction to Public Health (LCHS4008_LON) | Home</a:t>
            </a:r>
            <a:endParaRPr lang="en-GB" sz="2400" b="1" dirty="0"/>
          </a:p>
          <a:p>
            <a:pPr marL="0" indent="0">
              <a:buNone/>
            </a:pPr>
            <a:endParaRPr lang="en-GB" sz="2400" b="1" dirty="0"/>
          </a:p>
        </p:txBody>
      </p:sp>
    </p:spTree>
    <p:extLst>
      <p:ext uri="{BB962C8B-B14F-4D97-AF65-F5344CB8AC3E}">
        <p14:creationId xmlns:p14="http://schemas.microsoft.com/office/powerpoint/2010/main" val="2827694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5C8D-9054-F889-4C5F-888C97EFADB8}"/>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255DC454-15E6-BD42-1287-5A2E335E4925}"/>
              </a:ext>
            </a:extLst>
          </p:cNvPr>
          <p:cNvSpPr>
            <a:spLocks noGrp="1"/>
          </p:cNvSpPr>
          <p:nvPr>
            <p:ph idx="1"/>
          </p:nvPr>
        </p:nvSpPr>
        <p:spPr>
          <a:xfrm>
            <a:off x="0" y="1268760"/>
            <a:ext cx="9144000" cy="4464496"/>
          </a:xfrm>
        </p:spPr>
        <p:txBody>
          <a:bodyPr>
            <a:normAutofit/>
          </a:bodyPr>
          <a:lstStyle/>
          <a:p>
            <a:r>
              <a:rPr lang="en-GB" sz="3200" b="1" dirty="0"/>
              <a:t>Within your group, you must contribute to an open discussion on the main approaches and strategies that could be used to measure, monitor, and control the incidence of disease as detailed in your case study. </a:t>
            </a:r>
          </a:p>
          <a:p>
            <a:endParaRPr lang="en-GB" sz="3200" b="1" dirty="0"/>
          </a:p>
          <a:p>
            <a:r>
              <a:rPr lang="en-GB" sz="3200" b="1" dirty="0"/>
              <a:t>Whilst this assessment occurs in a group setting, you will be assessed individually. </a:t>
            </a:r>
          </a:p>
          <a:p>
            <a:endParaRPr lang="en-GB" sz="3200" b="1" dirty="0"/>
          </a:p>
          <a:p>
            <a:endParaRPr lang="en-GB" dirty="0"/>
          </a:p>
        </p:txBody>
      </p:sp>
    </p:spTree>
    <p:extLst>
      <p:ext uri="{BB962C8B-B14F-4D97-AF65-F5344CB8AC3E}">
        <p14:creationId xmlns:p14="http://schemas.microsoft.com/office/powerpoint/2010/main" val="893313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ADD9A-30B2-D008-7651-9321DA7D42C0}"/>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20170E23-F72A-CC56-B58F-EB47DA25753B}"/>
              </a:ext>
            </a:extLst>
          </p:cNvPr>
          <p:cNvSpPr>
            <a:spLocks noGrp="1"/>
          </p:cNvSpPr>
          <p:nvPr>
            <p:ph idx="1"/>
          </p:nvPr>
        </p:nvSpPr>
        <p:spPr/>
        <p:txBody>
          <a:bodyPr>
            <a:normAutofit fontScale="92500" lnSpcReduction="20000"/>
          </a:bodyPr>
          <a:lstStyle/>
          <a:p>
            <a:r>
              <a:rPr lang="en-GB" sz="3200" b="1" dirty="0"/>
              <a:t>Each student will have a component to cover (one of the bullet points in the case study) in the group discussion and should participate in the group discussion to be assessed. A submission through Turnitin is not required for this assessment.</a:t>
            </a:r>
          </a:p>
          <a:p>
            <a:endParaRPr lang="en-GB" sz="3200" b="1" dirty="0"/>
          </a:p>
          <a:p>
            <a:r>
              <a:rPr lang="en-GB" b="1" dirty="0">
                <a:solidFill>
                  <a:srgbClr val="FF0000"/>
                </a:solidFill>
              </a:rPr>
              <a:t>Only the group Leaders Will Submit to the Turnitin Link</a:t>
            </a:r>
            <a:endParaRPr lang="en-GB" sz="3200" b="1" dirty="0">
              <a:solidFill>
                <a:srgbClr val="FF0000"/>
              </a:solidFill>
            </a:endParaRPr>
          </a:p>
          <a:p>
            <a:endParaRPr lang="en-GB" dirty="0"/>
          </a:p>
        </p:txBody>
      </p:sp>
    </p:spTree>
    <p:extLst>
      <p:ext uri="{BB962C8B-B14F-4D97-AF65-F5344CB8AC3E}">
        <p14:creationId xmlns:p14="http://schemas.microsoft.com/office/powerpoint/2010/main" val="215066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245E-FBF3-F442-934B-0FDF4D5E2868}"/>
              </a:ext>
            </a:extLst>
          </p:cNvPr>
          <p:cNvSpPr>
            <a:spLocks noGrp="1"/>
          </p:cNvSpPr>
          <p:nvPr>
            <p:ph type="title"/>
          </p:nvPr>
        </p:nvSpPr>
        <p:spPr/>
        <p:txBody>
          <a:bodyPr>
            <a:normAutofit fontScale="90000"/>
          </a:bodyPr>
          <a:lstStyle/>
          <a:p>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What are the main approaches and strategies that could be used to </a:t>
            </a:r>
            <a:r>
              <a:rPr lang="en-GB" sz="27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measure</a:t>
            </a:r>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 an infectious disease outbreak?</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b="1" dirty="0"/>
              <a:t> </a:t>
            </a:r>
          </a:p>
        </p:txBody>
      </p:sp>
      <p:sp>
        <p:nvSpPr>
          <p:cNvPr id="3" name="Content Placeholder 2">
            <a:extLst>
              <a:ext uri="{FF2B5EF4-FFF2-40B4-BE49-F238E27FC236}">
                <a16:creationId xmlns:a16="http://schemas.microsoft.com/office/drawing/2014/main" id="{1F31DF27-4995-2C41-2034-607A67CC8152}"/>
              </a:ext>
            </a:extLst>
          </p:cNvPr>
          <p:cNvSpPr>
            <a:spLocks noGrp="1"/>
          </p:cNvSpPr>
          <p:nvPr>
            <p:ph idx="1"/>
          </p:nvPr>
        </p:nvSpPr>
        <p:spPr/>
        <p:txBody>
          <a:bodyPr/>
          <a:lstStyle/>
          <a:p>
            <a:r>
              <a:rPr lang="en-GB" dirty="0"/>
              <a:t>Define the Disease (</a:t>
            </a:r>
            <a:r>
              <a:rPr lang="en-GB" i="1" dirty="0"/>
              <a:t>the one that had been given to you), Include the signs and symptoms.</a:t>
            </a:r>
          </a:p>
          <a:p>
            <a:r>
              <a:rPr lang="en-GB" dirty="0"/>
              <a:t>Prevalence and incidence rate (of the given disease)</a:t>
            </a:r>
          </a:p>
          <a:p>
            <a:r>
              <a:rPr lang="en-GB" dirty="0"/>
              <a:t>You may also include the Morbidity and Mortality rate of the disease.</a:t>
            </a:r>
          </a:p>
        </p:txBody>
      </p:sp>
    </p:spTree>
    <p:extLst>
      <p:ext uri="{BB962C8B-B14F-4D97-AF65-F5344CB8AC3E}">
        <p14:creationId xmlns:p14="http://schemas.microsoft.com/office/powerpoint/2010/main" val="2239006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182D-3204-CE1B-DD3E-3CF166F653D5}"/>
              </a:ext>
            </a:extLst>
          </p:cNvPr>
          <p:cNvSpPr>
            <a:spLocks noGrp="1"/>
          </p:cNvSpPr>
          <p:nvPr>
            <p:ph type="title"/>
          </p:nvPr>
        </p:nvSpPr>
        <p:spPr>
          <a:xfrm>
            <a:off x="489198" y="457201"/>
            <a:ext cx="8229600" cy="1143000"/>
          </a:xfrm>
        </p:spPr>
        <p:txBody>
          <a:bodyPr>
            <a:normAutofit fontScale="90000"/>
          </a:bodyPr>
          <a:lstStyle/>
          <a:p>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What are the main approaches and strategies that could be used to </a:t>
            </a:r>
            <a:r>
              <a:rPr lang="en-GB" sz="31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monitor</a:t>
            </a:r>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 an infectious disease outbreak?</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8B646EE-5449-430C-44F6-67EEC31C7986}"/>
              </a:ext>
            </a:extLst>
          </p:cNvPr>
          <p:cNvSpPr>
            <a:spLocks noGrp="1"/>
          </p:cNvSpPr>
          <p:nvPr>
            <p:ph idx="1"/>
          </p:nvPr>
        </p:nvSpPr>
        <p:spPr/>
        <p:txBody>
          <a:bodyPr/>
          <a:lstStyle/>
          <a:p>
            <a:r>
              <a:rPr lang="en-GB" sz="3200" dirty="0">
                <a:latin typeface="Segoe UI"/>
                <a:cs typeface="Segoe UI"/>
              </a:rPr>
              <a:t>Here you </a:t>
            </a:r>
            <a:r>
              <a:rPr lang="en-GB" dirty="0">
                <a:latin typeface="Segoe UI"/>
                <a:cs typeface="Segoe UI"/>
              </a:rPr>
              <a:t>should mention and give details about the </a:t>
            </a:r>
            <a:r>
              <a:rPr lang="en-GB" sz="3200" dirty="0">
                <a:latin typeface="Segoe UI"/>
                <a:cs typeface="Segoe UI"/>
              </a:rPr>
              <a:t>public health</a:t>
            </a:r>
            <a:r>
              <a:rPr lang="en-GB" sz="3200" spc="-25" dirty="0">
                <a:latin typeface="Segoe UI"/>
                <a:cs typeface="Segoe UI"/>
              </a:rPr>
              <a:t> </a:t>
            </a:r>
            <a:r>
              <a:rPr lang="en-GB" sz="3200" spc="5" dirty="0">
                <a:latin typeface="Segoe UI"/>
                <a:cs typeface="Segoe UI"/>
              </a:rPr>
              <a:t>surveillance</a:t>
            </a:r>
            <a:r>
              <a:rPr lang="en-GB" sz="3200" spc="-30" dirty="0">
                <a:latin typeface="Segoe UI"/>
                <a:cs typeface="Segoe UI"/>
              </a:rPr>
              <a:t> </a:t>
            </a:r>
            <a:r>
              <a:rPr lang="en-GB" sz="3200" spc="-10" dirty="0">
                <a:latin typeface="Segoe UI"/>
                <a:cs typeface="Segoe UI"/>
              </a:rPr>
              <a:t>system of the disease</a:t>
            </a:r>
          </a:p>
          <a:p>
            <a:pPr marL="12700">
              <a:lnSpc>
                <a:spcPct val="100000"/>
              </a:lnSpc>
              <a:spcBef>
                <a:spcPts val="865"/>
              </a:spcBef>
              <a:tabLst>
                <a:tab pos="355600" algn="l"/>
              </a:tabLst>
            </a:pPr>
            <a:r>
              <a:rPr lang="en-GB" sz="3200" spc="-5" dirty="0">
                <a:latin typeface="Segoe UI"/>
                <a:cs typeface="Segoe UI"/>
              </a:rPr>
              <a:t>How the data of the disease is Collected</a:t>
            </a:r>
            <a:endParaRPr lang="en-GB" sz="3200" dirty="0">
              <a:latin typeface="Segoe UI"/>
              <a:cs typeface="Segoe UI"/>
            </a:endParaRPr>
          </a:p>
          <a:p>
            <a:pPr marL="12700">
              <a:lnSpc>
                <a:spcPct val="100000"/>
              </a:lnSpc>
              <a:spcBef>
                <a:spcPts val="770"/>
              </a:spcBef>
              <a:tabLst>
                <a:tab pos="355600" algn="l"/>
              </a:tabLst>
            </a:pPr>
            <a:r>
              <a:rPr lang="en-GB" sz="3200" spc="-20" dirty="0">
                <a:latin typeface="Segoe UI"/>
                <a:cs typeface="Segoe UI"/>
              </a:rPr>
              <a:t>Mention the Vaccination</a:t>
            </a:r>
            <a:r>
              <a:rPr lang="en-GB" sz="3200" spc="-70" dirty="0">
                <a:latin typeface="Segoe UI"/>
                <a:cs typeface="Segoe UI"/>
              </a:rPr>
              <a:t> </a:t>
            </a:r>
            <a:r>
              <a:rPr lang="en-GB" sz="3200" dirty="0">
                <a:latin typeface="Segoe UI"/>
                <a:cs typeface="Segoe UI"/>
              </a:rPr>
              <a:t>data</a:t>
            </a:r>
          </a:p>
          <a:p>
            <a:endParaRPr lang="en-GB" dirty="0"/>
          </a:p>
        </p:txBody>
      </p:sp>
    </p:spTree>
    <p:extLst>
      <p:ext uri="{BB962C8B-B14F-4D97-AF65-F5344CB8AC3E}">
        <p14:creationId xmlns:p14="http://schemas.microsoft.com/office/powerpoint/2010/main" val="507496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7F1D-E5C3-4D5D-B42D-CC5B1F3E137D}"/>
              </a:ext>
            </a:extLst>
          </p:cNvPr>
          <p:cNvSpPr>
            <a:spLocks noGrp="1"/>
          </p:cNvSpPr>
          <p:nvPr>
            <p:ph type="title"/>
          </p:nvPr>
        </p:nvSpPr>
        <p:spPr>
          <a:xfrm>
            <a:off x="457200" y="466389"/>
            <a:ext cx="8229600" cy="1143000"/>
          </a:xfrm>
        </p:spPr>
        <p:txBody>
          <a:bodyPr>
            <a:normAutofit fontScale="90000"/>
          </a:bodyPr>
          <a:lstStyle/>
          <a:p>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What are the main approaches and strategies that could be used to </a:t>
            </a:r>
            <a:r>
              <a:rPr lang="en-GB" sz="31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control</a:t>
            </a:r>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 an infectious disease outbreak?</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14635F6-06F1-4458-D159-FDBD3C45EB84}"/>
              </a:ext>
            </a:extLst>
          </p:cNvPr>
          <p:cNvSpPr>
            <a:spLocks noGrp="1"/>
          </p:cNvSpPr>
          <p:nvPr>
            <p:ph idx="1"/>
          </p:nvPr>
        </p:nvSpPr>
        <p:spPr/>
        <p:txBody>
          <a:bodyPr/>
          <a:lstStyle/>
          <a:p>
            <a:pPr marL="12700">
              <a:lnSpc>
                <a:spcPct val="100000"/>
              </a:lnSpc>
              <a:spcBef>
                <a:spcPts val="315"/>
              </a:spcBef>
              <a:tabLst>
                <a:tab pos="355600" algn="l"/>
              </a:tabLst>
            </a:pPr>
            <a:r>
              <a:rPr lang="en-GB" sz="3200" spc="-5" dirty="0">
                <a:latin typeface="Segoe UI"/>
                <a:cs typeface="Segoe UI"/>
              </a:rPr>
              <a:t>Immunisation</a:t>
            </a:r>
            <a:endParaRPr lang="en-GB" sz="3200" dirty="0">
              <a:latin typeface="Segoe UI"/>
              <a:cs typeface="Segoe UI"/>
            </a:endParaRPr>
          </a:p>
          <a:p>
            <a:pPr marL="12700">
              <a:lnSpc>
                <a:spcPct val="100000"/>
              </a:lnSpc>
              <a:spcBef>
                <a:spcPts val="360"/>
              </a:spcBef>
              <a:tabLst>
                <a:tab pos="355600" algn="l"/>
              </a:tabLst>
            </a:pPr>
            <a:r>
              <a:rPr lang="en-GB" sz="3200" dirty="0">
                <a:latin typeface="Segoe UI"/>
                <a:cs typeface="Segoe UI"/>
              </a:rPr>
              <a:t>Lifestyle</a:t>
            </a:r>
            <a:r>
              <a:rPr lang="en-GB" sz="3200" spc="-30" dirty="0">
                <a:latin typeface="Segoe UI"/>
                <a:cs typeface="Segoe UI"/>
              </a:rPr>
              <a:t> </a:t>
            </a:r>
            <a:r>
              <a:rPr lang="en-GB" sz="3200" spc="-5" dirty="0">
                <a:latin typeface="Segoe UI"/>
                <a:cs typeface="Segoe UI"/>
              </a:rPr>
              <a:t>behavioural</a:t>
            </a:r>
            <a:r>
              <a:rPr lang="en-GB" sz="3200" spc="10" dirty="0">
                <a:latin typeface="Segoe UI"/>
                <a:cs typeface="Segoe UI"/>
              </a:rPr>
              <a:t> </a:t>
            </a:r>
            <a:r>
              <a:rPr lang="en-GB" sz="3200" spc="-5" dirty="0">
                <a:latin typeface="Segoe UI"/>
                <a:cs typeface="Segoe UI"/>
              </a:rPr>
              <a:t>changes</a:t>
            </a:r>
            <a:endParaRPr lang="en-GB" sz="3200" dirty="0">
              <a:latin typeface="Segoe UI"/>
              <a:cs typeface="Segoe UI"/>
            </a:endParaRPr>
          </a:p>
          <a:p>
            <a:pPr marL="355600" marR="828040" indent="-343535">
              <a:lnSpc>
                <a:spcPts val="3240"/>
              </a:lnSpc>
              <a:spcBef>
                <a:spcPts val="770"/>
              </a:spcBef>
              <a:tabLst>
                <a:tab pos="355600" algn="l"/>
              </a:tabLst>
            </a:pPr>
            <a:r>
              <a:rPr lang="en-GB" sz="3200" spc="-5" dirty="0">
                <a:latin typeface="Segoe UI"/>
                <a:cs typeface="Segoe UI"/>
              </a:rPr>
              <a:t>Medication: </a:t>
            </a:r>
            <a:r>
              <a:rPr lang="en-GB" sz="3200" dirty="0">
                <a:latin typeface="Segoe UI"/>
                <a:cs typeface="Segoe UI"/>
              </a:rPr>
              <a:t>antibiotics, </a:t>
            </a:r>
            <a:r>
              <a:rPr lang="en-GB" sz="3200" spc="-5" dirty="0">
                <a:latin typeface="Segoe UI"/>
                <a:cs typeface="Segoe UI"/>
              </a:rPr>
              <a:t>antivirals, and </a:t>
            </a:r>
            <a:r>
              <a:rPr lang="en-GB" sz="3200" spc="-810" dirty="0">
                <a:latin typeface="Segoe UI"/>
                <a:cs typeface="Segoe UI"/>
              </a:rPr>
              <a:t> </a:t>
            </a:r>
            <a:r>
              <a:rPr lang="en-GB" sz="3200" spc="-5" dirty="0">
                <a:latin typeface="Segoe UI"/>
                <a:cs typeface="Segoe UI"/>
              </a:rPr>
              <a:t>antifungals.</a:t>
            </a:r>
            <a:endParaRPr lang="en-GB" sz="3200" dirty="0">
              <a:latin typeface="Segoe UI"/>
              <a:cs typeface="Segoe UI"/>
            </a:endParaRPr>
          </a:p>
          <a:p>
            <a:pPr marL="12700">
              <a:lnSpc>
                <a:spcPct val="100000"/>
              </a:lnSpc>
              <a:spcBef>
                <a:spcPts val="315"/>
              </a:spcBef>
              <a:tabLst>
                <a:tab pos="355600" algn="l"/>
              </a:tabLst>
            </a:pPr>
            <a:r>
              <a:rPr lang="en-GB" sz="3200" dirty="0">
                <a:latin typeface="Segoe UI"/>
                <a:cs typeface="Segoe UI"/>
              </a:rPr>
              <a:t>Modifying</a:t>
            </a:r>
            <a:r>
              <a:rPr lang="en-GB" sz="3200" spc="10" dirty="0">
                <a:latin typeface="Segoe UI"/>
                <a:cs typeface="Segoe UI"/>
              </a:rPr>
              <a:t> </a:t>
            </a:r>
            <a:r>
              <a:rPr lang="en-GB" sz="3200" dirty="0">
                <a:latin typeface="Segoe UI"/>
                <a:cs typeface="Segoe UI"/>
              </a:rPr>
              <a:t>the</a:t>
            </a:r>
            <a:r>
              <a:rPr lang="en-GB" sz="3200" spc="5" dirty="0">
                <a:latin typeface="Segoe UI"/>
                <a:cs typeface="Segoe UI"/>
              </a:rPr>
              <a:t> </a:t>
            </a:r>
            <a:r>
              <a:rPr lang="en-GB" sz="3200" spc="-10" dirty="0">
                <a:latin typeface="Segoe UI"/>
                <a:cs typeface="Segoe UI"/>
              </a:rPr>
              <a:t>environment:</a:t>
            </a:r>
            <a:r>
              <a:rPr lang="en-GB" sz="3200" spc="20" dirty="0">
                <a:latin typeface="Segoe UI"/>
                <a:cs typeface="Segoe UI"/>
              </a:rPr>
              <a:t> </a:t>
            </a:r>
            <a:r>
              <a:rPr lang="en-GB" sz="3200" spc="-10" dirty="0">
                <a:latin typeface="Segoe UI"/>
                <a:cs typeface="Segoe UI"/>
              </a:rPr>
              <a:t>vector control</a:t>
            </a:r>
            <a:endParaRPr lang="en-GB" sz="3200" dirty="0">
              <a:latin typeface="Segoe UI"/>
              <a:cs typeface="Segoe UI"/>
            </a:endParaRPr>
          </a:p>
          <a:p>
            <a:pPr marL="12700">
              <a:lnSpc>
                <a:spcPct val="100000"/>
              </a:lnSpc>
              <a:spcBef>
                <a:spcPts val="360"/>
              </a:spcBef>
              <a:tabLst>
                <a:tab pos="355600" algn="l"/>
              </a:tabLst>
            </a:pPr>
            <a:r>
              <a:rPr lang="en-GB" sz="3200" spc="-5" dirty="0">
                <a:latin typeface="Segoe UI"/>
                <a:cs typeface="Segoe UI"/>
              </a:rPr>
              <a:t>Quarantine</a:t>
            </a:r>
          </a:p>
          <a:p>
            <a:pPr marL="12700">
              <a:lnSpc>
                <a:spcPct val="100000"/>
              </a:lnSpc>
              <a:spcBef>
                <a:spcPts val="360"/>
              </a:spcBef>
              <a:tabLst>
                <a:tab pos="355600" algn="l"/>
              </a:tabLst>
            </a:pPr>
            <a:r>
              <a:rPr lang="en-GB" spc="-5" dirty="0">
                <a:latin typeface="Segoe UI"/>
                <a:cs typeface="Segoe UI"/>
              </a:rPr>
              <a:t>Use of PPE’s</a:t>
            </a:r>
            <a:endParaRPr lang="en-GB" sz="3200" dirty="0">
              <a:latin typeface="Segoe UI"/>
              <a:cs typeface="Segoe UI"/>
            </a:endParaRPr>
          </a:p>
          <a:p>
            <a:endParaRPr lang="en-GB" dirty="0"/>
          </a:p>
        </p:txBody>
      </p:sp>
    </p:spTree>
    <p:extLst>
      <p:ext uri="{BB962C8B-B14F-4D97-AF65-F5344CB8AC3E}">
        <p14:creationId xmlns:p14="http://schemas.microsoft.com/office/powerpoint/2010/main" val="823161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705A-736C-E0D5-BEC2-3F4335142373}"/>
              </a:ext>
            </a:extLst>
          </p:cNvPr>
          <p:cNvSpPr>
            <a:spLocks noGrp="1"/>
          </p:cNvSpPr>
          <p:nvPr>
            <p:ph type="title"/>
          </p:nvPr>
        </p:nvSpPr>
        <p:spPr/>
        <p:txBody>
          <a:bodyPr>
            <a:normAutofit/>
          </a:bodyPr>
          <a:lstStyle/>
          <a:p>
            <a:r>
              <a:rPr lang="en-GB" sz="2800" b="1" dirty="0">
                <a:effectLst/>
                <a:latin typeface="Arial" panose="020B0604020202020204" pitchFamily="34" charset="0"/>
                <a:ea typeface="Calibri" panose="020F0502020204030204" pitchFamily="34" charset="0"/>
              </a:rPr>
              <a:t>What policy and strategies are available to the UK government to maintain public health? </a:t>
            </a:r>
            <a:endParaRPr lang="en-GB" sz="2800" b="1" dirty="0"/>
          </a:p>
        </p:txBody>
      </p:sp>
      <p:sp>
        <p:nvSpPr>
          <p:cNvPr id="3" name="Content Placeholder 2">
            <a:extLst>
              <a:ext uri="{FF2B5EF4-FFF2-40B4-BE49-F238E27FC236}">
                <a16:creationId xmlns:a16="http://schemas.microsoft.com/office/drawing/2014/main" id="{866BF3E1-6C7E-C568-760D-3A308F31B765}"/>
              </a:ext>
            </a:extLst>
          </p:cNvPr>
          <p:cNvSpPr>
            <a:spLocks noGrp="1"/>
          </p:cNvSpPr>
          <p:nvPr>
            <p:ph idx="1"/>
          </p:nvPr>
        </p:nvSpPr>
        <p:spPr/>
        <p:txBody>
          <a:bodyPr/>
          <a:lstStyle/>
          <a:p>
            <a:r>
              <a:rPr lang="en-GB" dirty="0"/>
              <a:t>Here you can research on those policies on the given disease. For example, the NHS Long Term Plan</a:t>
            </a:r>
          </a:p>
          <a:p>
            <a:r>
              <a:rPr lang="en-GB" dirty="0"/>
              <a:t>Health protection policies</a:t>
            </a:r>
          </a:p>
          <a:p>
            <a:r>
              <a:rPr lang="en-GB" dirty="0"/>
              <a:t>Health promotion policies of the disease</a:t>
            </a:r>
          </a:p>
          <a:p>
            <a:r>
              <a:rPr lang="en-GB" dirty="0"/>
              <a:t>You can also mention the digital health and Technology integration.</a:t>
            </a:r>
          </a:p>
        </p:txBody>
      </p:sp>
    </p:spTree>
    <p:extLst>
      <p:ext uri="{BB962C8B-B14F-4D97-AF65-F5344CB8AC3E}">
        <p14:creationId xmlns:p14="http://schemas.microsoft.com/office/powerpoint/2010/main" val="3269412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31B6-FD45-880E-1B09-2A813C67B8F8}"/>
              </a:ext>
            </a:extLst>
          </p:cNvPr>
          <p:cNvSpPr>
            <a:spLocks noGrp="1"/>
          </p:cNvSpPr>
          <p:nvPr>
            <p:ph type="title"/>
          </p:nvPr>
        </p:nvSpPr>
        <p:spPr>
          <a:xfrm>
            <a:off x="438914" y="548680"/>
            <a:ext cx="8229600" cy="998984"/>
          </a:xfrm>
        </p:spPr>
        <p:txBody>
          <a:bodyPr>
            <a:normAutofit fontScale="90000"/>
          </a:bodyPr>
          <a:lstStyle/>
          <a:p>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What recommendations as public health practitioners  can you  provide to the policy makers.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D3934FD-CF03-8C3D-E6D9-2482F4286D63}"/>
              </a:ext>
            </a:extLst>
          </p:cNvPr>
          <p:cNvSpPr>
            <a:spLocks noGrp="1"/>
          </p:cNvSpPr>
          <p:nvPr>
            <p:ph idx="1"/>
          </p:nvPr>
        </p:nvSpPr>
        <p:spPr>
          <a:xfrm>
            <a:off x="457200" y="1691679"/>
            <a:ext cx="8229600" cy="3825553"/>
          </a:xfrm>
        </p:spPr>
        <p:txBody>
          <a:bodyPr>
            <a:normAutofit fontScale="92500" lnSpcReduction="20000"/>
          </a:bodyPr>
          <a:lstStyle/>
          <a:p>
            <a:r>
              <a:rPr lang="en-GB" dirty="0"/>
              <a:t>Think about the following and how it applies to the given disease.</a:t>
            </a:r>
          </a:p>
          <a:p>
            <a:r>
              <a:rPr lang="en-GB" dirty="0"/>
              <a:t>Strengthen disease surveillance and early detection</a:t>
            </a:r>
          </a:p>
          <a:p>
            <a:r>
              <a:rPr lang="en-GB" dirty="0"/>
              <a:t>Strengthen the healthcare system resilience </a:t>
            </a:r>
          </a:p>
          <a:p>
            <a:r>
              <a:rPr lang="en-GB" dirty="0"/>
              <a:t>Invest in Vaccine development and distribution</a:t>
            </a:r>
          </a:p>
          <a:p>
            <a:r>
              <a:rPr lang="en-GB" dirty="0"/>
              <a:t>Improve communication, training and education etc.</a:t>
            </a:r>
          </a:p>
          <a:p>
            <a:endParaRPr lang="en-GB" dirty="0"/>
          </a:p>
        </p:txBody>
      </p:sp>
    </p:spTree>
    <p:extLst>
      <p:ext uri="{BB962C8B-B14F-4D97-AF65-F5344CB8AC3E}">
        <p14:creationId xmlns:p14="http://schemas.microsoft.com/office/powerpoint/2010/main" val="1535879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84B1-6814-3F1C-4F55-91B119611787}"/>
              </a:ext>
            </a:extLst>
          </p:cNvPr>
          <p:cNvSpPr>
            <a:spLocks noGrp="1"/>
          </p:cNvSpPr>
          <p:nvPr>
            <p:ph type="title"/>
          </p:nvPr>
        </p:nvSpPr>
        <p:spPr/>
        <p:txBody>
          <a:bodyPr>
            <a:normAutofit/>
          </a:bodyPr>
          <a:lstStyle/>
          <a:p>
            <a:r>
              <a:rPr lang="en-GB" sz="2800" b="1" kern="100" dirty="0">
                <a:effectLst/>
                <a:latin typeface="Arial" panose="020B0604020202020204" pitchFamily="34" charset="0"/>
                <a:ea typeface="Calibri" panose="020F0502020204030204" pitchFamily="34" charset="0"/>
                <a:cs typeface="Times New Roman" panose="02020603050405020304" pitchFamily="18" charset="0"/>
              </a:rPr>
              <a:t> What  health education  will you give  to the college management to prevent the outbreak</a:t>
            </a:r>
            <a:endParaRPr lang="en-GB" sz="2800" b="1" dirty="0"/>
          </a:p>
        </p:txBody>
      </p:sp>
      <p:sp>
        <p:nvSpPr>
          <p:cNvPr id="3" name="Content Placeholder 2">
            <a:extLst>
              <a:ext uri="{FF2B5EF4-FFF2-40B4-BE49-F238E27FC236}">
                <a16:creationId xmlns:a16="http://schemas.microsoft.com/office/drawing/2014/main" id="{8F7DE30F-7CCB-3126-DF74-F2B5BF44B9E6}"/>
              </a:ext>
            </a:extLst>
          </p:cNvPr>
          <p:cNvSpPr>
            <a:spLocks noGrp="1"/>
          </p:cNvSpPr>
          <p:nvPr>
            <p:ph idx="1"/>
          </p:nvPr>
        </p:nvSpPr>
        <p:spPr/>
        <p:txBody>
          <a:bodyPr/>
          <a:lstStyle/>
          <a:p>
            <a:r>
              <a:rPr lang="en-GB" dirty="0"/>
              <a:t>Think about how this applies to your given case study.</a:t>
            </a:r>
          </a:p>
          <a:p>
            <a:r>
              <a:rPr lang="en-GB" dirty="0"/>
              <a:t>Health education and awareness campaign</a:t>
            </a:r>
          </a:p>
          <a:p>
            <a:r>
              <a:rPr lang="en-GB" dirty="0"/>
              <a:t>Hand hygiene</a:t>
            </a:r>
          </a:p>
          <a:p>
            <a:r>
              <a:rPr lang="en-GB" dirty="0"/>
              <a:t>Sanitation and environmental hygiene</a:t>
            </a:r>
          </a:p>
          <a:p>
            <a:r>
              <a:rPr lang="en-GB" dirty="0"/>
              <a:t>Health monitoring and symptom screening etc</a:t>
            </a:r>
          </a:p>
        </p:txBody>
      </p:sp>
    </p:spTree>
    <p:extLst>
      <p:ext uri="{BB962C8B-B14F-4D97-AF65-F5344CB8AC3E}">
        <p14:creationId xmlns:p14="http://schemas.microsoft.com/office/powerpoint/2010/main" val="2372755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771C5D3D-F7FF-B5A0-2921-BAC46B07B6BD}"/>
              </a:ext>
            </a:extLst>
          </p:cNvPr>
          <p:cNvSpPr>
            <a:spLocks noGrp="1"/>
          </p:cNvSpPr>
          <p:nvPr>
            <p:ph idx="1"/>
          </p:nvPr>
        </p:nvSpPr>
        <p:spPr/>
        <p:txBody>
          <a:bodyPr/>
          <a:lstStyle/>
          <a:p>
            <a:r>
              <a:rPr lang="en-GB" dirty="0"/>
              <a:t>Summarize your points</a:t>
            </a:r>
          </a:p>
          <a:p>
            <a:pPr marL="0" indent="0">
              <a:buNone/>
            </a:pPr>
            <a:endParaRPr lang="en-GB" dirty="0"/>
          </a:p>
          <a:p>
            <a:pPr marL="0" indent="0">
              <a:buNone/>
            </a:pPr>
            <a:endParaRPr lang="en-GB" dirty="0"/>
          </a:p>
          <a:p>
            <a:pPr marL="0" indent="0">
              <a:buNone/>
            </a:pPr>
            <a:r>
              <a:rPr lang="en-GB" dirty="0"/>
              <a:t>The last student to present should also present the conclusion slide. </a:t>
            </a:r>
          </a:p>
        </p:txBody>
      </p:sp>
    </p:spTree>
    <p:extLst>
      <p:ext uri="{BB962C8B-B14F-4D97-AF65-F5344CB8AC3E}">
        <p14:creationId xmlns:p14="http://schemas.microsoft.com/office/powerpoint/2010/main" val="462096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0F85-4EA6-36F4-B4EB-F217DDFE1D29}"/>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558AAEA7-FA60-D911-2C6A-30D7682997C3}"/>
              </a:ext>
            </a:extLst>
          </p:cNvPr>
          <p:cNvSpPr>
            <a:spLocks noGrp="1"/>
          </p:cNvSpPr>
          <p:nvPr>
            <p:ph idx="1"/>
          </p:nvPr>
        </p:nvSpPr>
        <p:spPr/>
        <p:txBody>
          <a:bodyPr/>
          <a:lstStyle/>
          <a:p>
            <a:r>
              <a:rPr lang="en-GB" dirty="0"/>
              <a:t>We expect you to find and utilise a minimum of 6 credible and reliable references both in-text and in the reference list at the end of the report using the UWTSD Harvard referencing style. </a:t>
            </a:r>
          </a:p>
        </p:txBody>
      </p:sp>
    </p:spTree>
    <p:extLst>
      <p:ext uri="{BB962C8B-B14F-4D97-AF65-F5344CB8AC3E}">
        <p14:creationId xmlns:p14="http://schemas.microsoft.com/office/powerpoint/2010/main" val="41639494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schemas.microsoft.com/office/2006/documentManagement/types"/>
    <ds:schemaRef ds:uri="f856874f-9946-48cd-ac29-4cb76853c4c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620</TotalTime>
  <Words>618</Words>
  <Application>Microsoft Office PowerPoint</Application>
  <PresentationFormat>On-screen Show (4:3)</PresentationFormat>
  <Paragraphs>65</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Myriad Pro</vt:lpstr>
      <vt:lpstr>Arial</vt:lpstr>
      <vt:lpstr>Calibri</vt:lpstr>
      <vt:lpstr>Segoe UI</vt:lpstr>
      <vt:lpstr>20140311PresentationUWTSDTemplate</vt:lpstr>
      <vt:lpstr>INTRODUCTION TO PUBLIC HEALTH</vt:lpstr>
      <vt:lpstr>Submission date for Assignment 1</vt:lpstr>
      <vt:lpstr>Task </vt:lpstr>
      <vt:lpstr>Task</vt:lpstr>
      <vt:lpstr>Task</vt:lpstr>
      <vt:lpstr>What are the main approaches and strategies that could be used to measure an infectious disease outbreak?  </vt:lpstr>
      <vt:lpstr>What are the main approaches and strategies that could be used to monitor an infectious disease outbreak? </vt:lpstr>
      <vt:lpstr>What are the main approaches and strategies that could be used to control an infectious disease outbreak? </vt:lpstr>
      <vt:lpstr>What policy and strategies are available to the UK government to maintain public health? </vt:lpstr>
      <vt:lpstr>What recommendations as public health practitioners  can you  provide to the policy makers.  </vt:lpstr>
      <vt:lpstr> What  health education  will you give  to the college management to prevent the outbreak</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Jolly Nwankwo</cp:lastModifiedBy>
  <cp:revision>103</cp:revision>
  <dcterms:created xsi:type="dcterms:W3CDTF">2015-04-14T15:21:28Z</dcterms:created>
  <dcterms:modified xsi:type="dcterms:W3CDTF">2025-02-27T12:15:11Z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